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62" r:id="rId3"/>
    <p:sldId id="263" r:id="rId4"/>
    <p:sldId id="278" r:id="rId5"/>
    <p:sldId id="273" r:id="rId6"/>
    <p:sldId id="271" r:id="rId7"/>
    <p:sldId id="272" r:id="rId8"/>
    <p:sldId id="275" r:id="rId9"/>
    <p:sldId id="276" r:id="rId10"/>
    <p:sldId id="277" r:id="rId11"/>
    <p:sldId id="279" r:id="rId12"/>
    <p:sldId id="261" r:id="rId13"/>
    <p:sldId id="264" r:id="rId14"/>
  </p:sldIdLst>
  <p:sldSz cx="12192000" cy="68580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657"/>
    <a:srgbClr val="A3DBFF"/>
    <a:srgbClr val="D91F49"/>
    <a:srgbClr val="3B5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405"/>
  </p:normalViewPr>
  <p:slideViewPr>
    <p:cSldViewPr snapToGrid="0" snapToObjects="1" showGuides="1">
      <p:cViewPr varScale="1">
        <p:scale>
          <a:sx n="78" d="100"/>
          <a:sy n="78" d="100"/>
        </p:scale>
        <p:origin x="787" y="72"/>
      </p:cViewPr>
      <p:guideLst>
        <p:guide orient="horz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9B26B-89D1-4A3C-BD58-9BB1DEA903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C1D38-217A-4758-A49F-7403751C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6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C1D38-217A-4758-A49F-7403751CF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We share this information NOT to discourage you, but to be transparent.  Join us for Success!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C1D38-217A-4758-A49F-7403751CFB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C1D38-217A-4758-A49F-7403751CFB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6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C1D38-217A-4758-A49F-7403751CF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Limitation on Subcontracting percentages are the same for SB and 8(a) … The Govt. will be auditing 8(a) contracts for compliance!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C1D38-217A-4758-A49F-7403751CFB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71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Recommendation:  Check Website once a MONTH for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C1D38-217A-4758-A49F-7403751CFB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Industry to view Website MONTHLY for updates!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C1D38-217A-4758-A49F-7403751CFB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98F6-BD4D-3A4D-99D7-73F3348DD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C2D74-7743-ED41-BFC5-C22A59B1F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E3C23-92B4-F84B-AFA0-24E89DE5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2EC5F-3E1F-C04F-9BD0-4FB117FC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48B8E-2DEE-4740-9ADC-1D873691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3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554A-98B5-4347-9B2E-97F730B0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70B1A-D736-C44C-83D2-6C936282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B12B3-445E-D24B-8672-322DE65C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212-1364-3047-B586-BAC3F28B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C65C-F53F-E94D-AADC-9484C06F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A68DA-95F0-2A41-A3B3-6D2B9C25A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AB838-FCDB-8E49-93C0-A61AB4B7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BEC86-EC0E-8845-AB91-33F6E071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9316-FE3C-FC4F-AEA6-4FC0A398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7C809-A1CD-2244-B520-40805C55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0C9A-5C1F-7244-BA06-F852843E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4A6F2-14EE-4842-9DCA-879CD698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D712-FA5A-9448-BF41-9183CC59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8CB76-A454-AD49-BEC0-692D5E82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5D84C-62AE-4243-A9FF-DBAF1519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1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BD4B-4000-134E-87A7-350C6742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29117-2793-A042-9025-72B05FABD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54E9-003C-1E4C-BD93-47A1A9A3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22BB0-F972-0649-8787-D9EBBA92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49773-27C8-9748-B9C6-4C973ECA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84C2-F370-514F-9A90-5D9C56D8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7B7B-E19E-1E42-9DFB-6B9A536A0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6BA69-4488-8948-B6BB-EF54A1F75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5BDA2-4941-7640-8C0E-5655DD26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B8BDE-DBE8-BF4A-A162-BE34483E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F8284-F8E2-6042-AEED-7D3FCF5E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8BAF-6BB5-CB46-AF20-2C1248BF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9FF70-C841-244F-BB75-C68BC6DC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5AA84-2A63-1F48-BC52-432FCD91C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390BE-1167-0A47-983E-EB4500935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E1F7F-AA84-524C-8374-300CEC2BB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C0D87-7315-8E43-8194-37DA3B47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905D4-1EE3-4F43-B8DB-2F0C1E71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227B1-9FBC-784C-B1A9-4A3B6711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F9FB-0188-A543-AD43-FD450277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AA3A7-3C25-6E49-8DBF-01E93A00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F94F5-CA2C-B641-93D3-4530B87A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9042B-6818-2641-9F47-C9E2997D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33531-4127-B14D-A3E8-5A9E2B4B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B5EF8-F43C-7449-9F3F-2BBD6DD0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A6123-9963-E848-86C1-C3911BBF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F112-4696-C244-9D2A-3E551F3C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CF2A4-90E2-4C43-A5F2-5A7EE9558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F7978-7A21-FE4F-8354-57A4BAD11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23757-E478-844E-9EFC-83B037C9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11335-D1D0-FC43-9816-051C6C1E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FC505-4B47-B84A-A44C-F54E85DC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8205-1514-DC49-AA08-C2EEF1AD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4BFF3-E967-E148-ABA6-61C727B55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A0950-9CD9-9F49-B9F1-996D576E2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0F394-16E7-C14E-AD90-6F63D536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F4394-A515-4D4F-9D1F-E5AD4429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A10BE-8A83-AE4E-8EA8-62A74A33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72C1AF-658B-9B48-A5E6-560FB4BB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ABE52-ABBA-B645-A29B-59D3C341B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C23F4-688E-4F49-88EC-5D73738A6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15B3-1E95-3449-8DEF-926DFD3F429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6E62E-1A14-DA4C-B9F6-46717A977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B44C5-264D-0946-A8BA-95F420F8D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C40D-5E4F-7A42-BC13-96B94A6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905CB7-46F0-FD0B-8C49-FE73311D4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ECC11FD-D9AB-4661-8E2D-65267BE6D901}"/>
              </a:ext>
            </a:extLst>
          </p:cNvPr>
          <p:cNvSpPr txBox="1"/>
          <p:nvPr/>
        </p:nvSpPr>
        <p:spPr>
          <a:xfrm>
            <a:off x="802585" y="4606112"/>
            <a:ext cx="5880394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657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Month XX, 2026  |  8 am – 6 pm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79960-636C-B39A-AAB5-F8E5981BD751}"/>
              </a:ext>
            </a:extLst>
          </p:cNvPr>
          <p:cNvSpPr txBox="1"/>
          <p:nvPr/>
        </p:nvSpPr>
        <p:spPr>
          <a:xfrm>
            <a:off x="-381837" y="5275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BA07B-73C0-C5C5-C6FE-5AEE6AE3DD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3" t="3035" r="47718" b="10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6AD132-BC10-B689-2A3F-93B5DEF841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6" y="699410"/>
            <a:ext cx="5603169" cy="54591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4C9228-4BE5-061A-5972-3E261137D4A0}"/>
              </a:ext>
            </a:extLst>
          </p:cNvPr>
          <p:cNvSpPr txBox="1"/>
          <p:nvPr/>
        </p:nvSpPr>
        <p:spPr>
          <a:xfrm>
            <a:off x="6405754" y="998710"/>
            <a:ext cx="5603169" cy="527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SAME San Antonio Post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002060"/>
                </a:solidFill>
                <a:latin typeface="Montserrat" pitchFamily="2" charset="77"/>
              </a:rPr>
              <a:t>2026 Small Business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Market Research Fair</a:t>
            </a: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Montserrat" pitchFamily="2" charset="77"/>
            </a:endParaRP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Montserrat" pitchFamily="2" charset="77"/>
            </a:endParaRP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Montserrat" pitchFamily="2" charset="77"/>
            </a:endParaRP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Montserrat" pitchFamily="2" charset="77"/>
              </a:rPr>
              <a:t>Office of Small </a:t>
            </a: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Montserrat" pitchFamily="2" charset="77"/>
              </a:rPr>
              <a:t>Business Programs</a:t>
            </a: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prstClr val="black"/>
                </a:solidFill>
                <a:latin typeface="Montserrat" pitchFamily="2" charset="77"/>
              </a:rPr>
              <a:t>Fort Worth District</a:t>
            </a: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U.S. Army Corps of Engineers</a:t>
            </a: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Montserrat" pitchFamily="2" charset="77"/>
            </a:endParaRP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Montserrat" pitchFamily="2" charset="77"/>
            </a:endParaRPr>
          </a:p>
          <a:p>
            <a:pPr marL="0" marR="0" lvl="0" indent="0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6 May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3A5EA-6F30-E817-F721-190DF47CB1F9}"/>
              </a:ext>
            </a:extLst>
          </p:cNvPr>
          <p:cNvSpPr txBox="1"/>
          <p:nvPr/>
        </p:nvSpPr>
        <p:spPr>
          <a:xfrm>
            <a:off x="6405754" y="598600"/>
            <a:ext cx="984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D91F49"/>
                </a:highlight>
                <a:latin typeface="Montserrat" pitchFamily="2" charset="77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373746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6AD3A-055F-431E-A33A-E2DA5A8BD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07A7-72C5-43E9-6F2A-887D29037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2954"/>
            <a:ext cx="10515600" cy="47589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Critical Actions for 8(a) Participants</a:t>
            </a:r>
            <a:r>
              <a:rPr lang="en-US" b="1" dirty="0"/>
              <a:t> 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DBE036-129D-2578-AF7A-C08471ED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99" b="58345"/>
          <a:stretch>
            <a:fillRect/>
          </a:stretch>
        </p:blipFill>
        <p:spPr>
          <a:xfrm>
            <a:off x="-46125" y="-10931"/>
            <a:ext cx="12262887" cy="1415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4C500-9F0A-EDBB-BDAA-D261A3B8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5"/>
            <a:ext cx="10515600" cy="12533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8(a) Sole Source Status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7B89EB-6041-EDBB-4B5A-950DDB154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80117"/>
              </p:ext>
            </p:extLst>
          </p:nvPr>
        </p:nvGraphicFramePr>
        <p:xfrm>
          <a:off x="838200" y="2770361"/>
          <a:ext cx="10515600" cy="3224846"/>
        </p:xfrm>
        <a:graphic>
          <a:graphicData uri="http://schemas.openxmlformats.org/drawingml/2006/table">
            <a:tbl>
              <a:tblPr firstRow="1" bandRow="1"/>
              <a:tblGrid>
                <a:gridCol w="1551915">
                  <a:extLst>
                    <a:ext uri="{9D8B030D-6E8A-4147-A177-3AD203B41FA5}">
                      <a16:colId xmlns:a16="http://schemas.microsoft.com/office/drawing/2014/main" val="4207876217"/>
                    </a:ext>
                  </a:extLst>
                </a:gridCol>
                <a:gridCol w="8963685">
                  <a:extLst>
                    <a:ext uri="{9D8B030D-6E8A-4147-A177-3AD203B41FA5}">
                      <a16:colId xmlns:a16="http://schemas.microsoft.com/office/drawing/2014/main" val="352646569"/>
                    </a:ext>
                  </a:extLst>
                </a:gridCol>
              </a:tblGrid>
              <a:tr h="403106">
                <a:tc>
                  <a:txBody>
                    <a:bodyPr/>
                    <a:lstStyle/>
                    <a:p>
                      <a:r>
                        <a:rPr lang="en-US" b="1" dirty="0"/>
                        <a:t>Focus Area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Mandatory Action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98804"/>
                  </a:ext>
                </a:extLst>
              </a:tr>
              <a:tr h="705435">
                <a:tc>
                  <a:txBody>
                    <a:bodyPr/>
                    <a:lstStyle/>
                    <a:p>
                      <a:r>
                        <a:rPr lang="en-US" dirty="0"/>
                        <a:t>Platform Sync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 SAM.gov and SBA Small Business Search (SBS) profiles are identical and updated.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99833"/>
                  </a:ext>
                </a:extLst>
              </a:tr>
              <a:tr h="705435">
                <a:tc>
                  <a:txBody>
                    <a:bodyPr/>
                    <a:lstStyle/>
                    <a:p>
                      <a:r>
                        <a:rPr lang="en-US" dirty="0"/>
                        <a:t>Consistency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Align your Website and Capability Statement with your official government profiles.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60669"/>
                  </a:ext>
                </a:extLst>
              </a:tr>
              <a:tr h="705435">
                <a:tc>
                  <a:txBody>
                    <a:bodyPr/>
                    <a:lstStyle/>
                    <a:p>
                      <a:r>
                        <a:rPr lang="en-US" dirty="0"/>
                        <a:t>Proposal Detail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 granular cost breakdowns to prove compliance with “Limitations on Subcontracting.”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593301"/>
                  </a:ext>
                </a:extLst>
              </a:tr>
              <a:tr h="705435">
                <a:tc>
                  <a:txBody>
                    <a:bodyPr/>
                    <a:lstStyle/>
                    <a:p>
                      <a:r>
                        <a:rPr lang="en-US" dirty="0"/>
                        <a:t>Compliance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Maintain a ready-file of updated compliance documentation for immediate review.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9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67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CE4FA-B934-1895-3BF3-E7106FA2C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EEE2-FF7A-6AB6-41A9-033D29A14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9703"/>
            <a:ext cx="10515600" cy="5322205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FAR Overhaul 19.108-8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Limitations on subcontracting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: 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8(a)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FAR Overhaul 19.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104-3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(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52.219-14,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Limitations on Subcontracting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:  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Small Business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Performance of work for:  </a:t>
            </a:r>
            <a:r>
              <a:rPr lang="en-US" sz="2400" b="1" dirty="0">
                <a:solidFill>
                  <a:srgbClr val="C00000"/>
                </a:solidFill>
                <a:latin typeface="Source Sans Pro" panose="020B0503030403020204"/>
              </a:rPr>
              <a:t>8(a) Participants </a:t>
            </a:r>
            <a:r>
              <a:rPr lang="en-US" sz="2400" dirty="0">
                <a:latin typeface="Source Sans Pro" panose="020B0503030403020204"/>
              </a:rPr>
              <a:t>and</a:t>
            </a:r>
            <a:r>
              <a:rPr lang="en-US" sz="2400" b="1" dirty="0">
                <a:solidFill>
                  <a:srgbClr val="C00000"/>
                </a:solidFill>
                <a:latin typeface="Source Sans Pro" panose="020B0503030403020204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ource Sans Pro" panose="020B0503030403020204"/>
              </a:rPr>
              <a:t>Small Business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For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Services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except construction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):  50%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General Construction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:  15%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For construction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Special trade contractors</a:t>
            </a:r>
            <a:r>
              <a:rPr lang="en-US" sz="2400" dirty="0">
                <a:solidFill>
                  <a:srgbClr val="007DBC">
                    <a:lumMod val="75000"/>
                  </a:srgbClr>
                </a:solidFill>
                <a:latin typeface="Source Sans Pro" panose="020B0503030403020204"/>
              </a:rPr>
              <a:t>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25%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JOINT VENTURE:  The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8(a) partner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to a joint </a:t>
            </a:r>
            <a:r>
              <a:rPr lang="en-US" sz="2600" dirty="0">
                <a:latin typeface="Source Sans Pro" panose="020B0503030403020204"/>
              </a:rPr>
              <a:t>venture </a:t>
            </a:r>
            <a:r>
              <a:rPr lang="en-US" sz="2600" b="1" dirty="0">
                <a:latin typeface="Source Sans Pro" panose="020B0503030403020204"/>
              </a:rPr>
              <a:t>must</a:t>
            </a:r>
            <a:r>
              <a:rPr lang="en-US" sz="2600" dirty="0">
                <a:latin typeface="Source Sans Pro" panose="020B0503030403020204"/>
              </a:rPr>
              <a:t> perform:  </a:t>
            </a:r>
            <a:r>
              <a:rPr lang="en-US" sz="2600" b="1" dirty="0">
                <a:solidFill>
                  <a:srgbClr val="C00000"/>
                </a:solidFill>
                <a:latin typeface="Source Sans Pro" panose="020B0503030403020204"/>
              </a:rPr>
              <a:t>40%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Compliance period reviews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8(a) Participants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007DBC">
                    <a:lumMod val="75000"/>
                  </a:srgbClr>
                </a:solidFill>
                <a:latin typeface="Source Sans Pro" panose="020B0503030403020204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ither by </a:t>
            </a:r>
            <a:r>
              <a:rPr lang="en-US" sz="2400" dirty="0">
                <a:solidFill>
                  <a:srgbClr val="007DBC">
                    <a:lumMod val="75000"/>
                  </a:srgbClr>
                </a:solidFill>
                <a:latin typeface="Source Sans Pro" panose="020B0503030403020204"/>
              </a:rPr>
              <a:t>end of Performance Period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    - OR -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007DBC">
                    <a:lumMod val="75000"/>
                  </a:srgbClr>
                </a:solidFill>
                <a:latin typeface="Source Sans Pro" panose="020B0503030403020204"/>
              </a:rPr>
              <a:t>By end of Base &amp; each option period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 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Contracting Officer Discretion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1ABED-06AB-469A-6E15-B1BF635994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99" b="58345"/>
          <a:stretch>
            <a:fillRect/>
          </a:stretch>
        </p:blipFill>
        <p:spPr>
          <a:xfrm>
            <a:off x="-46125" y="-10931"/>
            <a:ext cx="12262887" cy="905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956FC-AF7C-E8A5-D6F5-B5EC5E03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6"/>
            <a:ext cx="10515600" cy="7089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Limitations on Subcontracting</a:t>
            </a:r>
          </a:p>
        </p:txBody>
      </p:sp>
      <p:sp>
        <p:nvSpPr>
          <p:cNvPr id="4" name="5-Point Star 13">
            <a:extLst>
              <a:ext uri="{FF2B5EF4-FFF2-40B4-BE49-F238E27FC236}">
                <a16:creationId xmlns:a16="http://schemas.microsoft.com/office/drawing/2014/main" id="{BC0D8E49-57EC-16BF-B1AC-4DD1E94A5036}"/>
              </a:ext>
            </a:extLst>
          </p:cNvPr>
          <p:cNvSpPr/>
          <p:nvPr/>
        </p:nvSpPr>
        <p:spPr>
          <a:xfrm>
            <a:off x="385586" y="3907945"/>
            <a:ext cx="333987" cy="333987"/>
          </a:xfrm>
          <a:prstGeom prst="star5">
            <a:avLst/>
          </a:prstGeom>
          <a:solidFill>
            <a:srgbClr val="1E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03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419E-5523-44FA-2ECA-1CC13B139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235" y="2227152"/>
            <a:ext cx="5181600" cy="3920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Participation Factor &amp; SB Subcontracting Plan </a:t>
            </a:r>
            <a:r>
              <a:rPr lang="en-US" sz="1800" i="1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Language 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FY2026 SB Goals – All Locations / Programs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SBP &amp; SBSP Calculation Template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Set-aside Programs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8(a) Program RFO Update 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Revolutionary FAR Overhaul (RFO) Link 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on Subcontracting: 8(a) &amp; SB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9258F-5477-6C1F-8724-635C44C81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0167" y="2227152"/>
            <a:ext cx="5587182" cy="3558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 Survey Response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SBA Bona Fide Office Rule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SBA SB Search Website: How to Export SB emails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SAM.gov Website: Search Tip - W9126G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192024" indent="-192024">
              <a:lnSpc>
                <a:spcPts val="2020"/>
              </a:lnSpc>
              <a:spcAft>
                <a:spcPts val="600"/>
              </a:spcAft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Transaction Authority (OTA)</a:t>
            </a:r>
          </a:p>
          <a:p>
            <a:pPr marL="192024" indent="-192024">
              <a:lnSpc>
                <a:spcPts val="2020"/>
              </a:lnSpc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Design Build (PDB)</a:t>
            </a:r>
          </a:p>
          <a:p>
            <a:pPr marL="192024" indent="-192024">
              <a:lnSpc>
                <a:spcPts val="2020"/>
              </a:lnSpc>
            </a:pPr>
            <a:r>
              <a:rPr lang="en-US" sz="1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Build to Budget (DB2B)</a:t>
            </a:r>
          </a:p>
          <a:p>
            <a:pPr marL="192024" indent="-192024">
              <a:lnSpc>
                <a:spcPts val="2020"/>
              </a:lnSpc>
            </a:pPr>
            <a:endParaRPr lang="en-US" sz="18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024" indent="-192024">
              <a:lnSpc>
                <a:spcPts val="2020"/>
              </a:lnSpc>
            </a:pPr>
            <a:endParaRPr lang="en-US" sz="18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5-Point Star 13">
            <a:extLst>
              <a:ext uri="{FF2B5EF4-FFF2-40B4-BE49-F238E27FC236}">
                <a16:creationId xmlns:a16="http://schemas.microsoft.com/office/drawing/2014/main" id="{51E839CF-AA4B-20DB-9086-5F3B9AA958CC}"/>
              </a:ext>
            </a:extLst>
          </p:cNvPr>
          <p:cNvSpPr/>
          <p:nvPr/>
        </p:nvSpPr>
        <p:spPr>
          <a:xfrm>
            <a:off x="1517210" y="1802082"/>
            <a:ext cx="333987" cy="333987"/>
          </a:xfrm>
          <a:prstGeom prst="star5">
            <a:avLst/>
          </a:prstGeom>
          <a:solidFill>
            <a:srgbClr val="1E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13">
            <a:extLst>
              <a:ext uri="{FF2B5EF4-FFF2-40B4-BE49-F238E27FC236}">
                <a16:creationId xmlns:a16="http://schemas.microsoft.com/office/drawing/2014/main" id="{CB871C69-2B21-21D5-9C9F-9E4B4195B418}"/>
              </a:ext>
            </a:extLst>
          </p:cNvPr>
          <p:cNvSpPr/>
          <p:nvPr/>
        </p:nvSpPr>
        <p:spPr>
          <a:xfrm>
            <a:off x="9837767" y="1802081"/>
            <a:ext cx="333987" cy="333987"/>
          </a:xfrm>
          <a:prstGeom prst="star5">
            <a:avLst/>
          </a:prstGeom>
          <a:solidFill>
            <a:srgbClr val="1E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7D2D2C-7325-4B03-2AEC-384060FD19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99" b="58345"/>
          <a:stretch>
            <a:fillRect/>
          </a:stretch>
        </p:blipFill>
        <p:spPr>
          <a:xfrm>
            <a:off x="-46125" y="-10931"/>
            <a:ext cx="12262887" cy="1415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B9514-D8D7-403F-1FCB-CC303AA7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5"/>
            <a:ext cx="10515600" cy="12533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Website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A082C-5717-8936-8FBB-30E1F46EA3EF}"/>
              </a:ext>
            </a:extLst>
          </p:cNvPr>
          <p:cNvSpPr txBox="1"/>
          <p:nvPr/>
        </p:nvSpPr>
        <p:spPr>
          <a:xfrm>
            <a:off x="715224" y="1584356"/>
            <a:ext cx="10248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FAQ</a:t>
            </a:r>
            <a:r>
              <a:rPr lang="en-US" sz="4400" dirty="0">
                <a:solidFill>
                  <a:srgbClr val="FF0000"/>
                </a:solidFill>
              </a:rPr>
              <a:t> (</a:t>
            </a:r>
            <a:r>
              <a:rPr lang="en-US" sz="4400" i="1" dirty="0">
                <a:solidFill>
                  <a:srgbClr val="FF0000"/>
                </a:solidFill>
              </a:rPr>
              <a:t>Frequently Asked Questions</a:t>
            </a:r>
            <a:r>
              <a:rPr lang="en-US" sz="4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329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0CEA8-7A01-58DA-FC05-5A1ADDED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7B65-5CC2-883F-C7F9-92CB5686C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79275"/>
            <a:ext cx="11592232" cy="5124035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800" i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800" i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800" i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800" i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800" i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Click 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Castle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to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download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i="1" dirty="0">
                <a:solidFill>
                  <a:prstClr val="black"/>
                </a:solidFill>
              </a:rPr>
              <a:t>monthly</a:t>
            </a:r>
            <a:r>
              <a:rPr lang="en-US" i="1" dirty="0">
                <a:solidFill>
                  <a:prstClr val="black"/>
                </a:solidFill>
              </a:rPr>
              <a:t> </a:t>
            </a:r>
          </a:p>
          <a:p>
            <a:pPr lvl="2" indent="-685800" algn="ctr">
              <a:spcBef>
                <a:spcPct val="0"/>
              </a:spcBef>
              <a:buNone/>
            </a:pPr>
            <a:endParaRPr lang="en-US" sz="32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 algn="ctr">
              <a:spcBef>
                <a:spcPct val="0"/>
              </a:spcBef>
              <a:buNone/>
            </a:pPr>
            <a:endParaRPr lang="en-US" sz="32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 algn="ctr">
              <a:spcBef>
                <a:spcPct val="0"/>
              </a:spcBef>
              <a:buNone/>
            </a:pPr>
            <a:endParaRPr lang="en-US" sz="8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>
              <a:spcBef>
                <a:spcPct val="0"/>
              </a:spcBef>
              <a:buNone/>
            </a:pPr>
            <a:r>
              <a:rPr lang="en-US" sz="8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100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SWF OSBP </a:t>
            </a:r>
            <a:r>
              <a:rPr lang="en-US" sz="1100" b="1" i="1" dirty="0">
                <a:solidFill>
                  <a:srgbClr val="1E2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lvl="2" indent="-685800" algn="ctr">
              <a:spcBef>
                <a:spcPct val="0"/>
              </a:spcBef>
              <a:buNone/>
            </a:pPr>
            <a:endParaRPr lang="en-US" sz="5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 algn="ctr">
              <a:spcBef>
                <a:spcPct val="0"/>
              </a:spcBef>
              <a:buNone/>
            </a:pPr>
            <a:endParaRPr lang="en-US" sz="5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 algn="ctr">
              <a:spcBef>
                <a:spcPct val="0"/>
              </a:spcBef>
              <a:buNone/>
            </a:pPr>
            <a:endParaRPr lang="en-US" sz="5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 algn="ctr">
              <a:spcBef>
                <a:spcPct val="0"/>
              </a:spcBef>
              <a:buNone/>
            </a:pPr>
            <a:endParaRPr lang="en-US" sz="5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 algn="ctr">
              <a:spcBef>
                <a:spcPct val="0"/>
              </a:spcBef>
              <a:buNone/>
            </a:pPr>
            <a:endParaRPr lang="en-US" sz="5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Opportunity Forecast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Frequently Asked Questions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2" indent="-685800" algn="ctr">
              <a:spcBef>
                <a:spcPct val="0"/>
              </a:spcBef>
              <a:buNone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B5C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Capability Briefing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(SB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priority /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include SB)</a:t>
            </a:r>
            <a:endParaRPr lang="en-US" sz="32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477CF-30BB-AD51-7517-266C591A8C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99" b="58345"/>
          <a:stretch>
            <a:fillRect/>
          </a:stretch>
        </p:blipFill>
        <p:spPr>
          <a:xfrm>
            <a:off x="-46125" y="-10931"/>
            <a:ext cx="12262887" cy="1415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314A2-7E5E-67F9-C60C-006A6055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5"/>
            <a:ext cx="10515600" cy="1253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b="1" dirty="0"/>
              <a:t>Fort Worth District (SWF)</a:t>
            </a:r>
            <a:br>
              <a:rPr lang="en-US" sz="5200" b="1" dirty="0"/>
            </a:br>
            <a:r>
              <a:rPr lang="en-US" sz="4800" b="1" dirty="0"/>
              <a:t>U.S. Army Corps of Engineers (USACE)</a:t>
            </a:r>
          </a:p>
        </p:txBody>
      </p:sp>
      <p:grpSp>
        <p:nvGrpSpPr>
          <p:cNvPr id="4" name="object 11">
            <a:extLst>
              <a:ext uri="{FF2B5EF4-FFF2-40B4-BE49-F238E27FC236}">
                <a16:creationId xmlns:a16="http://schemas.microsoft.com/office/drawing/2014/main" id="{A3812222-8A4C-658E-49E3-43F60B7416EF}"/>
              </a:ext>
            </a:extLst>
          </p:cNvPr>
          <p:cNvGrpSpPr/>
          <p:nvPr/>
        </p:nvGrpSpPr>
        <p:grpSpPr>
          <a:xfrm>
            <a:off x="1153421" y="1710899"/>
            <a:ext cx="3507069" cy="3567825"/>
            <a:chOff x="9525" y="-382"/>
            <a:chExt cx="1619250" cy="1619250"/>
          </a:xfrm>
        </p:grpSpPr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D0E9CD3B-4B8B-C3E4-3A52-87391AB2B85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5" y="9525"/>
              <a:ext cx="1609343" cy="1609343"/>
            </a:xfrm>
            <a:prstGeom prst="rect">
              <a:avLst/>
            </a:prstGeom>
          </p:spPr>
        </p:pic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1EA467AD-1A31-58A2-42C6-D0AF522ED22F}"/>
                </a:ext>
              </a:extLst>
            </p:cNvPr>
            <p:cNvSpPr/>
            <p:nvPr/>
          </p:nvSpPr>
          <p:spPr>
            <a:xfrm>
              <a:off x="9525" y="-382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0" y="0"/>
                  </a:moveTo>
                  <a:lnTo>
                    <a:pt x="1618869" y="0"/>
                  </a:lnTo>
                  <a:lnTo>
                    <a:pt x="1618869" y="1618869"/>
                  </a:lnTo>
                  <a:lnTo>
                    <a:pt x="0" y="16188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EC9BE0F-8B4F-7994-4D8B-E6D649BA4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404" y="1679492"/>
            <a:ext cx="3262819" cy="39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5B271-8487-36CB-F61E-34A19AE3A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D0AD-47F7-87A3-CB7E-EE925D9B5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167" y="1904649"/>
            <a:ext cx="11122090" cy="4478792"/>
          </a:xfrm>
        </p:spPr>
        <p:txBody>
          <a:bodyPr>
            <a:normAutofit lnSpcReduction="10000"/>
          </a:bodyPr>
          <a:lstStyle/>
          <a:p>
            <a:pPr marL="1587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USACE FY26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Small Business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Goals Guidance: 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Mission-Focused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Approach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IDFont+F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IDFont+F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IDFont+F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IDFont+F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FY2026 Approach to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Small Business Program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and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Small Business Goals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IDFont+F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IDFont+F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>
                <a:solidFill>
                  <a:srgbClr val="1F1F1F"/>
                </a:solidFill>
                <a:latin typeface="CIDFont+F4"/>
                <a:ea typeface="ＭＳ Ｐゴシック" charset="0"/>
                <a:cs typeface="Calibri" panose="020F0502020204030204" pitchFamily="34" charset="0"/>
              </a:rPr>
              <a:t>Reinforce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crucial shift mindset. We remain fully committed to maximizing Small Business Participation across the enterprise … our primary focus must be 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5"/>
                <a:ea typeface="ＭＳ Ｐゴシック" charset="0"/>
                <a:cs typeface="Calibri" panose="020F0502020204030204" pitchFamily="34" charset="0"/>
              </a:rPr>
              <a:t>mission success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IDFont+F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Our goal is not simply to meet metrics, but to identify and partner with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most capable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innovative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,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reliable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 Small Businesses that deliver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5"/>
                <a:ea typeface="ＭＳ Ｐゴシック" charset="0"/>
                <a:cs typeface="Calibri" panose="020F0502020204030204" pitchFamily="34" charset="0"/>
              </a:rPr>
              <a:t>best value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to our projects and the Nation.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Achieving our small business goals should be the natural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6"/>
                <a:ea typeface="ＭＳ Ｐゴシック" charset="0"/>
                <a:cs typeface="Calibri" panose="020F0502020204030204" pitchFamily="34" charset="0"/>
              </a:rPr>
              <a:t>outcome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6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of a robust acquisition strategy that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prioritizes quality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and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performance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, not the sole driver of 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IDFont+F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IDFont+F4"/>
                <a:ea typeface="ＭＳ Ｐゴシック" charset="0"/>
                <a:cs typeface="Calibri" panose="020F0502020204030204" pitchFamily="34" charset="0"/>
              </a:rPr>
              <a:t>Focusing on finding the right partners, we will strengthen our industrial base, enhance our project delivery, and ensure success.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5B0DB-C4A0-BB31-D910-1515B53D3A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99" b="58345"/>
          <a:stretch>
            <a:fillRect/>
          </a:stretch>
        </p:blipFill>
        <p:spPr>
          <a:xfrm>
            <a:off x="-46125" y="-10931"/>
            <a:ext cx="12262887" cy="1415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5C199-5203-DEE6-60F4-4764A449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5"/>
            <a:ext cx="10515600" cy="1253362"/>
          </a:xfrm>
        </p:spPr>
        <p:txBody>
          <a:bodyPr>
            <a:normAutofit/>
          </a:bodyPr>
          <a:lstStyle/>
          <a:p>
            <a:pPr algn="ctr"/>
            <a:r>
              <a:rPr lang="en-US" sz="5100" b="1" dirty="0"/>
              <a:t>Office of </a:t>
            </a:r>
            <a:r>
              <a:rPr lang="en-US" sz="5100" b="1" i="1" dirty="0"/>
              <a:t>Small Business </a:t>
            </a:r>
            <a:r>
              <a:rPr lang="en-US" sz="5100" b="1" dirty="0"/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226760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B44E-7B7B-F837-F155-492741265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DC7B-EA88-045F-F360-905345907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002" y="1752954"/>
            <a:ext cx="10394404" cy="475895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Advocate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Assures Small Business are given fair consideration and opportunity in federal procurements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7DBC">
                  <a:lumMod val="75000"/>
                </a:srgbClr>
              </a:solidFill>
              <a:latin typeface="Source Sans Pro" panose="020B05030304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Forecast Opportunities (Prime &amp;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Subcontracting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), Acquisition Strategy, Regulation Updates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6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Counsel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Capability Statement Improvements, Future Acquisitions </a:t>
            </a:r>
            <a:r>
              <a:rPr lang="en-US" sz="2000" dirty="0">
                <a:latin typeface="Source Sans Pro" panose="020B0503030403020204"/>
              </a:rPr>
              <a:t>(Prime &amp; </a:t>
            </a:r>
            <a:r>
              <a:rPr lang="en-US" sz="2000" i="1" dirty="0">
                <a:latin typeface="Source Sans Pro" panose="020B0503030403020204"/>
              </a:rPr>
              <a:t>Subcontracting opportunities</a:t>
            </a:r>
            <a:r>
              <a:rPr lang="en-US" sz="2000" dirty="0">
                <a:latin typeface="Source Sans Pro" panose="020B0503030403020204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6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Assist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002060"/>
                </a:solidFill>
                <a:latin typeface="Source Sans Pro" panose="020B0503030403020204"/>
              </a:rPr>
              <a:t>Industry</a:t>
            </a:r>
            <a:r>
              <a:rPr lang="en-US" sz="2000" dirty="0">
                <a:solidFill>
                  <a:srgbClr val="002060"/>
                </a:solidFill>
                <a:latin typeface="Source Sans Pro" panose="020B0503030403020204"/>
              </a:rPr>
              <a:t>: Sources Sought &amp; </a:t>
            </a:r>
            <a:r>
              <a:rPr lang="en-US" sz="2000" b="1" dirty="0">
                <a:solidFill>
                  <a:srgbClr val="FF0000"/>
                </a:solidFill>
                <a:latin typeface="Source Sans Pro" panose="020B0503030403020204"/>
              </a:rPr>
              <a:t>PLA Survey </a:t>
            </a:r>
            <a:r>
              <a:rPr lang="en-US" sz="2000" b="1" i="1" dirty="0">
                <a:latin typeface="Source Sans Pro" panose="020B0503030403020204"/>
              </a:rPr>
              <a:t>response</a:t>
            </a:r>
            <a:r>
              <a:rPr lang="en-US" sz="2000" dirty="0">
                <a:solidFill>
                  <a:srgbClr val="002060"/>
                </a:solidFill>
                <a:latin typeface="Source Sans Pro" panose="020B0503030403020204"/>
              </a:rPr>
              <a:t>, </a:t>
            </a:r>
            <a:r>
              <a:rPr lang="en-US" sz="2000" b="1" i="1" dirty="0">
                <a:solidFill>
                  <a:srgbClr val="3B5CD5"/>
                </a:solidFill>
                <a:latin typeface="Source Sans Pro" panose="020B0503030403020204"/>
              </a:rPr>
              <a:t>Subcontracting</a:t>
            </a:r>
            <a:r>
              <a:rPr lang="en-US" sz="2000" dirty="0">
                <a:solidFill>
                  <a:srgbClr val="002060"/>
                </a:solidFill>
                <a:latin typeface="Source Sans Pro" panose="020B0503030403020204"/>
              </a:rPr>
              <a:t>,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/>
              </a:rPr>
              <a:t>8(a) Program</a:t>
            </a:r>
            <a:r>
              <a:rPr lang="en-US" sz="2000" dirty="0">
                <a:solidFill>
                  <a:srgbClr val="002060"/>
                </a:solidFill>
                <a:latin typeface="Source Sans Pro" panose="020B0503030403020204"/>
              </a:rPr>
              <a:t>, Acq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latin typeface="Calibri" panose="020F0502020204030204"/>
              </a:rPr>
              <a:t>Internal</a:t>
            </a:r>
            <a:r>
              <a:rPr lang="en-US" sz="2000" dirty="0">
                <a:latin typeface="Calibri" panose="020F0502020204030204"/>
              </a:rPr>
              <a:t>: District staff with Market Research, Acquisition Strategy, Recommend Capable SB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1B1E29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Acquisition Strategy, SB Coordination Records (&gt; $10K), SB Participation &amp; Subcontracting Plan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E6D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6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1E2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5" name="5-Point Star 13">
            <a:extLst>
              <a:ext uri="{FF2B5EF4-FFF2-40B4-BE49-F238E27FC236}">
                <a16:creationId xmlns:a16="http://schemas.microsoft.com/office/drawing/2014/main" id="{54647228-5558-FB76-C7CD-498943CD2065}"/>
              </a:ext>
            </a:extLst>
          </p:cNvPr>
          <p:cNvSpPr/>
          <p:nvPr/>
        </p:nvSpPr>
        <p:spPr>
          <a:xfrm>
            <a:off x="533756" y="1859246"/>
            <a:ext cx="333987" cy="333987"/>
          </a:xfrm>
          <a:prstGeom prst="star5">
            <a:avLst/>
          </a:prstGeom>
          <a:solidFill>
            <a:srgbClr val="1E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D692E1-4CD0-7D87-FF7D-353CFB419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99" b="58345"/>
          <a:stretch>
            <a:fillRect/>
          </a:stretch>
        </p:blipFill>
        <p:spPr>
          <a:xfrm>
            <a:off x="-46125" y="-10931"/>
            <a:ext cx="12262887" cy="1415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51A021-24E1-5285-01A5-3235F69D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5"/>
            <a:ext cx="10515600" cy="12533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Office of </a:t>
            </a:r>
            <a:r>
              <a:rPr lang="en-US" sz="4800" b="1" i="1" dirty="0"/>
              <a:t>Small Business </a:t>
            </a:r>
            <a:r>
              <a:rPr lang="en-US" sz="4800" b="1" dirty="0"/>
              <a:t>Programs</a:t>
            </a:r>
          </a:p>
        </p:txBody>
      </p:sp>
      <p:sp>
        <p:nvSpPr>
          <p:cNvPr id="10" name="5-Point Star 13">
            <a:extLst>
              <a:ext uri="{FF2B5EF4-FFF2-40B4-BE49-F238E27FC236}">
                <a16:creationId xmlns:a16="http://schemas.microsoft.com/office/drawing/2014/main" id="{AAE560A9-A9A9-3897-A3D3-25EDA78ED9F8}"/>
              </a:ext>
            </a:extLst>
          </p:cNvPr>
          <p:cNvSpPr/>
          <p:nvPr/>
        </p:nvSpPr>
        <p:spPr>
          <a:xfrm>
            <a:off x="535667" y="5745763"/>
            <a:ext cx="333987" cy="333987"/>
          </a:xfrm>
          <a:prstGeom prst="star5">
            <a:avLst/>
          </a:prstGeom>
          <a:solidFill>
            <a:srgbClr val="1E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3">
            <a:extLst>
              <a:ext uri="{FF2B5EF4-FFF2-40B4-BE49-F238E27FC236}">
                <a16:creationId xmlns:a16="http://schemas.microsoft.com/office/drawing/2014/main" id="{8CF55C94-2F76-0E4B-682D-6297096D87C6}"/>
              </a:ext>
            </a:extLst>
          </p:cNvPr>
          <p:cNvSpPr/>
          <p:nvPr/>
        </p:nvSpPr>
        <p:spPr>
          <a:xfrm>
            <a:off x="535667" y="2782816"/>
            <a:ext cx="333987" cy="333987"/>
          </a:xfrm>
          <a:prstGeom prst="star5">
            <a:avLst/>
          </a:prstGeom>
          <a:solidFill>
            <a:srgbClr val="1E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3">
            <a:extLst>
              <a:ext uri="{FF2B5EF4-FFF2-40B4-BE49-F238E27FC236}">
                <a16:creationId xmlns:a16="http://schemas.microsoft.com/office/drawing/2014/main" id="{9BB98B86-6E72-AA88-65D8-21267ACE3B9C}"/>
              </a:ext>
            </a:extLst>
          </p:cNvPr>
          <p:cNvSpPr/>
          <p:nvPr/>
        </p:nvSpPr>
        <p:spPr>
          <a:xfrm>
            <a:off x="535667" y="3625959"/>
            <a:ext cx="333987" cy="333987"/>
          </a:xfrm>
          <a:prstGeom prst="star5">
            <a:avLst/>
          </a:prstGeom>
          <a:solidFill>
            <a:srgbClr val="1E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3">
            <a:extLst>
              <a:ext uri="{FF2B5EF4-FFF2-40B4-BE49-F238E27FC236}">
                <a16:creationId xmlns:a16="http://schemas.microsoft.com/office/drawing/2014/main" id="{468B6076-C365-C8E5-D009-CCEA432445D7}"/>
              </a:ext>
            </a:extLst>
          </p:cNvPr>
          <p:cNvSpPr/>
          <p:nvPr/>
        </p:nvSpPr>
        <p:spPr>
          <a:xfrm>
            <a:off x="533755" y="4655200"/>
            <a:ext cx="333987" cy="333987"/>
          </a:xfrm>
          <a:prstGeom prst="star5">
            <a:avLst/>
          </a:prstGeom>
          <a:solidFill>
            <a:srgbClr val="1E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6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694E8-F3E7-A1DB-C2C0-7FC0A0310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4CA7-FDD1-5AAB-3382-E55993D66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43772"/>
            <a:ext cx="10515600" cy="530352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Project Labor Agreements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required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on Federal Construction projects exceeding $35 Million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Source Sans Pro" panose="020B0503030403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Unless a Waiver is granted!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DBC">
                  <a:lumMod val="75000"/>
                </a:srgbClr>
              </a:solidFill>
              <a:latin typeface="Source Sans Pro" panose="020B05030304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91F49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Q: How does Govt. receive a Waiver?   A: </a:t>
            </a:r>
            <a:r>
              <a:rPr lang="en-US" sz="2000" dirty="0">
                <a:solidFill>
                  <a:srgbClr val="D91F49"/>
                </a:solidFill>
                <a:latin typeface="Source Sans Pro" panose="020B0503030403020204"/>
              </a:rPr>
              <a:t>With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D91F49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detailed justification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91F49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“No”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D91F49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responses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91F49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to PLA Survey.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Survey Response Guidance: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Response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	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Yes	Supports a PLA requirement.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Maybe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	Treated as a "Yes" by the Government.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Please do NOT use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No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	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Required to request a waiver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. 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Must include detailed justification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Justification Examples for "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No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" Responses: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Detailed answers provide Government with the necessary evidence to approve a waiver.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Common reasons may include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Cost &amp; Efficiency:  PLA is not cost-effective or involves wasteful bargaining time.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Competition:  Mandatory union membership for subcontractors limits competitive bidding.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Workforce Availability:  More qualified, non-union workforce is available for the specific project location.</a:t>
            </a:r>
            <a:r>
              <a:rPr lang="en-US" sz="1800" dirty="0">
                <a:solidFill>
                  <a:srgbClr val="007DBC">
                    <a:lumMod val="75000"/>
                  </a:srgbClr>
                </a:solidFill>
                <a:latin typeface="Source Sans Pro" panose="020B0503030403020204"/>
              </a:rPr>
              <a:t> 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1D6B2-2169-6DDE-BC64-D3EF000434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99" b="58345"/>
          <a:stretch>
            <a:fillRect/>
          </a:stretch>
        </p:blipFill>
        <p:spPr>
          <a:xfrm>
            <a:off x="-70887" y="-66589"/>
            <a:ext cx="12262887" cy="1116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3A8DE-567C-5596-E647-84864FF6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5"/>
            <a:ext cx="10515600" cy="8239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Project Labor Agreements &amp; </a:t>
            </a:r>
            <a:r>
              <a:rPr lang="en-US" sz="4800" b="1" i="1" dirty="0"/>
              <a:t>Surveys</a:t>
            </a:r>
          </a:p>
        </p:txBody>
      </p:sp>
    </p:spTree>
    <p:extLst>
      <p:ext uri="{BB962C8B-B14F-4D97-AF65-F5344CB8AC3E}">
        <p14:creationId xmlns:p14="http://schemas.microsoft.com/office/powerpoint/2010/main" val="340029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0C02A-DFE1-7836-6CAB-38A177FA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351A-AAE2-47DE-87E6-53682A87E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4358"/>
            <a:ext cx="10834316" cy="4786685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Key Takeaways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Bidding Eligibility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:  Answering "No" does not prevent you from proposing if a PLA is ultimately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Location Matters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:  Workforce dynamics change by region.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>
                <a:solidFill>
                  <a:srgbClr val="007DBC">
                    <a:lumMod val="75000"/>
                  </a:srgbClr>
                </a:solidFill>
                <a:latin typeface="Source Sans Pro" panose="020B0503030403020204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A project labor agreement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might be suitable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Chicago.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But unnecessary for San Antonio!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Success Rate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:  Detailed justifications are leading to an increase in approved PLA waivers.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007DBC">
                  <a:lumMod val="75000"/>
                </a:srgbClr>
              </a:solidFill>
              <a:latin typeface="Source Sans Pro" panose="020B0503030403020204"/>
            </a:endParaRPr>
          </a:p>
          <a:p>
            <a:pPr marL="0" indent="0">
              <a:buNone/>
            </a:pPr>
            <a:r>
              <a:rPr lang="en-US" sz="2000" b="1" dirty="0">
                <a:latin typeface="Source Sans Pro" panose="020B0503030403020204"/>
              </a:rPr>
              <a:t>Did you know? </a:t>
            </a:r>
            <a:r>
              <a:rPr lang="en-US" b="1" dirty="0"/>
              <a:t>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DBC">
                  <a:lumMod val="75000"/>
                </a:srgbClr>
              </a:solidFill>
              <a:latin typeface="Source Sans Pro" panose="020B05030304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7DBC">
                    <a:lumMod val="75000"/>
                  </a:srgbClr>
                </a:solidFill>
                <a:latin typeface="Source Sans Pro" panose="020B0503030403020204"/>
              </a:rPr>
              <a:t>PLA Survey Questions are the same!  Only difference is </a:t>
            </a:r>
            <a:r>
              <a:rPr lang="en-US" sz="2200" b="1" dirty="0">
                <a:solidFill>
                  <a:srgbClr val="C00000"/>
                </a:solidFill>
                <a:latin typeface="Source Sans Pro" panose="020B0503030403020204"/>
              </a:rPr>
              <a:t>Specific </a:t>
            </a:r>
            <a:r>
              <a:rPr lang="en-US" sz="2200" dirty="0">
                <a:solidFill>
                  <a:srgbClr val="C00000"/>
                </a:solidFill>
                <a:latin typeface="Source Sans Pro" panose="020B0503030403020204"/>
              </a:rPr>
              <a:t>Project and Location</a:t>
            </a:r>
            <a:r>
              <a:rPr lang="en-US" sz="2200" dirty="0">
                <a:solidFill>
                  <a:srgbClr val="007DBC">
                    <a:lumMod val="75000"/>
                  </a:srgbClr>
                </a:solidFill>
                <a:latin typeface="Source Sans Pro" panose="020B0503030403020204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i="1" dirty="0">
                <a:solidFill>
                  <a:srgbClr val="002060"/>
                </a:solidFill>
                <a:latin typeface="Source Sans Pro" panose="020B0503030403020204"/>
              </a:rPr>
              <a:t>(A copy of the PLA Survey </a:t>
            </a:r>
            <a:r>
              <a:rPr lang="en-US" sz="1800" b="1" i="1" dirty="0">
                <a:solidFill>
                  <a:srgbClr val="002060"/>
                </a:solidFill>
                <a:latin typeface="Source Sans Pro" panose="020B0503030403020204"/>
              </a:rPr>
              <a:t>Questions</a:t>
            </a:r>
            <a:r>
              <a:rPr lang="en-US" sz="1800" i="1" dirty="0">
                <a:solidFill>
                  <a:srgbClr val="002060"/>
                </a:solidFill>
                <a:latin typeface="Source Sans Pro" panose="020B0503030403020204"/>
              </a:rPr>
              <a:t> are posted on website under </a:t>
            </a:r>
            <a:r>
              <a:rPr lang="en-US" sz="1800" b="1" i="1" dirty="0">
                <a:solidFill>
                  <a:srgbClr val="002060"/>
                </a:solidFill>
                <a:latin typeface="Source Sans Pro" panose="020B0503030403020204"/>
              </a:rPr>
              <a:t>Frequently Asked Questions</a:t>
            </a:r>
            <a:r>
              <a:rPr lang="en-US" sz="1800" i="1" dirty="0">
                <a:solidFill>
                  <a:srgbClr val="002060"/>
                </a:solidFill>
                <a:latin typeface="Source Sans Pro" panose="020B050303040302020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📋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Please respond to PLA Surveys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FCFD1-B17F-8A47-9BAE-EFA21E07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99" b="58345"/>
          <a:stretch>
            <a:fillRect/>
          </a:stretch>
        </p:blipFill>
        <p:spPr>
          <a:xfrm>
            <a:off x="0" y="-10930"/>
            <a:ext cx="12216762" cy="1253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57941-0E64-1139-F4A9-3C881BB9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5"/>
            <a:ext cx="10515600" cy="10734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Project Labor Agreements &amp; </a:t>
            </a:r>
            <a:r>
              <a:rPr lang="en-US" sz="4800" b="1" i="1" dirty="0"/>
              <a:t>Surveys</a:t>
            </a:r>
          </a:p>
        </p:txBody>
      </p:sp>
      <p:sp>
        <p:nvSpPr>
          <p:cNvPr id="4" name="5-Point Star 13">
            <a:extLst>
              <a:ext uri="{FF2B5EF4-FFF2-40B4-BE49-F238E27FC236}">
                <a16:creationId xmlns:a16="http://schemas.microsoft.com/office/drawing/2014/main" id="{0BA8D1B7-78EE-E56E-A15B-638A5C6B0263}"/>
              </a:ext>
            </a:extLst>
          </p:cNvPr>
          <p:cNvSpPr/>
          <p:nvPr/>
        </p:nvSpPr>
        <p:spPr>
          <a:xfrm>
            <a:off x="838200" y="3185783"/>
            <a:ext cx="333987" cy="333987"/>
          </a:xfrm>
          <a:prstGeom prst="star5">
            <a:avLst/>
          </a:prstGeom>
          <a:solidFill>
            <a:srgbClr val="1E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90CB9-8EBC-7683-082E-153F200A4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9B02-2FE8-E4C9-5213-AEE7604AA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18" y="1908621"/>
            <a:ext cx="10515600" cy="4758953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General Updates &amp; Overview: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3446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New Standard Language: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Updated Small Business (SB) Participation and Subcontracting Plan language due to regulation changes.  Posted on website under Frequently Asked Questions.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2060"/>
                </a:solidFill>
                <a:latin typeface="Source Sans Pro" panose="020B0503030403020204"/>
              </a:rPr>
              <a:t>Submission Requirement: 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Subcontracting Plans </a:t>
            </a:r>
            <a:r>
              <a:rPr lang="en-US" sz="1600" i="1" dirty="0">
                <a:solidFill>
                  <a:srgbClr val="002060"/>
                </a:solidFill>
                <a:latin typeface="Source Sans Pro" panose="020B0503030403020204"/>
              </a:rPr>
              <a:t>no longer required 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to be submitted simultaneously </a:t>
            </a:r>
            <a:r>
              <a:rPr lang="en-US" sz="1600" i="1" dirty="0">
                <a:solidFill>
                  <a:srgbClr val="002060"/>
                </a:solidFill>
                <a:latin typeface="Source Sans Pro" panose="020B0503030403020204"/>
              </a:rPr>
              <a:t>with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 the SB Participation Factor (unless specifically requested by Contracting Officer). Apparent awardee will submit.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Negotiability: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 Contracting Officers have more flexibility to negotiate subcontracting plans.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Source Sans Pro" panose="020B0503030403020204"/>
              </a:rPr>
              <a:t>Guidance for Large Businesses (LB):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2060"/>
                </a:solidFill>
                <a:latin typeface="Source Sans Pro" panose="020B0503030403020204"/>
              </a:rPr>
              <a:t>Follow Format: 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Address every requirement sequentially as presented in solicitation.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2060"/>
                </a:solidFill>
                <a:latin typeface="Source Sans Pro" panose="020B0503030403020204"/>
              </a:rPr>
              <a:t>Demonstrate Strategy: 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Clearly outline plan to find SB subcontractors and fulfill RFP goals.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2060"/>
                </a:solidFill>
                <a:latin typeface="Source Sans Pro" panose="020B0503030403020204"/>
              </a:rPr>
              <a:t>Address Shortfalls: 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If unable to meet a goal, provide clear justification and the “Why?” in detail.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2060"/>
                </a:solidFill>
                <a:latin typeface="Source Sans Pro" panose="020B0503030403020204"/>
              </a:rPr>
              <a:t>Note: 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Commitments, of any kind, with SB subcontractors are encouraged, but </a:t>
            </a:r>
            <a:r>
              <a:rPr lang="en-US" sz="1600" b="1" dirty="0">
                <a:solidFill>
                  <a:srgbClr val="002060"/>
                </a:solidFill>
                <a:latin typeface="Source Sans Pro" panose="020B0503030403020204"/>
              </a:rPr>
              <a:t>NOT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 required.  They only become enforceable if the offeror receives contract award.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2060"/>
                </a:solidFill>
                <a:latin typeface="Source Sans Pro" panose="020B0503030403020204"/>
              </a:rPr>
              <a:t>Calculate Correctly: 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All percentages and dollar amounts are based on </a:t>
            </a:r>
            <a:r>
              <a:rPr lang="en-US" sz="1600" i="1" dirty="0">
                <a:solidFill>
                  <a:srgbClr val="002060"/>
                </a:solidFill>
                <a:latin typeface="Source Sans Pro" panose="020B0503030403020204"/>
              </a:rPr>
              <a:t>proposed </a:t>
            </a: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Total Contract Value (TCV).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Source Sans Pro" panose="020B0503030403020204"/>
              </a:rPr>
              <a:t>      (TCV = base + all options) Do NOT use planned subcontracting total. 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endParaRPr lang="en-US" sz="1600" b="1" dirty="0">
              <a:solidFill>
                <a:srgbClr val="002060"/>
              </a:solidFill>
              <a:latin typeface="Source Sans Pro" panose="020B05030304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7DBC">
                  <a:lumMod val="75000"/>
                </a:srgbClr>
              </a:solidFill>
              <a:latin typeface="Source Sans Pro" panose="020B05030304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A2680-FFD0-633E-E630-2BD99E7D8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99" b="58345"/>
          <a:stretch>
            <a:fillRect/>
          </a:stretch>
        </p:blipFill>
        <p:spPr>
          <a:xfrm>
            <a:off x="-46125" y="-10931"/>
            <a:ext cx="12262887" cy="1682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A0F13-3182-6E18-CD70-77CAAA77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18" y="258257"/>
            <a:ext cx="10515600" cy="1253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Small Business</a:t>
            </a:r>
            <a:br>
              <a:rPr lang="en-US" sz="4800" b="1" dirty="0"/>
            </a:br>
            <a:r>
              <a:rPr lang="en-US" sz="4800" b="1" dirty="0"/>
              <a:t>Participation Factor &amp; Subcontracting Plan</a:t>
            </a:r>
          </a:p>
        </p:txBody>
      </p:sp>
    </p:spTree>
    <p:extLst>
      <p:ext uri="{BB962C8B-B14F-4D97-AF65-F5344CB8AC3E}">
        <p14:creationId xmlns:p14="http://schemas.microsoft.com/office/powerpoint/2010/main" val="425723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4650F-23C8-7F82-993A-C07679DE2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6E3B-4983-50DB-576D-C60582D27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19" y="1752954"/>
            <a:ext cx="10695888" cy="4758953"/>
          </a:xfrm>
        </p:spPr>
        <p:txBody>
          <a:bodyPr>
            <a:noAutofit/>
          </a:bodyPr>
          <a:lstStyle/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200" b="1" dirty="0">
              <a:solidFill>
                <a:srgbClr val="002060"/>
              </a:solidFill>
              <a:latin typeface="Source Sans Pro" panose="020B050303040302020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Source Sans Pro" panose="020B0503030403020204"/>
              </a:rPr>
              <a:t>Guidance for Small Business (SB) Primes: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600" b="1" dirty="0">
              <a:solidFill>
                <a:srgbClr val="002060"/>
              </a:solidFill>
              <a:latin typeface="Source Sans Pro" panose="020B0503030403020204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Source Sans Pro" panose="020B0503030403020204"/>
              </a:rPr>
              <a:t>Factor Required, Plan Exempt: </a:t>
            </a:r>
            <a:r>
              <a:rPr lang="en-US" sz="2000" dirty="0">
                <a:solidFill>
                  <a:srgbClr val="002060"/>
                </a:solidFill>
                <a:latin typeface="Source Sans Pro" panose="020B0503030403020204"/>
              </a:rPr>
              <a:t>ALL offerors must submit a SB Participation Factor, but Small Businesses do not have to submit a Subcontracting Plan.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Source Sans Pro" panose="020B0503030403020204"/>
              </a:rPr>
              <a:t>Show Your Work: </a:t>
            </a:r>
            <a:r>
              <a:rPr lang="en-US" sz="2000" dirty="0">
                <a:solidFill>
                  <a:srgbClr val="002060"/>
                </a:solidFill>
                <a:latin typeface="Source Sans Pro" panose="020B0503030403020204"/>
              </a:rPr>
              <a:t>Demonstrate ability to fulfill goals and find capable subcontractors.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Source Sans Pro" panose="020B0503030403020204"/>
              </a:rPr>
              <a:t>Self-Performance Rules: </a:t>
            </a:r>
            <a:r>
              <a:rPr lang="en-US" sz="2000" dirty="0">
                <a:solidFill>
                  <a:srgbClr val="002060"/>
                </a:solidFill>
                <a:latin typeface="Source Sans Pro" panose="020B0503030403020204"/>
              </a:rPr>
              <a:t>Self-performed work counts toward your specific SBA Certifications (e.g., WOSB, HUBZone, etc.).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Source Sans Pro" panose="020B0503030403020204"/>
              </a:rPr>
              <a:t>Cross-Category Goals: </a:t>
            </a:r>
            <a:r>
              <a:rPr lang="en-US" sz="2000" dirty="0">
                <a:solidFill>
                  <a:srgbClr val="1E265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SB Primes must propose a SB Participation Factor for any socio-economic categories they cannot self-fulfill through their own certifications.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Source Sans Pro" panose="020B0503030403020204"/>
              </a:rPr>
              <a:t>Joint Ventures: </a:t>
            </a:r>
            <a:r>
              <a:rPr lang="en-US" sz="2000" dirty="0">
                <a:solidFill>
                  <a:srgbClr val="002060"/>
                </a:solidFill>
                <a:latin typeface="Source Sans Pro" panose="020B0503030403020204"/>
              </a:rPr>
              <a:t>Strictly adhere to the required percentage of work performance outlined in the RFO.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7DBC">
                  <a:lumMod val="75000"/>
                </a:srgbClr>
              </a:solidFill>
              <a:latin typeface="Source Sans Pro" panose="020B05030304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7DBC">
                  <a:lumMod val="75000"/>
                </a:srgbClr>
              </a:solidFill>
              <a:latin typeface="Source Sans Pro" panose="020B05030304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DBC">
                    <a:lumMod val="75000"/>
                  </a:srgbClr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2DF35-42F1-2B44-5D54-B18A8C7F88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99" b="58345"/>
          <a:stretch>
            <a:fillRect/>
          </a:stretch>
        </p:blipFill>
        <p:spPr>
          <a:xfrm>
            <a:off x="-46125" y="-10931"/>
            <a:ext cx="12262887" cy="1682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730FD8-BEF4-4E34-8A3C-F241BF7A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18" y="258257"/>
            <a:ext cx="10515600" cy="1253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Small Business</a:t>
            </a:r>
            <a:br>
              <a:rPr lang="en-US" sz="4800" b="1" dirty="0"/>
            </a:br>
            <a:r>
              <a:rPr lang="en-US" sz="4800" b="1" dirty="0"/>
              <a:t>Participation Factor &amp; Subcontracting Plan</a:t>
            </a:r>
          </a:p>
        </p:txBody>
      </p:sp>
    </p:spTree>
    <p:extLst>
      <p:ext uri="{BB962C8B-B14F-4D97-AF65-F5344CB8AC3E}">
        <p14:creationId xmlns:p14="http://schemas.microsoft.com/office/powerpoint/2010/main" val="191161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29C8D-A386-A05C-FF53-400A6B47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9B02-694C-4A9F-C805-6ABAA8BFB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2954"/>
            <a:ext cx="10515600" cy="4758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Bottom Line Up Front (BLUF)</a:t>
            </a:r>
            <a:endParaRPr lang="en-US" b="1" dirty="0"/>
          </a:p>
          <a:p>
            <a:r>
              <a:rPr lang="en-US" sz="2200" dirty="0"/>
              <a:t>The 8(a) Program remains a vital acquisition tool under FAR 19.108-7. </a:t>
            </a:r>
          </a:p>
          <a:p>
            <a:r>
              <a:rPr lang="en-US" sz="2200" dirty="0"/>
              <a:t>However, policy now mandates a "Competition First" mentality.  </a:t>
            </a:r>
          </a:p>
          <a:p>
            <a:r>
              <a:rPr lang="en-US" sz="2200" dirty="0"/>
              <a:t>Sole source awards are permitted but require rigorous, audit-ready justification within the Market Research Report (MRR), especially for high-dollar requirements.</a:t>
            </a:r>
          </a:p>
          <a:p>
            <a:pPr marL="0" indent="0"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2C2A8-0C97-260A-B9F2-5EED972F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99" b="58345"/>
          <a:stretch>
            <a:fillRect/>
          </a:stretch>
        </p:blipFill>
        <p:spPr>
          <a:xfrm>
            <a:off x="-46125" y="-10931"/>
            <a:ext cx="12262887" cy="1415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B5937-CDCA-76B6-A50B-9BDC8A3E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5"/>
            <a:ext cx="10515600" cy="12533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8(a) Sole Source Status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24225A6-33DC-9F5A-61F4-4700B77C9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51376"/>
              </p:ext>
            </p:extLst>
          </p:nvPr>
        </p:nvGraphicFramePr>
        <p:xfrm>
          <a:off x="1632019" y="4024181"/>
          <a:ext cx="9295514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571">
                  <a:extLst>
                    <a:ext uri="{9D8B030D-6E8A-4147-A177-3AD203B41FA5}">
                      <a16:colId xmlns:a16="http://schemas.microsoft.com/office/drawing/2014/main" val="2204689249"/>
                    </a:ext>
                  </a:extLst>
                </a:gridCol>
                <a:gridCol w="1720159">
                  <a:extLst>
                    <a:ext uri="{9D8B030D-6E8A-4147-A177-3AD203B41FA5}">
                      <a16:colId xmlns:a16="http://schemas.microsoft.com/office/drawing/2014/main" val="1559608344"/>
                    </a:ext>
                  </a:extLst>
                </a:gridCol>
                <a:gridCol w="6228784">
                  <a:extLst>
                    <a:ext uri="{9D8B030D-6E8A-4147-A177-3AD203B41FA5}">
                      <a16:colId xmlns:a16="http://schemas.microsoft.com/office/drawing/2014/main" val="32458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Priority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Requirements &amp; Constraints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0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Competition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approach to ensure best value and transparency.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538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Mandatory Review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Actions &gt; $30M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Should be competed.  Sole Source at this level is heavily discouraged without extraordinary justification.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97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Secondary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8(a) Sole Source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utilized if competition is unsuccessful.  Requires detailed documentation in the MRR.</a:t>
                      </a:r>
                    </a:p>
                  </a:txBody>
                  <a:tcPr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016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1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7CCE0-64C9-131D-BE1D-8F57C3715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0A8D-8D99-18BA-6EF9-4A6F960C8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0649"/>
            <a:ext cx="10515600" cy="44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Audit Readiness &amp; Justification</a:t>
            </a:r>
            <a:r>
              <a:rPr lang="en-US" b="1" dirty="0"/>
              <a:t> 🔍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dirty="0"/>
              <a:t>The acquisition strategy must be a direct reflection of data-driven market research. Any 8(a) Sole Source award will be audited.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Documentation must be diligent and address the following mission factors: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>
                <a:solidFill>
                  <a:srgbClr val="C00000"/>
                </a:solidFill>
              </a:rPr>
              <a:t>Need &amp; Urgency</a:t>
            </a:r>
            <a:r>
              <a:rPr lang="en-US" sz="2400" dirty="0"/>
              <a:t>:	Clearly defined operational requirements.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Funding</a:t>
            </a:r>
            <a:r>
              <a:rPr lang="en-US" sz="2400" dirty="0"/>
              <a:t>:  		Available budget and fiscal year constraints.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Market Research</a:t>
            </a:r>
            <a:r>
              <a:rPr lang="en-US" sz="2400" dirty="0"/>
              <a:t>:  	Evidence that competition was explored </a:t>
            </a:r>
          </a:p>
          <a:p>
            <a:pPr marL="0" indent="0">
              <a:buNone/>
            </a:pPr>
            <a:r>
              <a:rPr lang="en-US" sz="2400" dirty="0"/>
              <a:t>                                     	</a:t>
            </a:r>
            <a:r>
              <a:rPr lang="en-US" sz="2400" i="1" dirty="0"/>
              <a:t>and</a:t>
            </a:r>
            <a:r>
              <a:rPr lang="en-US" sz="2400" dirty="0"/>
              <a:t> Why it was not viable.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DBC">
                  <a:lumMod val="75000"/>
                </a:srgbClr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856229-46F1-5CC7-76B6-FCFBCF5F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99" b="58345"/>
          <a:stretch>
            <a:fillRect/>
          </a:stretch>
        </p:blipFill>
        <p:spPr>
          <a:xfrm>
            <a:off x="-46125" y="-10931"/>
            <a:ext cx="12262887" cy="1415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FC8DD-7681-36FC-D9CE-2769EDC8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5"/>
            <a:ext cx="10515600" cy="12533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8(a) Sole Source Status</a:t>
            </a:r>
          </a:p>
        </p:txBody>
      </p:sp>
    </p:spTree>
    <p:extLst>
      <p:ext uri="{BB962C8B-B14F-4D97-AF65-F5344CB8AC3E}">
        <p14:creationId xmlns:p14="http://schemas.microsoft.com/office/powerpoint/2010/main" val="34396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c4d76ba-f17c-4c50-b9a7-8f3163d27582}" enabled="0" method="" siteId="{fc4d76ba-f17c-4c50-b9a7-8f3163d2758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1508</Words>
  <Application>Microsoft Office PowerPoint</Application>
  <PresentationFormat>Widescreen</PresentationFormat>
  <Paragraphs>221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Montserrat</vt:lpstr>
      <vt:lpstr>Calibri Light</vt:lpstr>
      <vt:lpstr>Source Sans Pro</vt:lpstr>
      <vt:lpstr>Aptos</vt:lpstr>
      <vt:lpstr>Calibri</vt:lpstr>
      <vt:lpstr>CIDFont+F5</vt:lpstr>
      <vt:lpstr>Arial</vt:lpstr>
      <vt:lpstr>CIDFont+F4</vt:lpstr>
      <vt:lpstr>CIDFont+F6</vt:lpstr>
      <vt:lpstr>Office Theme</vt:lpstr>
      <vt:lpstr>PowerPoint Presentation</vt:lpstr>
      <vt:lpstr>Office of Small Business Programs</vt:lpstr>
      <vt:lpstr>Office of Small Business Programs</vt:lpstr>
      <vt:lpstr>Project Labor Agreements &amp; Surveys</vt:lpstr>
      <vt:lpstr>Project Labor Agreements &amp; Surveys</vt:lpstr>
      <vt:lpstr>Small Business Participation Factor &amp; Subcontracting Plan</vt:lpstr>
      <vt:lpstr>Small Business Participation Factor &amp; Subcontracting Plan</vt:lpstr>
      <vt:lpstr>8(a) Sole Source Status</vt:lpstr>
      <vt:lpstr>8(a) Sole Source Status</vt:lpstr>
      <vt:lpstr>8(a) Sole Source Status</vt:lpstr>
      <vt:lpstr>Limitations on Subcontracting</vt:lpstr>
      <vt:lpstr>Website Updates</vt:lpstr>
      <vt:lpstr>Fort Worth District (SWF) U.S. Army Corps of Engineers (USACE)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Robinson</dc:creator>
  <cp:lastModifiedBy>Marshall, Alisa P CIV USARMY CESWF (USA)</cp:lastModifiedBy>
  <cp:revision>80</cp:revision>
  <dcterms:created xsi:type="dcterms:W3CDTF">2021-04-12T17:49:56Z</dcterms:created>
  <dcterms:modified xsi:type="dcterms:W3CDTF">2026-05-05T07:08:14Z</dcterms:modified>
</cp:coreProperties>
</file>