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6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8.xml" ContentType="application/vnd.openxmlformats-officedocument.theme+xml"/>
  <Override PartName="/ppt/slideLayouts/slideLayout20.xml" ContentType="application/vnd.openxmlformats-officedocument.presentationml.slideLayout+xml"/>
  <Override PartName="/ppt/theme/theme9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14.xml" ContentType="application/vnd.openxmlformats-officedocument.theme+xml"/>
  <Override PartName="/ppt/slideLayouts/slideLayout31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93" r:id="rId4"/>
    <p:sldMasterId id="2147484095" r:id="rId5"/>
    <p:sldMasterId id="2147484153" r:id="rId6"/>
    <p:sldMasterId id="2147484160" r:id="rId7"/>
    <p:sldMasterId id="2147484163" r:id="rId8"/>
    <p:sldMasterId id="2147484167" r:id="rId9"/>
    <p:sldMasterId id="2147484177" r:id="rId10"/>
    <p:sldMasterId id="2147484181" r:id="rId11"/>
    <p:sldMasterId id="2147484185" r:id="rId12"/>
    <p:sldMasterId id="2147484189" r:id="rId13"/>
    <p:sldMasterId id="2147484193" r:id="rId14"/>
    <p:sldMasterId id="2147484199" r:id="rId15"/>
    <p:sldMasterId id="2147484210" r:id="rId16"/>
    <p:sldMasterId id="2147484212" r:id="rId17"/>
    <p:sldMasterId id="2147484217" r:id="rId18"/>
  </p:sldMasterIdLst>
  <p:notesMasterIdLst>
    <p:notesMasterId r:id="rId31"/>
  </p:notesMasterIdLst>
  <p:handoutMasterIdLst>
    <p:handoutMasterId r:id="rId32"/>
  </p:handoutMasterIdLst>
  <p:sldIdLst>
    <p:sldId id="4106" r:id="rId19"/>
    <p:sldId id="4182" r:id="rId20"/>
    <p:sldId id="4233" r:id="rId21"/>
    <p:sldId id="4234" r:id="rId22"/>
    <p:sldId id="4235" r:id="rId23"/>
    <p:sldId id="4236" r:id="rId24"/>
    <p:sldId id="4227" r:id="rId25"/>
    <p:sldId id="4228" r:id="rId26"/>
    <p:sldId id="4229" r:id="rId27"/>
    <p:sldId id="4230" r:id="rId28"/>
    <p:sldId id="4231" r:id="rId29"/>
    <p:sldId id="4226" r:id="rId30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92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unniffe, Erin CTR NAE, NAE" initials="CECNN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99"/>
    <a:srgbClr val="FFFFCC"/>
    <a:srgbClr val="F8A764"/>
    <a:srgbClr val="F79443"/>
    <a:srgbClr val="F68426"/>
    <a:srgbClr val="ADC2E5"/>
    <a:srgbClr val="90ADDC"/>
    <a:srgbClr val="93AFD9"/>
    <a:srgbClr val="9FA8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8039" autoAdjust="0"/>
  </p:normalViewPr>
  <p:slideViewPr>
    <p:cSldViewPr snapToGrid="0">
      <p:cViewPr varScale="1">
        <p:scale>
          <a:sx n="110" d="100"/>
          <a:sy n="110" d="100"/>
        </p:scale>
        <p:origin x="1428" y="78"/>
      </p:cViewPr>
      <p:guideLst>
        <p:guide orient="horz" pos="19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834" y="96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Master" Target="slideMasters/slideMaster15.xml"/><Relationship Id="rId26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slide" Target="slides/slide3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Master" Target="slideMasters/slideMaster14.xml"/><Relationship Id="rId25" Type="http://schemas.openxmlformats.org/officeDocument/2006/relationships/slide" Target="slides/slide7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3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6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Master" Target="slideMasters/slideMaster12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1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481737" y="8939463"/>
            <a:ext cx="458175" cy="277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805" tIns="45901" rIns="91805" bIns="45901">
            <a:spAutoFit/>
          </a:bodyPr>
          <a:lstStyle/>
          <a:p>
            <a:pPr algn="ctr" defTabSz="917461" eaLnBrk="0" hangingPunct="0">
              <a:spcBef>
                <a:spcPct val="50000"/>
              </a:spcBef>
              <a:defRPr/>
            </a:pPr>
            <a:fld id="{6D6C6C7F-0E96-43FC-BACB-F771BD4525C7}" type="slidenum">
              <a:rPr lang="en-US" sz="1200">
                <a:latin typeface="Arial" pitchFamily="34" charset="0"/>
                <a:cs typeface="+mn-cs"/>
              </a:rPr>
              <a:pPr algn="ctr" defTabSz="917461" eaLnBrk="0" hangingPunct="0">
                <a:spcBef>
                  <a:spcPct val="50000"/>
                </a:spcBef>
                <a:defRPr/>
              </a:pPr>
              <a:t>‹#›</a:t>
            </a:fld>
            <a:endParaRPr lang="en-US" sz="1200" dirty="0">
              <a:latin typeface="Arial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4004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575" y="4414510"/>
            <a:ext cx="5139251" cy="41840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3168" tIns="45766" rIns="93168" bIns="457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4850"/>
            <a:ext cx="4629150" cy="34718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6481737" y="8939463"/>
            <a:ext cx="458175" cy="2769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1805" tIns="45901" rIns="91805" bIns="45901">
            <a:spAutoFit/>
          </a:bodyPr>
          <a:lstStyle/>
          <a:p>
            <a:pPr algn="ctr" defTabSz="917461" eaLnBrk="0" hangingPunct="0">
              <a:spcBef>
                <a:spcPct val="50000"/>
              </a:spcBef>
              <a:defRPr/>
            </a:pPr>
            <a:fld id="{50BBB92B-F85A-489C-ABDE-7218AD5AC6ED}" type="slidenum">
              <a:rPr lang="en-US" sz="1200">
                <a:latin typeface="Arial" pitchFamily="34" charset="0"/>
                <a:cs typeface="+mn-cs"/>
              </a:rPr>
              <a:pPr algn="ctr" defTabSz="917461" eaLnBrk="0" hangingPunct="0">
                <a:spcBef>
                  <a:spcPct val="50000"/>
                </a:spcBef>
                <a:defRPr/>
              </a:pPr>
              <a:t>‹#›</a:t>
            </a:fld>
            <a:endParaRPr lang="en-US" sz="1200" dirty="0">
              <a:latin typeface="Arial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10268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baseline="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424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5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6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8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9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0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4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solidFill>
                  <a:srgbClr val="66006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3200" b="1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3863566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0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US" sz="3200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3863566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032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US" sz="3200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3863566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169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TNC Highl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155810" y="21945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945" y="1146916"/>
            <a:ext cx="8484432" cy="5322669"/>
          </a:xfrm>
          <a:prstGeom prst="rect">
            <a:avLst/>
          </a:prstGeom>
        </p:spPr>
        <p:txBody>
          <a:bodyPr/>
          <a:lstStyle>
            <a:lvl1pPr marL="231775" indent="-231775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113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496" y="21945"/>
            <a:ext cx="6840250" cy="9557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516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495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3200" b="1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3863566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320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84068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3200" b="1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3863566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3997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JTNC Highl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765544" y="21945"/>
            <a:ext cx="7598735" cy="821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19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1601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US" sz="3200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3863566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3458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1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1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1" name="TextBox 2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3200" b="1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4288535"/>
            <a:ext cx="2036067" cy="203606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0" name="TextBox 29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9920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28ABE-63B0-43A8-839D-F07BC87B7A04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0726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6AE1B-6CA2-42DC-958C-D051CC3B7F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999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3200" b="1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3863566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154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B8253-9CD8-45B1-833D-6D900D002969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6D72-0789-4AA1-8EA2-AEBA9CEC4C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062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19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4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79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4" y="2601654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1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US" sz="3200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0" y="3863564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0" y="681268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69332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0541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TNC Highl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155810" y="21945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945" y="1146914"/>
            <a:ext cx="8484432" cy="5322669"/>
          </a:xfrm>
          <a:prstGeom prst="rect">
            <a:avLst/>
          </a:prstGeom>
        </p:spPr>
        <p:txBody>
          <a:bodyPr/>
          <a:lstStyle>
            <a:lvl1pPr marL="231775" indent="-231775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0726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6AE1B-6CA2-42DC-958C-D051CC3B7F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3703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JTNC Highl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495" y="29260"/>
            <a:ext cx="6840250" cy="9557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0726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6AE1B-6CA2-42DC-958C-D051CC3B7F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6849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640726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6AE1B-6CA2-42DC-958C-D051CC3B7F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7113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4"/>
          <p:cNvSpPr txBox="1">
            <a:spLocks noChangeArrowheads="1"/>
          </p:cNvSpPr>
          <p:nvPr userDrawn="1"/>
        </p:nvSpPr>
        <p:spPr bwMode="auto">
          <a:xfrm>
            <a:off x="277019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b="1" dirty="0">
              <a:latin typeface="Arial" pitchFamily="34" charset="0"/>
              <a:cs typeface="+mn-cs"/>
            </a:endParaRPr>
          </a:p>
        </p:txBody>
      </p:sp>
      <p:sp>
        <p:nvSpPr>
          <p:cNvPr id="17" name="Line 3"/>
          <p:cNvSpPr>
            <a:spLocks noChangeShapeType="1"/>
          </p:cNvSpPr>
          <p:nvPr userDrawn="1"/>
        </p:nvSpPr>
        <p:spPr bwMode="auto">
          <a:xfrm flipV="1">
            <a:off x="15081" y="2601654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18" name="Line 4"/>
          <p:cNvSpPr>
            <a:spLocks noChangeShapeType="1"/>
          </p:cNvSpPr>
          <p:nvPr userDrawn="1"/>
        </p:nvSpPr>
        <p:spPr bwMode="auto">
          <a:xfrm flipV="1">
            <a:off x="167481" y="2725479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19" name="Line 5"/>
          <p:cNvSpPr>
            <a:spLocks noChangeShapeType="1"/>
          </p:cNvSpPr>
          <p:nvPr userDrawn="1"/>
        </p:nvSpPr>
        <p:spPr bwMode="auto">
          <a:xfrm flipV="1">
            <a:off x="616744" y="2601654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dirty="0"/>
          </a:p>
        </p:txBody>
      </p:sp>
      <p:sp>
        <p:nvSpPr>
          <p:cNvPr id="20" name="TextBox 19"/>
          <p:cNvSpPr txBox="1">
            <a:spLocks noChangeArrowheads="1"/>
          </p:cNvSpPr>
          <p:nvPr userDrawn="1"/>
        </p:nvSpPr>
        <p:spPr>
          <a:xfrm>
            <a:off x="3710781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US" sz="3200" b="1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0" y="4288533"/>
            <a:ext cx="2036067" cy="203606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0" y="681268"/>
            <a:ext cx="2029981" cy="2029981"/>
          </a:xfrm>
          <a:prstGeom prst="rect">
            <a:avLst/>
          </a:prstGeom>
        </p:spPr>
      </p:pic>
      <p:sp>
        <p:nvSpPr>
          <p:cNvPr id="29" name="TextBox 28"/>
          <p:cNvSpPr txBox="1"/>
          <p:nvPr userDrawn="1"/>
        </p:nvSpPr>
        <p:spPr>
          <a:xfrm>
            <a:off x="0" y="220819"/>
            <a:ext cx="9144000" cy="369332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916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4"/>
          <p:cNvSpPr txBox="1">
            <a:spLocks noChangeArrowheads="1"/>
          </p:cNvSpPr>
          <p:nvPr userDrawn="1"/>
        </p:nvSpPr>
        <p:spPr bwMode="auto">
          <a:xfrm>
            <a:off x="277020" y="850642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28" name="Line 3"/>
          <p:cNvSpPr>
            <a:spLocks noChangeShapeType="1"/>
          </p:cNvSpPr>
          <p:nvPr userDrawn="1"/>
        </p:nvSpPr>
        <p:spPr bwMode="auto">
          <a:xfrm flipV="1">
            <a:off x="15081" y="2601656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29" name="Line 4"/>
          <p:cNvSpPr>
            <a:spLocks noChangeShapeType="1"/>
          </p:cNvSpPr>
          <p:nvPr userDrawn="1"/>
        </p:nvSpPr>
        <p:spPr bwMode="auto">
          <a:xfrm flipV="1">
            <a:off x="167481" y="2725481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0" name="Line 5"/>
          <p:cNvSpPr>
            <a:spLocks noChangeShapeType="1"/>
          </p:cNvSpPr>
          <p:nvPr userDrawn="1"/>
        </p:nvSpPr>
        <p:spPr bwMode="auto">
          <a:xfrm flipV="1">
            <a:off x="616745" y="2601656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 sz="1600" dirty="0"/>
          </a:p>
        </p:txBody>
      </p:sp>
      <p:sp>
        <p:nvSpPr>
          <p:cNvPr id="31" name="TextBox 30"/>
          <p:cNvSpPr txBox="1">
            <a:spLocks noChangeArrowheads="1"/>
          </p:cNvSpPr>
          <p:nvPr userDrawn="1"/>
        </p:nvSpPr>
        <p:spPr>
          <a:xfrm>
            <a:off x="3710782" y="1673766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US" sz="3200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32" name="Picture 3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01" y="3863566"/>
            <a:ext cx="2036067" cy="203606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2624" y="992024"/>
            <a:ext cx="609600" cy="6096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1504" y="989550"/>
            <a:ext cx="609600" cy="6096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584" y="989548"/>
            <a:ext cx="609600" cy="6096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544" y="990659"/>
            <a:ext cx="609600" cy="6096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7391" y="681270"/>
            <a:ext cx="2029981" cy="2029981"/>
          </a:xfrm>
          <a:prstGeom prst="rect">
            <a:avLst/>
          </a:prstGeom>
        </p:spPr>
      </p:pic>
      <p:sp>
        <p:nvSpPr>
          <p:cNvPr id="38" name="TextBox 37"/>
          <p:cNvSpPr txBox="1"/>
          <p:nvPr userDrawn="1"/>
        </p:nvSpPr>
        <p:spPr>
          <a:xfrm>
            <a:off x="0" y="220819"/>
            <a:ext cx="9144000" cy="338554"/>
          </a:xfrm>
          <a:prstGeom prst="rect">
            <a:avLst/>
          </a:prstGeom>
          <a:solidFill>
            <a:srgbClr val="FFFF99"/>
          </a:solidFill>
        </p:spPr>
        <p:txBody>
          <a:bodyPr wrap="square" lIns="0" rIns="0" rtlCol="0">
            <a:spAutoFit/>
          </a:bodyPr>
          <a:lstStyle/>
          <a:p>
            <a:pPr algn="ctr"/>
            <a:r>
              <a:rPr lang="en-US" sz="1600" i="1" dirty="0">
                <a:solidFill>
                  <a:srgbClr val="FF0000"/>
                </a:solidFill>
              </a:rPr>
              <a:t>best to review as an MSPowerPoint Slide Show View – slides logically build for each mouse click …</a:t>
            </a:r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1121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TNC Highl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155810" y="21945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945" y="1146914"/>
            <a:ext cx="8484432" cy="5322669"/>
          </a:xfrm>
          <a:prstGeom prst="rect">
            <a:avLst/>
          </a:prstGeom>
        </p:spPr>
        <p:txBody>
          <a:bodyPr/>
          <a:lstStyle>
            <a:lvl1pPr marL="231775" indent="-231775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0726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6AE1B-6CA2-42DC-958C-D051CC3B7F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927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157793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TNC Highl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155810" y="21945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945" y="1146916"/>
            <a:ext cx="8484432" cy="5322669"/>
          </a:xfrm>
          <a:prstGeom prst="rect">
            <a:avLst/>
          </a:prstGeom>
        </p:spPr>
        <p:txBody>
          <a:bodyPr/>
          <a:lstStyle>
            <a:lvl1pPr marL="231775" indent="-231775"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83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JTNC Highl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496" y="29262"/>
            <a:ext cx="6840250" cy="95570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1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496" y="21945"/>
            <a:ext cx="6840250" cy="95570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87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32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97EDB4-FAE1-4952-8B20-FB6616134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6" y="6521304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016348"/>
      </p:ext>
    </p:extLst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JTNC Highl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765544" y="21945"/>
            <a:ext cx="7598735" cy="821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98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theme" Target="../theme/theme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theme" Target="../theme/theme10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1.jpg"/><Relationship Id="rId4" Type="http://schemas.openxmlformats.org/officeDocument/2006/relationships/image" Target="../media/image8.pn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1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.jpg"/><Relationship Id="rId4" Type="http://schemas.openxmlformats.org/officeDocument/2006/relationships/image" Target="../media/image8.pn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8.png"/><Relationship Id="rId5" Type="http://schemas.openxmlformats.org/officeDocument/2006/relationships/theme" Target="../theme/theme12.xml"/><Relationship Id="rId4" Type="http://schemas.openxmlformats.org/officeDocument/2006/relationships/slideLayout" Target="../slideLayouts/slideLayout28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theme" Target="../theme/theme13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theme" Target="../theme/theme14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1.jpg"/><Relationship Id="rId4" Type="http://schemas.openxmlformats.org/officeDocument/2006/relationships/image" Target="../media/image8.png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4.jp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jp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8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15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.jpg"/><Relationship Id="rId4" Type="http://schemas.openxmlformats.org/officeDocument/2006/relationships/image" Target="../media/image8.pn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jpg"/><Relationship Id="rId4" Type="http://schemas.openxmlformats.org/officeDocument/2006/relationships/image" Target="../media/image8.pn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4148" name="Text Box 4"/>
          <p:cNvSpPr txBox="1">
            <a:spLocks noChangeArrowheads="1"/>
          </p:cNvSpPr>
          <p:nvPr/>
        </p:nvSpPr>
        <p:spPr bwMode="auto">
          <a:xfrm>
            <a:off x="261939" y="271463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 sz="1600" b="1" dirty="0">
              <a:latin typeface="Arial" pitchFamily="34" charset="0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 rot="5400000">
            <a:off x="4516438" y="-2301874"/>
            <a:ext cx="111125" cy="9144000"/>
          </a:xfrm>
          <a:prstGeom prst="rect">
            <a:avLst/>
          </a:prstGeom>
          <a:solidFill>
            <a:srgbClr val="6600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600" dirty="0">
              <a:solidFill>
                <a:srgbClr val="660066"/>
              </a:solidFill>
            </a:endParaRPr>
          </a:p>
        </p:txBody>
      </p:sp>
      <p:sp>
        <p:nvSpPr>
          <p:cNvPr id="11" name="Line 3"/>
          <p:cNvSpPr>
            <a:spLocks noChangeShapeType="1"/>
          </p:cNvSpPr>
          <p:nvPr userDrawn="1"/>
        </p:nvSpPr>
        <p:spPr bwMode="auto">
          <a:xfrm flipV="1">
            <a:off x="0" y="2022477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 dirty="0"/>
          </a:p>
        </p:txBody>
      </p:sp>
      <p:sp>
        <p:nvSpPr>
          <p:cNvPr id="12" name="Line 4"/>
          <p:cNvSpPr>
            <a:spLocks noChangeShapeType="1"/>
          </p:cNvSpPr>
          <p:nvPr userDrawn="1"/>
        </p:nvSpPr>
        <p:spPr bwMode="auto">
          <a:xfrm flipV="1">
            <a:off x="152400" y="2146302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 dirty="0"/>
          </a:p>
        </p:txBody>
      </p:sp>
      <p:sp>
        <p:nvSpPr>
          <p:cNvPr id="13" name="Line 5"/>
          <p:cNvSpPr>
            <a:spLocks noChangeShapeType="1"/>
          </p:cNvSpPr>
          <p:nvPr userDrawn="1"/>
        </p:nvSpPr>
        <p:spPr bwMode="auto">
          <a:xfrm flipV="1">
            <a:off x="601664" y="2022477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 dirty="0"/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 rot="10800000">
            <a:off x="4114801" y="2506665"/>
            <a:ext cx="5027613" cy="71437"/>
          </a:xfrm>
          <a:prstGeom prst="rect">
            <a:avLst/>
          </a:prstGeom>
          <a:gradFill rotWithShape="1">
            <a:gsLst>
              <a:gs pos="0">
                <a:srgbClr val="897F3A"/>
              </a:gs>
              <a:gs pos="100000">
                <a:schemeClr val="bg1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600" dirty="0"/>
          </a:p>
        </p:txBody>
      </p:sp>
      <p:sp>
        <p:nvSpPr>
          <p:cNvPr id="15" name="Rectangle 7"/>
          <p:cNvSpPr>
            <a:spLocks noChangeArrowheads="1"/>
          </p:cNvSpPr>
          <p:nvPr userDrawn="1"/>
        </p:nvSpPr>
        <p:spPr bwMode="auto">
          <a:xfrm rot="10800000">
            <a:off x="4114801" y="2593977"/>
            <a:ext cx="5027613" cy="42863"/>
          </a:xfrm>
          <a:prstGeom prst="rect">
            <a:avLst/>
          </a:prstGeom>
          <a:gradFill flip="none" rotWithShape="1">
            <a:gsLst>
              <a:gs pos="6750">
                <a:srgbClr val="C8B6DE"/>
              </a:gs>
              <a:gs pos="4500">
                <a:srgbClr val="C0ABDA"/>
              </a:gs>
              <a:gs pos="95000">
                <a:srgbClr val="7030A0">
                  <a:tint val="44500"/>
                  <a:satMod val="160000"/>
                  <a:alpha val="7000"/>
                </a:srgbClr>
              </a:gs>
            </a:gsLst>
            <a:lin ang="0" scaled="1"/>
            <a:tileRect/>
          </a:gradFill>
          <a:ln w="12700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0" hangingPunct="0"/>
            <a:endParaRPr lang="en-US" sz="1600" b="1" dirty="0"/>
          </a:p>
        </p:txBody>
      </p:sp>
      <p:sp>
        <p:nvSpPr>
          <p:cNvPr id="20" name="Rectangle 8"/>
          <p:cNvSpPr txBox="1">
            <a:spLocks noChangeArrowheads="1"/>
          </p:cNvSpPr>
          <p:nvPr userDrawn="1"/>
        </p:nvSpPr>
        <p:spPr>
          <a:xfrm>
            <a:off x="3695701" y="1094587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2pPr>
            <a:lvl3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3pPr>
            <a:lvl4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4pPr>
            <a:lvl5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5pPr>
            <a:lvl6pPr marL="4572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6pPr>
            <a:lvl7pPr marL="9144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7pPr>
            <a:lvl8pPr marL="13716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8pPr>
            <a:lvl9pPr marL="18288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US" sz="3200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20" y="3284387"/>
            <a:ext cx="2036067" cy="203606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543" y="412845"/>
            <a:ext cx="609600" cy="609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423" y="410371"/>
            <a:ext cx="609600" cy="60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503" y="410369"/>
            <a:ext cx="60960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463" y="411480"/>
            <a:ext cx="609600" cy="609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2310" y="102091"/>
            <a:ext cx="2029981" cy="2029981"/>
          </a:xfrm>
          <a:prstGeom prst="rect">
            <a:avLst/>
          </a:prstGeom>
        </p:spPr>
      </p:pic>
      <p:sp>
        <p:nvSpPr>
          <p:cNvPr id="16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2pPr>
      <a:lvl3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3pPr>
      <a:lvl4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4pPr>
      <a:lvl5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5pPr>
      <a:lvl6pPr marL="4572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6pPr>
      <a:lvl7pPr marL="9144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7pPr>
      <a:lvl8pPr marL="13716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8pPr>
      <a:lvl9pPr marL="18288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238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cs typeface="+mn-cs"/>
        </a:defRPr>
      </a:lvl2pPr>
      <a:lvl3pPr marL="844550" indent="-168275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600" b="0">
          <a:solidFill>
            <a:schemeClr val="tx1"/>
          </a:solidFill>
          <a:latin typeface="+mn-lt"/>
          <a:cs typeface="+mn-cs"/>
        </a:defRPr>
      </a:lvl3pPr>
      <a:lvl4pPr marL="1131888" indent="-1730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-"/>
        <a:defRPr sz="1400">
          <a:solidFill>
            <a:schemeClr val="tx1"/>
          </a:solidFill>
          <a:latin typeface="+mn-lt"/>
          <a:cs typeface="+mn-cs"/>
        </a:defRPr>
      </a:lvl4pPr>
      <a:lvl5pPr marL="1358900" indent="-112713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5pPr>
      <a:lvl6pPr marL="18161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6pPr>
      <a:lvl7pPr marL="22733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7pPr>
      <a:lvl8pPr marL="27305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8pPr>
      <a:lvl9pPr marL="31877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5810" y="8091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2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2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5810" y="8091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0727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70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4" r:id="rId1"/>
    <p:sldLayoutId id="2147484196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1875" y="0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0726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6AE1B-6CA2-42DC-958C-D051CC3B7F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18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202" r:id="rId3"/>
    <p:sldLayoutId id="2147484204" r:id="rId4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4148" name="Text Box 4"/>
          <p:cNvSpPr txBox="1">
            <a:spLocks noChangeArrowheads="1"/>
          </p:cNvSpPr>
          <p:nvPr/>
        </p:nvSpPr>
        <p:spPr bwMode="auto">
          <a:xfrm>
            <a:off x="261938" y="271463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 b="1" dirty="0">
              <a:latin typeface="Arial" pitchFamily="34" charset="0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 rot="5400000">
            <a:off x="4516437" y="-2301874"/>
            <a:ext cx="111125" cy="9144000"/>
          </a:xfrm>
          <a:prstGeom prst="rect">
            <a:avLst/>
          </a:prstGeom>
          <a:solidFill>
            <a:srgbClr val="6600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11" name="Line 3"/>
          <p:cNvSpPr>
            <a:spLocks noChangeShapeType="1"/>
          </p:cNvSpPr>
          <p:nvPr userDrawn="1"/>
        </p:nvSpPr>
        <p:spPr bwMode="auto">
          <a:xfrm flipV="1">
            <a:off x="0" y="2022475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" name="Line 4"/>
          <p:cNvSpPr>
            <a:spLocks noChangeShapeType="1"/>
          </p:cNvSpPr>
          <p:nvPr userDrawn="1"/>
        </p:nvSpPr>
        <p:spPr bwMode="auto">
          <a:xfrm flipV="1">
            <a:off x="152400" y="2146300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Line 5"/>
          <p:cNvSpPr>
            <a:spLocks noChangeShapeType="1"/>
          </p:cNvSpPr>
          <p:nvPr userDrawn="1"/>
        </p:nvSpPr>
        <p:spPr bwMode="auto">
          <a:xfrm flipV="1">
            <a:off x="601663" y="2022475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" name="Rectangle 6"/>
          <p:cNvSpPr>
            <a:spLocks noChangeArrowheads="1"/>
          </p:cNvSpPr>
          <p:nvPr userDrawn="1"/>
        </p:nvSpPr>
        <p:spPr bwMode="auto">
          <a:xfrm rot="10800000">
            <a:off x="4114800" y="2506663"/>
            <a:ext cx="5027613" cy="71437"/>
          </a:xfrm>
          <a:prstGeom prst="rect">
            <a:avLst/>
          </a:prstGeom>
          <a:gradFill rotWithShape="1">
            <a:gsLst>
              <a:gs pos="0">
                <a:srgbClr val="897F3A"/>
              </a:gs>
              <a:gs pos="100000">
                <a:schemeClr val="bg1"/>
              </a:gs>
            </a:gsLst>
            <a:lin ang="0" scaled="1"/>
          </a:gra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/>
          </a:p>
        </p:txBody>
      </p:sp>
      <p:sp>
        <p:nvSpPr>
          <p:cNvPr id="15" name="Rectangle 7"/>
          <p:cNvSpPr>
            <a:spLocks noChangeArrowheads="1"/>
          </p:cNvSpPr>
          <p:nvPr userDrawn="1"/>
        </p:nvSpPr>
        <p:spPr bwMode="auto">
          <a:xfrm rot="10800000">
            <a:off x="4114800" y="2593975"/>
            <a:ext cx="5027613" cy="42863"/>
          </a:xfrm>
          <a:prstGeom prst="rect">
            <a:avLst/>
          </a:prstGeom>
          <a:gradFill flip="none" rotWithShape="1">
            <a:gsLst>
              <a:gs pos="6750">
                <a:srgbClr val="C8B6DE"/>
              </a:gs>
              <a:gs pos="4500">
                <a:srgbClr val="C0ABDA"/>
              </a:gs>
              <a:gs pos="95000">
                <a:srgbClr val="7030A0">
                  <a:tint val="44500"/>
                  <a:satMod val="160000"/>
                  <a:alpha val="7000"/>
                </a:srgbClr>
              </a:gs>
            </a:gsLst>
            <a:lin ang="0" scaled="1"/>
            <a:tileRect/>
          </a:gradFill>
          <a:ln w="12700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 eaLnBrk="0" hangingPunct="0"/>
            <a:endParaRPr lang="en-US" b="1" dirty="0"/>
          </a:p>
        </p:txBody>
      </p:sp>
      <p:sp>
        <p:nvSpPr>
          <p:cNvPr id="20" name="Rectangle 8"/>
          <p:cNvSpPr txBox="1">
            <a:spLocks noChangeArrowheads="1"/>
          </p:cNvSpPr>
          <p:nvPr userDrawn="1"/>
        </p:nvSpPr>
        <p:spPr>
          <a:xfrm>
            <a:off x="3695700" y="1094587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2pPr>
            <a:lvl3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3pPr>
            <a:lvl4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4pPr>
            <a:lvl5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5pPr>
            <a:lvl6pPr marL="4572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6pPr>
            <a:lvl7pPr marL="9144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7pPr>
            <a:lvl8pPr marL="13716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8pPr>
            <a:lvl9pPr marL="18288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US" sz="3200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119" y="3284385"/>
            <a:ext cx="2036067" cy="203606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543" y="412845"/>
            <a:ext cx="609600" cy="609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423" y="410371"/>
            <a:ext cx="609600" cy="60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503" y="410369"/>
            <a:ext cx="60960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463" y="411480"/>
            <a:ext cx="609600" cy="609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42309" y="102089"/>
            <a:ext cx="2029981" cy="2029981"/>
          </a:xfrm>
          <a:prstGeom prst="rect">
            <a:avLst/>
          </a:prstGeom>
        </p:spPr>
      </p:pic>
      <p:sp>
        <p:nvSpPr>
          <p:cNvPr id="16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818814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2pPr>
      <a:lvl3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3pPr>
      <a:lvl4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4pPr>
      <a:lvl5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5pPr>
      <a:lvl6pPr marL="4572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6pPr>
      <a:lvl7pPr marL="9144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7pPr>
      <a:lvl8pPr marL="13716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8pPr>
      <a:lvl9pPr marL="18288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238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cs typeface="+mn-cs"/>
        </a:defRPr>
      </a:lvl2pPr>
      <a:lvl3pPr marL="844550" indent="-168275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600" b="0">
          <a:solidFill>
            <a:schemeClr val="tx1"/>
          </a:solidFill>
          <a:latin typeface="+mn-lt"/>
          <a:cs typeface="+mn-cs"/>
        </a:defRPr>
      </a:lvl3pPr>
      <a:lvl4pPr marL="1131888" indent="-1730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-"/>
        <a:defRPr sz="1400">
          <a:solidFill>
            <a:schemeClr val="tx1"/>
          </a:solidFill>
          <a:latin typeface="+mn-lt"/>
          <a:cs typeface="+mn-cs"/>
        </a:defRPr>
      </a:lvl4pPr>
      <a:lvl5pPr marL="1358900" indent="-112713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5pPr>
      <a:lvl6pPr marL="18161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6pPr>
      <a:lvl7pPr marL="22733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7pPr>
      <a:lvl8pPr marL="27305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8pPr>
      <a:lvl9pPr marL="31877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5810" y="8090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0726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6AE1B-6CA2-42DC-958C-D051CC3B7F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22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4" r:id="rId2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4148" name="Text Box 4"/>
          <p:cNvSpPr txBox="1">
            <a:spLocks noChangeArrowheads="1"/>
          </p:cNvSpPr>
          <p:nvPr/>
        </p:nvSpPr>
        <p:spPr bwMode="auto">
          <a:xfrm>
            <a:off x="261938" y="271463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 b="1" dirty="0">
              <a:latin typeface="Arial" pitchFamily="34" charset="0"/>
              <a:cs typeface="+mn-cs"/>
            </a:endParaRPr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 rot="5400000">
            <a:off x="4516437" y="-2301874"/>
            <a:ext cx="111125" cy="9144000"/>
          </a:xfrm>
          <a:prstGeom prst="rect">
            <a:avLst/>
          </a:prstGeom>
          <a:solidFill>
            <a:srgbClr val="660066"/>
          </a:solid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11" name="Line 3"/>
          <p:cNvSpPr>
            <a:spLocks noChangeShapeType="1"/>
          </p:cNvSpPr>
          <p:nvPr userDrawn="1"/>
        </p:nvSpPr>
        <p:spPr bwMode="auto">
          <a:xfrm flipV="1">
            <a:off x="0" y="2022475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2" name="Line 4"/>
          <p:cNvSpPr>
            <a:spLocks noChangeShapeType="1"/>
          </p:cNvSpPr>
          <p:nvPr userDrawn="1"/>
        </p:nvSpPr>
        <p:spPr bwMode="auto">
          <a:xfrm flipV="1">
            <a:off x="152400" y="2146300"/>
            <a:ext cx="655638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3" name="Line 5"/>
          <p:cNvSpPr>
            <a:spLocks noChangeShapeType="1"/>
          </p:cNvSpPr>
          <p:nvPr userDrawn="1"/>
        </p:nvSpPr>
        <p:spPr bwMode="auto">
          <a:xfrm flipV="1">
            <a:off x="601663" y="2022475"/>
            <a:ext cx="655637" cy="517525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" name="Rectangle 8"/>
          <p:cNvSpPr txBox="1">
            <a:spLocks noChangeArrowheads="1"/>
          </p:cNvSpPr>
          <p:nvPr userDrawn="1"/>
        </p:nvSpPr>
        <p:spPr>
          <a:xfrm>
            <a:off x="3695700" y="1094587"/>
            <a:ext cx="5418137" cy="1077218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99"/>
                </a:solidFill>
                <a:latin typeface="+mj-lt"/>
                <a:ea typeface="+mj-ea"/>
                <a:cs typeface="+mj-cs"/>
              </a:defRPr>
            </a:lvl1pPr>
            <a:lvl2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2pPr>
            <a:lvl3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3pPr>
            <a:lvl4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4pPr>
            <a:lvl5pPr algn="ctr" defTabSz="895350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5pPr>
            <a:lvl6pPr marL="4572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6pPr>
            <a:lvl7pPr marL="9144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7pPr>
            <a:lvl8pPr marL="13716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8pPr>
            <a:lvl9pPr marL="1828800" algn="ctr" defTabSz="895350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000099"/>
                </a:solidFill>
                <a:latin typeface="Arial Narrow" pitchFamily="34" charset="0"/>
                <a:cs typeface="Arial" pitchFamily="34" charset="0"/>
              </a:defRPr>
            </a:lvl9pPr>
          </a:lstStyle>
          <a:p>
            <a:pPr algn="l" eaLnBrk="1" hangingPunct="1">
              <a:lnSpc>
                <a:spcPct val="100000"/>
              </a:lnSpc>
            </a:pPr>
            <a:r>
              <a:rPr lang="en-US" sz="3200" i="1" kern="0" dirty="0">
                <a:solidFill>
                  <a:srgbClr val="660066"/>
                </a:solidFill>
                <a:latin typeface="Arial" charset="0"/>
              </a:rPr>
              <a:t>Joint Tactical Networking Center (JTNC)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3" y="4655799"/>
            <a:ext cx="2036067" cy="203606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543" y="412845"/>
            <a:ext cx="609600" cy="609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423" y="410371"/>
            <a:ext cx="609600" cy="609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503" y="410369"/>
            <a:ext cx="609600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463" y="411480"/>
            <a:ext cx="609600" cy="609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42309" y="102089"/>
            <a:ext cx="2029981" cy="2029981"/>
          </a:xfrm>
          <a:prstGeom prst="rect">
            <a:avLst/>
          </a:prstGeom>
        </p:spPr>
      </p:pic>
      <p:sp>
        <p:nvSpPr>
          <p:cNvPr id="14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64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+mj-lt"/>
          <a:ea typeface="+mj-ea"/>
          <a:cs typeface="+mj-cs"/>
        </a:defRPr>
      </a:lvl1pPr>
      <a:lvl2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2pPr>
      <a:lvl3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3pPr>
      <a:lvl4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4pPr>
      <a:lvl5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5pPr>
      <a:lvl6pPr marL="4572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6pPr>
      <a:lvl7pPr marL="9144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7pPr>
      <a:lvl8pPr marL="13716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8pPr>
      <a:lvl9pPr marL="18288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238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cs typeface="+mn-cs"/>
        </a:defRPr>
      </a:lvl2pPr>
      <a:lvl3pPr marL="844550" indent="-168275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600" b="0">
          <a:solidFill>
            <a:schemeClr val="tx1"/>
          </a:solidFill>
          <a:latin typeface="+mn-lt"/>
          <a:cs typeface="+mn-cs"/>
        </a:defRPr>
      </a:lvl3pPr>
      <a:lvl4pPr marL="1131888" indent="-1730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-"/>
        <a:defRPr sz="1400">
          <a:solidFill>
            <a:schemeClr val="tx1"/>
          </a:solidFill>
          <a:latin typeface="+mn-lt"/>
          <a:cs typeface="+mn-cs"/>
        </a:defRPr>
      </a:lvl4pPr>
      <a:lvl5pPr marL="1358900" indent="-112713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5pPr>
      <a:lvl6pPr marL="18161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6pPr>
      <a:lvl7pPr marL="22733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7pPr>
      <a:lvl8pPr marL="27305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8pPr>
      <a:lvl9pPr marL="31877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7254" name="Text Box 6"/>
          <p:cNvSpPr txBox="1">
            <a:spLocks noChangeArrowheads="1"/>
          </p:cNvSpPr>
          <p:nvPr/>
        </p:nvSpPr>
        <p:spPr bwMode="auto">
          <a:xfrm>
            <a:off x="261939" y="271463"/>
            <a:ext cx="8607425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defRPr/>
            </a:pPr>
            <a:endParaRPr lang="en-US" sz="1600" b="1" dirty="0">
              <a:solidFill>
                <a:srgbClr val="000066"/>
              </a:solidFill>
              <a:latin typeface="Arial" pitchFamily="34" charset="0"/>
              <a:cs typeface="+mn-cs"/>
            </a:endParaRPr>
          </a:p>
        </p:txBody>
      </p:sp>
      <p:sp>
        <p:nvSpPr>
          <p:cNvPr id="205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85200"/>
            <a:ext cx="82296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Arial Narrow, 28pt Font</a:t>
            </a:r>
          </a:p>
        </p:txBody>
      </p:sp>
      <p:sp>
        <p:nvSpPr>
          <p:cNvPr id="205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19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59" y="61928"/>
            <a:ext cx="1014399" cy="101439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242" y="10274"/>
            <a:ext cx="1114308" cy="1117705"/>
          </a:xfrm>
          <a:prstGeom prst="rect">
            <a:avLst/>
          </a:prstGeom>
        </p:spPr>
      </p:pic>
      <p:sp>
        <p:nvSpPr>
          <p:cNvPr id="9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640726" y="6564849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526AE1B-6CA2-42DC-958C-D051CC3B7F5D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152" r:id="rId2"/>
  </p:sldLayoutIdLst>
  <p:txStyles>
    <p:titleStyle>
      <a:lvl1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baseline="0">
          <a:solidFill>
            <a:srgbClr val="660066"/>
          </a:solidFill>
          <a:latin typeface="+mj-lt"/>
          <a:ea typeface="+mj-ea"/>
          <a:cs typeface="Arial" pitchFamily="34" charset="0"/>
        </a:defRPr>
      </a:lvl1pPr>
      <a:lvl2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2pPr>
      <a:lvl3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3pPr>
      <a:lvl4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4pPr>
      <a:lvl5pPr algn="ctr" defTabSz="895350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5pPr>
      <a:lvl6pPr marL="4572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6pPr>
      <a:lvl7pPr marL="9144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7pPr>
      <a:lvl8pPr marL="13716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8pPr>
      <a:lvl9pPr marL="1828800" algn="ctr" defTabSz="895350" rtl="0" fontAlgn="base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0099"/>
          </a:solidFill>
          <a:latin typeface="Arial Narrow" pitchFamily="34" charset="0"/>
          <a:cs typeface="Arial" pitchFamily="34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561975" indent="-2238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cs typeface="+mn-cs"/>
        </a:defRPr>
      </a:lvl2pPr>
      <a:lvl3pPr marL="844550" indent="-168275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600" b="0">
          <a:solidFill>
            <a:schemeClr val="tx1"/>
          </a:solidFill>
          <a:latin typeface="+mn-lt"/>
          <a:cs typeface="+mn-cs"/>
        </a:defRPr>
      </a:lvl3pPr>
      <a:lvl4pPr marL="1131888" indent="-173038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-"/>
        <a:defRPr sz="1400">
          <a:solidFill>
            <a:schemeClr val="tx1"/>
          </a:solidFill>
          <a:latin typeface="+mn-lt"/>
          <a:cs typeface="+mn-cs"/>
        </a:defRPr>
      </a:lvl4pPr>
      <a:lvl5pPr marL="1358900" indent="-112713" algn="l" defTabSz="895350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0">
          <a:solidFill>
            <a:schemeClr val="tx1"/>
          </a:solidFill>
          <a:latin typeface="+mn-lt"/>
          <a:cs typeface="+mn-cs"/>
        </a:defRPr>
      </a:lvl5pPr>
      <a:lvl6pPr marL="18161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6pPr>
      <a:lvl7pPr marL="22733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7pPr>
      <a:lvl8pPr marL="27305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8pPr>
      <a:lvl9pPr marL="3187700" indent="-112713" algn="l" defTabSz="895350" rtl="0" fontAlgn="base">
        <a:lnSpc>
          <a:spcPct val="90000"/>
        </a:lnSpc>
        <a:spcBef>
          <a:spcPct val="50000"/>
        </a:spcBef>
        <a:spcAft>
          <a:spcPct val="0"/>
        </a:spcAft>
        <a:buSzPct val="100000"/>
        <a:buChar char="•"/>
        <a:defRPr sz="12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624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1876" y="2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015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4" r:id="rId1"/>
    <p:sldLayoutId id="2147484155" r:id="rId2"/>
    <p:sldLayoutId id="2147484157" r:id="rId3"/>
    <p:sldLayoutId id="2147484158" r:id="rId4"/>
    <p:sldLayoutId id="2147484159" r:id="rId5"/>
    <p:sldLayoutId id="2147484219" r:id="rId6"/>
    <p:sldLayoutId id="2147484220" r:id="rId7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5810" y="8091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091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1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5810" y="8091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25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4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1876" y="2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455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8" r:id="rId1"/>
    <p:sldLayoutId id="2147484169" r:id="rId2"/>
    <p:sldLayoutId id="2147484170" r:id="rId3"/>
    <p:sldLayoutId id="2147484171" r:id="rId4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5810" y="8091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4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8" r:id="rId1"/>
    <p:sldLayoutId id="2147484180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5810" y="8091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644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2" r:id="rId1"/>
    <p:sldLayoutId id="2147484184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155810" y="8091"/>
            <a:ext cx="6840250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 descr="FBCB2-smal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8157" y="45492"/>
            <a:ext cx="914400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6" y="47553"/>
            <a:ext cx="914400" cy="9144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2500" y="1013641"/>
            <a:ext cx="9141500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2C3B6866-79D2-4093-94B4-4BFF00AB6E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27" y="6573558"/>
            <a:ext cx="493113" cy="287080"/>
          </a:xfrm>
          <a:prstGeom prst="rect">
            <a:avLst/>
          </a:prstGeom>
        </p:spPr>
        <p:txBody>
          <a:bodyPr anchor="ctr"/>
          <a:lstStyle>
            <a:lvl1pPr algn="ct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auto">
          <a:xfrm>
            <a:off x="0" y="6711305"/>
            <a:ext cx="9142413" cy="138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182880" bIns="0">
            <a:spAutoFit/>
          </a:bodyPr>
          <a:lstStyle/>
          <a:p>
            <a:pPr algn="ctr"/>
            <a:r>
              <a:rPr lang="en-US" sz="9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DISTRIBUTION STATEMENT A. Approved for public release. Distribution is unlimited (21 September 2022). JTNC 2022-1018</a:t>
            </a:r>
            <a:endParaRPr lang="en-US" sz="900" kern="1200" dirty="0" smtClean="0">
              <a:solidFill>
                <a:schemeClr val="tx1"/>
              </a:solidFill>
              <a:latin typeface="+mn-lt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257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6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31775" indent="-231775" algn="l" defTabSz="457200" rtl="0" eaLnBrk="1" latinLnBrk="0" hangingPunct="1">
        <a:spcBef>
          <a:spcPts val="600"/>
        </a:spcBef>
        <a:buFont typeface="Arial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19113" indent="-285750" algn="l" defTabSz="457200" rtl="0" eaLnBrk="1" latinLnBrk="0" hangingPunct="1">
        <a:spcBef>
          <a:spcPts val="600"/>
        </a:spcBef>
        <a:buFont typeface="Arial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01688" indent="-285750" algn="l" defTabSz="457200" rtl="0" eaLnBrk="1" latinLnBrk="0" hangingPunct="1">
        <a:spcBef>
          <a:spcPts val="600"/>
        </a:spcBef>
        <a:buFont typeface="Wingdings" pitchFamily="2" charset="2"/>
        <a:buChar char="Ø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239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206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4811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6pPr>
      <a:lvl7pPr marL="17129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7pPr>
      <a:lvl8pPr marL="1938338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8pPr>
      <a:lvl9pPr marL="2170113" indent="-228600" algn="l" defTabSz="457200" rtl="0" eaLnBrk="1" latinLnBrk="0" hangingPunct="1">
        <a:spcBef>
          <a:spcPct val="20000"/>
        </a:spcBef>
        <a:buFont typeface="Wingdings" pitchFamily="2" charset="2"/>
        <a:buChar char="Ø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5628658" y="5910431"/>
            <a:ext cx="3251200" cy="86177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61912" tIns="91440" rIns="61912" bIns="9144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36195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Presented By: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 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Robert L. Sklut</a:t>
            </a:r>
          </a:p>
          <a:p>
            <a:pPr marL="0" marR="0" lvl="0" indent="0" algn="l" defTabSz="36195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MRA Systems Engineering (contractor)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Batang" pitchFamily="18" charset="-127"/>
              <a:cs typeface="Tahoma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5628658" y="4990665"/>
            <a:ext cx="3251200" cy="86177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lIns="61912" tIns="91440" rIns="61912" bIns="9144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0" marR="0" lvl="0" indent="0" algn="l" defTabSz="36195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Prepared For: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  </a:t>
            </a:r>
            <a:b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</a:b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JTNC Standards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Batang" pitchFamily="18" charset="-127"/>
              <a:cs typeface="Tahoma" pitchFamily="34" charset="0"/>
            </a:endParaRPr>
          </a:p>
          <a:p>
            <a:pPr marL="0" marR="0" lvl="0" indent="0" algn="l" defTabSz="36195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1" dirty="0" smtClean="0">
                <a:solidFill>
                  <a:srgbClr val="000000"/>
                </a:solidFill>
                <a:latin typeface="Arial Narrow" pitchFamily="34" charset="0"/>
                <a:ea typeface="Batang" pitchFamily="18" charset="-127"/>
                <a:cs typeface="Tahoma" pitchFamily="34" charset="0"/>
              </a:rPr>
              <a:t>19 September 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2022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-- revision </a:t>
            </a:r>
            <a:r>
              <a:rPr kumimoji="0" lang="en-US" sz="1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Batang" pitchFamily="18" charset="-127"/>
                <a:cs typeface="Tahoma" pitchFamily="34" charset="0"/>
              </a:rPr>
              <a:t>1.80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Batang" pitchFamily="18" charset="-127"/>
              <a:cs typeface="Tahoma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65376" y="0"/>
            <a:ext cx="6931152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best to review as an MSPowerPoint Slide Show View – slides logically build for each mouse click …</a:t>
            </a:r>
          </a:p>
        </p:txBody>
      </p:sp>
      <p:sp>
        <p:nvSpPr>
          <p:cNvPr id="6" name="Rectangle 8"/>
          <p:cNvSpPr txBox="1">
            <a:spLocks noChangeArrowheads="1"/>
          </p:cNvSpPr>
          <p:nvPr/>
        </p:nvSpPr>
        <p:spPr>
          <a:xfrm>
            <a:off x="2855343" y="2321253"/>
            <a:ext cx="58680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ln w="12700">
                  <a:solidFill>
                    <a:srgbClr val="000000">
                      <a:satMod val="155000"/>
                    </a:srgbClr>
                  </a:solidFill>
                  <a:prstDash val="solid"/>
                </a:ln>
                <a:solidFill>
                  <a:srgbClr val="000000">
                    <a:lumMod val="40000"/>
                    <a:lumOff val="60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Strategy Proposal for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ln w="12700">
                  <a:solidFill>
                    <a:srgbClr val="000000">
                      <a:satMod val="155000"/>
                    </a:srgbClr>
                  </a:solidFill>
                  <a:prstDash val="solid"/>
                </a:ln>
                <a:solidFill>
                  <a:srgbClr val="000000">
                    <a:lumMod val="40000"/>
                    <a:lumOff val="60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SOSA™ </a:t>
            </a:r>
            <a:r>
              <a:rPr lang="en-US" sz="4000" b="1" i="1" dirty="0">
                <a:ln w="12700">
                  <a:solidFill>
                    <a:srgbClr val="000000">
                      <a:satMod val="155000"/>
                    </a:srgbClr>
                  </a:solidFill>
                  <a:prstDash val="solid"/>
                </a:ln>
                <a:solidFill>
                  <a:srgbClr val="000000">
                    <a:lumMod val="40000"/>
                    <a:lumOff val="60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 SCA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i="1" dirty="0">
                <a:ln w="12700">
                  <a:solidFill>
                    <a:srgbClr val="000000">
                      <a:satMod val="155000"/>
                    </a:srgbClr>
                  </a:solidFill>
                  <a:prstDash val="solid"/>
                </a:ln>
                <a:solidFill>
                  <a:srgbClr val="000000">
                    <a:lumMod val="40000"/>
                    <a:lumOff val="60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Interoperability</a:t>
            </a:r>
            <a:endParaRPr kumimoji="0" lang="en-US" sz="4000" b="1" i="1" u="none" strike="noStrike" kern="1200" cap="none" spc="0" normalizeH="0" baseline="0" noProof="0" dirty="0">
              <a:ln w="12700">
                <a:solidFill>
                  <a:srgbClr val="000000">
                    <a:satMod val="155000"/>
                  </a:srgbClr>
                </a:solidFill>
                <a:prstDash val="solid"/>
              </a:ln>
              <a:solidFill>
                <a:srgbClr val="0000F2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57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26C61F5-5642-4AB8-A330-57F031C63808}"/>
              </a:ext>
            </a:extLst>
          </p:cNvPr>
          <p:cNvGrpSpPr/>
          <p:nvPr/>
        </p:nvGrpSpPr>
        <p:grpSpPr>
          <a:xfrm>
            <a:off x="155226" y="3584052"/>
            <a:ext cx="1309760" cy="2220339"/>
            <a:chOff x="297274" y="3076341"/>
            <a:chExt cx="1309760" cy="222033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51EE0BE-C035-4F9A-AB5F-DDD3CE95E54D}"/>
                </a:ext>
              </a:extLst>
            </p:cNvPr>
            <p:cNvSpPr/>
            <p:nvPr/>
          </p:nvSpPr>
          <p:spPr>
            <a:xfrm>
              <a:off x="297274" y="3078287"/>
              <a:ext cx="1309760" cy="221839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B2E4CC2-F4A5-44A9-9691-78FE468C81D0}"/>
                </a:ext>
              </a:extLst>
            </p:cNvPr>
            <p:cNvSpPr txBox="1"/>
            <p:nvPr/>
          </p:nvSpPr>
          <p:spPr>
            <a:xfrm>
              <a:off x="332616" y="3076341"/>
              <a:ext cx="12424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Container</a:t>
              </a:r>
            </a:p>
          </p:txBody>
        </p:sp>
      </p:grp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4D60176-6043-4BFE-9A22-0AA7E70BC684}"/>
              </a:ext>
            </a:extLst>
          </p:cNvPr>
          <p:cNvCxnSpPr/>
          <p:nvPr/>
        </p:nvCxnSpPr>
        <p:spPr>
          <a:xfrm>
            <a:off x="798132" y="2513438"/>
            <a:ext cx="0" cy="1069848"/>
          </a:xfrm>
          <a:prstGeom prst="line">
            <a:avLst/>
          </a:prstGeom>
          <a:ln w="254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0D50D0C5-6777-45E5-B199-BC519C7E2BCA}"/>
              </a:ext>
            </a:extLst>
          </p:cNvPr>
          <p:cNvGrpSpPr/>
          <p:nvPr/>
        </p:nvGrpSpPr>
        <p:grpSpPr>
          <a:xfrm>
            <a:off x="1698324" y="3584052"/>
            <a:ext cx="1309760" cy="2177690"/>
            <a:chOff x="2009054" y="3076341"/>
            <a:chExt cx="1309760" cy="217769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4EC7D19-6F37-44B1-B1E8-50B123D3FB99}"/>
                </a:ext>
              </a:extLst>
            </p:cNvPr>
            <p:cNvSpPr/>
            <p:nvPr/>
          </p:nvSpPr>
          <p:spPr>
            <a:xfrm>
              <a:off x="2009054" y="3078287"/>
              <a:ext cx="1309760" cy="217574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F244825-D294-40A9-A4B8-37DD25E01753}"/>
                </a:ext>
              </a:extLst>
            </p:cNvPr>
            <p:cNvSpPr txBox="1"/>
            <p:nvPr/>
          </p:nvSpPr>
          <p:spPr>
            <a:xfrm>
              <a:off x="2044396" y="3076341"/>
              <a:ext cx="12424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 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Container</a:t>
              </a:r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B17F29A-24EF-4C5B-9E96-94921980D38B}"/>
              </a:ext>
            </a:extLst>
          </p:cNvPr>
          <p:cNvCxnSpPr/>
          <p:nvPr/>
        </p:nvCxnSpPr>
        <p:spPr>
          <a:xfrm>
            <a:off x="2341230" y="2522147"/>
            <a:ext cx="0" cy="1069848"/>
          </a:xfrm>
          <a:prstGeom prst="line">
            <a:avLst/>
          </a:prstGeom>
          <a:ln w="254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3364638" y="21945"/>
            <a:ext cx="5035448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30188" indent="-230188" algn="l" fontAlgn="auto">
              <a:lnSpc>
                <a:spcPts val="26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+mn-lt"/>
              </a:rPr>
              <a:t>Separate WFA </a:t>
            </a:r>
            <a:r>
              <a:rPr lang="en-US" sz="2400" i="1" dirty="0">
                <a:solidFill>
                  <a:prstClr val="black"/>
                </a:solidFill>
                <a:latin typeface="+mn-lt"/>
              </a:rPr>
              <a:t>Information</a:t>
            </a:r>
            <a:r>
              <a:rPr lang="en-US" sz="2400" dirty="0">
                <a:solidFill>
                  <a:prstClr val="black"/>
                </a:solidFill>
                <a:latin typeface="+mn-lt"/>
              </a:rPr>
              <a:t> </a:t>
            </a:r>
            <a:r>
              <a:rPr lang="en-US" sz="2400" i="1" dirty="0">
                <a:solidFill>
                  <a:prstClr val="black"/>
                </a:solidFill>
                <a:latin typeface="+mn-lt"/>
              </a:rPr>
              <a:t>Domains </a:t>
            </a:r>
            <a:r>
              <a:rPr lang="en-US" sz="2400" dirty="0">
                <a:solidFill>
                  <a:prstClr val="black"/>
                </a:solidFill>
                <a:latin typeface="+mn-lt"/>
              </a:rPr>
              <a:t>Hosted in Separate </a:t>
            </a:r>
            <a:r>
              <a:rPr lang="en-US" sz="2400" dirty="0">
                <a:solidFill>
                  <a:srgbClr val="000099"/>
                </a:solidFill>
                <a:latin typeface="+mn-lt"/>
              </a:rPr>
              <a:t>SCA</a:t>
            </a:r>
            <a:r>
              <a:rPr lang="en-US" sz="2400" dirty="0">
                <a:solidFill>
                  <a:prstClr val="black"/>
                </a:solidFill>
                <a:latin typeface="+mn-lt"/>
              </a:rPr>
              <a:t> </a:t>
            </a:r>
            <a:r>
              <a:rPr lang="en-US" sz="2400" u="sng" dirty="0">
                <a:solidFill>
                  <a:srgbClr val="006600"/>
                </a:solidFill>
                <a:latin typeface="+mn-lt"/>
              </a:rPr>
              <a:t>Containers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2A7F54-4376-4D34-B82B-0A6EFB378C12}"/>
              </a:ext>
            </a:extLst>
          </p:cNvPr>
          <p:cNvSpPr/>
          <p:nvPr/>
        </p:nvSpPr>
        <p:spPr>
          <a:xfrm>
            <a:off x="5049654" y="1227987"/>
            <a:ext cx="1217644" cy="615669"/>
          </a:xfrm>
          <a:prstGeom prst="rect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3B9DA0D-1E5E-4706-811B-EE5B09239D66}"/>
              </a:ext>
            </a:extLst>
          </p:cNvPr>
          <p:cNvSpPr/>
          <p:nvPr/>
        </p:nvSpPr>
        <p:spPr>
          <a:xfrm>
            <a:off x="3095400" y="1231244"/>
            <a:ext cx="1980063" cy="615669"/>
          </a:xfrm>
          <a:prstGeom prst="rect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B017CE7-66C4-4773-B6FD-176EADC5814A}"/>
              </a:ext>
            </a:extLst>
          </p:cNvPr>
          <p:cNvGrpSpPr/>
          <p:nvPr/>
        </p:nvGrpSpPr>
        <p:grpSpPr>
          <a:xfrm>
            <a:off x="6175314" y="2538844"/>
            <a:ext cx="1309760" cy="1619866"/>
            <a:chOff x="516836" y="2763369"/>
            <a:chExt cx="1309760" cy="1619866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4F2D7450-7735-4B19-900B-BA283263A45D}"/>
                </a:ext>
              </a:extLst>
            </p:cNvPr>
            <p:cNvGrpSpPr/>
            <p:nvPr/>
          </p:nvGrpSpPr>
          <p:grpSpPr>
            <a:xfrm>
              <a:off x="516836" y="3237658"/>
              <a:ext cx="1309760" cy="1145577"/>
              <a:chOff x="516836" y="2721911"/>
              <a:chExt cx="1309760" cy="1145577"/>
            </a:xfrm>
          </p:grpSpPr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DB91C703-9000-4410-94B7-A5627B8EEEC8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rgbClr val="E4C9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3E281EE6-6F58-41AD-B3CD-153FE279FE66}"/>
                  </a:ext>
                </a:extLst>
              </p:cNvPr>
              <p:cNvSpPr txBox="1"/>
              <p:nvPr/>
            </p:nvSpPr>
            <p:spPr>
              <a:xfrm>
                <a:off x="573820" y="2721911"/>
                <a:ext cx="11991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xxx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Container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4968278-0E0C-4127-86EE-41909018FE22}"/>
                </a:ext>
              </a:extLst>
            </p:cNvPr>
            <p:cNvSpPr txBox="1"/>
            <p:nvPr/>
          </p:nvSpPr>
          <p:spPr>
            <a:xfrm>
              <a:off x="648243" y="3572850"/>
              <a:ext cx="1036178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xxx Module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AF65ABB-6C0F-4668-89EA-D8BCE6065502}"/>
                </a:ext>
              </a:extLst>
            </p:cNvPr>
            <p:cNvCxnSpPr/>
            <p:nvPr/>
          </p:nvCxnSpPr>
          <p:spPr>
            <a:xfrm>
              <a:off x="1169681" y="2763369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D761E9B-C9C2-48BC-9DC9-5A5DA7528353}"/>
                </a:ext>
              </a:extLst>
            </p:cNvPr>
            <p:cNvSpPr txBox="1"/>
            <p:nvPr/>
          </p:nvSpPr>
          <p:spPr>
            <a:xfrm>
              <a:off x="648243" y="3960072"/>
              <a:ext cx="1036178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xxx Runtime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6D1D165-C4E1-42C8-8028-14323F7222B5}"/>
              </a:ext>
            </a:extLst>
          </p:cNvPr>
          <p:cNvGrpSpPr/>
          <p:nvPr/>
        </p:nvGrpSpPr>
        <p:grpSpPr>
          <a:xfrm>
            <a:off x="7747241" y="2538844"/>
            <a:ext cx="1309760" cy="1619866"/>
            <a:chOff x="516836" y="2763369"/>
            <a:chExt cx="1309760" cy="1619866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5FA3999B-D0A9-49D4-ABB6-83A70B8A04FC}"/>
                </a:ext>
              </a:extLst>
            </p:cNvPr>
            <p:cNvGrpSpPr/>
            <p:nvPr/>
          </p:nvGrpSpPr>
          <p:grpSpPr>
            <a:xfrm>
              <a:off x="516836" y="3237658"/>
              <a:ext cx="1309760" cy="1145577"/>
              <a:chOff x="516836" y="2721911"/>
              <a:chExt cx="1309760" cy="1145577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DCA8C22B-EE30-404E-B269-1A4E8C49AEDB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rgbClr val="9BFF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A649E6B8-E0C8-4978-A39D-7DCB3EAFF0D8}"/>
                  </a:ext>
                </a:extLst>
              </p:cNvPr>
              <p:cNvSpPr txBox="1"/>
              <p:nvPr/>
            </p:nvSpPr>
            <p:spPr>
              <a:xfrm>
                <a:off x="568114" y="2721911"/>
                <a:ext cx="12105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yyy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Container</a:t>
                </a:r>
              </a:p>
            </p:txBody>
          </p:sp>
        </p:grp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A9B9C67A-3C9E-419D-A1B9-B23C38F0D554}"/>
                </a:ext>
              </a:extLst>
            </p:cNvPr>
            <p:cNvSpPr txBox="1"/>
            <p:nvPr/>
          </p:nvSpPr>
          <p:spPr>
            <a:xfrm>
              <a:off x="648243" y="3572850"/>
              <a:ext cx="1036178" cy="276999"/>
            </a:xfrm>
            <a:prstGeom prst="rect">
              <a:avLst/>
            </a:prstGeom>
            <a:solidFill>
              <a:srgbClr val="FF8B8B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yyy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Module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35E4046-BE6D-4597-818F-6FA317B0955F}"/>
                </a:ext>
              </a:extLst>
            </p:cNvPr>
            <p:cNvCxnSpPr/>
            <p:nvPr/>
          </p:nvCxnSpPr>
          <p:spPr>
            <a:xfrm>
              <a:off x="1169681" y="2763369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30908DB-0256-4A10-B45C-B9237860C202}"/>
                </a:ext>
              </a:extLst>
            </p:cNvPr>
            <p:cNvSpPr txBox="1"/>
            <p:nvPr/>
          </p:nvSpPr>
          <p:spPr>
            <a:xfrm>
              <a:off x="648243" y="3960072"/>
              <a:ext cx="1036178" cy="276999"/>
            </a:xfrm>
            <a:prstGeom prst="rect">
              <a:avLst/>
            </a:prstGeom>
            <a:solidFill>
              <a:srgbClr val="FF8B8B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yyy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Runtime</a:t>
              </a:r>
            </a:p>
          </p:txBody>
        </p:sp>
      </p:grpSp>
      <p:sp>
        <p:nvSpPr>
          <p:cNvPr id="48" name="Rectangle 47">
            <a:extLst>
              <a:ext uri="{FF2B5EF4-FFF2-40B4-BE49-F238E27FC236}">
                <a16:creationId xmlns:a16="http://schemas.microsoft.com/office/drawing/2014/main" id="{7BC3A817-5F01-473B-97BE-6F49F4B4F83D}"/>
              </a:ext>
            </a:extLst>
          </p:cNvPr>
          <p:cNvSpPr/>
          <p:nvPr/>
        </p:nvSpPr>
        <p:spPr>
          <a:xfrm>
            <a:off x="4073053" y="4487975"/>
            <a:ext cx="4880287" cy="2790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bIns="27432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MRA implemented as separate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Containers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43040" y="5727527"/>
            <a:ext cx="3673121" cy="1024011"/>
            <a:chOff x="185088" y="5885641"/>
            <a:chExt cx="3673121" cy="1024011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659B7EB-BB41-4308-A915-A9FF2110F843}"/>
                </a:ext>
              </a:extLst>
            </p:cNvPr>
            <p:cNvGrpSpPr/>
            <p:nvPr/>
          </p:nvGrpSpPr>
          <p:grpSpPr>
            <a:xfrm>
              <a:off x="197642" y="5885641"/>
              <a:ext cx="3042544" cy="395843"/>
              <a:chOff x="544012" y="4589767"/>
              <a:chExt cx="3042544" cy="395843"/>
            </a:xfrm>
          </p:grpSpPr>
          <p:sp>
            <p:nvSpPr>
              <p:cNvPr id="44" name="Right Brace 43">
                <a:extLst>
                  <a:ext uri="{FF2B5EF4-FFF2-40B4-BE49-F238E27FC236}">
                    <a16:creationId xmlns:a16="http://schemas.microsoft.com/office/drawing/2014/main" id="{EE119265-EAD5-4151-98B3-87A68CB505D6}"/>
                  </a:ext>
                </a:extLst>
              </p:cNvPr>
              <p:cNvSpPr/>
              <p:nvPr/>
            </p:nvSpPr>
            <p:spPr>
              <a:xfrm rot="5400000">
                <a:off x="2659191" y="4051862"/>
                <a:ext cx="385833" cy="1468897"/>
              </a:xfrm>
              <a:prstGeom prst="rightBrace">
                <a:avLst>
                  <a:gd name="adj1" fmla="val 8333"/>
                  <a:gd name="adj2" fmla="val 87839"/>
                </a:avLst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Right Brace 44">
                <a:extLst>
                  <a:ext uri="{FF2B5EF4-FFF2-40B4-BE49-F238E27FC236}">
                    <a16:creationId xmlns:a16="http://schemas.microsoft.com/office/drawing/2014/main" id="{026D991E-11A3-48EF-BACD-419C334AD3E2}"/>
                  </a:ext>
                </a:extLst>
              </p:cNvPr>
              <p:cNvSpPr/>
              <p:nvPr/>
            </p:nvSpPr>
            <p:spPr>
              <a:xfrm rot="5400000">
                <a:off x="1080539" y="4053240"/>
                <a:ext cx="395843" cy="1468897"/>
              </a:xfrm>
              <a:prstGeom prst="rightBrace">
                <a:avLst>
                  <a:gd name="adj1" fmla="val 8333"/>
                  <a:gd name="adj2" fmla="val 10330"/>
                </a:avLst>
              </a:prstGeom>
              <a:ln w="349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26960283-5E58-4BE8-836E-09596F7543B1}"/>
                </a:ext>
              </a:extLst>
            </p:cNvPr>
            <p:cNvSpPr txBox="1"/>
            <p:nvPr/>
          </p:nvSpPr>
          <p:spPr>
            <a:xfrm>
              <a:off x="185088" y="6232544"/>
              <a:ext cx="3673121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MRA – </a:t>
              </a:r>
              <a:r>
                <a:rPr kumimoji="0" lang="en-US" sz="1600" b="1" i="1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Any</a:t>
              </a:r>
              <a:r>
                <a:rPr kumimoji="0" lang="en-US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Topology</a:t>
              </a:r>
            </a:p>
            <a:p>
              <a:pPr marL="169863" marR="0" lvl="0" indent="-122238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All co-located on single SBC or Application Card</a:t>
              </a:r>
            </a:p>
            <a:p>
              <a:pPr marL="169863" marR="0" lvl="0" indent="-122238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Distributed across multiple SBCs and/or Application Card</a:t>
              </a:r>
              <a:endPara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F38F1914-014A-4542-871F-21A81230E838}"/>
              </a:ext>
            </a:extLst>
          </p:cNvPr>
          <p:cNvSpPr txBox="1"/>
          <p:nvPr/>
        </p:nvSpPr>
        <p:spPr>
          <a:xfrm>
            <a:off x="1854255" y="4019527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Domain-2 WFA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1854255" y="5344865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 Runtime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1855127" y="4408174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MORA_Device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1854255" y="4824236"/>
            <a:ext cx="1036178" cy="402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Inter-Domain</a:t>
            </a:r>
          </a:p>
          <a:p>
            <a:pPr marL="0" marR="0" lvl="0" indent="0" algn="ctr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_Device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F38F1914-014A-4542-871F-21A81230E838}"/>
              </a:ext>
            </a:extLst>
          </p:cNvPr>
          <p:cNvSpPr txBox="1"/>
          <p:nvPr/>
        </p:nvSpPr>
        <p:spPr>
          <a:xfrm>
            <a:off x="297849" y="4031281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Domain-1 WFA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297849" y="5356619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 Runtime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298721" y="4419928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SCA_Device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(s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297849" y="4835990"/>
            <a:ext cx="1036178" cy="402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Inter-Domain</a:t>
            </a:r>
          </a:p>
          <a:p>
            <a:pPr marL="0" marR="0" lvl="0" indent="0" algn="ctr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_Device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9E30497-D401-417D-911F-9545EDEC429E}"/>
              </a:ext>
            </a:extLst>
          </p:cNvPr>
          <p:cNvSpPr txBox="1"/>
          <p:nvPr/>
        </p:nvSpPr>
        <p:spPr>
          <a:xfrm>
            <a:off x="89455" y="2210688"/>
            <a:ext cx="8967546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45720" bIns="45720" rtlCol="0" anchor="ctr" anchorCtr="1">
            <a:spAutoFit/>
          </a:bodyPr>
          <a:lstStyle/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  <a:latin typeface="Calibri" panose="020F0502020204030204"/>
              </a:rPr>
              <a:t>SOSA™</a:t>
            </a:r>
            <a:r>
              <a:rPr lang="en-US" b="1" dirty="0">
                <a:latin typeface="Calibri" panose="020F0502020204030204"/>
              </a:rPr>
              <a:t> Framework Infrastructure / Communications Mechanism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4861" y="1078992"/>
            <a:ext cx="3013624" cy="1130583"/>
            <a:chOff x="4861" y="1078992"/>
            <a:chExt cx="3013624" cy="1130583"/>
          </a:xfrm>
        </p:grpSpPr>
        <p:sp>
          <p:nvSpPr>
            <p:cNvPr id="98" name="Rectangle 97"/>
            <p:cNvSpPr/>
            <p:nvPr/>
          </p:nvSpPr>
          <p:spPr>
            <a:xfrm>
              <a:off x="4861" y="1078992"/>
              <a:ext cx="3013624" cy="91675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ADB521C7-1AE1-4F58-9796-1FEBEEB4187E}"/>
                </a:ext>
              </a:extLst>
            </p:cNvPr>
            <p:cNvGrpSpPr/>
            <p:nvPr/>
          </p:nvGrpSpPr>
          <p:grpSpPr>
            <a:xfrm>
              <a:off x="1048090" y="1167251"/>
              <a:ext cx="742126" cy="1042324"/>
              <a:chOff x="2587267" y="1203482"/>
              <a:chExt cx="742126" cy="1042324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7B480C25-57FF-49F9-B278-C75A23EB87F3}"/>
                  </a:ext>
                </a:extLst>
              </p:cNvPr>
              <p:cNvCxnSpPr/>
              <p:nvPr/>
            </p:nvCxnSpPr>
            <p:spPr>
              <a:xfrm>
                <a:off x="2961894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BB7E6D42-A0C8-4828-BDD3-7F396F7D20B3}"/>
                  </a:ext>
                </a:extLst>
              </p:cNvPr>
              <p:cNvSpPr txBox="1"/>
              <p:nvPr/>
            </p:nvSpPr>
            <p:spPr>
              <a:xfrm>
                <a:off x="2587267" y="1203482"/>
                <a:ext cx="742126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Task Manager</a:t>
                </a:r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F558EFC7-14DF-4A0F-BF33-876F82687C95}"/>
                </a:ext>
              </a:extLst>
            </p:cNvPr>
            <p:cNvGrpSpPr/>
            <p:nvPr/>
          </p:nvGrpSpPr>
          <p:grpSpPr>
            <a:xfrm>
              <a:off x="146848" y="1167246"/>
              <a:ext cx="742126" cy="1042324"/>
              <a:chOff x="361299" y="1266709"/>
              <a:chExt cx="742126" cy="1042324"/>
            </a:xfrm>
          </p:grpSpPr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269A8FD2-5655-4AEA-8EDE-5333A6DDC4A1}"/>
                  </a:ext>
                </a:extLst>
              </p:cNvPr>
              <p:cNvCxnSpPr/>
              <p:nvPr/>
            </p:nvCxnSpPr>
            <p:spPr>
              <a:xfrm>
                <a:off x="735926" y="1859179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1583F9AA-E3AB-4898-9DFB-5267B84355A5}"/>
                  </a:ext>
                </a:extLst>
              </p:cNvPr>
              <p:cNvSpPr txBox="1"/>
              <p:nvPr/>
            </p:nvSpPr>
            <p:spPr>
              <a:xfrm>
                <a:off x="361299" y="1266709"/>
                <a:ext cx="742126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System Manager</a:t>
                </a:r>
              </a:p>
            </p:txBody>
          </p:sp>
        </p:grp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5E0F9515-6F61-4698-BB2C-671C86E276D5}"/>
                </a:ext>
              </a:extLst>
            </p:cNvPr>
            <p:cNvGrpSpPr/>
            <p:nvPr/>
          </p:nvGrpSpPr>
          <p:grpSpPr>
            <a:xfrm>
              <a:off x="1948849" y="1170892"/>
              <a:ext cx="911233" cy="1033169"/>
              <a:chOff x="2567388" y="1212637"/>
              <a:chExt cx="911233" cy="1033169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A25E9B53-C587-4161-A133-07560F5ED735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AF5F788F-7870-4022-ACFE-1E992422E7EF}"/>
                  </a:ext>
                </a:extLst>
              </p:cNvPr>
              <p:cNvSpPr txBox="1"/>
              <p:nvPr/>
            </p:nvSpPr>
            <p:spPr>
              <a:xfrm>
                <a:off x="2567388" y="1212637"/>
                <a:ext cx="911233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(proposed)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Deployment Manager</a:t>
                </a:r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F94E514D-C0DB-4CC2-9482-47886BB206BB}"/>
              </a:ext>
            </a:extLst>
          </p:cNvPr>
          <p:cNvGrpSpPr/>
          <p:nvPr/>
        </p:nvGrpSpPr>
        <p:grpSpPr>
          <a:xfrm>
            <a:off x="6347319" y="1328922"/>
            <a:ext cx="1776792" cy="880653"/>
            <a:chOff x="6186840" y="1428385"/>
            <a:chExt cx="1776792" cy="880653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772EFA4F-22DF-44CA-A886-8B835A561083}"/>
                </a:ext>
              </a:extLst>
            </p:cNvPr>
            <p:cNvGrpSpPr/>
            <p:nvPr/>
          </p:nvGrpSpPr>
          <p:grpSpPr>
            <a:xfrm>
              <a:off x="6186840" y="1428385"/>
              <a:ext cx="649868" cy="875612"/>
              <a:chOff x="2696596" y="1370194"/>
              <a:chExt cx="649868" cy="875612"/>
            </a:xfrm>
          </p:grpSpPr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B962BB48-34A2-4C9E-8455-D7402054B3EC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484627AA-FCEF-48BB-9E07-DD00BE9017CE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Module</a:t>
                </a:r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648E5D49-7EE2-422C-AD63-E90B7735443C}"/>
                </a:ext>
              </a:extLst>
            </p:cNvPr>
            <p:cNvGrpSpPr/>
            <p:nvPr/>
          </p:nvGrpSpPr>
          <p:grpSpPr>
            <a:xfrm>
              <a:off x="7313764" y="1433426"/>
              <a:ext cx="649868" cy="875612"/>
              <a:chOff x="2696596" y="1370194"/>
              <a:chExt cx="649868" cy="875612"/>
            </a:xfrm>
          </p:grpSpPr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C72A753D-E7CE-4EED-BDD8-E8DA29476B40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3EB8B928-75F1-4E14-9507-1653FAB18F30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Module</a:t>
                </a:r>
              </a:p>
            </p:txBody>
          </p:sp>
        </p:grp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2553CEB3-DE20-446D-8B3A-EA3E4C0B571B}"/>
                </a:ext>
              </a:extLst>
            </p:cNvPr>
            <p:cNvSpPr/>
            <p:nvPr/>
          </p:nvSpPr>
          <p:spPr>
            <a:xfrm>
              <a:off x="6887542" y="1595071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F0691F5D-383E-48E5-A6D9-C3EE3AF02D02}"/>
                </a:ext>
              </a:extLst>
            </p:cNvPr>
            <p:cNvSpPr/>
            <p:nvPr/>
          </p:nvSpPr>
          <p:spPr>
            <a:xfrm>
              <a:off x="7030434" y="1595071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C7A69CB3-E743-4790-B4B0-82CAB694F74F}"/>
                </a:ext>
              </a:extLst>
            </p:cNvPr>
            <p:cNvSpPr/>
            <p:nvPr/>
          </p:nvSpPr>
          <p:spPr>
            <a:xfrm>
              <a:off x="7166492" y="1592822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8090375" y="1069061"/>
            <a:ext cx="1069865" cy="1149307"/>
            <a:chOff x="8090375" y="1069061"/>
            <a:chExt cx="1069865" cy="1149307"/>
          </a:xfrm>
        </p:grpSpPr>
        <p:sp>
          <p:nvSpPr>
            <p:cNvPr id="99" name="Rectangle 98"/>
            <p:cNvSpPr/>
            <p:nvPr/>
          </p:nvSpPr>
          <p:spPr>
            <a:xfrm>
              <a:off x="8172455" y="1076684"/>
              <a:ext cx="987785" cy="91675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8CB9FCB9-22DC-430C-848F-B99FEFC0827C}"/>
                </a:ext>
              </a:extLst>
            </p:cNvPr>
            <p:cNvGrpSpPr/>
            <p:nvPr/>
          </p:nvGrpSpPr>
          <p:grpSpPr>
            <a:xfrm>
              <a:off x="8296355" y="1335068"/>
              <a:ext cx="742126" cy="883300"/>
              <a:chOff x="2587267" y="1362506"/>
              <a:chExt cx="742126" cy="883300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ABDC470D-4B14-45B4-845B-F8340269F2CD}"/>
                  </a:ext>
                </a:extLst>
              </p:cNvPr>
              <p:cNvCxnSpPr/>
              <p:nvPr/>
            </p:nvCxnSpPr>
            <p:spPr>
              <a:xfrm>
                <a:off x="2961894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B563B58D-69B4-4877-9875-49CE5D482E04}"/>
                  </a:ext>
                </a:extLst>
              </p:cNvPr>
              <p:cNvSpPr txBox="1"/>
              <p:nvPr/>
            </p:nvSpPr>
            <p:spPr>
              <a:xfrm>
                <a:off x="2587267" y="1362506"/>
                <a:ext cx="742126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RF Chain Manager</a:t>
                </a:r>
              </a:p>
            </p:txBody>
          </p:sp>
        </p:grp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E720EE55-0B71-4D9D-888F-8A71B71F0F68}"/>
                </a:ext>
              </a:extLst>
            </p:cNvPr>
            <p:cNvGrpSpPr/>
            <p:nvPr/>
          </p:nvGrpSpPr>
          <p:grpSpPr>
            <a:xfrm>
              <a:off x="8090375" y="1069061"/>
              <a:ext cx="603050" cy="276999"/>
              <a:chOff x="7802351" y="1174133"/>
              <a:chExt cx="603050" cy="276999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6C854B5F-FCBA-4931-8388-73F5D215A43D}"/>
                  </a:ext>
                </a:extLst>
              </p:cNvPr>
              <p:cNvCxnSpPr/>
              <p:nvPr/>
            </p:nvCxnSpPr>
            <p:spPr>
              <a:xfrm flipH="1">
                <a:off x="8379399" y="1182757"/>
                <a:ext cx="3564" cy="246750"/>
              </a:xfrm>
              <a:prstGeom prst="line">
                <a:avLst/>
              </a:prstGeom>
              <a:ln w="101600" cmpd="tri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EA8FC888-BCB0-49BB-864B-0F0BB0A04379}"/>
                  </a:ext>
                </a:extLst>
              </p:cNvPr>
              <p:cNvSpPr txBox="1"/>
              <p:nvPr/>
            </p:nvSpPr>
            <p:spPr>
              <a:xfrm>
                <a:off x="7802351" y="1174133"/>
                <a:ext cx="6030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MORA</a:t>
                </a:r>
              </a:p>
            </p:txBody>
          </p:sp>
        </p:grp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537A22D8-9BF1-4277-A4DC-D37866DD271A}"/>
              </a:ext>
            </a:extLst>
          </p:cNvPr>
          <p:cNvGrpSpPr/>
          <p:nvPr/>
        </p:nvGrpSpPr>
        <p:grpSpPr>
          <a:xfrm>
            <a:off x="3212211" y="1328917"/>
            <a:ext cx="1783231" cy="880653"/>
            <a:chOff x="3409610" y="1428380"/>
            <a:chExt cx="1783231" cy="880653"/>
          </a:xfrm>
        </p:grpSpPr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334D9F83-9F7A-497A-827F-5B5A00455C29}"/>
                </a:ext>
              </a:extLst>
            </p:cNvPr>
            <p:cNvGrpSpPr/>
            <p:nvPr/>
          </p:nvGrpSpPr>
          <p:grpSpPr>
            <a:xfrm>
              <a:off x="3409610" y="1428380"/>
              <a:ext cx="649868" cy="875612"/>
              <a:chOff x="2696596" y="1370194"/>
              <a:chExt cx="649868" cy="875612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6EE6AF70-70CD-40E0-8C11-FCECC29C156D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A750A0B0-805E-4C37-9965-3BAE0A876775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Device</a:t>
                </a:r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26D44092-EEE9-4843-A51B-A57CFCED6F2D}"/>
                </a:ext>
              </a:extLst>
            </p:cNvPr>
            <p:cNvGrpSpPr/>
            <p:nvPr/>
          </p:nvGrpSpPr>
          <p:grpSpPr>
            <a:xfrm>
              <a:off x="4542973" y="1433421"/>
              <a:ext cx="649868" cy="875612"/>
              <a:chOff x="2696596" y="1370194"/>
              <a:chExt cx="649868" cy="875612"/>
            </a:xfrm>
          </p:grpSpPr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64E182EA-B2A2-4858-9549-DE58762490B4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8A2A269C-D0EF-4BD3-B865-C496CC5F77D6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Device</a:t>
                </a:r>
              </a:p>
            </p:txBody>
          </p:sp>
        </p:grp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7C768E3D-7956-4EA0-9224-85E6A0640958}"/>
                </a:ext>
              </a:extLst>
            </p:cNvPr>
            <p:cNvSpPr/>
            <p:nvPr/>
          </p:nvSpPr>
          <p:spPr>
            <a:xfrm>
              <a:off x="4116751" y="1595066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27BDD23D-8510-4E4F-BE09-5EE7CAE6D0B7}"/>
                </a:ext>
              </a:extLst>
            </p:cNvPr>
            <p:cNvSpPr/>
            <p:nvPr/>
          </p:nvSpPr>
          <p:spPr>
            <a:xfrm>
              <a:off x="4259643" y="1595066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C060AB91-BF2C-471E-AF0E-90CFCBE3A2B5}"/>
                </a:ext>
              </a:extLst>
            </p:cNvPr>
            <p:cNvSpPr/>
            <p:nvPr/>
          </p:nvSpPr>
          <p:spPr>
            <a:xfrm>
              <a:off x="4395701" y="1592817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E8AE705A-9680-4331-B59F-4B26C1A0821D}"/>
              </a:ext>
            </a:extLst>
          </p:cNvPr>
          <p:cNvGrpSpPr/>
          <p:nvPr/>
        </p:nvGrpSpPr>
        <p:grpSpPr>
          <a:xfrm>
            <a:off x="5197223" y="1337116"/>
            <a:ext cx="987267" cy="875612"/>
            <a:chOff x="2541475" y="1370194"/>
            <a:chExt cx="987267" cy="875612"/>
          </a:xfrm>
        </p:grpSpPr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1D95DED1-A1C2-4EB0-A952-AAB5F1385F9E}"/>
                </a:ext>
              </a:extLst>
            </p:cNvPr>
            <p:cNvCxnSpPr/>
            <p:nvPr/>
          </p:nvCxnSpPr>
          <p:spPr>
            <a:xfrm>
              <a:off x="3031467" y="1795952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C4749FDD-17F8-4F3C-B286-78FAA1EE4560}"/>
                </a:ext>
              </a:extLst>
            </p:cNvPr>
            <p:cNvSpPr txBox="1"/>
            <p:nvPr/>
          </p:nvSpPr>
          <p:spPr>
            <a:xfrm>
              <a:off x="2541475" y="1370194"/>
              <a:ext cx="987267" cy="42575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SOSA™ 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Inter-Domain</a:t>
              </a:r>
            </a:p>
          </p:txBody>
        </p:sp>
      </p:grpSp>
      <p:sp>
        <p:nvSpPr>
          <p:cNvPr id="154" name="Rectangle 153">
            <a:extLst>
              <a:ext uri="{FF2B5EF4-FFF2-40B4-BE49-F238E27FC236}">
                <a16:creationId xmlns:a16="http://schemas.microsoft.com/office/drawing/2014/main" id="{7BC3A817-5F01-473B-97BE-6F49F4B4F83D}"/>
              </a:ext>
            </a:extLst>
          </p:cNvPr>
          <p:cNvSpPr/>
          <p:nvPr/>
        </p:nvSpPr>
        <p:spPr>
          <a:xfrm>
            <a:off x="4073053" y="4977280"/>
            <a:ext cx="1975757" cy="2790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bIns="27432">
            <a:spAutoFit/>
          </a:bodyPr>
          <a:lstStyle/>
          <a:p>
            <a:pPr marL="227013" marR="0" lvl="1" indent="-111125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Domain-2 WFA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7BC3A817-5F01-473B-97BE-6F49F4B4F83D}"/>
              </a:ext>
            </a:extLst>
          </p:cNvPr>
          <p:cNvSpPr/>
          <p:nvPr/>
        </p:nvSpPr>
        <p:spPr>
          <a:xfrm>
            <a:off x="4073054" y="4740392"/>
            <a:ext cx="1975757" cy="2790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bIns="27432">
            <a:spAutoFit/>
          </a:bodyPr>
          <a:lstStyle/>
          <a:p>
            <a:pPr marL="227013" marR="0" lvl="1" indent="-111125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Domain-1 WFA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6E4CFEE4-DAB0-4AA9-BFAF-C50DE0873F5A}"/>
              </a:ext>
            </a:extLst>
          </p:cNvPr>
          <p:cNvSpPr txBox="1"/>
          <p:nvPr/>
        </p:nvSpPr>
        <p:spPr>
          <a:xfrm>
            <a:off x="5943600" y="4763313"/>
            <a:ext cx="3009740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182880" rtlCol="0">
            <a:spAutoFit/>
          </a:bodyPr>
          <a:lstStyle/>
          <a:p>
            <a:pPr marL="111125" lvl="0" indent="-111125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lang="en-US" sz="1200" dirty="0">
                <a:latin typeface="Calibri"/>
              </a:rPr>
              <a:t> </a:t>
            </a:r>
            <a:r>
              <a:rPr lang="en-US" sz="1200" b="1" i="1" dirty="0" smtClean="0">
                <a:latin typeface="Calibri"/>
              </a:rPr>
              <a:t>Control-Plane</a:t>
            </a:r>
            <a:r>
              <a:rPr lang="en-US" sz="1200" dirty="0" smtClean="0">
                <a:latin typeface="Calibri"/>
              </a:rPr>
              <a:t> </a:t>
            </a:r>
            <a:r>
              <a:rPr lang="en-US" sz="1200" dirty="0">
                <a:latin typeface="Calibri"/>
              </a:rPr>
              <a:t>(“</a:t>
            </a:r>
            <a:r>
              <a:rPr lang="en-US" sz="1200" i="1" dirty="0">
                <a:latin typeface="Calibri"/>
              </a:rPr>
              <a:t>compsci-101</a:t>
            </a:r>
            <a:r>
              <a:rPr lang="en-US" sz="1200" dirty="0">
                <a:latin typeface="Calibri"/>
              </a:rPr>
              <a:t>” definition)</a:t>
            </a:r>
            <a:r>
              <a:rPr lang="en-US" sz="1200" b="1" dirty="0">
                <a:latin typeface="Calibri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inter-</a:t>
            </a: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Component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interactions </a:t>
            </a: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BETWEEN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Containers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is </a:t>
            </a: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POSSIBLE</a:t>
            </a:r>
            <a:r>
              <a:rPr kumimoji="0" lang="en-US" sz="120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for </a:t>
            </a:r>
            <a:r>
              <a:rPr kumimoji="0" lang="en-US" sz="1200" b="1" i="0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kumimoji="0" lang="en-US" sz="120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200" b="1" i="1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Control-Plane</a:t>
            </a:r>
            <a:r>
              <a:rPr kumimoji="0" lang="en-US" sz="1200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200" b="1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IIOP</a:t>
            </a:r>
            <a:r>
              <a:rPr kumimoji="0" lang="en-US" sz="1200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over </a:t>
            </a:r>
            <a:r>
              <a:rPr kumimoji="0" lang="en-US" sz="1200" b="1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VDB </a:t>
            </a:r>
            <a:r>
              <a:rPr kumimoji="0" lang="en-US" sz="1200" b="1" i="0" u="sng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ONLY</a:t>
            </a:r>
            <a:r>
              <a:rPr kumimoji="0" lang="en-US" sz="1200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)</a:t>
            </a:r>
            <a:endParaRPr kumimoji="0" lang="en-US" sz="1200" b="1" i="0" u="sng" strike="noStrike" kern="1200" cap="none" spc="0" normalizeH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6E4CFEE4-DAB0-4AA9-BFAF-C50DE0873F5A}"/>
              </a:ext>
            </a:extLst>
          </p:cNvPr>
          <p:cNvSpPr txBox="1"/>
          <p:nvPr/>
        </p:nvSpPr>
        <p:spPr>
          <a:xfrm>
            <a:off x="5943600" y="5557895"/>
            <a:ext cx="300974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182880" rtlCol="0">
            <a:spAutoFit/>
          </a:bodyPr>
          <a:lstStyle/>
          <a:p>
            <a:pPr marL="111125" lvl="0" indent="-111125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200" b="1" baseline="0" dirty="0">
                <a:solidFill>
                  <a:srgbClr val="000099"/>
                </a:solidFill>
                <a:latin typeface="Calibri"/>
              </a:rPr>
              <a:t>SCA</a:t>
            </a:r>
            <a:r>
              <a:rPr lang="en-US" sz="1200" b="1" baseline="0" dirty="0">
                <a:latin typeface="Calibri"/>
              </a:rPr>
              <a:t> </a:t>
            </a:r>
            <a:r>
              <a:rPr lang="en-US" sz="1200" b="1" i="1" baseline="0" dirty="0">
                <a:latin typeface="Calibri"/>
              </a:rPr>
              <a:t>Data-Plane</a:t>
            </a:r>
            <a:r>
              <a:rPr lang="en-US" sz="1200" b="1" baseline="0" dirty="0">
                <a:latin typeface="Calibri"/>
              </a:rPr>
              <a:t> </a:t>
            </a:r>
            <a:r>
              <a:rPr lang="en-US" sz="1200" baseline="0" dirty="0">
                <a:latin typeface="Calibri"/>
              </a:rPr>
              <a:t>(“</a:t>
            </a:r>
            <a:r>
              <a:rPr lang="en-US" sz="1200" i="1" baseline="0" dirty="0">
                <a:latin typeface="Calibri"/>
              </a:rPr>
              <a:t>compsci-101</a:t>
            </a:r>
            <a:r>
              <a:rPr lang="en-US" sz="1200" baseline="0" dirty="0">
                <a:latin typeface="Calibri"/>
              </a:rPr>
              <a:t>” definition) </a:t>
            </a:r>
            <a:r>
              <a:rPr lang="en-US" sz="1200" dirty="0">
                <a:latin typeface="Calibri"/>
              </a:rPr>
              <a:t>inter-</a:t>
            </a:r>
            <a:r>
              <a:rPr lang="en-US" sz="1200" b="1" u="sng" dirty="0">
                <a:solidFill>
                  <a:srgbClr val="006600"/>
                </a:solidFill>
                <a:latin typeface="Calibri"/>
              </a:rPr>
              <a:t>Component</a:t>
            </a:r>
            <a:r>
              <a:rPr lang="en-US" sz="12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1200" dirty="0">
                <a:latin typeface="Calibri"/>
              </a:rPr>
              <a:t>interactions </a:t>
            </a:r>
            <a:r>
              <a:rPr lang="en-US" sz="1200" b="1" u="sng" dirty="0">
                <a:latin typeface="Calibri"/>
              </a:rPr>
              <a:t>BETWEEN</a:t>
            </a:r>
            <a:r>
              <a:rPr lang="en-US" sz="1200" dirty="0">
                <a:latin typeface="Calibri"/>
              </a:rPr>
              <a:t> </a:t>
            </a:r>
            <a:r>
              <a:rPr lang="en-US" sz="1200" b="1" u="sng" dirty="0">
                <a:solidFill>
                  <a:srgbClr val="006600"/>
                </a:solidFill>
                <a:latin typeface="Calibri"/>
              </a:rPr>
              <a:t>Containers</a:t>
            </a:r>
            <a:r>
              <a:rPr lang="en-US" sz="1200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US" sz="1200" dirty="0">
                <a:latin typeface="Calibri"/>
              </a:rPr>
              <a:t>is </a:t>
            </a:r>
            <a:r>
              <a:rPr lang="en-US" sz="1200" b="1" u="sng" dirty="0">
                <a:latin typeface="Calibri"/>
              </a:rPr>
              <a:t>POSSIBLE</a:t>
            </a:r>
            <a:r>
              <a:rPr lang="en-US" sz="1200" dirty="0">
                <a:latin typeface="Calibri"/>
              </a:rPr>
              <a:t>, </a:t>
            </a:r>
            <a:r>
              <a:rPr lang="en-US" sz="1200" baseline="0" dirty="0">
                <a:latin typeface="Calibri"/>
              </a:rPr>
              <a:t>conducted via </a:t>
            </a:r>
            <a:r>
              <a:rPr lang="en-US" sz="1200" b="1" baseline="0" dirty="0">
                <a:solidFill>
                  <a:srgbClr val="000099"/>
                </a:solidFill>
                <a:latin typeface="Calibri"/>
              </a:rPr>
              <a:t>SCA</a:t>
            </a:r>
            <a:r>
              <a:rPr lang="en-US" sz="1200" baseline="0" dirty="0">
                <a:latin typeface="Calibri"/>
              </a:rPr>
              <a:t> </a:t>
            </a:r>
            <a:r>
              <a:rPr lang="en-US" sz="1200" baseline="0" dirty="0">
                <a:latin typeface="Calibri"/>
                <a:sym typeface="Wingdings" panose="05000000000000000000" pitchFamily="2" charset="2"/>
              </a:rPr>
              <a:t> </a:t>
            </a:r>
            <a:r>
              <a:rPr lang="en-US" sz="1200" b="1" baseline="0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SDM</a:t>
            </a:r>
            <a:r>
              <a:rPr lang="en-US" sz="1200" b="1" baseline="0" dirty="0">
                <a:latin typeface="Calibri"/>
                <a:sym typeface="Wingdings" panose="05000000000000000000" pitchFamily="2" charset="2"/>
              </a:rPr>
              <a:t> </a:t>
            </a:r>
            <a:r>
              <a:rPr lang="en-US" sz="1200" baseline="0" dirty="0">
                <a:latin typeface="Calibri"/>
                <a:sym typeface="Wingdings" panose="05000000000000000000" pitchFamily="2" charset="2"/>
              </a:rPr>
              <a:t>octet structure mapping performed within the </a:t>
            </a:r>
            <a:r>
              <a:rPr lang="en-US" sz="1200" b="1" baseline="0" dirty="0">
                <a:solidFill>
                  <a:srgbClr val="000099"/>
                </a:solidFill>
                <a:latin typeface="Calibri"/>
                <a:sym typeface="Wingdings" panose="05000000000000000000" pitchFamily="2" charset="2"/>
              </a:rPr>
              <a:t>SCA</a:t>
            </a:r>
            <a:r>
              <a:rPr lang="en-US" sz="1200" baseline="0" dirty="0">
                <a:latin typeface="Calibri"/>
                <a:sym typeface="Wingdings" panose="05000000000000000000" pitchFamily="2" charset="2"/>
              </a:rPr>
              <a:t> </a:t>
            </a:r>
            <a:r>
              <a:rPr lang="en-US" sz="1200" b="1" u="sng" baseline="0" dirty="0">
                <a:solidFill>
                  <a:srgbClr val="006600"/>
                </a:solidFill>
                <a:latin typeface="Calibri"/>
                <a:sym typeface="Wingdings" panose="05000000000000000000" pitchFamily="2" charset="2"/>
              </a:rPr>
              <a:t>Containers</a:t>
            </a: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1" name="Right Brace 40"/>
          <p:cNvSpPr/>
          <p:nvPr/>
        </p:nvSpPr>
        <p:spPr>
          <a:xfrm>
            <a:off x="5769287" y="4791394"/>
            <a:ext cx="207409" cy="464937"/>
          </a:xfrm>
          <a:prstGeom prst="rightBrac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ight Brace 157"/>
          <p:cNvSpPr/>
          <p:nvPr/>
        </p:nvSpPr>
        <p:spPr>
          <a:xfrm flipH="1">
            <a:off x="5921683" y="4758322"/>
            <a:ext cx="207409" cy="1932660"/>
          </a:xfrm>
          <a:prstGeom prst="rightBrace">
            <a:avLst>
              <a:gd name="adj1" fmla="val 8333"/>
              <a:gd name="adj2" fmla="val 13978"/>
            </a:avLst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Title 1"/>
          <p:cNvSpPr>
            <a:spLocks noGrp="1"/>
          </p:cNvSpPr>
          <p:nvPr>
            <p:ph type="title"/>
          </p:nvPr>
        </p:nvSpPr>
        <p:spPr>
          <a:xfrm>
            <a:off x="923026" y="81799"/>
            <a:ext cx="3139218" cy="955707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2800" u="sng" dirty="0">
                <a:solidFill>
                  <a:prstClr val="black"/>
                </a:solidFill>
              </a:rPr>
              <a:t>EXAMPLE #3</a:t>
            </a:r>
            <a:r>
              <a:rPr lang="en-US" sz="2800" dirty="0">
                <a:solidFill>
                  <a:prstClr val="black"/>
                </a:solidFill>
              </a:rPr>
              <a:t>:	</a:t>
            </a:r>
            <a:endParaRPr lang="en-US" sz="2800" dirty="0">
              <a:latin typeface="+mn-lt"/>
            </a:endParaRPr>
          </a:p>
        </p:txBody>
      </p:sp>
      <p:pic>
        <p:nvPicPr>
          <p:cNvPr id="147" name="Picture 1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8302" y="5778659"/>
            <a:ext cx="1161911" cy="758799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2786924" y="1796515"/>
            <a:ext cx="3126223" cy="1402221"/>
            <a:chOff x="2786924" y="1796515"/>
            <a:chExt cx="3126223" cy="1402221"/>
          </a:xfrm>
        </p:grpSpPr>
        <p:sp>
          <p:nvSpPr>
            <p:cNvPr id="88" name="Rounded Rectangular Callout 87"/>
            <p:cNvSpPr/>
            <p:nvPr/>
          </p:nvSpPr>
          <p:spPr>
            <a:xfrm>
              <a:off x="2786924" y="1796515"/>
              <a:ext cx="3126223" cy="1386147"/>
            </a:xfrm>
            <a:custGeom>
              <a:avLst/>
              <a:gdLst>
                <a:gd name="connsiteX0" fmla="*/ 0 w 2934706"/>
                <a:gd name="connsiteY0" fmla="*/ 66777 h 400654"/>
                <a:gd name="connsiteX1" fmla="*/ 66777 w 2934706"/>
                <a:gd name="connsiteY1" fmla="*/ 0 h 400654"/>
                <a:gd name="connsiteX2" fmla="*/ 489118 w 2934706"/>
                <a:gd name="connsiteY2" fmla="*/ 0 h 400654"/>
                <a:gd name="connsiteX3" fmla="*/ 1386561 w 2934706"/>
                <a:gd name="connsiteY3" fmla="*/ -985493 h 400654"/>
                <a:gd name="connsiteX4" fmla="*/ 1222794 w 2934706"/>
                <a:gd name="connsiteY4" fmla="*/ 0 h 400654"/>
                <a:gd name="connsiteX5" fmla="*/ 2867929 w 2934706"/>
                <a:gd name="connsiteY5" fmla="*/ 0 h 400654"/>
                <a:gd name="connsiteX6" fmla="*/ 2934706 w 2934706"/>
                <a:gd name="connsiteY6" fmla="*/ 66777 h 400654"/>
                <a:gd name="connsiteX7" fmla="*/ 2934706 w 2934706"/>
                <a:gd name="connsiteY7" fmla="*/ 66776 h 400654"/>
                <a:gd name="connsiteX8" fmla="*/ 2934706 w 2934706"/>
                <a:gd name="connsiteY8" fmla="*/ 66776 h 400654"/>
                <a:gd name="connsiteX9" fmla="*/ 2934706 w 2934706"/>
                <a:gd name="connsiteY9" fmla="*/ 166939 h 400654"/>
                <a:gd name="connsiteX10" fmla="*/ 2934706 w 2934706"/>
                <a:gd name="connsiteY10" fmla="*/ 333877 h 400654"/>
                <a:gd name="connsiteX11" fmla="*/ 2867929 w 2934706"/>
                <a:gd name="connsiteY11" fmla="*/ 400654 h 400654"/>
                <a:gd name="connsiteX12" fmla="*/ 1222794 w 2934706"/>
                <a:gd name="connsiteY12" fmla="*/ 400654 h 400654"/>
                <a:gd name="connsiteX13" fmla="*/ 489118 w 2934706"/>
                <a:gd name="connsiteY13" fmla="*/ 400654 h 400654"/>
                <a:gd name="connsiteX14" fmla="*/ 489118 w 2934706"/>
                <a:gd name="connsiteY14" fmla="*/ 400654 h 400654"/>
                <a:gd name="connsiteX15" fmla="*/ 66777 w 2934706"/>
                <a:gd name="connsiteY15" fmla="*/ 400654 h 400654"/>
                <a:gd name="connsiteX16" fmla="*/ 0 w 2934706"/>
                <a:gd name="connsiteY16" fmla="*/ 333877 h 400654"/>
                <a:gd name="connsiteX17" fmla="*/ 0 w 2934706"/>
                <a:gd name="connsiteY17" fmla="*/ 166939 h 400654"/>
                <a:gd name="connsiteX18" fmla="*/ 0 w 2934706"/>
                <a:gd name="connsiteY18" fmla="*/ 66776 h 400654"/>
                <a:gd name="connsiteX19" fmla="*/ 0 w 2934706"/>
                <a:gd name="connsiteY19" fmla="*/ 66776 h 400654"/>
                <a:gd name="connsiteX20" fmla="*/ 0 w 2934706"/>
                <a:gd name="connsiteY20" fmla="*/ 66777 h 400654"/>
                <a:gd name="connsiteX0" fmla="*/ 0 w 2934706"/>
                <a:gd name="connsiteY0" fmla="*/ 1052270 h 1386147"/>
                <a:gd name="connsiteX1" fmla="*/ 66777 w 2934706"/>
                <a:gd name="connsiteY1" fmla="*/ 985493 h 1386147"/>
                <a:gd name="connsiteX2" fmla="*/ 489118 w 2934706"/>
                <a:gd name="connsiteY2" fmla="*/ 985493 h 1386147"/>
                <a:gd name="connsiteX3" fmla="*/ 1386561 w 2934706"/>
                <a:gd name="connsiteY3" fmla="*/ 0 h 1386147"/>
                <a:gd name="connsiteX4" fmla="*/ 796665 w 2934706"/>
                <a:gd name="connsiteY4" fmla="*/ 985493 h 1386147"/>
                <a:gd name="connsiteX5" fmla="*/ 2867929 w 2934706"/>
                <a:gd name="connsiteY5" fmla="*/ 985493 h 1386147"/>
                <a:gd name="connsiteX6" fmla="*/ 2934706 w 2934706"/>
                <a:gd name="connsiteY6" fmla="*/ 1052270 h 1386147"/>
                <a:gd name="connsiteX7" fmla="*/ 2934706 w 2934706"/>
                <a:gd name="connsiteY7" fmla="*/ 1052269 h 1386147"/>
                <a:gd name="connsiteX8" fmla="*/ 2934706 w 2934706"/>
                <a:gd name="connsiteY8" fmla="*/ 1052269 h 1386147"/>
                <a:gd name="connsiteX9" fmla="*/ 2934706 w 2934706"/>
                <a:gd name="connsiteY9" fmla="*/ 1152432 h 1386147"/>
                <a:gd name="connsiteX10" fmla="*/ 2934706 w 2934706"/>
                <a:gd name="connsiteY10" fmla="*/ 1319370 h 1386147"/>
                <a:gd name="connsiteX11" fmla="*/ 2867929 w 2934706"/>
                <a:gd name="connsiteY11" fmla="*/ 1386147 h 1386147"/>
                <a:gd name="connsiteX12" fmla="*/ 1222794 w 2934706"/>
                <a:gd name="connsiteY12" fmla="*/ 1386147 h 1386147"/>
                <a:gd name="connsiteX13" fmla="*/ 489118 w 2934706"/>
                <a:gd name="connsiteY13" fmla="*/ 1386147 h 1386147"/>
                <a:gd name="connsiteX14" fmla="*/ 489118 w 2934706"/>
                <a:gd name="connsiteY14" fmla="*/ 1386147 h 1386147"/>
                <a:gd name="connsiteX15" fmla="*/ 66777 w 2934706"/>
                <a:gd name="connsiteY15" fmla="*/ 1386147 h 1386147"/>
                <a:gd name="connsiteX16" fmla="*/ 0 w 2934706"/>
                <a:gd name="connsiteY16" fmla="*/ 1319370 h 1386147"/>
                <a:gd name="connsiteX17" fmla="*/ 0 w 2934706"/>
                <a:gd name="connsiteY17" fmla="*/ 1152432 h 1386147"/>
                <a:gd name="connsiteX18" fmla="*/ 0 w 2934706"/>
                <a:gd name="connsiteY18" fmla="*/ 1052269 h 1386147"/>
                <a:gd name="connsiteX19" fmla="*/ 0 w 2934706"/>
                <a:gd name="connsiteY19" fmla="*/ 1052269 h 1386147"/>
                <a:gd name="connsiteX20" fmla="*/ 0 w 2934706"/>
                <a:gd name="connsiteY20" fmla="*/ 1052270 h 1386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934706" h="1386147">
                  <a:moveTo>
                    <a:pt x="0" y="1052270"/>
                  </a:moveTo>
                  <a:cubicBezTo>
                    <a:pt x="0" y="1015390"/>
                    <a:pt x="29897" y="985493"/>
                    <a:pt x="66777" y="985493"/>
                  </a:cubicBezTo>
                  <a:lnTo>
                    <a:pt x="489118" y="985493"/>
                  </a:lnTo>
                  <a:lnTo>
                    <a:pt x="1386561" y="0"/>
                  </a:lnTo>
                  <a:lnTo>
                    <a:pt x="796665" y="985493"/>
                  </a:lnTo>
                  <a:lnTo>
                    <a:pt x="2867929" y="985493"/>
                  </a:lnTo>
                  <a:cubicBezTo>
                    <a:pt x="2904809" y="985493"/>
                    <a:pt x="2934706" y="1015390"/>
                    <a:pt x="2934706" y="1052270"/>
                  </a:cubicBezTo>
                  <a:lnTo>
                    <a:pt x="2934706" y="1052269"/>
                  </a:lnTo>
                  <a:lnTo>
                    <a:pt x="2934706" y="1052269"/>
                  </a:lnTo>
                  <a:lnTo>
                    <a:pt x="2934706" y="1152432"/>
                  </a:lnTo>
                  <a:lnTo>
                    <a:pt x="2934706" y="1319370"/>
                  </a:lnTo>
                  <a:cubicBezTo>
                    <a:pt x="2934706" y="1356250"/>
                    <a:pt x="2904809" y="1386147"/>
                    <a:pt x="2867929" y="1386147"/>
                  </a:cubicBezTo>
                  <a:lnTo>
                    <a:pt x="1222794" y="1386147"/>
                  </a:lnTo>
                  <a:lnTo>
                    <a:pt x="489118" y="1386147"/>
                  </a:lnTo>
                  <a:lnTo>
                    <a:pt x="489118" y="1386147"/>
                  </a:lnTo>
                  <a:lnTo>
                    <a:pt x="66777" y="1386147"/>
                  </a:lnTo>
                  <a:cubicBezTo>
                    <a:pt x="29897" y="1386147"/>
                    <a:pt x="0" y="1356250"/>
                    <a:pt x="0" y="1319370"/>
                  </a:cubicBezTo>
                  <a:lnTo>
                    <a:pt x="0" y="1152432"/>
                  </a:lnTo>
                  <a:lnTo>
                    <a:pt x="0" y="1052269"/>
                  </a:lnTo>
                  <a:lnTo>
                    <a:pt x="0" y="1052269"/>
                  </a:lnTo>
                  <a:lnTo>
                    <a:pt x="0" y="1052270"/>
                  </a:lnTo>
                  <a:close/>
                </a:path>
              </a:pathLst>
            </a:custGeom>
            <a:solidFill>
              <a:srgbClr val="FFEEB7"/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457200" fontAlgn="auto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dirty="0">
                <a:solidFill>
                  <a:schemeClr val="tx1"/>
                </a:solidFill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2806179" y="2798626"/>
              <a:ext cx="310696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>
                  <a:latin typeface="+mn-lt"/>
                </a:rPr>
                <a:t>Note that in this Scenario, MRA utilizes the Shared Host Environment Devices and Inter-Domain Services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78358" y="3198736"/>
            <a:ext cx="4665902" cy="1112673"/>
            <a:chOff x="1253958" y="3220479"/>
            <a:chExt cx="4665902" cy="1112673"/>
          </a:xfrm>
        </p:grpSpPr>
        <p:sp>
          <p:nvSpPr>
            <p:cNvPr id="146" name="TextBox 145"/>
            <p:cNvSpPr txBox="1"/>
            <p:nvPr/>
          </p:nvSpPr>
          <p:spPr>
            <a:xfrm>
              <a:off x="3300096" y="3502155"/>
              <a:ext cx="2619764" cy="830997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u="sng" dirty="0">
                  <a:latin typeface="+mn-lt"/>
                </a:rPr>
                <a:t>Desired State</a:t>
              </a:r>
              <a:r>
                <a:rPr lang="en-US" sz="1200" b="1" dirty="0">
                  <a:latin typeface="+mn-lt"/>
                </a:rPr>
                <a:t>:  </a:t>
              </a:r>
              <a:r>
                <a:rPr lang="en-US" sz="1200" dirty="0">
                  <a:latin typeface="+mn-lt"/>
                </a:rPr>
                <a:t>allow individual </a:t>
              </a: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</a:t>
              </a:r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1200" b="1" u="sng" dirty="0">
                  <a:solidFill>
                    <a:srgbClr val="006600"/>
                  </a:solidFill>
                  <a:latin typeface="+mn-lt"/>
                </a:rPr>
                <a:t>Containers</a:t>
              </a:r>
              <a:r>
                <a:rPr lang="en-US" sz="1200" dirty="0">
                  <a:latin typeface="+mn-lt"/>
                </a:rPr>
                <a:t> to interact in a “</a:t>
              </a:r>
              <a:r>
                <a:rPr lang="en-US" sz="1200" i="1" dirty="0">
                  <a:latin typeface="+mn-lt"/>
                </a:rPr>
                <a:t>native</a:t>
              </a:r>
              <a:r>
                <a:rPr lang="en-US" sz="1200" dirty="0">
                  <a:latin typeface="+mn-lt"/>
                </a:rPr>
                <a:t>” </a:t>
              </a: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</a:t>
              </a:r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1200" dirty="0">
                  <a:latin typeface="+mn-lt"/>
                </a:rPr>
                <a:t>manner across the </a:t>
              </a:r>
              <a:r>
                <a:rPr lang="en-US" sz="1200" b="1" dirty="0">
                  <a:solidFill>
                    <a:srgbClr val="FF0000"/>
                  </a:solidFill>
                  <a:latin typeface="+mn-lt"/>
                </a:rPr>
                <a:t>SOSA™ </a:t>
              </a:r>
              <a:r>
                <a:rPr lang="en-US" sz="1200" b="1" dirty="0">
                  <a:latin typeface="+mn-lt"/>
                </a:rPr>
                <a:t>Framework Infrastructure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1253958" y="3220479"/>
              <a:ext cx="2318580" cy="370835"/>
            </a:xfrm>
            <a:custGeom>
              <a:avLst/>
              <a:gdLst>
                <a:gd name="connsiteX0" fmla="*/ 0 w 2352582"/>
                <a:gd name="connsiteY0" fmla="*/ 302084 h 302084"/>
                <a:gd name="connsiteX1" fmla="*/ 310718 w 2352582"/>
                <a:gd name="connsiteY1" fmla="*/ 71265 h 302084"/>
                <a:gd name="connsiteX2" fmla="*/ 1553592 w 2352582"/>
                <a:gd name="connsiteY2" fmla="*/ 9121 h 302084"/>
                <a:gd name="connsiteX3" fmla="*/ 2352582 w 2352582"/>
                <a:gd name="connsiteY3" fmla="*/ 239940 h 302084"/>
                <a:gd name="connsiteX0" fmla="*/ 0 w 2387284"/>
                <a:gd name="connsiteY0" fmla="*/ 278290 h 278290"/>
                <a:gd name="connsiteX1" fmla="*/ 345420 w 2387284"/>
                <a:gd name="connsiteY1" fmla="*/ 70827 h 278290"/>
                <a:gd name="connsiteX2" fmla="*/ 1588294 w 2387284"/>
                <a:gd name="connsiteY2" fmla="*/ 8683 h 278290"/>
                <a:gd name="connsiteX3" fmla="*/ 2387284 w 2387284"/>
                <a:gd name="connsiteY3" fmla="*/ 239502 h 278290"/>
                <a:gd name="connsiteX0" fmla="*/ 0 w 2265825"/>
                <a:gd name="connsiteY0" fmla="*/ 405657 h 405657"/>
                <a:gd name="connsiteX1" fmla="*/ 223961 w 2265825"/>
                <a:gd name="connsiteY1" fmla="*/ 73626 h 405657"/>
                <a:gd name="connsiteX2" fmla="*/ 1466835 w 2265825"/>
                <a:gd name="connsiteY2" fmla="*/ 11482 h 405657"/>
                <a:gd name="connsiteX3" fmla="*/ 2265825 w 2265825"/>
                <a:gd name="connsiteY3" fmla="*/ 242301 h 405657"/>
                <a:gd name="connsiteX0" fmla="*/ 0 w 2265825"/>
                <a:gd name="connsiteY0" fmla="*/ 352694 h 352694"/>
                <a:gd name="connsiteX1" fmla="*/ 223961 w 2265825"/>
                <a:gd name="connsiteY1" fmla="*/ 20663 h 352694"/>
                <a:gd name="connsiteX2" fmla="*/ 1475511 w 2265825"/>
                <a:gd name="connsiteY2" fmla="*/ 51945 h 352694"/>
                <a:gd name="connsiteX3" fmla="*/ 2265825 w 2265825"/>
                <a:gd name="connsiteY3" fmla="*/ 189338 h 352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65825" h="352694">
                  <a:moveTo>
                    <a:pt x="0" y="352694"/>
                  </a:moveTo>
                  <a:cubicBezTo>
                    <a:pt x="25893" y="261698"/>
                    <a:pt x="-21958" y="70788"/>
                    <a:pt x="223961" y="20663"/>
                  </a:cubicBezTo>
                  <a:cubicBezTo>
                    <a:pt x="469880" y="-29462"/>
                    <a:pt x="1135200" y="23833"/>
                    <a:pt x="1475511" y="51945"/>
                  </a:cubicBezTo>
                  <a:cubicBezTo>
                    <a:pt x="1815822" y="80057"/>
                    <a:pt x="2265825" y="189338"/>
                    <a:pt x="2265825" y="189338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sysDot"/>
              <a:headEnd type="arrow" w="lg" len="lg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Freeform 147"/>
            <p:cNvSpPr/>
            <p:nvPr/>
          </p:nvSpPr>
          <p:spPr>
            <a:xfrm rot="841121">
              <a:off x="2686161" y="3336085"/>
              <a:ext cx="880184" cy="368166"/>
            </a:xfrm>
            <a:custGeom>
              <a:avLst/>
              <a:gdLst>
                <a:gd name="connsiteX0" fmla="*/ 0 w 2352582"/>
                <a:gd name="connsiteY0" fmla="*/ 302084 h 302084"/>
                <a:gd name="connsiteX1" fmla="*/ 310718 w 2352582"/>
                <a:gd name="connsiteY1" fmla="*/ 71265 h 302084"/>
                <a:gd name="connsiteX2" fmla="*/ 1553592 w 2352582"/>
                <a:gd name="connsiteY2" fmla="*/ 9121 h 302084"/>
                <a:gd name="connsiteX3" fmla="*/ 2352582 w 2352582"/>
                <a:gd name="connsiteY3" fmla="*/ 239940 h 302084"/>
                <a:gd name="connsiteX0" fmla="*/ 0 w 2387284"/>
                <a:gd name="connsiteY0" fmla="*/ 278290 h 278290"/>
                <a:gd name="connsiteX1" fmla="*/ 345420 w 2387284"/>
                <a:gd name="connsiteY1" fmla="*/ 70827 h 278290"/>
                <a:gd name="connsiteX2" fmla="*/ 1588294 w 2387284"/>
                <a:gd name="connsiteY2" fmla="*/ 8683 h 278290"/>
                <a:gd name="connsiteX3" fmla="*/ 2387284 w 2387284"/>
                <a:gd name="connsiteY3" fmla="*/ 239502 h 278290"/>
                <a:gd name="connsiteX0" fmla="*/ 0 w 2265825"/>
                <a:gd name="connsiteY0" fmla="*/ 405657 h 405657"/>
                <a:gd name="connsiteX1" fmla="*/ 223961 w 2265825"/>
                <a:gd name="connsiteY1" fmla="*/ 73626 h 405657"/>
                <a:gd name="connsiteX2" fmla="*/ 1466835 w 2265825"/>
                <a:gd name="connsiteY2" fmla="*/ 11482 h 405657"/>
                <a:gd name="connsiteX3" fmla="*/ 2265825 w 2265825"/>
                <a:gd name="connsiteY3" fmla="*/ 242301 h 405657"/>
                <a:gd name="connsiteX0" fmla="*/ 0 w 2265825"/>
                <a:gd name="connsiteY0" fmla="*/ 352694 h 352694"/>
                <a:gd name="connsiteX1" fmla="*/ 223961 w 2265825"/>
                <a:gd name="connsiteY1" fmla="*/ 20663 h 352694"/>
                <a:gd name="connsiteX2" fmla="*/ 1475511 w 2265825"/>
                <a:gd name="connsiteY2" fmla="*/ 51945 h 352694"/>
                <a:gd name="connsiteX3" fmla="*/ 2265825 w 2265825"/>
                <a:gd name="connsiteY3" fmla="*/ 189338 h 352694"/>
                <a:gd name="connsiteX0" fmla="*/ 0 w 2019021"/>
                <a:gd name="connsiteY0" fmla="*/ 382767 h 382767"/>
                <a:gd name="connsiteX1" fmla="*/ 223961 w 2019021"/>
                <a:gd name="connsiteY1" fmla="*/ 50736 h 382767"/>
                <a:gd name="connsiteX2" fmla="*/ 1475511 w 2019021"/>
                <a:gd name="connsiteY2" fmla="*/ 82018 h 382767"/>
                <a:gd name="connsiteX3" fmla="*/ 2019021 w 2019021"/>
                <a:gd name="connsiteY3" fmla="*/ 0 h 382767"/>
                <a:gd name="connsiteX0" fmla="*/ 0 w 2019021"/>
                <a:gd name="connsiteY0" fmla="*/ 382767 h 382767"/>
                <a:gd name="connsiteX1" fmla="*/ 223961 w 2019021"/>
                <a:gd name="connsiteY1" fmla="*/ 50736 h 382767"/>
                <a:gd name="connsiteX2" fmla="*/ 1549633 w 2019021"/>
                <a:gd name="connsiteY2" fmla="*/ 26065 h 382767"/>
                <a:gd name="connsiteX3" fmla="*/ 2019021 w 2019021"/>
                <a:gd name="connsiteY3" fmla="*/ 0 h 382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9021" h="382767">
                  <a:moveTo>
                    <a:pt x="0" y="382767"/>
                  </a:moveTo>
                  <a:cubicBezTo>
                    <a:pt x="25893" y="291771"/>
                    <a:pt x="-34311" y="110186"/>
                    <a:pt x="223961" y="50736"/>
                  </a:cubicBezTo>
                  <a:cubicBezTo>
                    <a:pt x="482233" y="-8714"/>
                    <a:pt x="1250457" y="34521"/>
                    <a:pt x="1549633" y="26065"/>
                  </a:cubicBezTo>
                  <a:cubicBezTo>
                    <a:pt x="1848809" y="17609"/>
                    <a:pt x="2019021" y="0"/>
                    <a:pt x="2019021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sysDot"/>
              <a:headEnd type="arrow" w="lg" len="lg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844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4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100" grpId="0" animBg="1"/>
      <p:bldP spid="154" grpId="0" animBg="1"/>
      <p:bldP spid="155" grpId="0" animBg="1"/>
      <p:bldP spid="156" grpId="0" animBg="1"/>
      <p:bldP spid="157" grpId="0" animBg="1"/>
      <p:bldP spid="41" grpId="0" animBg="1"/>
      <p:bldP spid="15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>
            <a:extLst>
              <a:ext uri="{FF2B5EF4-FFF2-40B4-BE49-F238E27FC236}">
                <a16:creationId xmlns:a16="http://schemas.microsoft.com/office/drawing/2014/main" id="{59B4EF84-CEF0-4A45-AD08-4958FE20A566}"/>
              </a:ext>
            </a:extLst>
          </p:cNvPr>
          <p:cNvSpPr/>
          <p:nvPr/>
        </p:nvSpPr>
        <p:spPr>
          <a:xfrm>
            <a:off x="3455147" y="5161677"/>
            <a:ext cx="5217275" cy="2790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bIns="27432">
            <a:spAutoFit/>
          </a:bodyPr>
          <a:lstStyle/>
          <a:p>
            <a:pPr marL="227013" marR="0" lvl="1" indent="-111125" algn="l" defTabSz="373063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	Domain-2 WFA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59B4EF84-CEF0-4A45-AD08-4958FE20A566}"/>
              </a:ext>
            </a:extLst>
          </p:cNvPr>
          <p:cNvSpPr/>
          <p:nvPr/>
        </p:nvSpPr>
        <p:spPr>
          <a:xfrm>
            <a:off x="3455147" y="4960694"/>
            <a:ext cx="5217275" cy="2790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bIns="27432">
            <a:spAutoFit/>
          </a:bodyPr>
          <a:lstStyle/>
          <a:p>
            <a:pPr marL="227013" marR="0" lvl="1" indent="-111125" algn="l" defTabSz="373063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Host   	Domain-1 WFA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(implemented as a native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SOSA™ Module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9B4EF84-CEF0-4A45-AD08-4958FE20A566}"/>
              </a:ext>
            </a:extLst>
          </p:cNvPr>
          <p:cNvSpPr/>
          <p:nvPr/>
        </p:nvSpPr>
        <p:spPr>
          <a:xfrm>
            <a:off x="3455147" y="4742629"/>
            <a:ext cx="5217275" cy="2790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bIns="27432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MRA implemented across two differing Infrastructure / Ecosystems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82D60A6-C12A-456D-99D1-4EB6D895F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212" y="82327"/>
            <a:ext cx="5017388" cy="955707"/>
          </a:xfrm>
        </p:spPr>
        <p:txBody>
          <a:bodyPr>
            <a:noAutofit/>
          </a:bodyPr>
          <a:lstStyle/>
          <a:p>
            <a:pPr marL="230188" indent="-230188">
              <a:lnSpc>
                <a:spcPts val="21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+mn-lt"/>
              </a:rPr>
              <a:t>WFA Implemented as a combination of a </a:t>
            </a:r>
            <a:r>
              <a:rPr lang="en-US" sz="2000" i="1" dirty="0">
                <a:solidFill>
                  <a:prstClr val="black"/>
                </a:solidFill>
                <a:latin typeface="+mn-lt"/>
              </a:rPr>
              <a:t>“native”</a:t>
            </a:r>
            <a:r>
              <a:rPr lang="en-US" sz="2000" dirty="0">
                <a:solidFill>
                  <a:prstClr val="black"/>
                </a:solidFill>
                <a:latin typeface="+mn-lt"/>
              </a:rPr>
              <a:t> 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SOSA™</a:t>
            </a:r>
            <a:r>
              <a:rPr lang="en-US" sz="2000" dirty="0">
                <a:solidFill>
                  <a:prstClr val="black"/>
                </a:solidFill>
                <a:latin typeface="+mn-lt"/>
              </a:rPr>
              <a:t> “</a:t>
            </a:r>
            <a:r>
              <a:rPr lang="en-US" sz="2000" i="1" dirty="0">
                <a:solidFill>
                  <a:prstClr val="black"/>
                </a:solidFill>
                <a:latin typeface="+mn-lt"/>
              </a:rPr>
              <a:t>Client-side</a:t>
            </a:r>
            <a:r>
              <a:rPr lang="en-US" sz="2000" dirty="0">
                <a:solidFill>
                  <a:prstClr val="black"/>
                </a:solidFill>
                <a:latin typeface="+mn-lt"/>
              </a:rPr>
              <a:t>” Module plus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SOSA™ </a:t>
            </a:r>
            <a:r>
              <a:rPr lang="en-US" sz="2000" dirty="0">
                <a:solidFill>
                  <a:prstClr val="black"/>
                </a:solidFill>
                <a:latin typeface="+mn-lt"/>
              </a:rPr>
              <a:t>“</a:t>
            </a:r>
            <a:r>
              <a:rPr lang="en-US" sz="2000" i="1" dirty="0">
                <a:solidFill>
                  <a:prstClr val="black"/>
                </a:solidFill>
                <a:latin typeface="+mn-lt"/>
              </a:rPr>
              <a:t>Channel-side</a:t>
            </a:r>
            <a:r>
              <a:rPr lang="en-US" sz="2000" dirty="0">
                <a:solidFill>
                  <a:prstClr val="black"/>
                </a:solidFill>
                <a:latin typeface="+mn-lt"/>
              </a:rPr>
              <a:t>” on an </a:t>
            </a:r>
            <a:r>
              <a:rPr lang="en-US" sz="2000" dirty="0">
                <a:solidFill>
                  <a:srgbClr val="000099"/>
                </a:solidFill>
                <a:latin typeface="+mn-lt"/>
              </a:rPr>
              <a:t>SCA</a:t>
            </a:r>
            <a:r>
              <a:rPr lang="en-U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n-US" sz="2000" i="1" dirty="0">
                <a:solidFill>
                  <a:prstClr val="black"/>
                </a:solidFill>
                <a:latin typeface="+mn-lt"/>
              </a:rPr>
              <a:t>“Card”</a:t>
            </a:r>
            <a:endParaRPr lang="en-US" sz="2000" i="1" dirty="0">
              <a:latin typeface="+mn-lt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142658" y="2550276"/>
            <a:ext cx="1309760" cy="4040328"/>
            <a:chOff x="142658" y="2724456"/>
            <a:chExt cx="1309760" cy="404032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72ED715-45DE-424B-BE61-C84661D52BA3}"/>
                </a:ext>
              </a:extLst>
            </p:cNvPr>
            <p:cNvSpPr/>
            <p:nvPr/>
          </p:nvSpPr>
          <p:spPr>
            <a:xfrm>
              <a:off x="142658" y="4742862"/>
              <a:ext cx="1309760" cy="202192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5CAFC33-1B82-4540-8362-AD117B69F4D0}"/>
                </a:ext>
              </a:extLst>
            </p:cNvPr>
            <p:cNvSpPr txBox="1"/>
            <p:nvPr/>
          </p:nvSpPr>
          <p:spPr>
            <a:xfrm>
              <a:off x="178000" y="4740916"/>
              <a:ext cx="12424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Container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42E0C72-EF5F-45E3-BE14-68E607C80467}"/>
                </a:ext>
              </a:extLst>
            </p:cNvPr>
            <p:cNvCxnSpPr/>
            <p:nvPr/>
          </p:nvCxnSpPr>
          <p:spPr>
            <a:xfrm>
              <a:off x="391886" y="2724456"/>
              <a:ext cx="3059" cy="2011680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9A0F60D6-C4C6-4FA7-B4D3-B9A7D3B67EC4}"/>
              </a:ext>
            </a:extLst>
          </p:cNvPr>
          <p:cNvSpPr/>
          <p:nvPr/>
        </p:nvSpPr>
        <p:spPr>
          <a:xfrm>
            <a:off x="6269119" y="1240477"/>
            <a:ext cx="806143" cy="615669"/>
          </a:xfrm>
          <a:prstGeom prst="rect">
            <a:avLst/>
          </a:prstGeom>
          <a:solidFill>
            <a:srgbClr val="D0E9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317386D-5C26-44A3-BCE0-E8D4556DD350}"/>
              </a:ext>
            </a:extLst>
          </p:cNvPr>
          <p:cNvGrpSpPr/>
          <p:nvPr/>
        </p:nvGrpSpPr>
        <p:grpSpPr>
          <a:xfrm>
            <a:off x="6175314" y="2538841"/>
            <a:ext cx="1309760" cy="1619866"/>
            <a:chOff x="516836" y="2763369"/>
            <a:chExt cx="1309760" cy="161986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E985DC9-E21A-48DD-A5EE-0F40F374EF44}"/>
                </a:ext>
              </a:extLst>
            </p:cNvPr>
            <p:cNvGrpSpPr/>
            <p:nvPr/>
          </p:nvGrpSpPr>
          <p:grpSpPr>
            <a:xfrm>
              <a:off x="516836" y="3237658"/>
              <a:ext cx="1309760" cy="1145577"/>
              <a:chOff x="516836" y="2721911"/>
              <a:chExt cx="1309760" cy="1145577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FEE4A01C-EDC6-4269-9D3A-E5F1F343AA87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rgbClr val="E4C9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D297931-6262-4180-A5B7-7BE39BE9BC92}"/>
                  </a:ext>
                </a:extLst>
              </p:cNvPr>
              <p:cNvSpPr txBox="1"/>
              <p:nvPr/>
            </p:nvSpPr>
            <p:spPr>
              <a:xfrm>
                <a:off x="573820" y="2721911"/>
                <a:ext cx="11991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xxx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Container</a:t>
                </a: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42FB973-8D95-427C-85E1-560B4479E934}"/>
                </a:ext>
              </a:extLst>
            </p:cNvPr>
            <p:cNvSpPr txBox="1"/>
            <p:nvPr/>
          </p:nvSpPr>
          <p:spPr>
            <a:xfrm>
              <a:off x="648243" y="3572850"/>
              <a:ext cx="1036178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xxx Module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CF14DC-54FD-42F1-AE1D-E7FDE2B749DA}"/>
                </a:ext>
              </a:extLst>
            </p:cNvPr>
            <p:cNvCxnSpPr/>
            <p:nvPr/>
          </p:nvCxnSpPr>
          <p:spPr>
            <a:xfrm>
              <a:off x="1169681" y="2763369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66BFD0C-A8CE-49FE-BF31-2E4D2BD11E03}"/>
                </a:ext>
              </a:extLst>
            </p:cNvPr>
            <p:cNvSpPr txBox="1"/>
            <p:nvPr/>
          </p:nvSpPr>
          <p:spPr>
            <a:xfrm>
              <a:off x="648243" y="3960072"/>
              <a:ext cx="1036178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xxx Runtime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C894C11-5C35-41E0-B495-125FCE809A10}"/>
              </a:ext>
            </a:extLst>
          </p:cNvPr>
          <p:cNvGrpSpPr/>
          <p:nvPr/>
        </p:nvGrpSpPr>
        <p:grpSpPr>
          <a:xfrm>
            <a:off x="7747241" y="2538841"/>
            <a:ext cx="1309760" cy="1619866"/>
            <a:chOff x="516836" y="2763369"/>
            <a:chExt cx="1309760" cy="1619866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0F6C3557-7EC3-4029-9380-E2704410FAB8}"/>
                </a:ext>
              </a:extLst>
            </p:cNvPr>
            <p:cNvGrpSpPr/>
            <p:nvPr/>
          </p:nvGrpSpPr>
          <p:grpSpPr>
            <a:xfrm>
              <a:off x="516836" y="3237658"/>
              <a:ext cx="1309760" cy="1145577"/>
              <a:chOff x="516836" y="2721911"/>
              <a:chExt cx="1309760" cy="1145577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A8BEB449-27E8-4E3A-A5C8-F60A9DD2A37D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rgbClr val="9BFF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3BA8DFE-CA4A-47DF-99A1-293D3B9DFDC2}"/>
                  </a:ext>
                </a:extLst>
              </p:cNvPr>
              <p:cNvSpPr txBox="1"/>
              <p:nvPr/>
            </p:nvSpPr>
            <p:spPr>
              <a:xfrm>
                <a:off x="568114" y="2721911"/>
                <a:ext cx="12105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yyy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Container</a:t>
                </a: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91A74AA-B80B-40FA-B1CD-B6C9794AB786}"/>
                </a:ext>
              </a:extLst>
            </p:cNvPr>
            <p:cNvSpPr txBox="1"/>
            <p:nvPr/>
          </p:nvSpPr>
          <p:spPr>
            <a:xfrm>
              <a:off x="648243" y="3572850"/>
              <a:ext cx="1036178" cy="276999"/>
            </a:xfrm>
            <a:prstGeom prst="rect">
              <a:avLst/>
            </a:prstGeom>
            <a:solidFill>
              <a:srgbClr val="FF8B8B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yyy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Module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447B4DF4-F6F4-4396-AB5F-1B5ACDDE5915}"/>
                </a:ext>
              </a:extLst>
            </p:cNvPr>
            <p:cNvCxnSpPr/>
            <p:nvPr/>
          </p:nvCxnSpPr>
          <p:spPr>
            <a:xfrm>
              <a:off x="1169681" y="2763369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171F2D3-6D59-449C-998E-4DDF990A505F}"/>
                </a:ext>
              </a:extLst>
            </p:cNvPr>
            <p:cNvSpPr txBox="1"/>
            <p:nvPr/>
          </p:nvSpPr>
          <p:spPr>
            <a:xfrm>
              <a:off x="648243" y="3960072"/>
              <a:ext cx="1036178" cy="276999"/>
            </a:xfrm>
            <a:prstGeom prst="rect">
              <a:avLst/>
            </a:prstGeom>
            <a:solidFill>
              <a:srgbClr val="FF8B8B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yyy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Runtime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F38F1914-014A-4542-871F-21A81230E838}"/>
              </a:ext>
            </a:extLst>
          </p:cNvPr>
          <p:cNvSpPr txBox="1"/>
          <p:nvPr/>
        </p:nvSpPr>
        <p:spPr>
          <a:xfrm>
            <a:off x="274065" y="4901928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Domain-2 WFA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274065" y="6227266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 Runtime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D6D0A933-C1B2-4CF7-8F86-07B95C56BA3D}"/>
              </a:ext>
            </a:extLst>
          </p:cNvPr>
          <p:cNvGrpSpPr/>
          <p:nvPr/>
        </p:nvGrpSpPr>
        <p:grpSpPr>
          <a:xfrm>
            <a:off x="1572411" y="4574930"/>
            <a:ext cx="3238504" cy="2015673"/>
            <a:chOff x="1884850" y="2939262"/>
            <a:chExt cx="3238504" cy="2015673"/>
          </a:xfrm>
        </p:grpSpPr>
        <p:sp>
          <p:nvSpPr>
            <p:cNvPr id="40" name="Right Brace 39">
              <a:extLst>
                <a:ext uri="{FF2B5EF4-FFF2-40B4-BE49-F238E27FC236}">
                  <a16:creationId xmlns:a16="http://schemas.microsoft.com/office/drawing/2014/main" id="{6144772E-5DDA-410F-BF61-109938F273E8}"/>
                </a:ext>
              </a:extLst>
            </p:cNvPr>
            <p:cNvSpPr/>
            <p:nvPr/>
          </p:nvSpPr>
          <p:spPr>
            <a:xfrm>
              <a:off x="1884850" y="2939262"/>
              <a:ext cx="217806" cy="2015673"/>
            </a:xfrm>
            <a:prstGeom prst="rightBrace">
              <a:avLst>
                <a:gd name="adj1" fmla="val 8333"/>
                <a:gd name="adj2" fmla="val 70481"/>
              </a:avLst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7FC9874B-2411-4AA6-854C-5BE9A5F5D6B4}"/>
                </a:ext>
              </a:extLst>
            </p:cNvPr>
            <p:cNvSpPr txBox="1"/>
            <p:nvPr/>
          </p:nvSpPr>
          <p:spPr>
            <a:xfrm>
              <a:off x="2102655" y="3985159"/>
              <a:ext cx="3020699" cy="5078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MRA – </a:t>
              </a:r>
              <a:r>
                <a:rPr kumimoji="0" lang="en-US" sz="1600" b="1" i="1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Any</a:t>
              </a:r>
              <a:r>
                <a:rPr kumimoji="0" lang="en-US" sz="16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Topology</a:t>
              </a:r>
            </a:p>
            <a:p>
              <a:pPr marL="169863" marR="0" lvl="0" indent="-122238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Located on any single SBC or Application Card</a:t>
              </a:r>
            </a:p>
          </p:txBody>
        </p:sp>
      </p:grpSp>
      <p:sp>
        <p:nvSpPr>
          <p:cNvPr id="77" name="TextBox 76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274937" y="5290575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MORA_Device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274065" y="5706637"/>
            <a:ext cx="1036178" cy="402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Inter-Domain</a:t>
            </a:r>
          </a:p>
          <a:p>
            <a:pPr marL="0" marR="0" lvl="0" indent="0" algn="ctr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_Device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912A7F54-4376-4D34-B82B-0A6EFB378C12}"/>
              </a:ext>
            </a:extLst>
          </p:cNvPr>
          <p:cNvSpPr/>
          <p:nvPr/>
        </p:nvSpPr>
        <p:spPr>
          <a:xfrm>
            <a:off x="5049654" y="1227987"/>
            <a:ext cx="1217644" cy="615669"/>
          </a:xfrm>
          <a:prstGeom prst="rect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E3B9DA0D-1E5E-4706-811B-EE5B09239D66}"/>
              </a:ext>
            </a:extLst>
          </p:cNvPr>
          <p:cNvSpPr/>
          <p:nvPr/>
        </p:nvSpPr>
        <p:spPr>
          <a:xfrm>
            <a:off x="3095400" y="1231244"/>
            <a:ext cx="1980063" cy="615669"/>
          </a:xfrm>
          <a:prstGeom prst="rect">
            <a:avLst/>
          </a:prstGeom>
          <a:solidFill>
            <a:srgbClr val="FFEE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E30497-D401-417D-911F-9545EDEC429E}"/>
              </a:ext>
            </a:extLst>
          </p:cNvPr>
          <p:cNvSpPr txBox="1"/>
          <p:nvPr/>
        </p:nvSpPr>
        <p:spPr>
          <a:xfrm>
            <a:off x="89455" y="2210688"/>
            <a:ext cx="8967546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45720" bIns="45720" rtlCol="0" anchor="ctr" anchorCtr="1">
            <a:spAutoFit/>
          </a:bodyPr>
          <a:lstStyle/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  <a:latin typeface="Calibri" panose="020F0502020204030204"/>
              </a:rPr>
              <a:t>SOSA™</a:t>
            </a:r>
            <a:r>
              <a:rPr lang="en-US" b="1" dirty="0">
                <a:latin typeface="Calibri" panose="020F0502020204030204"/>
              </a:rPr>
              <a:t> / FACE™ Framework Infrastructure / Communications Mechanism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861" y="1078992"/>
            <a:ext cx="3013624" cy="1130583"/>
            <a:chOff x="4861" y="1078992"/>
            <a:chExt cx="3013624" cy="1130583"/>
          </a:xfrm>
        </p:grpSpPr>
        <p:sp>
          <p:nvSpPr>
            <p:cNvPr id="89" name="Rectangle 88"/>
            <p:cNvSpPr/>
            <p:nvPr/>
          </p:nvSpPr>
          <p:spPr>
            <a:xfrm>
              <a:off x="4861" y="1078992"/>
              <a:ext cx="3013624" cy="91675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ADB521C7-1AE1-4F58-9796-1FEBEEB4187E}"/>
                </a:ext>
              </a:extLst>
            </p:cNvPr>
            <p:cNvGrpSpPr/>
            <p:nvPr/>
          </p:nvGrpSpPr>
          <p:grpSpPr>
            <a:xfrm>
              <a:off x="1048090" y="1167251"/>
              <a:ext cx="742126" cy="1042324"/>
              <a:chOff x="2587267" y="1203482"/>
              <a:chExt cx="742126" cy="1042324"/>
            </a:xfrm>
          </p:grpSpPr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7B480C25-57FF-49F9-B278-C75A23EB87F3}"/>
                  </a:ext>
                </a:extLst>
              </p:cNvPr>
              <p:cNvCxnSpPr/>
              <p:nvPr/>
            </p:nvCxnSpPr>
            <p:spPr>
              <a:xfrm>
                <a:off x="2961894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BB7E6D42-A0C8-4828-BDD3-7F396F7D20B3}"/>
                  </a:ext>
                </a:extLst>
              </p:cNvPr>
              <p:cNvSpPr txBox="1"/>
              <p:nvPr/>
            </p:nvSpPr>
            <p:spPr>
              <a:xfrm>
                <a:off x="2587267" y="1203482"/>
                <a:ext cx="742126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Task Manager</a:t>
                </a:r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F558EFC7-14DF-4A0F-BF33-876F82687C95}"/>
                </a:ext>
              </a:extLst>
            </p:cNvPr>
            <p:cNvGrpSpPr/>
            <p:nvPr/>
          </p:nvGrpSpPr>
          <p:grpSpPr>
            <a:xfrm>
              <a:off x="146848" y="1167246"/>
              <a:ext cx="742126" cy="1042324"/>
              <a:chOff x="361299" y="1266709"/>
              <a:chExt cx="742126" cy="1042324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269A8FD2-5655-4AEA-8EDE-5333A6DDC4A1}"/>
                  </a:ext>
                </a:extLst>
              </p:cNvPr>
              <p:cNvCxnSpPr/>
              <p:nvPr/>
            </p:nvCxnSpPr>
            <p:spPr>
              <a:xfrm>
                <a:off x="735926" y="1859179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1583F9AA-E3AB-4898-9DFB-5267B84355A5}"/>
                  </a:ext>
                </a:extLst>
              </p:cNvPr>
              <p:cNvSpPr txBox="1"/>
              <p:nvPr/>
            </p:nvSpPr>
            <p:spPr>
              <a:xfrm>
                <a:off x="361299" y="1266709"/>
                <a:ext cx="742126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System Manager</a:t>
                </a:r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E0F9515-6F61-4698-BB2C-671C86E276D5}"/>
                </a:ext>
              </a:extLst>
            </p:cNvPr>
            <p:cNvGrpSpPr/>
            <p:nvPr/>
          </p:nvGrpSpPr>
          <p:grpSpPr>
            <a:xfrm>
              <a:off x="1948849" y="1170892"/>
              <a:ext cx="911233" cy="1033169"/>
              <a:chOff x="2567388" y="1212637"/>
              <a:chExt cx="911233" cy="1033169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A25E9B53-C587-4161-A133-07560F5ED735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AF5F788F-7870-4022-ACFE-1E992422E7EF}"/>
                  </a:ext>
                </a:extLst>
              </p:cNvPr>
              <p:cNvSpPr txBox="1"/>
              <p:nvPr/>
            </p:nvSpPr>
            <p:spPr>
              <a:xfrm>
                <a:off x="2567388" y="1212637"/>
                <a:ext cx="911233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(proposed)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Deployment Manager</a:t>
                </a:r>
              </a:p>
            </p:txBody>
          </p:sp>
        </p:grp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F94E514D-C0DB-4CC2-9482-47886BB206BB}"/>
              </a:ext>
            </a:extLst>
          </p:cNvPr>
          <p:cNvGrpSpPr/>
          <p:nvPr/>
        </p:nvGrpSpPr>
        <p:grpSpPr>
          <a:xfrm>
            <a:off x="6347319" y="1328922"/>
            <a:ext cx="1776792" cy="880653"/>
            <a:chOff x="6186840" y="1428385"/>
            <a:chExt cx="1776792" cy="880653"/>
          </a:xfrm>
        </p:grpSpPr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772EFA4F-22DF-44CA-A886-8B835A561083}"/>
                </a:ext>
              </a:extLst>
            </p:cNvPr>
            <p:cNvGrpSpPr/>
            <p:nvPr/>
          </p:nvGrpSpPr>
          <p:grpSpPr>
            <a:xfrm>
              <a:off x="6186840" y="1428385"/>
              <a:ext cx="649868" cy="875612"/>
              <a:chOff x="2696596" y="1370194"/>
              <a:chExt cx="649868" cy="875612"/>
            </a:xfrm>
          </p:grpSpPr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B962BB48-34A2-4C9E-8455-D7402054B3EC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484627AA-FCEF-48BB-9E07-DD00BE9017CE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Module</a:t>
                </a:r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648E5D49-7EE2-422C-AD63-E90B7735443C}"/>
                </a:ext>
              </a:extLst>
            </p:cNvPr>
            <p:cNvGrpSpPr/>
            <p:nvPr/>
          </p:nvGrpSpPr>
          <p:grpSpPr>
            <a:xfrm>
              <a:off x="7313764" y="1433426"/>
              <a:ext cx="649868" cy="875612"/>
              <a:chOff x="2696596" y="1370194"/>
              <a:chExt cx="649868" cy="875612"/>
            </a:xfrm>
          </p:grpSpPr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C72A753D-E7CE-4EED-BDD8-E8DA29476B40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3EB8B928-75F1-4E14-9507-1653FAB18F30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Module</a:t>
                </a:r>
              </a:p>
            </p:txBody>
          </p:sp>
        </p:grp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2553CEB3-DE20-446D-8B3A-EA3E4C0B571B}"/>
                </a:ext>
              </a:extLst>
            </p:cNvPr>
            <p:cNvSpPr/>
            <p:nvPr/>
          </p:nvSpPr>
          <p:spPr>
            <a:xfrm>
              <a:off x="6887542" y="1595071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0691F5D-383E-48E5-A6D9-C3EE3AF02D02}"/>
                </a:ext>
              </a:extLst>
            </p:cNvPr>
            <p:cNvSpPr/>
            <p:nvPr/>
          </p:nvSpPr>
          <p:spPr>
            <a:xfrm>
              <a:off x="7030434" y="1595071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C7A69CB3-E743-4790-B4B0-82CAB694F74F}"/>
                </a:ext>
              </a:extLst>
            </p:cNvPr>
            <p:cNvSpPr/>
            <p:nvPr/>
          </p:nvSpPr>
          <p:spPr>
            <a:xfrm>
              <a:off x="7166492" y="1592822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8090375" y="1069061"/>
            <a:ext cx="1069865" cy="1149307"/>
            <a:chOff x="8090375" y="1069061"/>
            <a:chExt cx="1069865" cy="1149307"/>
          </a:xfrm>
        </p:grpSpPr>
        <p:grpSp>
          <p:nvGrpSpPr>
            <p:cNvPr id="5" name="Group 4"/>
            <p:cNvGrpSpPr/>
            <p:nvPr/>
          </p:nvGrpSpPr>
          <p:grpSpPr>
            <a:xfrm>
              <a:off x="8172455" y="1076684"/>
              <a:ext cx="987785" cy="1141684"/>
              <a:chOff x="8172455" y="1076684"/>
              <a:chExt cx="987785" cy="1141684"/>
            </a:xfrm>
          </p:grpSpPr>
          <p:sp>
            <p:nvSpPr>
              <p:cNvPr id="90" name="Rectangle 89"/>
              <p:cNvSpPr/>
              <p:nvPr/>
            </p:nvSpPr>
            <p:spPr>
              <a:xfrm>
                <a:off x="8172455" y="1076684"/>
                <a:ext cx="987785" cy="916757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8CB9FCB9-22DC-430C-848F-B99FEFC0827C}"/>
                  </a:ext>
                </a:extLst>
              </p:cNvPr>
              <p:cNvGrpSpPr/>
              <p:nvPr/>
            </p:nvGrpSpPr>
            <p:grpSpPr>
              <a:xfrm>
                <a:off x="8296355" y="1335068"/>
                <a:ext cx="742126" cy="883300"/>
                <a:chOff x="2587267" y="1362506"/>
                <a:chExt cx="742126" cy="883300"/>
              </a:xfrm>
            </p:grpSpPr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ABDC470D-4B14-45B4-845B-F8340269F2CD}"/>
                    </a:ext>
                  </a:extLst>
                </p:cNvPr>
                <p:cNvCxnSpPr/>
                <p:nvPr/>
              </p:nvCxnSpPr>
              <p:spPr>
                <a:xfrm>
                  <a:off x="2961894" y="1795952"/>
                  <a:ext cx="0" cy="449854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headEnd type="arrow" w="lg" len="lg"/>
                  <a:tailEnd type="arrow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id="{B563B58D-69B4-4877-9875-49CE5D482E04}"/>
                    </a:ext>
                  </a:extLst>
                </p:cNvPr>
                <p:cNvSpPr txBox="1"/>
                <p:nvPr/>
              </p:nvSpPr>
              <p:spPr>
                <a:xfrm>
                  <a:off x="2587267" y="1362506"/>
                  <a:ext cx="742126" cy="425758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 w="38100">
                  <a:solidFill>
                    <a:schemeClr val="tx1"/>
                  </a:solidFill>
                </a:ln>
              </p:spPr>
              <p:txBody>
                <a:bodyPr wrap="square" lIns="0" rIns="0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ts val="13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rial" charset="0"/>
                    </a:rPr>
                    <a:t>RF Chain Manager</a:t>
                  </a:r>
                </a:p>
              </p:txBody>
            </p:sp>
          </p:grp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E720EE55-0B71-4D9D-888F-8A71B71F0F68}"/>
                </a:ext>
              </a:extLst>
            </p:cNvPr>
            <p:cNvGrpSpPr/>
            <p:nvPr/>
          </p:nvGrpSpPr>
          <p:grpSpPr>
            <a:xfrm>
              <a:off x="8090375" y="1069061"/>
              <a:ext cx="603050" cy="276999"/>
              <a:chOff x="7802351" y="1174133"/>
              <a:chExt cx="603050" cy="276999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6C854B5F-FCBA-4931-8388-73F5D215A43D}"/>
                  </a:ext>
                </a:extLst>
              </p:cNvPr>
              <p:cNvCxnSpPr/>
              <p:nvPr/>
            </p:nvCxnSpPr>
            <p:spPr>
              <a:xfrm flipH="1">
                <a:off x="8379399" y="1182757"/>
                <a:ext cx="3564" cy="246750"/>
              </a:xfrm>
              <a:prstGeom prst="line">
                <a:avLst/>
              </a:prstGeom>
              <a:ln w="101600" cmpd="tri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EA8FC888-BCB0-49BB-864B-0F0BB0A04379}"/>
                  </a:ext>
                </a:extLst>
              </p:cNvPr>
              <p:cNvSpPr txBox="1"/>
              <p:nvPr/>
            </p:nvSpPr>
            <p:spPr>
              <a:xfrm>
                <a:off x="7802351" y="1174133"/>
                <a:ext cx="6030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MORA</a:t>
                </a: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3212211" y="1328917"/>
            <a:ext cx="1783231" cy="880653"/>
            <a:chOff x="3212211" y="1328917"/>
            <a:chExt cx="1783231" cy="880653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334D9F83-9F7A-497A-827F-5B5A00455C29}"/>
                </a:ext>
              </a:extLst>
            </p:cNvPr>
            <p:cNvGrpSpPr/>
            <p:nvPr/>
          </p:nvGrpSpPr>
          <p:grpSpPr>
            <a:xfrm>
              <a:off x="3212211" y="1328917"/>
              <a:ext cx="649868" cy="875612"/>
              <a:chOff x="2696596" y="1370194"/>
              <a:chExt cx="649868" cy="875612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6EE6AF70-70CD-40E0-8C11-FCECC29C156D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A750A0B0-805E-4C37-9965-3BAE0A876775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Device</a:t>
                </a:r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26D44092-EEE9-4843-A51B-A57CFCED6F2D}"/>
                </a:ext>
              </a:extLst>
            </p:cNvPr>
            <p:cNvGrpSpPr/>
            <p:nvPr/>
          </p:nvGrpSpPr>
          <p:grpSpPr>
            <a:xfrm>
              <a:off x="4345574" y="1333958"/>
              <a:ext cx="649868" cy="875612"/>
              <a:chOff x="2696596" y="1370194"/>
              <a:chExt cx="649868" cy="87561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64E182EA-B2A2-4858-9549-DE58762490B4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8A2A269C-D0EF-4BD3-B865-C496CC5F77D6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Device</a:t>
                </a:r>
              </a:p>
            </p:txBody>
          </p:sp>
        </p:grp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7C768E3D-7956-4EA0-9224-85E6A0640958}"/>
                </a:ext>
              </a:extLst>
            </p:cNvPr>
            <p:cNvSpPr/>
            <p:nvPr/>
          </p:nvSpPr>
          <p:spPr>
            <a:xfrm>
              <a:off x="3919352" y="1495603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27BDD23D-8510-4E4F-BE09-5EE7CAE6D0B7}"/>
                </a:ext>
              </a:extLst>
            </p:cNvPr>
            <p:cNvSpPr/>
            <p:nvPr/>
          </p:nvSpPr>
          <p:spPr>
            <a:xfrm>
              <a:off x="4062244" y="1495603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C060AB91-BF2C-471E-AF0E-90CFCBE3A2B5}"/>
                </a:ext>
              </a:extLst>
            </p:cNvPr>
            <p:cNvSpPr/>
            <p:nvPr/>
          </p:nvSpPr>
          <p:spPr>
            <a:xfrm>
              <a:off x="4198302" y="1493354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E8AE705A-9680-4331-B59F-4B26C1A0821D}"/>
              </a:ext>
            </a:extLst>
          </p:cNvPr>
          <p:cNvGrpSpPr/>
          <p:nvPr/>
        </p:nvGrpSpPr>
        <p:grpSpPr>
          <a:xfrm>
            <a:off x="5197223" y="1337116"/>
            <a:ext cx="987267" cy="875612"/>
            <a:chOff x="2541475" y="1370194"/>
            <a:chExt cx="987267" cy="875612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1D95DED1-A1C2-4EB0-A952-AAB5F1385F9E}"/>
                </a:ext>
              </a:extLst>
            </p:cNvPr>
            <p:cNvCxnSpPr/>
            <p:nvPr/>
          </p:nvCxnSpPr>
          <p:spPr>
            <a:xfrm>
              <a:off x="3031467" y="1795952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4749FDD-17F8-4F3C-B286-78FAA1EE4560}"/>
                </a:ext>
              </a:extLst>
            </p:cNvPr>
            <p:cNvSpPr txBox="1"/>
            <p:nvPr/>
          </p:nvSpPr>
          <p:spPr>
            <a:xfrm>
              <a:off x="2541475" y="1370194"/>
              <a:ext cx="987267" cy="42575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SOSA™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Inter-Domain</a:t>
              </a:r>
            </a:p>
          </p:txBody>
        </p:sp>
      </p:grpSp>
      <p:sp>
        <p:nvSpPr>
          <p:cNvPr id="79" name="Rounded Rectangular Callout 78"/>
          <p:cNvSpPr/>
          <p:nvPr/>
        </p:nvSpPr>
        <p:spPr>
          <a:xfrm>
            <a:off x="1310244" y="1810833"/>
            <a:ext cx="3031957" cy="1533361"/>
          </a:xfrm>
          <a:custGeom>
            <a:avLst/>
            <a:gdLst>
              <a:gd name="connsiteX0" fmla="*/ 0 w 2236839"/>
              <a:gd name="connsiteY0" fmla="*/ 101934 h 611589"/>
              <a:gd name="connsiteX1" fmla="*/ 101934 w 2236839"/>
              <a:gd name="connsiteY1" fmla="*/ 0 h 611589"/>
              <a:gd name="connsiteX2" fmla="*/ 1304823 w 2236839"/>
              <a:gd name="connsiteY2" fmla="*/ 0 h 611589"/>
              <a:gd name="connsiteX3" fmla="*/ 3053084 w 2236839"/>
              <a:gd name="connsiteY3" fmla="*/ -1018473 h 611589"/>
              <a:gd name="connsiteX4" fmla="*/ 1864033 w 2236839"/>
              <a:gd name="connsiteY4" fmla="*/ 0 h 611589"/>
              <a:gd name="connsiteX5" fmla="*/ 2134905 w 2236839"/>
              <a:gd name="connsiteY5" fmla="*/ 0 h 611589"/>
              <a:gd name="connsiteX6" fmla="*/ 2236839 w 2236839"/>
              <a:gd name="connsiteY6" fmla="*/ 101934 h 611589"/>
              <a:gd name="connsiteX7" fmla="*/ 2236839 w 2236839"/>
              <a:gd name="connsiteY7" fmla="*/ 101932 h 611589"/>
              <a:gd name="connsiteX8" fmla="*/ 2236839 w 2236839"/>
              <a:gd name="connsiteY8" fmla="*/ 101932 h 611589"/>
              <a:gd name="connsiteX9" fmla="*/ 2236839 w 2236839"/>
              <a:gd name="connsiteY9" fmla="*/ 254829 h 611589"/>
              <a:gd name="connsiteX10" fmla="*/ 2236839 w 2236839"/>
              <a:gd name="connsiteY10" fmla="*/ 509655 h 611589"/>
              <a:gd name="connsiteX11" fmla="*/ 2134905 w 2236839"/>
              <a:gd name="connsiteY11" fmla="*/ 611589 h 611589"/>
              <a:gd name="connsiteX12" fmla="*/ 1864033 w 2236839"/>
              <a:gd name="connsiteY12" fmla="*/ 611589 h 611589"/>
              <a:gd name="connsiteX13" fmla="*/ 1304823 w 2236839"/>
              <a:gd name="connsiteY13" fmla="*/ 611589 h 611589"/>
              <a:gd name="connsiteX14" fmla="*/ 1304823 w 2236839"/>
              <a:gd name="connsiteY14" fmla="*/ 611589 h 611589"/>
              <a:gd name="connsiteX15" fmla="*/ 101934 w 2236839"/>
              <a:gd name="connsiteY15" fmla="*/ 611589 h 611589"/>
              <a:gd name="connsiteX16" fmla="*/ 0 w 2236839"/>
              <a:gd name="connsiteY16" fmla="*/ 509655 h 611589"/>
              <a:gd name="connsiteX17" fmla="*/ 0 w 2236839"/>
              <a:gd name="connsiteY17" fmla="*/ 254829 h 611589"/>
              <a:gd name="connsiteX18" fmla="*/ 0 w 2236839"/>
              <a:gd name="connsiteY18" fmla="*/ 101932 h 611589"/>
              <a:gd name="connsiteX19" fmla="*/ 0 w 2236839"/>
              <a:gd name="connsiteY19" fmla="*/ 101932 h 611589"/>
              <a:gd name="connsiteX20" fmla="*/ 0 w 2236839"/>
              <a:gd name="connsiteY20" fmla="*/ 101934 h 611589"/>
              <a:gd name="connsiteX0" fmla="*/ 0 w 3053084"/>
              <a:gd name="connsiteY0" fmla="*/ 1120407 h 1630062"/>
              <a:gd name="connsiteX1" fmla="*/ 101934 w 3053084"/>
              <a:gd name="connsiteY1" fmla="*/ 1018473 h 1630062"/>
              <a:gd name="connsiteX2" fmla="*/ 1304823 w 3053084"/>
              <a:gd name="connsiteY2" fmla="*/ 1018473 h 1630062"/>
              <a:gd name="connsiteX3" fmla="*/ 3053084 w 3053084"/>
              <a:gd name="connsiteY3" fmla="*/ 0 h 1630062"/>
              <a:gd name="connsiteX4" fmla="*/ 1713113 w 3053084"/>
              <a:gd name="connsiteY4" fmla="*/ 1027351 h 1630062"/>
              <a:gd name="connsiteX5" fmla="*/ 2134905 w 3053084"/>
              <a:gd name="connsiteY5" fmla="*/ 1018473 h 1630062"/>
              <a:gd name="connsiteX6" fmla="*/ 2236839 w 3053084"/>
              <a:gd name="connsiteY6" fmla="*/ 1120407 h 1630062"/>
              <a:gd name="connsiteX7" fmla="*/ 2236839 w 3053084"/>
              <a:gd name="connsiteY7" fmla="*/ 1120405 h 1630062"/>
              <a:gd name="connsiteX8" fmla="*/ 2236839 w 3053084"/>
              <a:gd name="connsiteY8" fmla="*/ 1120405 h 1630062"/>
              <a:gd name="connsiteX9" fmla="*/ 2236839 w 3053084"/>
              <a:gd name="connsiteY9" fmla="*/ 1273302 h 1630062"/>
              <a:gd name="connsiteX10" fmla="*/ 2236839 w 3053084"/>
              <a:gd name="connsiteY10" fmla="*/ 1528128 h 1630062"/>
              <a:gd name="connsiteX11" fmla="*/ 2134905 w 3053084"/>
              <a:gd name="connsiteY11" fmla="*/ 1630062 h 1630062"/>
              <a:gd name="connsiteX12" fmla="*/ 1864033 w 3053084"/>
              <a:gd name="connsiteY12" fmla="*/ 1630062 h 1630062"/>
              <a:gd name="connsiteX13" fmla="*/ 1304823 w 3053084"/>
              <a:gd name="connsiteY13" fmla="*/ 1630062 h 1630062"/>
              <a:gd name="connsiteX14" fmla="*/ 1304823 w 3053084"/>
              <a:gd name="connsiteY14" fmla="*/ 1630062 h 1630062"/>
              <a:gd name="connsiteX15" fmla="*/ 101934 w 3053084"/>
              <a:gd name="connsiteY15" fmla="*/ 1630062 h 1630062"/>
              <a:gd name="connsiteX16" fmla="*/ 0 w 3053084"/>
              <a:gd name="connsiteY16" fmla="*/ 1528128 h 1630062"/>
              <a:gd name="connsiteX17" fmla="*/ 0 w 3053084"/>
              <a:gd name="connsiteY17" fmla="*/ 1273302 h 1630062"/>
              <a:gd name="connsiteX18" fmla="*/ 0 w 3053084"/>
              <a:gd name="connsiteY18" fmla="*/ 1120405 h 1630062"/>
              <a:gd name="connsiteX19" fmla="*/ 0 w 3053084"/>
              <a:gd name="connsiteY19" fmla="*/ 1120405 h 1630062"/>
              <a:gd name="connsiteX20" fmla="*/ 0 w 3053084"/>
              <a:gd name="connsiteY20" fmla="*/ 1120407 h 163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053084" h="1630062">
                <a:moveTo>
                  <a:pt x="0" y="1120407"/>
                </a:moveTo>
                <a:cubicBezTo>
                  <a:pt x="0" y="1064110"/>
                  <a:pt x="45637" y="1018473"/>
                  <a:pt x="101934" y="1018473"/>
                </a:cubicBezTo>
                <a:lnTo>
                  <a:pt x="1304823" y="1018473"/>
                </a:lnTo>
                <a:lnTo>
                  <a:pt x="3053084" y="0"/>
                </a:lnTo>
                <a:lnTo>
                  <a:pt x="1713113" y="1027351"/>
                </a:lnTo>
                <a:cubicBezTo>
                  <a:pt x="1803404" y="1027351"/>
                  <a:pt x="2044614" y="1018473"/>
                  <a:pt x="2134905" y="1018473"/>
                </a:cubicBezTo>
                <a:cubicBezTo>
                  <a:pt x="2191202" y="1018473"/>
                  <a:pt x="2236839" y="1064110"/>
                  <a:pt x="2236839" y="1120407"/>
                </a:cubicBezTo>
                <a:lnTo>
                  <a:pt x="2236839" y="1120405"/>
                </a:lnTo>
                <a:lnTo>
                  <a:pt x="2236839" y="1120405"/>
                </a:lnTo>
                <a:lnTo>
                  <a:pt x="2236839" y="1273302"/>
                </a:lnTo>
                <a:lnTo>
                  <a:pt x="2236839" y="1528128"/>
                </a:lnTo>
                <a:cubicBezTo>
                  <a:pt x="2236839" y="1584425"/>
                  <a:pt x="2191202" y="1630062"/>
                  <a:pt x="2134905" y="1630062"/>
                </a:cubicBezTo>
                <a:lnTo>
                  <a:pt x="1864033" y="1630062"/>
                </a:lnTo>
                <a:lnTo>
                  <a:pt x="1304823" y="1630062"/>
                </a:lnTo>
                <a:lnTo>
                  <a:pt x="1304823" y="1630062"/>
                </a:lnTo>
                <a:lnTo>
                  <a:pt x="101934" y="1630062"/>
                </a:lnTo>
                <a:cubicBezTo>
                  <a:pt x="45637" y="1630062"/>
                  <a:pt x="0" y="1584425"/>
                  <a:pt x="0" y="1528128"/>
                </a:cubicBezTo>
                <a:lnTo>
                  <a:pt x="0" y="1273302"/>
                </a:lnTo>
                <a:lnTo>
                  <a:pt x="0" y="1120405"/>
                </a:lnTo>
                <a:lnTo>
                  <a:pt x="0" y="1120405"/>
                </a:lnTo>
                <a:lnTo>
                  <a:pt x="0" y="1120407"/>
                </a:lnTo>
                <a:close/>
              </a:path>
            </a:pathLst>
          </a:custGeom>
          <a:solidFill>
            <a:srgbClr val="FFEEB7"/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lvl="0" algn="ctr" defTabSz="457200" fontAlgn="auto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000" b="1" dirty="0">
              <a:solidFill>
                <a:srgbClr val="FF0000"/>
              </a:solidFill>
            </a:endParaRPr>
          </a:p>
        </p:txBody>
      </p:sp>
      <p:sp>
        <p:nvSpPr>
          <p:cNvPr id="117" name="Title 1"/>
          <p:cNvSpPr txBox="1">
            <a:spLocks/>
          </p:cNvSpPr>
          <p:nvPr/>
        </p:nvSpPr>
        <p:spPr>
          <a:xfrm>
            <a:off x="923026" y="81799"/>
            <a:ext cx="3139218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en-US" sz="2800" u="sng" dirty="0">
                <a:solidFill>
                  <a:prstClr val="black"/>
                </a:solidFill>
              </a:rPr>
              <a:t>EXAMPLE #4</a:t>
            </a:r>
            <a:r>
              <a:rPr lang="en-US" sz="2800" dirty="0">
                <a:solidFill>
                  <a:prstClr val="black"/>
                </a:solidFill>
              </a:rPr>
              <a:t>:	</a:t>
            </a:r>
            <a:endParaRPr lang="en-US" sz="2800" dirty="0">
              <a:latin typeface="+mn-l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643" y="6040172"/>
            <a:ext cx="1161911" cy="75879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343117" y="2774904"/>
            <a:ext cx="21862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+mn-lt"/>
              </a:rPr>
              <a:t>Note that in this Scenario, MRA utilizes the Shared Host Environment Devices and Inter-Domain Services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836964" y="1780183"/>
            <a:ext cx="2598602" cy="1564308"/>
            <a:chOff x="3836964" y="1780183"/>
            <a:chExt cx="2598602" cy="1564308"/>
          </a:xfrm>
        </p:grpSpPr>
        <p:sp>
          <p:nvSpPr>
            <p:cNvPr id="78" name="Rounded Rectangular Callout 77"/>
            <p:cNvSpPr/>
            <p:nvPr/>
          </p:nvSpPr>
          <p:spPr>
            <a:xfrm>
              <a:off x="3910423" y="1780183"/>
              <a:ext cx="2525143" cy="1560448"/>
            </a:xfrm>
            <a:custGeom>
              <a:avLst/>
              <a:gdLst>
                <a:gd name="connsiteX0" fmla="*/ 0 w 1741543"/>
                <a:gd name="connsiteY0" fmla="*/ 89963 h 539770"/>
                <a:gd name="connsiteX1" fmla="*/ 89963 w 1741543"/>
                <a:gd name="connsiteY1" fmla="*/ 0 h 539770"/>
                <a:gd name="connsiteX2" fmla="*/ 1015900 w 1741543"/>
                <a:gd name="connsiteY2" fmla="*/ 0 h 539770"/>
                <a:gd name="connsiteX3" fmla="*/ 2350804 w 1741543"/>
                <a:gd name="connsiteY3" fmla="*/ -1020678 h 539770"/>
                <a:gd name="connsiteX4" fmla="*/ 1451286 w 1741543"/>
                <a:gd name="connsiteY4" fmla="*/ 0 h 539770"/>
                <a:gd name="connsiteX5" fmla="*/ 1651580 w 1741543"/>
                <a:gd name="connsiteY5" fmla="*/ 0 h 539770"/>
                <a:gd name="connsiteX6" fmla="*/ 1741543 w 1741543"/>
                <a:gd name="connsiteY6" fmla="*/ 89963 h 539770"/>
                <a:gd name="connsiteX7" fmla="*/ 1741543 w 1741543"/>
                <a:gd name="connsiteY7" fmla="*/ 89962 h 539770"/>
                <a:gd name="connsiteX8" fmla="*/ 1741543 w 1741543"/>
                <a:gd name="connsiteY8" fmla="*/ 89962 h 539770"/>
                <a:gd name="connsiteX9" fmla="*/ 1741543 w 1741543"/>
                <a:gd name="connsiteY9" fmla="*/ 224904 h 539770"/>
                <a:gd name="connsiteX10" fmla="*/ 1741543 w 1741543"/>
                <a:gd name="connsiteY10" fmla="*/ 449807 h 539770"/>
                <a:gd name="connsiteX11" fmla="*/ 1651580 w 1741543"/>
                <a:gd name="connsiteY11" fmla="*/ 539770 h 539770"/>
                <a:gd name="connsiteX12" fmla="*/ 1451286 w 1741543"/>
                <a:gd name="connsiteY12" fmla="*/ 539770 h 539770"/>
                <a:gd name="connsiteX13" fmla="*/ 1015900 w 1741543"/>
                <a:gd name="connsiteY13" fmla="*/ 539770 h 539770"/>
                <a:gd name="connsiteX14" fmla="*/ 1015900 w 1741543"/>
                <a:gd name="connsiteY14" fmla="*/ 539770 h 539770"/>
                <a:gd name="connsiteX15" fmla="*/ 89963 w 1741543"/>
                <a:gd name="connsiteY15" fmla="*/ 539770 h 539770"/>
                <a:gd name="connsiteX16" fmla="*/ 0 w 1741543"/>
                <a:gd name="connsiteY16" fmla="*/ 449807 h 539770"/>
                <a:gd name="connsiteX17" fmla="*/ 0 w 1741543"/>
                <a:gd name="connsiteY17" fmla="*/ 224904 h 539770"/>
                <a:gd name="connsiteX18" fmla="*/ 0 w 1741543"/>
                <a:gd name="connsiteY18" fmla="*/ 89962 h 539770"/>
                <a:gd name="connsiteX19" fmla="*/ 0 w 1741543"/>
                <a:gd name="connsiteY19" fmla="*/ 89962 h 539770"/>
                <a:gd name="connsiteX20" fmla="*/ 0 w 1741543"/>
                <a:gd name="connsiteY20" fmla="*/ 89963 h 539770"/>
                <a:gd name="connsiteX0" fmla="*/ 0 w 2350804"/>
                <a:gd name="connsiteY0" fmla="*/ 1110641 h 1560448"/>
                <a:gd name="connsiteX1" fmla="*/ 89963 w 2350804"/>
                <a:gd name="connsiteY1" fmla="*/ 1020678 h 1560448"/>
                <a:gd name="connsiteX2" fmla="*/ 1015900 w 2350804"/>
                <a:gd name="connsiteY2" fmla="*/ 1020678 h 1560448"/>
                <a:gd name="connsiteX3" fmla="*/ 2350804 w 2350804"/>
                <a:gd name="connsiteY3" fmla="*/ 0 h 1560448"/>
                <a:gd name="connsiteX4" fmla="*/ 1309243 w 2350804"/>
                <a:gd name="connsiteY4" fmla="*/ 1029556 h 1560448"/>
                <a:gd name="connsiteX5" fmla="*/ 1651580 w 2350804"/>
                <a:gd name="connsiteY5" fmla="*/ 1020678 h 1560448"/>
                <a:gd name="connsiteX6" fmla="*/ 1741543 w 2350804"/>
                <a:gd name="connsiteY6" fmla="*/ 1110641 h 1560448"/>
                <a:gd name="connsiteX7" fmla="*/ 1741543 w 2350804"/>
                <a:gd name="connsiteY7" fmla="*/ 1110640 h 1560448"/>
                <a:gd name="connsiteX8" fmla="*/ 1741543 w 2350804"/>
                <a:gd name="connsiteY8" fmla="*/ 1110640 h 1560448"/>
                <a:gd name="connsiteX9" fmla="*/ 1741543 w 2350804"/>
                <a:gd name="connsiteY9" fmla="*/ 1245582 h 1560448"/>
                <a:gd name="connsiteX10" fmla="*/ 1741543 w 2350804"/>
                <a:gd name="connsiteY10" fmla="*/ 1470485 h 1560448"/>
                <a:gd name="connsiteX11" fmla="*/ 1651580 w 2350804"/>
                <a:gd name="connsiteY11" fmla="*/ 1560448 h 1560448"/>
                <a:gd name="connsiteX12" fmla="*/ 1451286 w 2350804"/>
                <a:gd name="connsiteY12" fmla="*/ 1560448 h 1560448"/>
                <a:gd name="connsiteX13" fmla="*/ 1015900 w 2350804"/>
                <a:gd name="connsiteY13" fmla="*/ 1560448 h 1560448"/>
                <a:gd name="connsiteX14" fmla="*/ 1015900 w 2350804"/>
                <a:gd name="connsiteY14" fmla="*/ 1560448 h 1560448"/>
                <a:gd name="connsiteX15" fmla="*/ 89963 w 2350804"/>
                <a:gd name="connsiteY15" fmla="*/ 1560448 h 1560448"/>
                <a:gd name="connsiteX16" fmla="*/ 0 w 2350804"/>
                <a:gd name="connsiteY16" fmla="*/ 1470485 h 1560448"/>
                <a:gd name="connsiteX17" fmla="*/ 0 w 2350804"/>
                <a:gd name="connsiteY17" fmla="*/ 1245582 h 1560448"/>
                <a:gd name="connsiteX18" fmla="*/ 0 w 2350804"/>
                <a:gd name="connsiteY18" fmla="*/ 1110640 h 1560448"/>
                <a:gd name="connsiteX19" fmla="*/ 0 w 2350804"/>
                <a:gd name="connsiteY19" fmla="*/ 1110640 h 1560448"/>
                <a:gd name="connsiteX20" fmla="*/ 0 w 2350804"/>
                <a:gd name="connsiteY20" fmla="*/ 1110641 h 1560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350804" h="1560448">
                  <a:moveTo>
                    <a:pt x="0" y="1110641"/>
                  </a:moveTo>
                  <a:cubicBezTo>
                    <a:pt x="0" y="1060956"/>
                    <a:pt x="40278" y="1020678"/>
                    <a:pt x="89963" y="1020678"/>
                  </a:cubicBezTo>
                  <a:lnTo>
                    <a:pt x="1015900" y="1020678"/>
                  </a:lnTo>
                  <a:lnTo>
                    <a:pt x="2350804" y="0"/>
                  </a:lnTo>
                  <a:lnTo>
                    <a:pt x="1309243" y="1029556"/>
                  </a:lnTo>
                  <a:cubicBezTo>
                    <a:pt x="1376008" y="1029556"/>
                    <a:pt x="1584815" y="1020678"/>
                    <a:pt x="1651580" y="1020678"/>
                  </a:cubicBezTo>
                  <a:cubicBezTo>
                    <a:pt x="1701265" y="1020678"/>
                    <a:pt x="1741543" y="1060956"/>
                    <a:pt x="1741543" y="1110641"/>
                  </a:cubicBezTo>
                  <a:lnTo>
                    <a:pt x="1741543" y="1110640"/>
                  </a:lnTo>
                  <a:lnTo>
                    <a:pt x="1741543" y="1110640"/>
                  </a:lnTo>
                  <a:lnTo>
                    <a:pt x="1741543" y="1245582"/>
                  </a:lnTo>
                  <a:lnTo>
                    <a:pt x="1741543" y="1470485"/>
                  </a:lnTo>
                  <a:cubicBezTo>
                    <a:pt x="1741543" y="1520170"/>
                    <a:pt x="1701265" y="1560448"/>
                    <a:pt x="1651580" y="1560448"/>
                  </a:cubicBezTo>
                  <a:lnTo>
                    <a:pt x="1451286" y="1560448"/>
                  </a:lnTo>
                  <a:lnTo>
                    <a:pt x="1015900" y="1560448"/>
                  </a:lnTo>
                  <a:lnTo>
                    <a:pt x="1015900" y="1560448"/>
                  </a:lnTo>
                  <a:lnTo>
                    <a:pt x="89963" y="1560448"/>
                  </a:lnTo>
                  <a:cubicBezTo>
                    <a:pt x="40278" y="1560448"/>
                    <a:pt x="0" y="1520170"/>
                    <a:pt x="0" y="1470485"/>
                  </a:cubicBezTo>
                  <a:lnTo>
                    <a:pt x="0" y="1245582"/>
                  </a:lnTo>
                  <a:lnTo>
                    <a:pt x="0" y="1110640"/>
                  </a:lnTo>
                  <a:lnTo>
                    <a:pt x="0" y="1110640"/>
                  </a:lnTo>
                  <a:lnTo>
                    <a:pt x="0" y="1110641"/>
                  </a:lnTo>
                  <a:close/>
                </a:path>
              </a:pathLst>
            </a:custGeom>
            <a:solidFill>
              <a:srgbClr val="D0E9F0"/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lvl="0" algn="ctr" defTabSz="457200" fontAlgn="auto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u="sng" dirty="0">
                <a:solidFill>
                  <a:srgbClr val="FF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36964" y="2828965"/>
              <a:ext cx="1980181" cy="5155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 defTabSz="457200" fontAlgn="auto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>
                  <a:latin typeface="+mn-lt"/>
                </a:rPr>
                <a:t>Note that in this Scenario, MRA Domain-1 WFA implemented as a </a:t>
              </a:r>
              <a:r>
                <a:rPr lang="en-US" sz="1000" b="1" i="1" dirty="0">
                  <a:latin typeface="+mn-lt"/>
                </a:rPr>
                <a:t>native</a:t>
              </a:r>
              <a:r>
                <a:rPr lang="en-US" sz="1000" b="1" dirty="0">
                  <a:latin typeface="+mn-lt"/>
                </a:rPr>
                <a:t> </a:t>
              </a:r>
              <a:r>
                <a:rPr lang="en-US" sz="1000" b="1" dirty="0">
                  <a:solidFill>
                    <a:srgbClr val="FF0000"/>
                  </a:solidFill>
                  <a:latin typeface="+mn-lt"/>
                </a:rPr>
                <a:t>SOSA™ </a:t>
              </a:r>
              <a:r>
                <a:rPr lang="en-US" sz="1000" b="1" u="sng" dirty="0">
                  <a:latin typeface="+mn-lt"/>
                </a:rPr>
                <a:t>Module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029810" y="3687090"/>
            <a:ext cx="4712874" cy="826140"/>
            <a:chOff x="1029810" y="3861270"/>
            <a:chExt cx="4712874" cy="826140"/>
          </a:xfrm>
        </p:grpSpPr>
        <p:sp>
          <p:nvSpPr>
            <p:cNvPr id="132" name="TextBox 131"/>
            <p:cNvSpPr txBox="1"/>
            <p:nvPr/>
          </p:nvSpPr>
          <p:spPr>
            <a:xfrm>
              <a:off x="2381803" y="3861270"/>
              <a:ext cx="3360881" cy="646331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u="sng" dirty="0">
                  <a:latin typeface="+mn-lt"/>
                </a:rPr>
                <a:t>Natural State</a:t>
              </a:r>
              <a:r>
                <a:rPr lang="en-US" sz="1200" b="1" dirty="0">
                  <a:latin typeface="+mn-lt"/>
                </a:rPr>
                <a:t>:  </a:t>
              </a:r>
              <a:r>
                <a:rPr lang="en-US" sz="1200" b="1" u="sng" dirty="0">
                  <a:latin typeface="+mn-lt"/>
                </a:rPr>
                <a:t>ALL</a:t>
              </a:r>
              <a:r>
                <a:rPr lang="en-US" sz="1200" dirty="0">
                  <a:latin typeface="+mn-lt"/>
                </a:rPr>
                <a:t> of the individual elements in the </a:t>
              </a: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</a:t>
              </a:r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1200" b="1" u="sng" dirty="0">
                  <a:solidFill>
                    <a:srgbClr val="006600"/>
                  </a:solidFill>
                  <a:latin typeface="+mn-lt"/>
                </a:rPr>
                <a:t>Container</a:t>
              </a:r>
              <a:r>
                <a:rPr lang="en-US" sz="1200" dirty="0">
                  <a:latin typeface="+mn-lt"/>
                </a:rPr>
                <a:t> can interact in a “</a:t>
              </a:r>
              <a:r>
                <a:rPr lang="en-US" sz="1200" i="1" dirty="0">
                  <a:latin typeface="+mn-lt"/>
                </a:rPr>
                <a:t>native</a:t>
              </a:r>
              <a:r>
                <a:rPr lang="en-US" sz="1200" dirty="0">
                  <a:latin typeface="+mn-lt"/>
                </a:rPr>
                <a:t>” </a:t>
              </a: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</a:t>
              </a:r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1200" dirty="0">
                  <a:latin typeface="+mn-lt"/>
                </a:rPr>
                <a:t>manner amongst themselves</a:t>
              </a:r>
              <a:endParaRPr lang="en-US" sz="1200" b="1" dirty="0">
                <a:latin typeface="+mn-lt"/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>
              <a:off x="1029810" y="4053077"/>
              <a:ext cx="1464815" cy="634333"/>
            </a:xfrm>
            <a:custGeom>
              <a:avLst/>
              <a:gdLst>
                <a:gd name="connsiteX0" fmla="*/ 1464815 w 1464815"/>
                <a:gd name="connsiteY0" fmla="*/ 41554 h 698502"/>
                <a:gd name="connsiteX1" fmla="*/ 923277 w 1464815"/>
                <a:gd name="connsiteY1" fmla="*/ 23799 h 698502"/>
                <a:gd name="connsiteX2" fmla="*/ 204186 w 1464815"/>
                <a:gd name="connsiteY2" fmla="*/ 325640 h 698502"/>
                <a:gd name="connsiteX3" fmla="*/ 0 w 1464815"/>
                <a:gd name="connsiteY3" fmla="*/ 698502 h 69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4815" h="698502">
                  <a:moveTo>
                    <a:pt x="1464815" y="41554"/>
                  </a:moveTo>
                  <a:cubicBezTo>
                    <a:pt x="1299098" y="9002"/>
                    <a:pt x="1133382" y="-23549"/>
                    <a:pt x="923277" y="23799"/>
                  </a:cubicBezTo>
                  <a:cubicBezTo>
                    <a:pt x="713172" y="71147"/>
                    <a:pt x="358065" y="213190"/>
                    <a:pt x="204186" y="325640"/>
                  </a:cubicBezTo>
                  <a:cubicBezTo>
                    <a:pt x="50307" y="438090"/>
                    <a:pt x="25153" y="568296"/>
                    <a:pt x="0" y="698502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sysDot"/>
              <a:tailEnd type="arrow" w="lg" len="lg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775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animBg="1"/>
      <p:bldP spid="131" grpId="0" animBg="1"/>
      <p:bldP spid="37" grpId="0" animBg="1"/>
      <p:bldP spid="10" grpId="0" animBg="1"/>
      <p:bldP spid="33" grpId="0" animBg="1"/>
      <p:bldP spid="34" grpId="0" animBg="1"/>
      <p:bldP spid="77" grpId="0" animBg="1"/>
      <p:bldP spid="80" grpId="0" animBg="1"/>
      <p:bldP spid="87" grpId="0" animBg="1"/>
      <p:bldP spid="88" grpId="0" animBg="1"/>
      <p:bldP spid="91" grpId="0" animBg="1"/>
      <p:bldP spid="79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6190" y="3420070"/>
            <a:ext cx="3487783" cy="133045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1353" y="5183686"/>
            <a:ext cx="8688534" cy="10461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Operating System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321250" y="6444628"/>
            <a:ext cx="485070" cy="133967"/>
            <a:chOff x="5538650" y="1699182"/>
            <a:chExt cx="485070" cy="133967"/>
          </a:xfrm>
        </p:grpSpPr>
        <p:sp>
          <p:nvSpPr>
            <p:cNvPr id="22" name="Oval 21"/>
            <p:cNvSpPr>
              <a:spLocks noChangeAspect="1"/>
            </p:cNvSpPr>
            <p:nvPr/>
          </p:nvSpPr>
          <p:spPr>
            <a:xfrm>
              <a:off x="5538650" y="1699182"/>
              <a:ext cx="128016" cy="12961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>
            <a:xfrm>
              <a:off x="5717177" y="1703531"/>
              <a:ext cx="128016" cy="12961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>
            <a:xfrm>
              <a:off x="5895704" y="1700784"/>
              <a:ext cx="128016" cy="12961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439820" y="3045604"/>
            <a:ext cx="2971800" cy="768096"/>
            <a:chOff x="557509" y="2656117"/>
            <a:chExt cx="2971800" cy="768096"/>
          </a:xfrm>
        </p:grpSpPr>
        <p:cxnSp>
          <p:nvCxnSpPr>
            <p:cNvPr id="27" name="Straight Connector 26"/>
            <p:cNvCxnSpPr/>
            <p:nvPr/>
          </p:nvCxnSpPr>
          <p:spPr>
            <a:xfrm flipH="1">
              <a:off x="592177" y="2656117"/>
              <a:ext cx="0" cy="768096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3479069" y="2656117"/>
              <a:ext cx="0" cy="768096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43409" y="1888851"/>
              <a:ext cx="0" cy="2971800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1341092" y="3048024"/>
            <a:ext cx="1097280" cy="507420"/>
            <a:chOff x="1458781" y="2658537"/>
            <a:chExt cx="1097280" cy="507420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1471661" y="2658537"/>
              <a:ext cx="2666" cy="502920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2541214" y="2663037"/>
              <a:ext cx="2666" cy="502920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2006088" y="2607164"/>
              <a:ext cx="2666" cy="1097280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24282" y="4165139"/>
            <a:ext cx="142338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b="1" dirty="0"/>
              <a:t>Container </a:t>
            </a:r>
            <a:r>
              <a:rPr lang="en-US" b="1" dirty="0" smtClean="0"/>
              <a:t>Engine</a:t>
            </a:r>
            <a:endParaRPr lang="en-US" dirty="0"/>
          </a:p>
        </p:txBody>
      </p:sp>
      <p:grpSp>
        <p:nvGrpSpPr>
          <p:cNvPr id="83" name="Group 82"/>
          <p:cNvGrpSpPr/>
          <p:nvPr/>
        </p:nvGrpSpPr>
        <p:grpSpPr>
          <a:xfrm>
            <a:off x="1949808" y="4399402"/>
            <a:ext cx="3789118" cy="1066876"/>
            <a:chOff x="2067497" y="4009915"/>
            <a:chExt cx="3789118" cy="1066876"/>
          </a:xfrm>
        </p:grpSpPr>
        <p:cxnSp>
          <p:nvCxnSpPr>
            <p:cNvPr id="49" name="Straight Connector 48"/>
            <p:cNvCxnSpPr/>
            <p:nvPr/>
          </p:nvCxnSpPr>
          <p:spPr>
            <a:xfrm flipH="1">
              <a:off x="2080377" y="4009915"/>
              <a:ext cx="2666" cy="1005840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894964" y="3177201"/>
              <a:ext cx="2666" cy="3657600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5719455" y="4939631"/>
              <a:ext cx="137160" cy="13716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1499929" y="4399064"/>
            <a:ext cx="5245258" cy="1435025"/>
            <a:chOff x="1617618" y="4009577"/>
            <a:chExt cx="5245258" cy="1435025"/>
          </a:xfrm>
        </p:grpSpPr>
        <p:cxnSp>
          <p:nvCxnSpPr>
            <p:cNvPr id="44" name="Straight Connector 43"/>
            <p:cNvCxnSpPr/>
            <p:nvPr/>
          </p:nvCxnSpPr>
          <p:spPr>
            <a:xfrm flipH="1">
              <a:off x="1634868" y="4009577"/>
              <a:ext cx="0" cy="1371600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4177938" y="2768800"/>
              <a:ext cx="0" cy="5120640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>
              <a:spLocks noChangeAspect="1"/>
            </p:cNvSpPr>
            <p:nvPr/>
          </p:nvSpPr>
          <p:spPr>
            <a:xfrm>
              <a:off x="6634276" y="5216002"/>
              <a:ext cx="228600" cy="228600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Rectangle 54"/>
          <p:cNvSpPr/>
          <p:nvPr/>
        </p:nvSpPr>
        <p:spPr>
          <a:xfrm>
            <a:off x="1378156" y="4042868"/>
            <a:ext cx="2103120" cy="365760"/>
          </a:xfrm>
          <a:prstGeom prst="rect">
            <a:avLst/>
          </a:prstGeom>
          <a:solidFill>
            <a:srgbClr val="FFFFCC"/>
          </a:solidFill>
          <a:ln w="31750">
            <a:solidFill>
              <a:schemeClr val="tx1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IP Address Mapping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1407428" y="3647385"/>
            <a:ext cx="228600" cy="392827"/>
            <a:chOff x="1525117" y="3257898"/>
            <a:chExt cx="228600" cy="392827"/>
          </a:xfrm>
        </p:grpSpPr>
        <p:cxnSp>
          <p:nvCxnSpPr>
            <p:cNvPr id="56" name="Straight Connector 55"/>
            <p:cNvCxnSpPr/>
            <p:nvPr/>
          </p:nvCxnSpPr>
          <p:spPr>
            <a:xfrm flipH="1">
              <a:off x="1634868" y="3376405"/>
              <a:ext cx="0" cy="274320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>
              <a:spLocks noChangeAspect="1"/>
            </p:cNvSpPr>
            <p:nvPr/>
          </p:nvSpPr>
          <p:spPr>
            <a:xfrm>
              <a:off x="1525117" y="3257898"/>
              <a:ext cx="228600" cy="228600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1903783" y="3477022"/>
            <a:ext cx="137160" cy="559625"/>
            <a:chOff x="2021472" y="3087535"/>
            <a:chExt cx="137160" cy="559625"/>
          </a:xfrm>
        </p:grpSpPr>
        <p:cxnSp>
          <p:nvCxnSpPr>
            <p:cNvPr id="58" name="Straight Connector 57"/>
            <p:cNvCxnSpPr/>
            <p:nvPr/>
          </p:nvCxnSpPr>
          <p:spPr>
            <a:xfrm flipH="1">
              <a:off x="2086691" y="3144240"/>
              <a:ext cx="2666" cy="502920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/>
            <p:cNvSpPr>
              <a:spLocks noChangeAspect="1"/>
            </p:cNvSpPr>
            <p:nvPr/>
          </p:nvSpPr>
          <p:spPr>
            <a:xfrm>
              <a:off x="2021472" y="3087535"/>
              <a:ext cx="137160" cy="137160"/>
            </a:xfrm>
            <a:prstGeom prst="ellipse">
              <a:avLst/>
            </a:prstGeom>
            <a:solidFill>
              <a:srgbClr val="00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529374" y="6224491"/>
            <a:ext cx="1181745" cy="461293"/>
            <a:chOff x="647063" y="5983053"/>
            <a:chExt cx="1181745" cy="461293"/>
          </a:xfrm>
        </p:grpSpPr>
        <p:sp>
          <p:nvSpPr>
            <p:cNvPr id="17" name="Rectangle 16"/>
            <p:cNvSpPr/>
            <p:nvPr/>
          </p:nvSpPr>
          <p:spPr>
            <a:xfrm>
              <a:off x="647063" y="6078586"/>
              <a:ext cx="1181745" cy="365760"/>
            </a:xfrm>
            <a:prstGeom prst="rect">
              <a:avLst/>
            </a:prstGeom>
            <a:solidFill>
              <a:srgbClr val="F8A764"/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CPU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61" name="Straight Connector 60"/>
            <p:cNvCxnSpPr/>
            <p:nvPr/>
          </p:nvCxnSpPr>
          <p:spPr>
            <a:xfrm flipH="1">
              <a:off x="1237936" y="5983053"/>
              <a:ext cx="0" cy="914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/>
          <p:cNvGrpSpPr/>
          <p:nvPr/>
        </p:nvGrpSpPr>
        <p:grpSpPr>
          <a:xfrm>
            <a:off x="1967764" y="6227403"/>
            <a:ext cx="1181745" cy="458381"/>
            <a:chOff x="2085453" y="5985965"/>
            <a:chExt cx="1181745" cy="458381"/>
          </a:xfrm>
        </p:grpSpPr>
        <p:sp>
          <p:nvSpPr>
            <p:cNvPr id="18" name="Rectangle 17"/>
            <p:cNvSpPr/>
            <p:nvPr/>
          </p:nvSpPr>
          <p:spPr>
            <a:xfrm>
              <a:off x="2085453" y="6078586"/>
              <a:ext cx="1181745" cy="365760"/>
            </a:xfrm>
            <a:prstGeom prst="rect">
              <a:avLst/>
            </a:prstGeom>
            <a:solidFill>
              <a:srgbClr val="F8A764"/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RAM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63" name="Straight Connector 62"/>
            <p:cNvCxnSpPr/>
            <p:nvPr/>
          </p:nvCxnSpPr>
          <p:spPr>
            <a:xfrm flipH="1">
              <a:off x="2670497" y="5985965"/>
              <a:ext cx="0" cy="914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3461191" y="6227402"/>
            <a:ext cx="1181745" cy="458382"/>
            <a:chOff x="3578880" y="5985964"/>
            <a:chExt cx="1181745" cy="458382"/>
          </a:xfrm>
        </p:grpSpPr>
        <p:sp>
          <p:nvSpPr>
            <p:cNvPr id="19" name="Rectangle 18"/>
            <p:cNvSpPr/>
            <p:nvPr/>
          </p:nvSpPr>
          <p:spPr>
            <a:xfrm>
              <a:off x="3578880" y="6078586"/>
              <a:ext cx="1181745" cy="365760"/>
            </a:xfrm>
            <a:prstGeom prst="rect">
              <a:avLst/>
            </a:prstGeom>
            <a:solidFill>
              <a:srgbClr val="F8A764"/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Disk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 flipH="1">
              <a:off x="4173541" y="5985964"/>
              <a:ext cx="0" cy="914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4908155" y="6227405"/>
            <a:ext cx="1181745" cy="458379"/>
            <a:chOff x="5017270" y="5985967"/>
            <a:chExt cx="1181745" cy="458379"/>
          </a:xfrm>
        </p:grpSpPr>
        <p:sp>
          <p:nvSpPr>
            <p:cNvPr id="20" name="Rectangle 19"/>
            <p:cNvSpPr/>
            <p:nvPr/>
          </p:nvSpPr>
          <p:spPr>
            <a:xfrm>
              <a:off x="5017270" y="6078586"/>
              <a:ext cx="1181745" cy="365760"/>
            </a:xfrm>
            <a:prstGeom prst="rect">
              <a:avLst/>
            </a:prstGeom>
            <a:solidFill>
              <a:srgbClr val="F8A764"/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NIC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 flipH="1">
              <a:off x="5606098" y="5985967"/>
              <a:ext cx="0" cy="914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>
            <a:off x="7028827" y="6224490"/>
            <a:ext cx="1181745" cy="461293"/>
            <a:chOff x="7146516" y="5983052"/>
            <a:chExt cx="1181745" cy="461293"/>
          </a:xfrm>
        </p:grpSpPr>
        <p:cxnSp>
          <p:nvCxnSpPr>
            <p:cNvPr id="69" name="Straight Connector 68"/>
            <p:cNvCxnSpPr/>
            <p:nvPr/>
          </p:nvCxnSpPr>
          <p:spPr>
            <a:xfrm flipH="1">
              <a:off x="7737794" y="5983052"/>
              <a:ext cx="0" cy="914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7146516" y="6078585"/>
              <a:ext cx="1181745" cy="365760"/>
            </a:xfrm>
            <a:prstGeom prst="rect">
              <a:avLst/>
            </a:prstGeom>
            <a:solidFill>
              <a:srgbClr val="F8A764"/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xxx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5638628" y="4743090"/>
            <a:ext cx="1874520" cy="658506"/>
            <a:chOff x="5756317" y="4353603"/>
            <a:chExt cx="1874520" cy="658506"/>
          </a:xfrm>
        </p:grpSpPr>
        <p:cxnSp>
          <p:nvCxnSpPr>
            <p:cNvPr id="50" name="Straight Connector 49"/>
            <p:cNvCxnSpPr/>
            <p:nvPr/>
          </p:nvCxnSpPr>
          <p:spPr>
            <a:xfrm flipH="1">
              <a:off x="7619701" y="4353741"/>
              <a:ext cx="2666" cy="658368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H="1">
              <a:off x="5779326" y="4353603"/>
              <a:ext cx="2666" cy="640080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6200000" flipH="1">
              <a:off x="6692244" y="4069972"/>
              <a:ext cx="2666" cy="1874520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oup 81"/>
          <p:cNvGrpSpPr/>
          <p:nvPr/>
        </p:nvGrpSpPr>
        <p:grpSpPr>
          <a:xfrm>
            <a:off x="6580654" y="4745755"/>
            <a:ext cx="1956816" cy="1013451"/>
            <a:chOff x="6698343" y="4356268"/>
            <a:chExt cx="1956816" cy="1013451"/>
          </a:xfrm>
        </p:grpSpPr>
        <p:cxnSp>
          <p:nvCxnSpPr>
            <p:cNvPr id="45" name="Straight Connector 44"/>
            <p:cNvCxnSpPr/>
            <p:nvPr/>
          </p:nvCxnSpPr>
          <p:spPr>
            <a:xfrm flipH="1">
              <a:off x="8609189" y="4363879"/>
              <a:ext cx="0" cy="1005840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H="1">
              <a:off x="6749919" y="4356268"/>
              <a:ext cx="0" cy="1005840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7676751" y="4352708"/>
              <a:ext cx="0" cy="1956816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Rectangle 15"/>
          <p:cNvSpPr/>
          <p:nvPr/>
        </p:nvSpPr>
        <p:spPr>
          <a:xfrm>
            <a:off x="3699192" y="1021349"/>
            <a:ext cx="5434648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sz="2000" b="1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Container Networking Configurations</a:t>
            </a:r>
            <a:r>
              <a:rPr lang="en-US" sz="20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marR="0" indent="-171450">
              <a:lnSpc>
                <a:spcPts val="15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None: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Container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receives a Network Stack that lacks an External Connection (stand-alone </a:t>
            </a:r>
            <a:r>
              <a:rPr lang="en-US" sz="1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Containers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testing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marR="0" indent="-171450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Bridge: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Containers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bridged by an internal Host Network, allowed to communicate with other </a:t>
            </a:r>
            <a:r>
              <a:rPr lang="en-US" sz="1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Containers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the same Host, but cannot be accessed outside the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marR="0" indent="-171450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Host: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Container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shares the Host’s Network Namespace, granting it access to all the Host’s Network Interfaces (least complex of the External Networking Configurations, but prone to Port Conflicts) </a:t>
            </a:r>
          </a:p>
          <a:p>
            <a:pPr marL="227013" marR="0" indent="-171450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Underlay: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 provides interfaces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directly to </a:t>
            </a:r>
            <a:r>
              <a:rPr lang="en-US" sz="14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Containers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the Host and remove the need for Port-Mapping (more efficient than Bridges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 marR="0" indent="-171450">
              <a:lnSpc>
                <a:spcPts val="15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Overlay: </a:t>
            </a:r>
            <a:r>
              <a:rPr lang="en-US" sz="1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Networking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Tunnels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communicate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across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Hosts; </a:t>
            </a:r>
            <a:r>
              <a:rPr lang="en-US" sz="1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Containers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act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like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same Machine when they are </a:t>
            </a:r>
            <a:r>
              <a:rPr lang="en-US" sz="1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different Hosts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366123" y="4273390"/>
            <a:ext cx="1554480" cy="6172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Native Application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245407" y="4273390"/>
            <a:ext cx="1554480" cy="6172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54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8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Native Application 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1" name="Title 1"/>
          <p:cNvSpPr>
            <a:spLocks noGrp="1"/>
          </p:cNvSpPr>
          <p:nvPr>
            <p:ph type="title"/>
          </p:nvPr>
        </p:nvSpPr>
        <p:spPr>
          <a:xfrm>
            <a:off x="765544" y="30998"/>
            <a:ext cx="7598735" cy="947347"/>
          </a:xfr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en-US" dirty="0" smtClean="0"/>
              <a:t>inter-</a:t>
            </a:r>
            <a:r>
              <a:rPr lang="en-US" i="1" dirty="0" smtClean="0"/>
              <a:t>Container</a:t>
            </a:r>
            <a:r>
              <a:rPr lang="en-US" dirty="0" smtClean="0"/>
              <a:t> Interactions</a:t>
            </a:r>
            <a:br>
              <a:rPr lang="en-US" dirty="0" smtClean="0"/>
            </a:br>
            <a:r>
              <a:rPr lang="en-US" dirty="0" smtClean="0"/>
              <a:t>Native – </a:t>
            </a:r>
            <a:r>
              <a:rPr lang="en-US" i="1" dirty="0" smtClean="0"/>
              <a:t>Container</a:t>
            </a:r>
            <a:r>
              <a:rPr lang="en-US" dirty="0" smtClean="0"/>
              <a:t> Interactions</a:t>
            </a:r>
            <a:endParaRPr 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24282" y="1038734"/>
            <a:ext cx="1492897" cy="449724"/>
            <a:chOff x="24282" y="1038734"/>
            <a:chExt cx="1492897" cy="449724"/>
          </a:xfrm>
        </p:grpSpPr>
        <p:sp>
          <p:nvSpPr>
            <p:cNvPr id="32" name="Rectangle 31"/>
            <p:cNvSpPr/>
            <p:nvPr/>
          </p:nvSpPr>
          <p:spPr>
            <a:xfrm>
              <a:off x="24282" y="1056840"/>
              <a:ext cx="1492897" cy="43161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15875" y="1169539"/>
              <a:ext cx="365760" cy="0"/>
            </a:xfrm>
            <a:prstGeom prst="line">
              <a:avLst/>
            </a:prstGeom>
            <a:ln>
              <a:solidFill>
                <a:srgbClr val="00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74488" y="1038734"/>
              <a:ext cx="101662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 smtClean="0">
                  <a:solidFill>
                    <a:srgbClr val="006600"/>
                  </a:solidFill>
                  <a:latin typeface="+mn-lt"/>
                </a:rPr>
                <a:t>Control_Plane</a:t>
              </a:r>
              <a:endParaRPr lang="en-US" sz="1100" b="1" dirty="0">
                <a:solidFill>
                  <a:srgbClr val="006600"/>
                </a:solidFill>
                <a:latin typeface="+mn-lt"/>
              </a:endParaRPr>
            </a:p>
          </p:txBody>
        </p:sp>
        <p:cxnSp>
          <p:nvCxnSpPr>
            <p:cNvPr id="75" name="Straight Connector 74"/>
            <p:cNvCxnSpPr/>
            <p:nvPr/>
          </p:nvCxnSpPr>
          <p:spPr>
            <a:xfrm>
              <a:off x="123022" y="1339547"/>
              <a:ext cx="365760" cy="0"/>
            </a:xfrm>
            <a:prstGeom prst="line">
              <a:avLst/>
            </a:prstGeom>
            <a:ln w="101600" cmpd="dbl">
              <a:solidFill>
                <a:srgbClr val="000099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481635" y="1208742"/>
              <a:ext cx="85632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1" dirty="0" smtClean="0">
                  <a:solidFill>
                    <a:srgbClr val="000099"/>
                  </a:solidFill>
                  <a:latin typeface="+mn-lt"/>
                </a:rPr>
                <a:t>Data_Plane</a:t>
              </a:r>
              <a:endParaRPr lang="en-US" sz="1100" b="1" dirty="0">
                <a:solidFill>
                  <a:srgbClr val="000099"/>
                </a:solidFill>
                <a:latin typeface="+mn-lt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46190" y="1546823"/>
            <a:ext cx="1611086" cy="1555259"/>
            <a:chOff x="263879" y="1275027"/>
            <a:chExt cx="1611086" cy="1555259"/>
          </a:xfrm>
        </p:grpSpPr>
        <p:sp>
          <p:nvSpPr>
            <p:cNvPr id="6" name="Rectangle 5"/>
            <p:cNvSpPr/>
            <p:nvPr/>
          </p:nvSpPr>
          <p:spPr>
            <a:xfrm>
              <a:off x="263879" y="1314994"/>
              <a:ext cx="1611086" cy="151529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418011" y="1699182"/>
              <a:ext cx="1306286" cy="41801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Application 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16444" y="2125902"/>
              <a:ext cx="1306286" cy="55734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8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User Space / Libraries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63879" y="1275027"/>
              <a:ext cx="16110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+mn-lt"/>
                </a:rPr>
                <a:t>Container</a:t>
              </a:r>
              <a:r>
                <a:rPr lang="en-US" sz="2000" b="1" dirty="0" smtClean="0">
                  <a:solidFill>
                    <a:srgbClr val="006600"/>
                  </a:solidFill>
                  <a:latin typeface="+mn-lt"/>
                </a:rPr>
                <a:t> 1</a:t>
              </a:r>
              <a:endParaRPr lang="en-US" sz="2000" b="1" dirty="0">
                <a:solidFill>
                  <a:srgbClr val="006600"/>
                </a:solidFill>
                <a:latin typeface="+mn-lt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2022887" y="1546823"/>
            <a:ext cx="1611086" cy="1555259"/>
            <a:chOff x="263879" y="1275027"/>
            <a:chExt cx="1611086" cy="1555259"/>
          </a:xfrm>
        </p:grpSpPr>
        <p:sp>
          <p:nvSpPr>
            <p:cNvPr id="10" name="Rectangle 9"/>
            <p:cNvSpPr/>
            <p:nvPr/>
          </p:nvSpPr>
          <p:spPr>
            <a:xfrm>
              <a:off x="263879" y="1314994"/>
              <a:ext cx="1611086" cy="151529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18011" y="1699182"/>
              <a:ext cx="1306286" cy="418011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Application 2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16444" y="2125902"/>
              <a:ext cx="1306286" cy="557349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800"/>
                </a:lnSpc>
              </a:pPr>
              <a:r>
                <a:rPr lang="en-US" b="1" dirty="0" smtClean="0">
                  <a:solidFill>
                    <a:schemeClr val="tx1"/>
                  </a:solidFill>
                </a:rPr>
                <a:t>User Space / Libraries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3879" y="1275027"/>
              <a:ext cx="16110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+mn-lt"/>
                </a:rPr>
                <a:t>Container 2</a:t>
              </a:r>
              <a:endParaRPr lang="en-US" sz="2000" b="1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946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42" grpId="0"/>
      <p:bldP spid="55" grpId="0" animBg="1"/>
      <p:bldP spid="39" grpId="0" animBg="1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latin typeface="+mn-lt"/>
              </a:rPr>
              <a:t>BLUF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sz="2400" dirty="0">
                <a:latin typeface="+mn-lt"/>
              </a:rPr>
              <a:t>–</a:t>
            </a:r>
            <a:r>
              <a:rPr lang="en-US" sz="2200" dirty="0">
                <a:latin typeface="+mn-lt"/>
              </a:rPr>
              <a:t> </a:t>
            </a:r>
            <a:r>
              <a:rPr lang="en-US" sz="2200" i="1" dirty="0">
                <a:latin typeface="+mn-lt"/>
              </a:rPr>
              <a:t>Strategy Proposal for SOSA™ </a:t>
            </a:r>
            <a:r>
              <a:rPr lang="en-US" sz="2200" i="1" dirty="0">
                <a:latin typeface="+mn-lt"/>
                <a:sym typeface="Wingdings" panose="05000000000000000000" pitchFamily="2" charset="2"/>
              </a:rPr>
              <a:t> SCA Interoperability</a:t>
            </a:r>
            <a:endParaRPr lang="en-US" i="1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58" y="1045102"/>
            <a:ext cx="9096629" cy="5827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 algn="just">
              <a:lnSpc>
                <a:spcPts val="16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  <a:sym typeface="Wingdings" panose="05000000000000000000" pitchFamily="2" charset="2"/>
              </a:rPr>
              <a:t>Items shown in </a:t>
            </a:r>
            <a:r>
              <a:rPr lang="en-US" sz="14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blue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 are </a:t>
            </a:r>
            <a:r>
              <a:rPr lang="en-US" sz="14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Ecosystem 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items, while items shown in </a:t>
            </a:r>
            <a:r>
              <a:rPr lang="en-US" sz="14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red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 are </a:t>
            </a:r>
            <a:r>
              <a:rPr lang="en-US" sz="14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Ecosystem 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items</a:t>
            </a:r>
            <a:endParaRPr lang="en-US" sz="1400" dirty="0">
              <a:latin typeface="+mn-lt"/>
            </a:endParaRPr>
          </a:p>
          <a:p>
            <a:pPr marL="173038" indent="-173038" algn="just">
              <a:lnSpc>
                <a:spcPts val="16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Utilize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 Containers</a:t>
            </a:r>
            <a:r>
              <a:rPr lang="en-US" sz="14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1400" dirty="0">
                <a:latin typeface="+mn-lt"/>
              </a:rPr>
              <a:t>as </a:t>
            </a:r>
            <a:r>
              <a:rPr lang="en-US" sz="1400" b="1" dirty="0">
                <a:solidFill>
                  <a:srgbClr val="FF0000"/>
                </a:solidFill>
                <a:latin typeface="+mn-lt"/>
              </a:rPr>
              <a:t>SOSA™ Ecosystem Elements</a:t>
            </a:r>
            <a:r>
              <a:rPr lang="en-US" sz="1400" dirty="0">
                <a:latin typeface="+mn-lt"/>
              </a:rPr>
              <a:t>, each containing a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CORBA ORB </a:t>
            </a:r>
            <a:r>
              <a:rPr lang="en-US" sz="1400" dirty="0">
                <a:latin typeface="+mn-lt"/>
              </a:rPr>
              <a:t>and a “</a:t>
            </a:r>
            <a:r>
              <a:rPr lang="en-US" sz="1400" i="1" dirty="0">
                <a:latin typeface="+mn-lt"/>
              </a:rPr>
              <a:t>sufficient amount-of</a:t>
            </a:r>
            <a:r>
              <a:rPr lang="en-US" sz="1400" dirty="0">
                <a:latin typeface="+mn-lt"/>
              </a:rPr>
              <a:t>” the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 Runtime </a:t>
            </a:r>
            <a:r>
              <a:rPr lang="en-US" sz="1400" dirty="0">
                <a:latin typeface="+mn-lt"/>
              </a:rPr>
              <a:t>(“</a:t>
            </a:r>
            <a:r>
              <a:rPr lang="en-US" sz="1400" b="1" i="1" dirty="0">
                <a:solidFill>
                  <a:srgbClr val="000099"/>
                </a:solidFill>
                <a:latin typeface="+mn-lt"/>
              </a:rPr>
              <a:t>Upper</a:t>
            </a:r>
            <a:r>
              <a:rPr lang="en-US" sz="1400" dirty="0">
                <a:latin typeface="+mn-lt"/>
              </a:rPr>
              <a:t>” / “</a:t>
            </a:r>
            <a:r>
              <a:rPr lang="en-US" sz="1400" b="1" i="1" dirty="0">
                <a:solidFill>
                  <a:srgbClr val="000099"/>
                </a:solidFill>
                <a:latin typeface="+mn-lt"/>
              </a:rPr>
              <a:t>Lower</a:t>
            </a:r>
            <a:r>
              <a:rPr lang="en-US" sz="1400" dirty="0">
                <a:latin typeface="+mn-lt"/>
              </a:rPr>
              <a:t>”)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Ecosystems</a:t>
            </a:r>
            <a:r>
              <a:rPr lang="en-US" sz="1400" dirty="0">
                <a:latin typeface="+mn-lt"/>
              </a:rPr>
              <a:t>, allowing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</a:t>
            </a:r>
            <a:r>
              <a:rPr lang="en-US" sz="14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Container</a:t>
            </a:r>
            <a:r>
              <a:rPr lang="en-US" sz="14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1400" dirty="0">
                <a:latin typeface="+mn-lt"/>
              </a:rPr>
              <a:t>contents to operate within its own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 context</a:t>
            </a:r>
          </a:p>
          <a:p>
            <a:pPr marL="173038" indent="-173038" algn="just">
              <a:lnSpc>
                <a:spcPts val="16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An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 Container </a:t>
            </a:r>
            <a:r>
              <a:rPr lang="en-US" sz="1400" dirty="0">
                <a:latin typeface="+mn-lt"/>
              </a:rPr>
              <a:t>can function as a native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 Ecosystem</a:t>
            </a:r>
            <a:r>
              <a:rPr lang="en-US" sz="1400" dirty="0">
                <a:latin typeface="+mn-lt"/>
              </a:rPr>
              <a:t>, allowing existing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SCA-based Applications </a:t>
            </a:r>
            <a:r>
              <a:rPr lang="en-US" sz="1400" dirty="0">
                <a:latin typeface="+mn-lt"/>
              </a:rPr>
              <a:t>(e.g.,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WFAs</a:t>
            </a:r>
            <a:r>
              <a:rPr lang="en-US" sz="1400" dirty="0">
                <a:latin typeface="+mn-lt"/>
              </a:rPr>
              <a:t>, etc.),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Services</a:t>
            </a:r>
            <a:r>
              <a:rPr lang="en-US" sz="1400" dirty="0">
                <a:latin typeface="+mn-lt"/>
              </a:rPr>
              <a:t>, and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Devices</a:t>
            </a:r>
            <a:r>
              <a:rPr lang="en-US" sz="1400" dirty="0">
                <a:latin typeface="+mn-lt"/>
              </a:rPr>
              <a:t> to operate with minimal or no source code </a:t>
            </a:r>
            <a:r>
              <a:rPr lang="en-US" sz="1400" dirty="0" smtClean="0">
                <a:latin typeface="+mn-lt"/>
              </a:rPr>
              <a:t>changes</a:t>
            </a:r>
          </a:p>
          <a:p>
            <a:pPr marL="173038" indent="-173038" algn="just">
              <a:lnSpc>
                <a:spcPts val="16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+mn-lt"/>
              </a:rPr>
              <a:t>This </a:t>
            </a:r>
            <a:r>
              <a:rPr lang="en-US" sz="1400" b="1" dirty="0" smtClean="0">
                <a:latin typeface="+mn-lt"/>
              </a:rPr>
              <a:t>Ecosystem</a:t>
            </a:r>
            <a:r>
              <a:rPr lang="en-US" sz="1400" dirty="0" smtClean="0">
                <a:latin typeface="+mn-lt"/>
              </a:rPr>
              <a:t> “</a:t>
            </a:r>
            <a:r>
              <a:rPr lang="en-US" sz="1400" i="1" dirty="0" smtClean="0">
                <a:latin typeface="+mn-lt"/>
              </a:rPr>
              <a:t>duality</a:t>
            </a:r>
            <a:r>
              <a:rPr lang="en-US" sz="1400" dirty="0" smtClean="0">
                <a:latin typeface="+mn-lt"/>
              </a:rPr>
              <a:t>” supports both 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SOSA™ Services </a:t>
            </a:r>
            <a:r>
              <a:rPr lang="en-US" sz="1400" dirty="0" smtClean="0">
                <a:latin typeface="+mn-lt"/>
              </a:rPr>
              <a:t>and </a:t>
            </a:r>
            <a:r>
              <a:rPr lang="en-US" sz="1400" b="1" dirty="0" smtClean="0">
                <a:solidFill>
                  <a:srgbClr val="000099"/>
                </a:solidFill>
                <a:latin typeface="+mn-lt"/>
              </a:rPr>
              <a:t>SCA Services</a:t>
            </a:r>
            <a:r>
              <a:rPr lang="en-US" sz="1400" dirty="0" smtClean="0">
                <a:latin typeface="+mn-lt"/>
              </a:rPr>
              <a:t>, as-well-as 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SOSA™ Devices </a:t>
            </a:r>
            <a:r>
              <a:rPr lang="en-US" sz="1400" dirty="0" smtClean="0">
                <a:latin typeface="+mn-lt"/>
              </a:rPr>
              <a:t>and </a:t>
            </a:r>
            <a:r>
              <a:rPr lang="en-US" sz="1400" b="1" dirty="0" smtClean="0">
                <a:solidFill>
                  <a:srgbClr val="000099"/>
                </a:solidFill>
                <a:latin typeface="+mn-lt"/>
              </a:rPr>
              <a:t>SCA Devices</a:t>
            </a:r>
            <a:endParaRPr lang="en-US" sz="1400" b="1" dirty="0">
              <a:solidFill>
                <a:srgbClr val="000099"/>
              </a:solidFill>
              <a:latin typeface="+mn-lt"/>
            </a:endParaRPr>
          </a:p>
          <a:p>
            <a:pPr marL="173038" indent="-173038" algn="just">
              <a:lnSpc>
                <a:spcPts val="16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Each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 Container</a:t>
            </a:r>
            <a:r>
              <a:rPr lang="en-US" sz="14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1400" dirty="0">
                <a:latin typeface="+mn-lt"/>
              </a:rPr>
              <a:t>includes a </a:t>
            </a:r>
            <a:r>
              <a:rPr lang="en-US" sz="1400" b="1" i="1" dirty="0">
                <a:solidFill>
                  <a:srgbClr val="FF0000"/>
                </a:solidFill>
                <a:latin typeface="+mn-lt"/>
              </a:rPr>
              <a:t>SOSA™</a:t>
            </a:r>
            <a:r>
              <a:rPr lang="en-US" sz="1400" i="1" dirty="0">
                <a:latin typeface="+mn-lt"/>
              </a:rPr>
              <a:t> </a:t>
            </a:r>
            <a:r>
              <a:rPr lang="en-US" sz="1400" b="1" i="1" dirty="0">
                <a:solidFill>
                  <a:srgbClr val="FF0000"/>
                </a:solidFill>
                <a:latin typeface="+mn-lt"/>
              </a:rPr>
              <a:t>Module Agent</a:t>
            </a:r>
            <a:r>
              <a:rPr lang="en-US" sz="1400" dirty="0">
                <a:latin typeface="+mn-lt"/>
              </a:rPr>
              <a:t>, which makes it perform the same as a </a:t>
            </a:r>
            <a:r>
              <a:rPr lang="en-US" sz="1400" b="1" dirty="0">
                <a:solidFill>
                  <a:srgbClr val="FF0000"/>
                </a:solidFill>
                <a:latin typeface="+mn-lt"/>
              </a:rPr>
              <a:t>SOSA™ Module </a:t>
            </a:r>
            <a:r>
              <a:rPr lang="en-US" sz="1400" dirty="0">
                <a:latin typeface="+mn-lt"/>
              </a:rPr>
              <a:t>in the context of the overall </a:t>
            </a:r>
            <a:r>
              <a:rPr lang="en-US" sz="1400" b="1" dirty="0">
                <a:solidFill>
                  <a:srgbClr val="FF0000"/>
                </a:solidFill>
                <a:latin typeface="+mn-lt"/>
              </a:rPr>
              <a:t>SOSA™ System Management Infrastructure</a:t>
            </a:r>
          </a:p>
          <a:p>
            <a:pPr marL="173038" indent="-173038" algn="just">
              <a:lnSpc>
                <a:spcPts val="16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Therefore, each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 Container </a:t>
            </a:r>
            <a:r>
              <a:rPr lang="en-US" sz="1400" dirty="0">
                <a:latin typeface="+mn-lt"/>
              </a:rPr>
              <a:t>can also be identified as being its own unique </a:t>
            </a:r>
            <a:r>
              <a:rPr lang="en-US" sz="1400" b="1" dirty="0">
                <a:solidFill>
                  <a:srgbClr val="FF0000"/>
                </a:solidFill>
                <a:latin typeface="+mn-lt"/>
              </a:rPr>
              <a:t>SOSA™ </a:t>
            </a: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Module </a:t>
            </a:r>
            <a:r>
              <a:rPr lang="en-US" sz="1400" dirty="0" smtClean="0">
                <a:latin typeface="+mn-lt"/>
                <a:sym typeface="Wingdings" panose="05000000000000000000" pitchFamily="2" charset="2"/>
              </a:rPr>
              <a:t> fulfills the </a:t>
            </a:r>
            <a:r>
              <a:rPr lang="en-US" sz="1400" b="1" dirty="0" smtClean="0">
                <a:latin typeface="+mn-lt"/>
                <a:sym typeface="Wingdings" panose="05000000000000000000" pitchFamily="2" charset="2"/>
              </a:rPr>
              <a:t>SOSA™ </a:t>
            </a:r>
            <a:r>
              <a:rPr lang="en-US" sz="1400" dirty="0" smtClean="0">
                <a:latin typeface="+mn-lt"/>
                <a:sym typeface="Wingdings" panose="05000000000000000000" pitchFamily="2" charset="2"/>
              </a:rPr>
              <a:t>“</a:t>
            </a:r>
            <a:r>
              <a:rPr lang="en-US" sz="1400" i="1" dirty="0" smtClean="0">
                <a:latin typeface="+mn-lt"/>
                <a:sym typeface="Wingdings" panose="05000000000000000000" pitchFamily="2" charset="2"/>
              </a:rPr>
              <a:t>citizenship</a:t>
            </a:r>
            <a:r>
              <a:rPr lang="en-US" sz="1400" dirty="0" smtClean="0">
                <a:latin typeface="+mn-lt"/>
                <a:sym typeface="Wingdings" panose="05000000000000000000" pitchFamily="2" charset="2"/>
              </a:rPr>
              <a:t> …” responsibilities common to all </a:t>
            </a:r>
            <a:r>
              <a:rPr lang="en-US" sz="1400" b="1" dirty="0" smtClean="0">
                <a:latin typeface="+mn-lt"/>
                <a:sym typeface="Wingdings" panose="05000000000000000000" pitchFamily="2" charset="2"/>
              </a:rPr>
              <a:t>SOSA™ Modules </a:t>
            </a:r>
            <a:r>
              <a:rPr lang="en-US" sz="1400" dirty="0" smtClean="0">
                <a:latin typeface="+mn-lt"/>
                <a:sym typeface="Wingdings" panose="05000000000000000000" pitchFamily="2" charset="2"/>
              </a:rPr>
              <a:t>and the</a:t>
            </a:r>
            <a:r>
              <a:rPr lang="en-US" sz="1400" b="1" dirty="0" smtClean="0">
                <a:latin typeface="+mn-lt"/>
                <a:sym typeface="Wingdings" panose="05000000000000000000" pitchFamily="2" charset="2"/>
              </a:rPr>
              <a:t> SOSA™ Ecosystem Container Engine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  <a:p>
            <a:pPr marL="173038" indent="-173038" algn="just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Detailed analysis of both current and Legacy </a:t>
            </a:r>
            <a:r>
              <a:rPr lang="en-US" sz="1400" b="1" dirty="0">
                <a:solidFill>
                  <a:srgbClr val="000099"/>
                </a:solidFill>
                <a:latin typeface="+mn-lt"/>
              </a:rPr>
              <a:t>SCA</a:t>
            </a:r>
            <a:r>
              <a:rPr lang="en-US" sz="1400" dirty="0">
                <a:latin typeface="+mn-lt"/>
              </a:rPr>
              <a:t>-based developments have demonstrated a “</a:t>
            </a:r>
            <a:r>
              <a:rPr lang="en-US" sz="1400" i="1" dirty="0">
                <a:latin typeface="+mn-lt"/>
              </a:rPr>
              <a:t>mostly clean </a:t>
            </a:r>
            <a:r>
              <a:rPr lang="en-US" sz="1400" dirty="0">
                <a:latin typeface="+mn-lt"/>
              </a:rPr>
              <a:t>…” separation between </a:t>
            </a:r>
            <a:r>
              <a:rPr lang="en-US" sz="1400" i="1" dirty="0">
                <a:latin typeface="+mn-lt"/>
              </a:rPr>
              <a:t>Data_Plane </a:t>
            </a:r>
            <a:r>
              <a:rPr lang="en-US" sz="1400" dirty="0">
                <a:latin typeface="+mn-lt"/>
              </a:rPr>
              <a:t>and </a:t>
            </a:r>
            <a:r>
              <a:rPr lang="en-US" sz="1400" i="1" dirty="0">
                <a:latin typeface="+mn-lt"/>
              </a:rPr>
              <a:t>Control_Plane </a:t>
            </a:r>
            <a:r>
              <a:rPr lang="en-US" sz="1400" dirty="0">
                <a:latin typeface="+mn-lt"/>
              </a:rPr>
              <a:t>(“</a:t>
            </a:r>
            <a:r>
              <a:rPr lang="en-US" sz="1400" i="1" dirty="0">
                <a:latin typeface="+mn-lt"/>
              </a:rPr>
              <a:t>compsci-101</a:t>
            </a:r>
            <a:r>
              <a:rPr lang="en-US" sz="1400" dirty="0">
                <a:latin typeface="+mn-lt"/>
              </a:rPr>
              <a:t>” definitions), an advantage here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:</a:t>
            </a:r>
          </a:p>
          <a:p>
            <a:pPr marL="398463" lvl="1" indent="-173038" algn="just">
              <a:lnSpc>
                <a:spcPts val="1400"/>
              </a:lnSpc>
              <a:spcBef>
                <a:spcPts val="500"/>
              </a:spcBef>
              <a:buClr>
                <a:schemeClr val="tx1"/>
              </a:buClr>
              <a:buFont typeface="Courier New" panose="02070309020205020404" pitchFamily="49" charset="0"/>
              <a:buChar char="–"/>
            </a:pPr>
            <a:r>
              <a:rPr lang="en-US" sz="12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</a:t>
            </a:r>
            <a:r>
              <a:rPr lang="en-US" sz="1200" b="1" i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Data_Plane 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messages map well – via re-marshalling tools – both in-to and out-of </a:t>
            </a:r>
            <a:r>
              <a:rPr lang="en-US" sz="12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SDM 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(</a:t>
            </a:r>
            <a:r>
              <a:rPr lang="en-US" sz="1200" b="1" u="sng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OSA™ </a:t>
            </a:r>
            <a:r>
              <a:rPr lang="en-US" sz="1200" b="1" u="sng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D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ata </a:t>
            </a:r>
            <a:r>
              <a:rPr lang="en-US" sz="1200" b="1" u="sng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M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essage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) structures, supporting “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bulk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” message data exchanges (“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streams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” &amp; “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packets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”) between these two Ecosystems  maps well to </a:t>
            </a:r>
            <a:r>
              <a:rPr lang="en-US" sz="12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Wideband Low-Latency Transport 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and </a:t>
            </a:r>
            <a:r>
              <a:rPr lang="en-US" sz="1200" b="1" dirty="0">
                <a:solidFill>
                  <a:srgbClr val="006600"/>
                </a:solidFill>
                <a:latin typeface="+mn-lt"/>
                <a:sym typeface="Wingdings" panose="05000000000000000000" pitchFamily="2" charset="2"/>
              </a:rPr>
              <a:t>MORA Low-Latency Bus (ML2B)</a:t>
            </a:r>
          </a:p>
          <a:p>
            <a:pPr marL="398463" lvl="1" indent="-173038" algn="just">
              <a:lnSpc>
                <a:spcPts val="1400"/>
              </a:lnSpc>
              <a:spcBef>
                <a:spcPts val="500"/>
              </a:spcBef>
              <a:buClr>
                <a:schemeClr val="tx1"/>
              </a:buClr>
              <a:buFont typeface="Courier New" panose="02070309020205020404" pitchFamily="49" charset="0"/>
              <a:buChar char="–"/>
            </a:pPr>
            <a:r>
              <a:rPr lang="en-US" sz="12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natively utilize </a:t>
            </a:r>
            <a:r>
              <a:rPr lang="en-US" sz="1200" b="1" dirty="0">
                <a:latin typeface="+mn-lt"/>
                <a:sym typeface="Wingdings" panose="05000000000000000000" pitchFamily="2" charset="2"/>
              </a:rPr>
              <a:t>IIOP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 (</a:t>
            </a:r>
            <a:r>
              <a:rPr lang="en-US" sz="1200" b="1" u="sng" dirty="0">
                <a:latin typeface="+mn-lt"/>
                <a:sym typeface="Wingdings" panose="05000000000000000000" pitchFamily="2" charset="2"/>
              </a:rPr>
              <a:t>I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nternet </a:t>
            </a:r>
            <a:r>
              <a:rPr lang="en-US" sz="1200" b="1" u="sng" dirty="0">
                <a:latin typeface="+mn-lt"/>
                <a:sym typeface="Wingdings" panose="05000000000000000000" pitchFamily="2" charset="2"/>
              </a:rPr>
              <a:t>I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nter-</a:t>
            </a:r>
            <a:r>
              <a:rPr lang="en-US" sz="1200" b="1" u="sng" dirty="0">
                <a:latin typeface="+mn-lt"/>
                <a:sym typeface="Wingdings" panose="05000000000000000000" pitchFamily="2" charset="2"/>
              </a:rPr>
              <a:t>O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RB </a:t>
            </a:r>
            <a:r>
              <a:rPr lang="en-US" sz="1200" b="1" u="sng" dirty="0">
                <a:latin typeface="+mn-lt"/>
                <a:sym typeface="Wingdings" panose="05000000000000000000" pitchFamily="2" charset="2"/>
              </a:rPr>
              <a:t>P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rotocol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) Interaction Mechanisms, with standard </a:t>
            </a:r>
            <a:r>
              <a:rPr lang="en-US" sz="1200" b="1" dirty="0">
                <a:latin typeface="+mn-lt"/>
                <a:sym typeface="Wingdings" panose="05000000000000000000" pitchFamily="2" charset="2"/>
              </a:rPr>
              <a:t>IPv4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 and standardized </a:t>
            </a:r>
            <a:r>
              <a:rPr lang="en-US" sz="1200" b="1" dirty="0">
                <a:latin typeface="+mn-lt"/>
                <a:sym typeface="Wingdings" panose="05000000000000000000" pitchFamily="2" charset="2"/>
              </a:rPr>
              <a:t>IP Ports 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 the generally “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small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” and “infrequent” </a:t>
            </a:r>
            <a:r>
              <a:rPr lang="en-US" sz="12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</a:t>
            </a:r>
            <a:r>
              <a:rPr lang="en-US" sz="1200" b="1" i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Control_Plane 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Interactions can be maintained as </a:t>
            </a:r>
            <a:r>
              <a:rPr lang="en-US" sz="1200" b="1" dirty="0">
                <a:latin typeface="+mn-lt"/>
                <a:sym typeface="Wingdings" panose="05000000000000000000" pitchFamily="2" charset="2"/>
              </a:rPr>
              <a:t>IIOP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, using the </a:t>
            </a:r>
            <a:r>
              <a:rPr lang="en-US" sz="12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Message Interconnect Transport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 and the </a:t>
            </a:r>
            <a:r>
              <a:rPr lang="en-US" sz="1200" b="1" dirty="0">
                <a:solidFill>
                  <a:srgbClr val="006600"/>
                </a:solidFill>
                <a:latin typeface="+mn-lt"/>
                <a:sym typeface="Wingdings" panose="05000000000000000000" pitchFamily="2" charset="2"/>
              </a:rPr>
              <a:t>VICTORY Data Bus (VDB) 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which is already a “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general-purpose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 …” </a:t>
            </a:r>
            <a:r>
              <a:rPr lang="en-US" sz="1200" b="1" dirty="0">
                <a:latin typeface="+mn-lt"/>
                <a:sym typeface="Wingdings" panose="05000000000000000000" pitchFamily="2" charset="2"/>
              </a:rPr>
              <a:t>IPv4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 physical Interconnection Mechanism </a:t>
            </a:r>
            <a:endParaRPr lang="en-US" sz="1200" dirty="0" smtClean="0">
              <a:latin typeface="+mn-lt"/>
              <a:sym typeface="Wingdings" panose="05000000000000000000" pitchFamily="2" charset="2"/>
            </a:endParaRPr>
          </a:p>
          <a:p>
            <a:pPr marL="398463" lvl="1" indent="-173038" algn="just">
              <a:lnSpc>
                <a:spcPts val="1400"/>
              </a:lnSpc>
              <a:spcBef>
                <a:spcPts val="500"/>
              </a:spcBef>
              <a:buClr>
                <a:schemeClr val="tx1"/>
              </a:buClr>
              <a:buFont typeface="Courier New" panose="02070309020205020404" pitchFamily="49" charset="0"/>
              <a:buChar char="–"/>
            </a:pP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note that it is not necessary to consider supporting </a:t>
            </a:r>
            <a:r>
              <a:rPr lang="en-US" sz="1200" b="1" dirty="0" smtClean="0">
                <a:latin typeface="+mn-lt"/>
                <a:sym typeface="Wingdings" panose="05000000000000000000" pitchFamily="2" charset="2"/>
              </a:rPr>
              <a:t>IIOP</a:t>
            </a: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 on the </a:t>
            </a:r>
            <a:r>
              <a:rPr lang="en-US" sz="1200" b="1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Message Interconnect Transport </a:t>
            </a: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and the </a:t>
            </a:r>
            <a:r>
              <a:rPr lang="en-US" sz="1200" b="1" dirty="0" smtClean="0">
                <a:solidFill>
                  <a:srgbClr val="006600"/>
                </a:solidFill>
                <a:latin typeface="+mn-lt"/>
                <a:sym typeface="Wingdings" panose="05000000000000000000" pitchFamily="2" charset="2"/>
              </a:rPr>
              <a:t>VICTORY Data Bus (VDB) </a:t>
            </a: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if the </a:t>
            </a:r>
            <a:r>
              <a:rPr lang="en-US" sz="1200" b="1" u="sng" dirty="0" smtClean="0">
                <a:latin typeface="+mn-lt"/>
                <a:sym typeface="Wingdings" panose="05000000000000000000" pitchFamily="2" charset="2"/>
              </a:rPr>
              <a:t>ENTIRE</a:t>
            </a: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 set of </a:t>
            </a:r>
            <a:r>
              <a:rPr lang="en-US" sz="1200" b="1" dirty="0" smtClean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Components </a:t>
            </a: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and the </a:t>
            </a:r>
            <a:r>
              <a:rPr lang="en-US" sz="1200" b="1" dirty="0" smtClean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Ecosystem </a:t>
            </a: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is resident to a single </a:t>
            </a:r>
            <a:r>
              <a:rPr lang="en-US" sz="1200" b="1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PIC</a:t>
            </a:r>
            <a:endParaRPr lang="en-US" sz="1200" b="1" dirty="0">
              <a:solidFill>
                <a:srgbClr val="FF0000"/>
              </a:solidFill>
              <a:latin typeface="+mn-lt"/>
              <a:sym typeface="Wingdings" panose="05000000000000000000" pitchFamily="2" charset="2"/>
            </a:endParaRPr>
          </a:p>
          <a:p>
            <a:pPr marL="398463" lvl="1" indent="-173038" algn="just">
              <a:lnSpc>
                <a:spcPts val="1400"/>
              </a:lnSpc>
              <a:spcBef>
                <a:spcPts val="500"/>
              </a:spcBef>
              <a:buClr>
                <a:schemeClr val="tx1"/>
              </a:buClr>
              <a:buFont typeface="Courier New" panose="02070309020205020404" pitchFamily="49" charset="0"/>
              <a:buChar char="–"/>
            </a:pPr>
            <a:r>
              <a:rPr lang="en-US" sz="1200" dirty="0">
                <a:latin typeface="+mn-lt"/>
                <a:sym typeface="Wingdings" panose="05000000000000000000" pitchFamily="2" charset="2"/>
              </a:rPr>
              <a:t>potential </a:t>
            </a:r>
            <a:r>
              <a:rPr lang="en-US" sz="12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 “</a:t>
            </a:r>
            <a:r>
              <a:rPr lang="en-US" sz="1200" i="1" dirty="0">
                <a:latin typeface="+mn-lt"/>
                <a:sym typeface="Wingdings" panose="05000000000000000000" pitchFamily="2" charset="2"/>
              </a:rPr>
              <a:t>special cases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” involving the sequence structure </a:t>
            </a:r>
            <a:r>
              <a:rPr lang="en-US" sz="1200" b="1" dirty="0">
                <a:latin typeface="+mn-lt"/>
                <a:sym typeface="Wingdings" panose="05000000000000000000" pitchFamily="2" charset="2"/>
              </a:rPr>
              <a:t>CF::Properties </a:t>
            </a:r>
            <a:r>
              <a:rPr lang="en-US" sz="1200" dirty="0">
                <a:latin typeface="+mn-lt"/>
                <a:sym typeface="Wingdings" panose="05000000000000000000" pitchFamily="2" charset="2"/>
              </a:rPr>
              <a:t>may be handled </a:t>
            </a: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via mappings to either (both) the </a:t>
            </a:r>
            <a:r>
              <a:rPr lang="en-US" sz="1200" b="1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Message Interconnect</a:t>
            </a:r>
            <a:r>
              <a:rPr lang="en-US" sz="1200" dirty="0" smtClean="0">
                <a:latin typeface="+mn-lt"/>
                <a:sym typeface="Wingdings" panose="05000000000000000000" pitchFamily="2" charset="2"/>
              </a:rPr>
              <a:t> and / or the </a:t>
            </a:r>
            <a:r>
              <a:rPr lang="en-US" sz="1200" b="1" dirty="0" smtClean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Wide-Band Low-Latency Interconnect</a:t>
            </a:r>
            <a:endParaRPr lang="en-US" sz="1200" b="1" dirty="0">
              <a:solidFill>
                <a:srgbClr val="FF0000"/>
              </a:solidFill>
              <a:latin typeface="+mn-lt"/>
              <a:sym typeface="Wingdings" panose="05000000000000000000" pitchFamily="2" charset="2"/>
            </a:endParaRPr>
          </a:p>
          <a:p>
            <a:pPr marL="171450" indent="-171450" algn="just">
              <a:lnSpc>
                <a:spcPts val="1600"/>
              </a:lnSpc>
              <a:spcBef>
                <a:spcPts val="8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+mn-lt"/>
                <a:sym typeface="Wingdings" panose="05000000000000000000" pitchFamily="2" charset="2"/>
              </a:rPr>
              <a:t>CORBA</a:t>
            </a:r>
            <a:r>
              <a:rPr lang="en-US" sz="1400" dirty="0" smtClean="0">
                <a:latin typeface="+mn-lt"/>
                <a:sym typeface="Wingdings" panose="05000000000000000000" pitchFamily="2" charset="2"/>
              </a:rPr>
              <a:t>-based </a:t>
            </a:r>
            <a:r>
              <a:rPr lang="en-US" sz="14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 and </a:t>
            </a:r>
            <a:r>
              <a:rPr lang="en-US" sz="14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JTRS / JTNC API 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Invocation “</a:t>
            </a:r>
            <a:r>
              <a:rPr lang="en-US" sz="1400" b="1" dirty="0">
                <a:latin typeface="+mn-lt"/>
                <a:sym typeface="Wingdings" panose="05000000000000000000" pitchFamily="2" charset="2"/>
              </a:rPr>
              <a:t>Exceptions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” will require mapping to </a:t>
            </a:r>
            <a:r>
              <a:rPr lang="en-US" sz="14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 -based Error Reporting and Management functions due to the “</a:t>
            </a:r>
            <a:r>
              <a:rPr lang="en-US" sz="1400" i="1" dirty="0">
                <a:latin typeface="+mn-lt"/>
                <a:sym typeface="Wingdings" panose="05000000000000000000" pitchFamily="2" charset="2"/>
              </a:rPr>
              <a:t>exceptionally-poor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 …” transposition of “</a:t>
            </a:r>
            <a:r>
              <a:rPr lang="en-US" sz="1400" b="1" dirty="0">
                <a:latin typeface="+mn-lt"/>
                <a:sym typeface="Wingdings" panose="05000000000000000000" pitchFamily="2" charset="2"/>
              </a:rPr>
              <a:t>Exceptions</a:t>
            </a:r>
            <a:r>
              <a:rPr lang="en-US" sz="1400" dirty="0">
                <a:latin typeface="+mn-lt"/>
                <a:sym typeface="Wingdings" panose="05000000000000000000" pitchFamily="2" charset="2"/>
              </a:rPr>
              <a:t>” between </a:t>
            </a:r>
            <a:r>
              <a:rPr lang="en-US" sz="1400" dirty="0" smtClean="0">
                <a:latin typeface="+mn-lt"/>
                <a:sym typeface="Wingdings" panose="05000000000000000000" pitchFamily="2" charset="2"/>
              </a:rPr>
              <a:t>Ecosystems</a:t>
            </a:r>
          </a:p>
        </p:txBody>
      </p:sp>
    </p:spTree>
    <p:extLst>
      <p:ext uri="{BB962C8B-B14F-4D97-AF65-F5344CB8AC3E}">
        <p14:creationId xmlns:p14="http://schemas.microsoft.com/office/powerpoint/2010/main" val="396591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4EC7D19-6F37-44B1-B1E8-50B123D3FB99}"/>
              </a:ext>
            </a:extLst>
          </p:cNvPr>
          <p:cNvSpPr/>
          <p:nvPr/>
        </p:nvSpPr>
        <p:spPr>
          <a:xfrm>
            <a:off x="207033" y="2420826"/>
            <a:ext cx="5836355" cy="42128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2495" y="2160975"/>
            <a:ext cx="2194560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lIns="45720" tIns="0" rIns="45720" bIns="0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+mn-lt"/>
              </a:rPr>
              <a:t>SOSA™ Module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E30497-D401-417D-911F-9545EDEC429E}"/>
              </a:ext>
            </a:extLst>
          </p:cNvPr>
          <p:cNvSpPr txBox="1"/>
          <p:nvPr/>
        </p:nvSpPr>
        <p:spPr>
          <a:xfrm>
            <a:off x="1237651" y="1187436"/>
            <a:ext cx="5029200" cy="731520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274320" bIns="548640" rtlCol="0" anchor="ctr" anchorCtr="1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atin typeface="+mn-lt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244825-D294-40A9-A4B8-37DD25E01753}"/>
              </a:ext>
            </a:extLst>
          </p:cNvPr>
          <p:cNvSpPr txBox="1"/>
          <p:nvPr/>
        </p:nvSpPr>
        <p:spPr>
          <a:xfrm>
            <a:off x="285322" y="6275538"/>
            <a:ext cx="159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000099"/>
                </a:solidFill>
                <a:latin typeface="+mn-lt"/>
                <a:cs typeface="+mn-cs"/>
              </a:rPr>
              <a:t>SCA Container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149" y="2029382"/>
            <a:ext cx="1359871" cy="40158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>
              <a:lnSpc>
                <a:spcPts val="800"/>
              </a:lnSpc>
            </a:pPr>
            <a:r>
              <a:rPr lang="en-US" sz="800" b="1" dirty="0" smtClean="0">
                <a:latin typeface="+mn-lt"/>
              </a:rPr>
              <a:t>2 </a:t>
            </a:r>
            <a:r>
              <a:rPr lang="en-US" sz="800" b="1" smtClean="0">
                <a:latin typeface="+mn-lt"/>
              </a:rPr>
              <a:t>SOSA™ 4.2 </a:t>
            </a:r>
            <a:r>
              <a:rPr lang="en-US" sz="800" b="1" dirty="0" smtClean="0">
                <a:latin typeface="+mn-lt"/>
              </a:rPr>
              <a:t>Client_COMMS &amp; Channel_COMMS –“</a:t>
            </a:r>
            <a:r>
              <a:rPr lang="en-US" sz="800" b="1" i="1" dirty="0">
                <a:latin typeface="+mn-lt"/>
              </a:rPr>
              <a:t>specialization</a:t>
            </a:r>
            <a:r>
              <a:rPr lang="en-US" sz="800" b="1" dirty="0">
                <a:latin typeface="+mn-lt"/>
              </a:rPr>
              <a:t>” </a:t>
            </a:r>
            <a:r>
              <a:rPr lang="en-US" sz="800" b="1" dirty="0" smtClean="0">
                <a:latin typeface="+mn-lt"/>
              </a:rPr>
              <a:t>instances</a:t>
            </a:r>
            <a:endParaRPr lang="en-US" sz="800" b="1" dirty="0">
              <a:latin typeface="+mn-lt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B17F29A-24EF-4C5B-9E96-94921980D38B}"/>
              </a:ext>
            </a:extLst>
          </p:cNvPr>
          <p:cNvCxnSpPr/>
          <p:nvPr/>
        </p:nvCxnSpPr>
        <p:spPr>
          <a:xfrm>
            <a:off x="1685151" y="1337181"/>
            <a:ext cx="0" cy="1335024"/>
          </a:xfrm>
          <a:prstGeom prst="line">
            <a:avLst/>
          </a:prstGeom>
          <a:ln w="25400">
            <a:solidFill>
              <a:srgbClr val="FF0000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371600" y="1345180"/>
            <a:ext cx="4754880" cy="0"/>
          </a:xfrm>
          <a:prstGeom prst="line">
            <a:avLst/>
          </a:prstGeom>
          <a:ln w="25400">
            <a:solidFill>
              <a:srgbClr val="FF0000"/>
            </a:solidFill>
            <a:headEnd type="arrow" w="lg" len="lg"/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1364465" y="1566745"/>
            <a:ext cx="4754880" cy="0"/>
          </a:xfrm>
          <a:prstGeom prst="line">
            <a:avLst/>
          </a:prstGeom>
          <a:ln w="57150" cmpd="tri">
            <a:solidFill>
              <a:srgbClr val="FF0000"/>
            </a:solidFill>
            <a:headEnd type="arrow" w="sm" len="sm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3852919" y="3206151"/>
            <a:ext cx="1737439" cy="454135"/>
            <a:chOff x="3852919" y="2904237"/>
            <a:chExt cx="1737439" cy="454135"/>
          </a:xfrm>
        </p:grpSpPr>
        <p:grpSp>
          <p:nvGrpSpPr>
            <p:cNvPr id="46" name="Group 45"/>
            <p:cNvGrpSpPr/>
            <p:nvPr/>
          </p:nvGrpSpPr>
          <p:grpSpPr>
            <a:xfrm rot="2700000">
              <a:off x="5481743" y="2841343"/>
              <a:ext cx="45721" cy="171509"/>
              <a:chOff x="8472119" y="4679054"/>
              <a:chExt cx="45721" cy="171509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8472119" y="467905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8472121" y="4741948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8472121" y="480484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978995" y="2937675"/>
              <a:ext cx="1416396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prstClr val="black"/>
                  </a:solidFill>
                  <a:latin typeface="+mn-lt"/>
                </a:rPr>
                <a:t>SCA_Device</a:t>
              </a:r>
              <a:endParaRPr lang="en-US" sz="1200" b="1" dirty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917120" y="3009767"/>
              <a:ext cx="1416396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prstClr val="black"/>
                  </a:solidFill>
                  <a:latin typeface="+mn-lt"/>
                </a:rPr>
                <a:t>SCA_Device</a:t>
              </a:r>
              <a:endParaRPr lang="en-US" sz="1200" b="1" dirty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852919" y="3081373"/>
              <a:ext cx="1416396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SCA_Device</a:t>
              </a:r>
              <a:endParaRPr lang="en-US" sz="1200" b="1" dirty="0">
                <a:solidFill>
                  <a:srgbClr val="000099"/>
                </a:solidFill>
                <a:latin typeface="+mn-lt"/>
                <a:cs typeface="+mn-cs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847342" y="3715337"/>
            <a:ext cx="1737438" cy="454137"/>
            <a:chOff x="3847342" y="3560821"/>
            <a:chExt cx="1737438" cy="454137"/>
          </a:xfrm>
        </p:grpSpPr>
        <p:grpSp>
          <p:nvGrpSpPr>
            <p:cNvPr id="55" name="Group 54"/>
            <p:cNvGrpSpPr/>
            <p:nvPr/>
          </p:nvGrpSpPr>
          <p:grpSpPr>
            <a:xfrm rot="2700000">
              <a:off x="5476164" y="3497928"/>
              <a:ext cx="45723" cy="171509"/>
              <a:chOff x="8472117" y="4679054"/>
              <a:chExt cx="45723" cy="171509"/>
            </a:xfrm>
          </p:grpSpPr>
          <p:sp>
            <p:nvSpPr>
              <p:cNvPr id="60" name="Oval 59"/>
              <p:cNvSpPr/>
              <p:nvPr/>
            </p:nvSpPr>
            <p:spPr>
              <a:xfrm>
                <a:off x="8472119" y="467905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8472117" y="4741945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8472121" y="4804844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973418" y="3594261"/>
              <a:ext cx="1416396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prstClr val="black"/>
                  </a:solidFill>
                  <a:latin typeface="+mn-lt"/>
                </a:rPr>
                <a:t>SCA_Device</a:t>
              </a:r>
              <a:endParaRPr lang="en-US" sz="1200" b="1" dirty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911543" y="3666353"/>
              <a:ext cx="1416396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prstClr val="black"/>
                  </a:solidFill>
                  <a:latin typeface="+mn-lt"/>
                </a:rPr>
                <a:t>SCA_Device</a:t>
              </a:r>
              <a:endParaRPr lang="en-US" sz="1200" b="1" dirty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847342" y="3737959"/>
              <a:ext cx="1416396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SCA_Service</a:t>
              </a:r>
              <a:endParaRPr lang="en-US" sz="1200" b="1" dirty="0">
                <a:solidFill>
                  <a:srgbClr val="000099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485F5500-B8AD-44E7-B476-1E74ED75192E}"/>
              </a:ext>
            </a:extLst>
          </p:cNvPr>
          <p:cNvSpPr txBox="1"/>
          <p:nvPr/>
        </p:nvSpPr>
        <p:spPr>
          <a:xfrm>
            <a:off x="3847342" y="4258458"/>
            <a:ext cx="1417320" cy="3657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tIns="27432" bIns="0" rtlCol="0" anchor="ctr" anchorCtr="0">
            <a:noAutofit/>
          </a:bodyPr>
          <a:lstStyle/>
          <a:p>
            <a:pPr algn="ctr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000099"/>
                </a:solidFill>
                <a:latin typeface="+mn-lt"/>
                <a:cs typeface="+mn-cs"/>
              </a:rPr>
              <a:t>SCA “</a:t>
            </a:r>
            <a:r>
              <a:rPr lang="en-US" sz="1200" b="1" i="1" dirty="0">
                <a:solidFill>
                  <a:srgbClr val="000099"/>
                </a:solidFill>
                <a:latin typeface="+mn-lt"/>
                <a:cs typeface="+mn-cs"/>
              </a:rPr>
              <a:t>Lower</a:t>
            </a:r>
            <a:r>
              <a:rPr lang="en-US" sz="1200" b="1" dirty="0">
                <a:solidFill>
                  <a:srgbClr val="000099"/>
                </a:solidFill>
                <a:latin typeface="+mn-lt"/>
                <a:cs typeface="+mn-cs"/>
              </a:rPr>
              <a:t>” Runtime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8939666-6BCB-4A16-B25C-26F99B8B3D26}"/>
              </a:ext>
            </a:extLst>
          </p:cNvPr>
          <p:cNvSpPr txBox="1"/>
          <p:nvPr/>
        </p:nvSpPr>
        <p:spPr>
          <a:xfrm>
            <a:off x="3849624" y="5150700"/>
            <a:ext cx="1417320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000099"/>
                </a:solidFill>
                <a:latin typeface="+mn-lt"/>
              </a:rPr>
              <a:t>CORBA ORB</a:t>
            </a:r>
            <a:endParaRPr lang="en-US" sz="1200" b="1" dirty="0">
              <a:solidFill>
                <a:srgbClr val="000099"/>
              </a:solidFill>
              <a:latin typeface="+mn-lt"/>
              <a:cs typeface="+mn-cs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85F5500-B8AD-44E7-B476-1E74ED75192E}"/>
              </a:ext>
            </a:extLst>
          </p:cNvPr>
          <p:cNvSpPr txBox="1"/>
          <p:nvPr/>
        </p:nvSpPr>
        <p:spPr>
          <a:xfrm>
            <a:off x="391827" y="2656610"/>
            <a:ext cx="2443216" cy="3593976"/>
          </a:xfrm>
          <a:prstGeom prst="rect">
            <a:avLst/>
          </a:prstGeom>
          <a:solidFill>
            <a:srgbClr val="FFFF9B"/>
          </a:solidFill>
          <a:ln w="38100">
            <a:solidFill>
              <a:schemeClr val="tx1"/>
            </a:solidFill>
          </a:ln>
        </p:spPr>
        <p:txBody>
          <a:bodyPr wrap="square" tIns="91440" bIns="0" rtlCol="0" anchor="t" anchorCtr="0">
            <a:noAutofit/>
          </a:bodyPr>
          <a:lstStyle/>
          <a:p>
            <a:pPr algn="ctr" fontAlgn="auto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00"/>
                </a:solidFill>
                <a:latin typeface="+mn-lt"/>
                <a:cs typeface="+mn-cs"/>
              </a:rPr>
              <a:t>SOSA™ Module Agent</a:t>
            </a:r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 rotWithShape="1">
          <a:blip r:embed="rId2"/>
          <a:srcRect b="23233"/>
          <a:stretch/>
        </p:blipFill>
        <p:spPr>
          <a:xfrm>
            <a:off x="8660" y="1343853"/>
            <a:ext cx="1097280" cy="415323"/>
          </a:xfrm>
          <a:prstGeom prst="rect">
            <a:avLst/>
          </a:prstGeom>
        </p:spPr>
      </p:pic>
      <p:sp>
        <p:nvSpPr>
          <p:cNvPr id="90" name="Rectangle 89"/>
          <p:cNvSpPr/>
          <p:nvPr/>
        </p:nvSpPr>
        <p:spPr>
          <a:xfrm>
            <a:off x="2899685" y="2446173"/>
            <a:ext cx="2286000" cy="10985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B17F29A-24EF-4C5B-9E96-94921980D38B}"/>
              </a:ext>
            </a:extLst>
          </p:cNvPr>
          <p:cNvCxnSpPr/>
          <p:nvPr/>
        </p:nvCxnSpPr>
        <p:spPr>
          <a:xfrm>
            <a:off x="2046077" y="1551287"/>
            <a:ext cx="0" cy="1097280"/>
          </a:xfrm>
          <a:prstGeom prst="line">
            <a:avLst/>
          </a:prstGeom>
          <a:ln w="63500" cmpd="tri">
            <a:solidFill>
              <a:srgbClr val="FF0000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>
            <a:extLst>
              <a:ext uri="{FF2B5EF4-FFF2-40B4-BE49-F238E27FC236}">
                <a16:creationId xmlns:a16="http://schemas.microsoft.com/office/drawing/2014/main" id="{485F5500-B8AD-44E7-B476-1E74ED75192E}"/>
              </a:ext>
            </a:extLst>
          </p:cNvPr>
          <p:cNvSpPr txBox="1"/>
          <p:nvPr/>
        </p:nvSpPr>
        <p:spPr>
          <a:xfrm>
            <a:off x="637315" y="5772343"/>
            <a:ext cx="1920240" cy="30175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tIns="27432" bIns="0" rtlCol="0" anchor="ctr" anchorCtr="0">
            <a:noAutofit/>
          </a:bodyPr>
          <a:lstStyle/>
          <a:p>
            <a:pPr algn="ctr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prstClr val="black"/>
                </a:solidFill>
                <a:latin typeface="+mn-lt"/>
                <a:cs typeface="+mn-cs"/>
              </a:rPr>
              <a:t>SCA Exception Handler</a:t>
            </a:r>
          </a:p>
        </p:txBody>
      </p:sp>
      <p:sp>
        <p:nvSpPr>
          <p:cNvPr id="96" name="Oval 95"/>
          <p:cNvSpPr/>
          <p:nvPr/>
        </p:nvSpPr>
        <p:spPr>
          <a:xfrm>
            <a:off x="5525980" y="2225152"/>
            <a:ext cx="258619" cy="132296"/>
          </a:xfrm>
          <a:prstGeom prst="ellipse">
            <a:avLst/>
          </a:prstGeom>
          <a:solidFill>
            <a:srgbClr val="FFFF00"/>
          </a:solidFill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bIns="18288" rtlCol="0" anchor="ctr"/>
          <a:lstStyle/>
          <a:p>
            <a:pPr algn="ctr"/>
            <a:r>
              <a:rPr lang="en-US" sz="900" b="1" dirty="0">
                <a:solidFill>
                  <a:srgbClr val="000099"/>
                </a:solidFill>
              </a:rPr>
              <a:t>18</a:t>
            </a:r>
          </a:p>
        </p:txBody>
      </p:sp>
      <p:sp>
        <p:nvSpPr>
          <p:cNvPr id="110" name="Left Brace 109"/>
          <p:cNvSpPr/>
          <p:nvPr/>
        </p:nvSpPr>
        <p:spPr>
          <a:xfrm>
            <a:off x="1008230" y="1115422"/>
            <a:ext cx="217689" cy="873601"/>
          </a:xfrm>
          <a:prstGeom prst="leftBrace">
            <a:avLst/>
          </a:prstGeom>
          <a:ln w="317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/>
          <p:cNvSpPr txBox="1"/>
          <p:nvPr/>
        </p:nvSpPr>
        <p:spPr>
          <a:xfrm>
            <a:off x="6393665" y="1070233"/>
            <a:ext cx="2750335" cy="1488100"/>
          </a:xfrm>
          <a:prstGeom prst="rect">
            <a:avLst/>
          </a:prstGeom>
          <a:solidFill>
            <a:srgbClr val="FFFF9B"/>
          </a:solidFill>
        </p:spPr>
        <p:txBody>
          <a:bodyPr wrap="square" bIns="18288" rtlCol="0">
            <a:spAutoFit/>
          </a:bodyPr>
          <a:lstStyle/>
          <a:p>
            <a:pPr marL="112713" indent="-112713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en-US" sz="1100" dirty="0">
                <a:latin typeface="+mn-lt"/>
              </a:rPr>
              <a:t>if the </a:t>
            </a:r>
            <a:r>
              <a:rPr lang="en-US" sz="1100" b="1" dirty="0">
                <a:solidFill>
                  <a:srgbClr val="000099"/>
                </a:solidFill>
                <a:latin typeface="+mn-lt"/>
              </a:rPr>
              <a:t>SCA Container</a:t>
            </a:r>
            <a:r>
              <a:rPr lang="en-US" sz="1100" dirty="0">
                <a:solidFill>
                  <a:srgbClr val="000099"/>
                </a:solidFill>
                <a:latin typeface="+mn-lt"/>
              </a:rPr>
              <a:t> </a:t>
            </a:r>
            <a:r>
              <a:rPr lang="en-US" sz="1100" dirty="0">
                <a:latin typeface="+mn-lt"/>
              </a:rPr>
              <a:t>is totally self-contained, then the </a:t>
            </a:r>
            <a:r>
              <a:rPr lang="en-US" sz="1100" b="1" dirty="0">
                <a:solidFill>
                  <a:srgbClr val="000099"/>
                </a:solidFill>
                <a:latin typeface="+mn-lt"/>
              </a:rPr>
              <a:t>SCA – Control_Plane </a:t>
            </a:r>
            <a:r>
              <a:rPr lang="en-US" sz="1100" dirty="0">
                <a:latin typeface="+mn-lt"/>
              </a:rPr>
              <a:t>never crosses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Module</a:t>
            </a:r>
            <a:r>
              <a:rPr lang="en-US" sz="1100" dirty="0">
                <a:latin typeface="+mn-lt"/>
              </a:rPr>
              <a:t> boundary</a:t>
            </a:r>
          </a:p>
          <a:p>
            <a:pPr marL="112713" indent="-112713">
              <a:lnSpc>
                <a:spcPts val="1200"/>
              </a:lnSpc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1100" dirty="0">
                <a:latin typeface="+mn-lt"/>
              </a:rPr>
              <a:t>if the </a:t>
            </a:r>
            <a:r>
              <a:rPr lang="en-US" sz="1100" b="1" dirty="0">
                <a:solidFill>
                  <a:srgbClr val="000099"/>
                </a:solidFill>
                <a:latin typeface="+mn-lt"/>
              </a:rPr>
              <a:t>SCA Container </a:t>
            </a:r>
            <a:r>
              <a:rPr lang="en-US" sz="1100" dirty="0">
                <a:latin typeface="+mn-lt"/>
              </a:rPr>
              <a:t>needs to interact with the </a:t>
            </a:r>
            <a:r>
              <a:rPr lang="en-US" sz="1100" b="1" dirty="0">
                <a:latin typeface="+mn-lt"/>
              </a:rPr>
              <a:t>Control_Plane functions </a:t>
            </a:r>
            <a:r>
              <a:rPr lang="en-US" sz="1100" dirty="0">
                <a:latin typeface="+mn-lt"/>
              </a:rPr>
              <a:t>of another </a:t>
            </a:r>
            <a:r>
              <a:rPr lang="en-US" sz="1100" b="1" dirty="0">
                <a:solidFill>
                  <a:srgbClr val="000099"/>
                </a:solidFill>
                <a:latin typeface="+mn-lt"/>
              </a:rPr>
              <a:t>SCA Container</a:t>
            </a:r>
            <a:r>
              <a:rPr lang="en-US" sz="1100" dirty="0">
                <a:latin typeface="+mn-lt"/>
              </a:rPr>
              <a:t>, it does so using existing </a:t>
            </a:r>
            <a:r>
              <a:rPr lang="en-US" sz="1100" b="1" dirty="0">
                <a:latin typeface="+mn-lt"/>
              </a:rPr>
              <a:t>IIOP</a:t>
            </a:r>
            <a:r>
              <a:rPr lang="en-US" sz="1100" dirty="0">
                <a:latin typeface="+mn-lt"/>
              </a:rPr>
              <a:t> (</a:t>
            </a:r>
            <a:r>
              <a:rPr lang="en-US" sz="1100" b="1" u="sng" dirty="0">
                <a:latin typeface="+mn-lt"/>
              </a:rPr>
              <a:t>I</a:t>
            </a:r>
            <a:r>
              <a:rPr lang="en-US" sz="1100" i="1" dirty="0">
                <a:latin typeface="+mn-lt"/>
              </a:rPr>
              <a:t>nternet </a:t>
            </a:r>
            <a:r>
              <a:rPr lang="en-US" sz="1100" b="1" u="sng" dirty="0">
                <a:latin typeface="+mn-lt"/>
              </a:rPr>
              <a:t>I</a:t>
            </a:r>
            <a:r>
              <a:rPr lang="en-US" sz="1100" i="1" dirty="0">
                <a:latin typeface="+mn-lt"/>
              </a:rPr>
              <a:t>nter-</a:t>
            </a:r>
            <a:r>
              <a:rPr lang="en-US" sz="1100" b="1" u="sng" dirty="0">
                <a:latin typeface="+mn-lt"/>
              </a:rPr>
              <a:t>O</a:t>
            </a:r>
            <a:r>
              <a:rPr lang="en-US" sz="1100" i="1" dirty="0">
                <a:latin typeface="+mn-lt"/>
              </a:rPr>
              <a:t>RB </a:t>
            </a:r>
            <a:r>
              <a:rPr lang="en-US" sz="1100" b="1" u="sng" dirty="0">
                <a:latin typeface="+mn-lt"/>
              </a:rPr>
              <a:t>P</a:t>
            </a:r>
            <a:r>
              <a:rPr lang="en-US" sz="1100" i="1" dirty="0">
                <a:latin typeface="+mn-lt"/>
              </a:rPr>
              <a:t>rotocol</a:t>
            </a:r>
            <a:r>
              <a:rPr lang="en-US" sz="1100" dirty="0">
                <a:latin typeface="+mn-lt"/>
              </a:rPr>
              <a:t>) </a:t>
            </a:r>
            <a:r>
              <a:rPr lang="en-US" sz="1100" b="1" dirty="0">
                <a:latin typeface="+mn-lt"/>
              </a:rPr>
              <a:t>IPv4</a:t>
            </a:r>
            <a:r>
              <a:rPr lang="en-US" sz="1100" dirty="0">
                <a:latin typeface="+mn-lt"/>
              </a:rPr>
              <a:t> messages transported across the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Control_Plane</a:t>
            </a:r>
            <a:r>
              <a:rPr lang="en-US" sz="1100" dirty="0">
                <a:latin typeface="+mn-lt"/>
              </a:rPr>
              <a:t> in native </a:t>
            </a:r>
            <a:r>
              <a:rPr lang="en-US" sz="1100" b="1" dirty="0">
                <a:latin typeface="+mn-lt"/>
              </a:rPr>
              <a:t>IPv4</a:t>
            </a:r>
            <a:r>
              <a:rPr lang="en-US" sz="1100" dirty="0">
                <a:latin typeface="+mn-lt"/>
              </a:rPr>
              <a:t> format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85F5500-B8AD-44E7-B476-1E74ED75192E}"/>
              </a:ext>
            </a:extLst>
          </p:cNvPr>
          <p:cNvSpPr txBox="1"/>
          <p:nvPr/>
        </p:nvSpPr>
        <p:spPr>
          <a:xfrm>
            <a:off x="3849624" y="4705388"/>
            <a:ext cx="1417320" cy="365760"/>
          </a:xfrm>
          <a:prstGeom prst="rect">
            <a:avLst/>
          </a:prstGeom>
          <a:pattFill prst="trellis">
            <a:fgClr>
              <a:schemeClr val="accent1">
                <a:lumMod val="20000"/>
                <a:lumOff val="80000"/>
              </a:schemeClr>
            </a:fgClr>
            <a:bgClr>
              <a:schemeClr val="tx1"/>
            </a:bgClr>
          </a:pattFill>
          <a:ln w="38100">
            <a:solidFill>
              <a:schemeClr val="tx1"/>
            </a:solidFill>
          </a:ln>
        </p:spPr>
        <p:txBody>
          <a:bodyPr wrap="square" tIns="27432" bIns="0" rtlCol="0" anchor="ctr" anchorCtr="0">
            <a:noAutofit/>
          </a:bodyPr>
          <a:lstStyle/>
          <a:p>
            <a:pPr algn="ctr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000099"/>
                </a:solidFill>
                <a:latin typeface="+mn-lt"/>
                <a:cs typeface="+mn-cs"/>
              </a:rPr>
              <a:t>SCA “</a:t>
            </a:r>
            <a:r>
              <a:rPr lang="en-US" sz="1200" b="1" i="1" dirty="0">
                <a:solidFill>
                  <a:srgbClr val="000099"/>
                </a:solidFill>
                <a:latin typeface="+mn-lt"/>
                <a:cs typeface="+mn-cs"/>
              </a:rPr>
              <a:t>Upper</a:t>
            </a:r>
            <a:r>
              <a:rPr lang="en-US" sz="1200" b="1" dirty="0">
                <a:solidFill>
                  <a:srgbClr val="000099"/>
                </a:solidFill>
                <a:latin typeface="+mn-lt"/>
                <a:cs typeface="+mn-cs"/>
              </a:rPr>
              <a:t>” Runtime</a:t>
            </a:r>
          </a:p>
        </p:txBody>
      </p:sp>
      <p:cxnSp>
        <p:nvCxnSpPr>
          <p:cNvPr id="121" name="Straight Connector 120"/>
          <p:cNvCxnSpPr/>
          <p:nvPr/>
        </p:nvCxnSpPr>
        <p:spPr>
          <a:xfrm rot="5400000" flipV="1">
            <a:off x="5196268" y="1973195"/>
            <a:ext cx="1252728" cy="877"/>
          </a:xfrm>
          <a:prstGeom prst="line">
            <a:avLst/>
          </a:prstGeom>
          <a:ln w="25400">
            <a:solidFill>
              <a:srgbClr val="FF0000"/>
            </a:solidFill>
            <a:prstDash val="sysDash"/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511BFA4-C625-E885-8896-7E77528C7572}"/>
              </a:ext>
            </a:extLst>
          </p:cNvPr>
          <p:cNvGrpSpPr/>
          <p:nvPr/>
        </p:nvGrpSpPr>
        <p:grpSpPr>
          <a:xfrm>
            <a:off x="2819342" y="2637317"/>
            <a:ext cx="3113142" cy="3474720"/>
            <a:chOff x="2819342" y="2637317"/>
            <a:chExt cx="3113142" cy="3474720"/>
          </a:xfrm>
        </p:grpSpPr>
        <p:cxnSp>
          <p:nvCxnSpPr>
            <p:cNvPr id="97" name="Straight Connector 96"/>
            <p:cNvCxnSpPr/>
            <p:nvPr/>
          </p:nvCxnSpPr>
          <p:spPr>
            <a:xfrm flipV="1">
              <a:off x="5280378" y="4879393"/>
              <a:ext cx="548640" cy="877"/>
            </a:xfrm>
            <a:prstGeom prst="line">
              <a:avLst/>
            </a:prstGeom>
            <a:ln w="25400">
              <a:solidFill>
                <a:srgbClr val="000099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5274768" y="4449087"/>
              <a:ext cx="548640" cy="877"/>
            </a:xfrm>
            <a:prstGeom prst="line">
              <a:avLst/>
            </a:prstGeom>
            <a:ln w="25400">
              <a:solidFill>
                <a:srgbClr val="000099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BB17F29A-24EF-4C5B-9E96-94921980D38B}"/>
                </a:ext>
              </a:extLst>
            </p:cNvPr>
            <p:cNvCxnSpPr/>
            <p:nvPr/>
          </p:nvCxnSpPr>
          <p:spPr>
            <a:xfrm>
              <a:off x="5823704" y="2637317"/>
              <a:ext cx="0" cy="3474720"/>
            </a:xfrm>
            <a:prstGeom prst="line">
              <a:avLst/>
            </a:prstGeom>
            <a:ln w="25400">
              <a:solidFill>
                <a:srgbClr val="000099"/>
              </a:solidFill>
              <a:headEnd type="arrow" w="med" len="med"/>
              <a:tailEnd type="none" w="lg" len="lg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5390013" y="3897656"/>
              <a:ext cx="429768" cy="877"/>
            </a:xfrm>
            <a:prstGeom prst="line">
              <a:avLst/>
            </a:prstGeom>
            <a:ln w="25400">
              <a:solidFill>
                <a:srgbClr val="000099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V="1">
              <a:off x="5394960" y="3379088"/>
              <a:ext cx="429768" cy="877"/>
            </a:xfrm>
            <a:prstGeom prst="line">
              <a:avLst/>
            </a:prstGeom>
            <a:ln w="25400">
              <a:solidFill>
                <a:srgbClr val="000099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2819342" y="3056715"/>
              <a:ext cx="3017520" cy="877"/>
            </a:xfrm>
            <a:prstGeom prst="line">
              <a:avLst/>
            </a:prstGeom>
            <a:ln w="25400">
              <a:solidFill>
                <a:srgbClr val="000099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flipV="1">
              <a:off x="5285232" y="5286330"/>
              <a:ext cx="548640" cy="877"/>
            </a:xfrm>
            <a:prstGeom prst="line">
              <a:avLst/>
            </a:prstGeom>
            <a:ln w="25400">
              <a:solidFill>
                <a:srgbClr val="000099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5707077" y="2641588"/>
              <a:ext cx="225407" cy="0"/>
            </a:xfrm>
            <a:prstGeom prst="line">
              <a:avLst/>
            </a:prstGeom>
            <a:ln>
              <a:solidFill>
                <a:srgbClr val="000099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5" name="Title 1">
            <a:extLst>
              <a:ext uri="{FF2B5EF4-FFF2-40B4-BE49-F238E27FC236}">
                <a16:creationId xmlns:a16="http://schemas.microsoft.com/office/drawing/2014/main" id="{99835284-3125-4734-98EA-B0824B7ABF5A}"/>
              </a:ext>
            </a:extLst>
          </p:cNvPr>
          <p:cNvSpPr txBox="1">
            <a:spLocks/>
          </p:cNvSpPr>
          <p:nvPr/>
        </p:nvSpPr>
        <p:spPr>
          <a:xfrm>
            <a:off x="913633" y="48552"/>
            <a:ext cx="7306574" cy="95570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lnSpc>
                <a:spcPts val="3400"/>
              </a:lnSpc>
            </a:pPr>
            <a:r>
              <a:rPr lang="en-US" b="1" dirty="0">
                <a:solidFill>
                  <a:srgbClr val="000099"/>
                </a:solidFill>
                <a:latin typeface="+mn-lt"/>
              </a:rPr>
              <a:t>SCA Container </a:t>
            </a:r>
            <a:r>
              <a:rPr lang="en-US" b="1" dirty="0">
                <a:latin typeface="+mn-lt"/>
              </a:rPr>
              <a:t>fulfills the “</a:t>
            </a:r>
            <a:r>
              <a:rPr lang="en-US" b="1" i="1" dirty="0">
                <a:latin typeface="+mn-lt"/>
              </a:rPr>
              <a:t>citizenship</a:t>
            </a:r>
            <a:r>
              <a:rPr lang="en-US" b="1" dirty="0">
                <a:latin typeface="+mn-lt"/>
              </a:rPr>
              <a:t>” Responsibilities of a </a:t>
            </a:r>
            <a:r>
              <a:rPr lang="en-US" b="1" dirty="0">
                <a:solidFill>
                  <a:srgbClr val="FF0000"/>
                </a:solidFill>
                <a:latin typeface="+mn-lt"/>
              </a:rPr>
              <a:t>SOSA™ Module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DA63F93-518C-4A91-8612-698FC28051C6}"/>
              </a:ext>
            </a:extLst>
          </p:cNvPr>
          <p:cNvSpPr/>
          <p:nvPr/>
        </p:nvSpPr>
        <p:spPr>
          <a:xfrm>
            <a:off x="5465677" y="2198126"/>
            <a:ext cx="335797" cy="19243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47FFF6B6-BF1C-CE43-E049-A5147EE2CE7A}"/>
              </a:ext>
            </a:extLst>
          </p:cNvPr>
          <p:cNvGrpSpPr/>
          <p:nvPr/>
        </p:nvGrpSpPr>
        <p:grpSpPr>
          <a:xfrm>
            <a:off x="636390" y="3507968"/>
            <a:ext cx="1918693" cy="2133148"/>
            <a:chOff x="636390" y="3163947"/>
            <a:chExt cx="1918693" cy="2133148"/>
          </a:xfrm>
        </p:grpSpPr>
        <p:sp>
          <p:nvSpPr>
            <p:cNvPr id="13" name="Rectangle 12"/>
            <p:cNvSpPr/>
            <p:nvPr/>
          </p:nvSpPr>
          <p:spPr>
            <a:xfrm>
              <a:off x="636390" y="3168722"/>
              <a:ext cx="1918693" cy="2128373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85F5500-B8AD-44E7-B476-1E74ED75192E}"/>
                </a:ext>
              </a:extLst>
            </p:cNvPr>
            <p:cNvSpPr txBox="1"/>
            <p:nvPr/>
          </p:nvSpPr>
          <p:spPr>
            <a:xfrm>
              <a:off x="782013" y="4991970"/>
              <a:ext cx="1645920" cy="219456"/>
            </a:xfrm>
            <a:prstGeom prst="rect">
              <a:avLst/>
            </a:prstGeom>
            <a:solidFill>
              <a:srgbClr val="FFFF9B"/>
            </a:solidFill>
            <a:ln w="38100">
              <a:solidFill>
                <a:schemeClr val="tx1"/>
              </a:solidFill>
            </a:ln>
          </p:spPr>
          <p:txBody>
            <a:bodyPr wrap="square" lIns="0" tIns="0" rIns="0" bIns="18288" rtlCol="0" anchor="ctr" anchorCtr="0">
              <a:noAutofit/>
            </a:bodyPr>
            <a:lstStyle/>
            <a:p>
              <a:pPr algn="ctr" fontAlgn="auto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CF::</a:t>
              </a:r>
              <a:r>
                <a:rPr lang="en-US" sz="800" b="1" dirty="0" err="1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ComponentType</a:t>
              </a: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{}</a:t>
              </a:r>
              <a:endParaRPr lang="en-US" sz="8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7836" y="3163947"/>
              <a:ext cx="1864603" cy="5564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400" b="1" dirty="0">
                  <a:latin typeface="+mn-lt"/>
                </a:rPr>
                <a:t>Data_Plane </a:t>
              </a:r>
            </a:p>
            <a:p>
              <a:pPr algn="ctr">
                <a:lnSpc>
                  <a:spcPts val="700"/>
                </a:lnSpc>
                <a:spcBef>
                  <a:spcPts val="0"/>
                </a:spcBef>
              </a:pPr>
              <a:r>
                <a:rPr lang="en-US" sz="700" b="1" i="1" dirty="0">
                  <a:latin typeface="+mn-lt"/>
                </a:rPr>
                <a:t>(“compsci-101” definitions) </a:t>
              </a:r>
            </a:p>
            <a:p>
              <a:pPr algn="ctr">
                <a:lnSpc>
                  <a:spcPts val="1400"/>
                </a:lnSpc>
              </a:pPr>
              <a:r>
                <a:rPr lang="en-US" sz="1400" b="1" dirty="0">
                  <a:latin typeface="+mn-lt"/>
                </a:rPr>
                <a:t>Marshall / Demarshall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85F5500-B8AD-44E7-B476-1E74ED75192E}"/>
                </a:ext>
              </a:extLst>
            </p:cNvPr>
            <p:cNvSpPr txBox="1"/>
            <p:nvPr/>
          </p:nvSpPr>
          <p:spPr>
            <a:xfrm>
              <a:off x="782013" y="4776051"/>
              <a:ext cx="1645920" cy="219456"/>
            </a:xfrm>
            <a:prstGeom prst="rect">
              <a:avLst/>
            </a:prstGeom>
            <a:solidFill>
              <a:srgbClr val="FFFF9B"/>
            </a:solidFill>
            <a:ln w="38100">
              <a:solidFill>
                <a:schemeClr val="tx1"/>
              </a:solidFill>
            </a:ln>
          </p:spPr>
          <p:txBody>
            <a:bodyPr wrap="square" lIns="0" tIns="0" rIns="0" bIns="18288" rtlCol="0" anchor="ctr" anchorCtr="0">
              <a:noAutofit/>
            </a:bodyPr>
            <a:lstStyle/>
            <a:p>
              <a:pPr algn="ctr" fontAlgn="auto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CF::Properties{}</a:t>
              </a:r>
              <a:endParaRPr lang="en-US" sz="8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85F5500-B8AD-44E7-B476-1E74ED75192E}"/>
                </a:ext>
              </a:extLst>
            </p:cNvPr>
            <p:cNvSpPr txBox="1"/>
            <p:nvPr/>
          </p:nvSpPr>
          <p:spPr>
            <a:xfrm>
              <a:off x="782013" y="4558459"/>
              <a:ext cx="1645920" cy="219456"/>
            </a:xfrm>
            <a:prstGeom prst="rect">
              <a:avLst/>
            </a:prstGeom>
            <a:solidFill>
              <a:srgbClr val="FFFF9B"/>
            </a:solidFill>
            <a:ln w="38100">
              <a:solidFill>
                <a:schemeClr val="tx1"/>
              </a:solidFill>
            </a:ln>
          </p:spPr>
          <p:txBody>
            <a:bodyPr wrap="square" lIns="0" tIns="0" rIns="0" bIns="18288" rtlCol="0" anchor="ctr" anchorCtr="0">
              <a:noAutofit/>
            </a:bodyPr>
            <a:lstStyle/>
            <a:p>
              <a:pPr algn="ctr" fontAlgn="auto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JTRS::</a:t>
              </a:r>
              <a:r>
                <a:rPr lang="en-US" sz="800" b="1" dirty="0" err="1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UShortSequence</a:t>
              </a: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{}</a:t>
              </a:r>
              <a:endParaRPr lang="en-US" sz="8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8DEE0003-208F-4689-965F-E84AC5DE9D5B}"/>
                </a:ext>
              </a:extLst>
            </p:cNvPr>
            <p:cNvSpPr txBox="1"/>
            <p:nvPr/>
          </p:nvSpPr>
          <p:spPr>
            <a:xfrm>
              <a:off x="783227" y="4342884"/>
              <a:ext cx="1645920" cy="219456"/>
            </a:xfrm>
            <a:prstGeom prst="rect">
              <a:avLst/>
            </a:prstGeom>
            <a:solidFill>
              <a:srgbClr val="FFFF9B"/>
            </a:solidFill>
            <a:ln w="38100">
              <a:solidFill>
                <a:schemeClr val="tx1"/>
              </a:solidFill>
            </a:ln>
          </p:spPr>
          <p:txBody>
            <a:bodyPr wrap="square" lIns="0" tIns="0" rIns="0" bIns="18288" rtlCol="0" anchor="ctr" anchorCtr="0">
              <a:noAutofit/>
            </a:bodyPr>
            <a:lstStyle/>
            <a:p>
              <a:pPr algn="ctr" fontAlgn="auto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JTRS::</a:t>
              </a:r>
              <a:r>
                <a:rPr lang="en-US" sz="800" b="1" dirty="0" err="1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OctetSequence</a:t>
              </a: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{}</a:t>
              </a:r>
              <a:endParaRPr lang="en-US" sz="8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D7A5E3F4-9AB1-4BCC-8AAF-B3F431969FCA}"/>
                </a:ext>
              </a:extLst>
            </p:cNvPr>
            <p:cNvSpPr txBox="1"/>
            <p:nvPr/>
          </p:nvSpPr>
          <p:spPr>
            <a:xfrm>
              <a:off x="781568" y="3694513"/>
              <a:ext cx="1645920" cy="219456"/>
            </a:xfrm>
            <a:prstGeom prst="rect">
              <a:avLst/>
            </a:prstGeom>
            <a:solidFill>
              <a:srgbClr val="FFFF9B"/>
            </a:solidFill>
            <a:ln w="38100">
              <a:solidFill>
                <a:schemeClr val="tx1"/>
              </a:solidFill>
            </a:ln>
          </p:spPr>
          <p:txBody>
            <a:bodyPr wrap="square" lIns="0" tIns="0" rIns="0" bIns="18288" rtlCol="0" anchor="ctr" anchorCtr="0">
              <a:noAutofit/>
            </a:bodyPr>
            <a:lstStyle/>
            <a:p>
              <a:pPr algn="ctr" fontAlgn="auto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string{}</a:t>
              </a:r>
              <a:endParaRPr lang="en-US" sz="8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4FF9CD1F-C7A7-481B-B8D9-E734F69AB659}"/>
                </a:ext>
              </a:extLst>
            </p:cNvPr>
            <p:cNvSpPr txBox="1"/>
            <p:nvPr/>
          </p:nvSpPr>
          <p:spPr>
            <a:xfrm>
              <a:off x="781568" y="3906781"/>
              <a:ext cx="1645920" cy="219456"/>
            </a:xfrm>
            <a:prstGeom prst="rect">
              <a:avLst/>
            </a:prstGeom>
            <a:solidFill>
              <a:srgbClr val="FFFF9B"/>
            </a:solidFill>
            <a:ln w="38100">
              <a:solidFill>
                <a:schemeClr val="tx1"/>
              </a:solidFill>
            </a:ln>
          </p:spPr>
          <p:txBody>
            <a:bodyPr wrap="square" lIns="0" tIns="0" rIns="0" bIns="18288" rtlCol="0" anchor="ctr" anchorCtr="0">
              <a:noAutofit/>
            </a:bodyPr>
            <a:lstStyle/>
            <a:p>
              <a:pPr algn="ctr" fontAlgn="auto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CORBA “</a:t>
              </a:r>
              <a:r>
                <a:rPr lang="en-US" sz="800" b="1" i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any</a:t>
              </a: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”</a:t>
              </a:r>
              <a:endParaRPr lang="en-US" sz="8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698B5AD4-C706-4239-AE4E-034B596D5D82}"/>
                </a:ext>
              </a:extLst>
            </p:cNvPr>
            <p:cNvSpPr txBox="1"/>
            <p:nvPr/>
          </p:nvSpPr>
          <p:spPr>
            <a:xfrm>
              <a:off x="783227" y="4122657"/>
              <a:ext cx="1645920" cy="219456"/>
            </a:xfrm>
            <a:prstGeom prst="rect">
              <a:avLst/>
            </a:prstGeom>
            <a:solidFill>
              <a:srgbClr val="FFFF9B"/>
            </a:solidFill>
            <a:ln w="38100">
              <a:solidFill>
                <a:schemeClr val="tx1"/>
              </a:solidFill>
            </a:ln>
          </p:spPr>
          <p:txBody>
            <a:bodyPr wrap="square" lIns="0" tIns="0" rIns="0" bIns="18288" rtlCol="0" anchor="ctr" anchorCtr="0">
              <a:noAutofit/>
            </a:bodyPr>
            <a:lstStyle/>
            <a:p>
              <a:pPr algn="ctr" fontAlgn="auto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b="1" dirty="0">
                  <a:solidFill>
                    <a:prstClr val="black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CORBA object handle</a:t>
              </a:r>
              <a:endParaRPr lang="en-US" sz="800" b="1" baseline="30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D64B6DA6-D914-C28A-E91D-A29598DD69C5}"/>
              </a:ext>
            </a:extLst>
          </p:cNvPr>
          <p:cNvCxnSpPr/>
          <p:nvPr/>
        </p:nvCxnSpPr>
        <p:spPr>
          <a:xfrm>
            <a:off x="5707688" y="2602330"/>
            <a:ext cx="225407" cy="0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136EC17-4483-C4AA-6C64-A7EB3616885E}"/>
              </a:ext>
            </a:extLst>
          </p:cNvPr>
          <p:cNvSpPr/>
          <p:nvPr/>
        </p:nvSpPr>
        <p:spPr>
          <a:xfrm>
            <a:off x="3580231" y="5766247"/>
            <a:ext cx="2030566" cy="80347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01600">
            <a:solidFill>
              <a:srgbClr val="00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3847996" y="5877701"/>
            <a:ext cx="1737431" cy="516593"/>
            <a:chOff x="3847342" y="4156775"/>
            <a:chExt cx="1737431" cy="516593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973418" y="4252671"/>
              <a:ext cx="141639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prstClr val="black"/>
                  </a:solidFill>
                  <a:latin typeface="+mn-lt"/>
                </a:rPr>
                <a:t>SCA_Application</a:t>
              </a:r>
              <a:endParaRPr lang="en-US" sz="1200" b="1" dirty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grpSp>
          <p:nvGrpSpPr>
            <p:cNvPr id="66" name="Group 65"/>
            <p:cNvGrpSpPr/>
            <p:nvPr/>
          </p:nvGrpSpPr>
          <p:grpSpPr>
            <a:xfrm rot="2700000">
              <a:off x="5476159" y="4093880"/>
              <a:ext cx="45719" cy="171509"/>
              <a:chOff x="8427962" y="4634895"/>
              <a:chExt cx="45719" cy="171509"/>
            </a:xfrm>
          </p:grpSpPr>
          <p:sp>
            <p:nvSpPr>
              <p:cNvPr id="70" name="Oval 69"/>
              <p:cNvSpPr/>
              <p:nvPr/>
            </p:nvSpPr>
            <p:spPr>
              <a:xfrm>
                <a:off x="8427962" y="4634895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Oval 70"/>
              <p:cNvSpPr/>
              <p:nvPr/>
            </p:nvSpPr>
            <p:spPr>
              <a:xfrm>
                <a:off x="8427962" y="4697790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Oval 71"/>
              <p:cNvSpPr/>
              <p:nvPr/>
            </p:nvSpPr>
            <p:spPr>
              <a:xfrm>
                <a:off x="8427962" y="4760685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911543" y="4324763"/>
              <a:ext cx="141639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prstClr val="black"/>
                  </a:solidFill>
                  <a:latin typeface="+mn-lt"/>
                </a:rPr>
                <a:t>SCA_Application</a:t>
              </a:r>
              <a:endParaRPr lang="en-US" sz="1200" b="1" dirty="0">
                <a:solidFill>
                  <a:prstClr val="black"/>
                </a:solidFill>
                <a:latin typeface="+mn-lt"/>
                <a:cs typeface="+mn-cs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38939666-6BCB-4A16-B25C-26F99B8B3D26}"/>
                </a:ext>
              </a:extLst>
            </p:cNvPr>
            <p:cNvSpPr txBox="1"/>
            <p:nvPr/>
          </p:nvSpPr>
          <p:spPr>
            <a:xfrm>
              <a:off x="3847342" y="4396369"/>
              <a:ext cx="141639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rgbClr val="006600"/>
                  </a:solidFill>
                  <a:latin typeface="+mn-lt"/>
                </a:rPr>
                <a:t>SCA_Application</a:t>
              </a:r>
              <a:endParaRPr lang="en-US" sz="1200" b="1" dirty="0">
                <a:solidFill>
                  <a:srgbClr val="006600"/>
                </a:solidFill>
                <a:latin typeface="+mn-lt"/>
                <a:cs typeface="+mn-cs"/>
              </a:endParaRPr>
            </a:p>
          </p:txBody>
        </p:sp>
      </p:grpSp>
      <p:cxnSp>
        <p:nvCxnSpPr>
          <p:cNvPr id="100" name="Straight Connector 99"/>
          <p:cNvCxnSpPr/>
          <p:nvPr/>
        </p:nvCxnSpPr>
        <p:spPr>
          <a:xfrm flipV="1">
            <a:off x="5404066" y="6111219"/>
            <a:ext cx="429768" cy="877"/>
          </a:xfrm>
          <a:prstGeom prst="line">
            <a:avLst/>
          </a:prstGeom>
          <a:ln w="25400">
            <a:solidFill>
              <a:srgbClr val="000099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6EDFFEA7-A76A-F63F-F5AA-3146DA555374}"/>
              </a:ext>
            </a:extLst>
          </p:cNvPr>
          <p:cNvGrpSpPr/>
          <p:nvPr/>
        </p:nvGrpSpPr>
        <p:grpSpPr>
          <a:xfrm>
            <a:off x="2814614" y="3244675"/>
            <a:ext cx="1030403" cy="3108960"/>
            <a:chOff x="2814614" y="3244675"/>
            <a:chExt cx="1030403" cy="310896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6EE6AF70-70CD-40E0-8C11-FCECC29C156D}"/>
                </a:ext>
              </a:extLst>
            </p:cNvPr>
            <p:cNvCxnSpPr/>
            <p:nvPr/>
          </p:nvCxnSpPr>
          <p:spPr>
            <a:xfrm rot="16200000">
              <a:off x="3043214" y="3777263"/>
              <a:ext cx="0" cy="457200"/>
            </a:xfrm>
            <a:prstGeom prst="line">
              <a:avLst/>
            </a:prstGeom>
            <a:ln w="57150" cmpd="tri">
              <a:solidFill>
                <a:srgbClr val="000099"/>
              </a:solidFill>
              <a:headEnd type="arrow" w="sm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6EE6AF70-70CD-40E0-8C11-FCECC29C156D}"/>
                </a:ext>
              </a:extLst>
            </p:cNvPr>
            <p:cNvCxnSpPr/>
            <p:nvPr/>
          </p:nvCxnSpPr>
          <p:spPr>
            <a:xfrm flipV="1">
              <a:off x="3283917" y="3244675"/>
              <a:ext cx="1676" cy="3108960"/>
            </a:xfrm>
            <a:prstGeom prst="line">
              <a:avLst/>
            </a:prstGeom>
            <a:ln w="63500" cmpd="tri">
              <a:solidFill>
                <a:srgbClr val="000099"/>
              </a:solidFill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EE6AF70-70CD-40E0-8C11-FCECC29C156D}"/>
                </a:ext>
              </a:extLst>
            </p:cNvPr>
            <p:cNvCxnSpPr/>
            <p:nvPr/>
          </p:nvCxnSpPr>
          <p:spPr>
            <a:xfrm rot="16200000">
              <a:off x="3570697" y="3732245"/>
              <a:ext cx="0" cy="548640"/>
            </a:xfrm>
            <a:prstGeom prst="line">
              <a:avLst/>
            </a:prstGeom>
            <a:ln w="57150" cmpd="tri">
              <a:solidFill>
                <a:srgbClr val="000099"/>
              </a:solidFill>
              <a:headEnd type="arrow" w="sm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EE6AF70-70CD-40E0-8C11-FCECC29C156D}"/>
                </a:ext>
              </a:extLst>
            </p:cNvPr>
            <p:cNvCxnSpPr/>
            <p:nvPr/>
          </p:nvCxnSpPr>
          <p:spPr>
            <a:xfrm rot="16200000">
              <a:off x="3570697" y="3107177"/>
              <a:ext cx="0" cy="548640"/>
            </a:xfrm>
            <a:prstGeom prst="line">
              <a:avLst/>
            </a:prstGeom>
            <a:ln w="57150" cmpd="tri">
              <a:solidFill>
                <a:srgbClr val="000099"/>
              </a:solidFill>
              <a:headEnd type="arrow" w="sm" len="sm"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EE6AF70-70CD-40E0-8C11-FCECC29C156D}"/>
              </a:ext>
            </a:extLst>
          </p:cNvPr>
          <p:cNvCxnSpPr/>
          <p:nvPr/>
        </p:nvCxnSpPr>
        <p:spPr>
          <a:xfrm rot="16200000">
            <a:off x="3577950" y="5976267"/>
            <a:ext cx="0" cy="548640"/>
          </a:xfrm>
          <a:prstGeom prst="line">
            <a:avLst/>
          </a:prstGeom>
          <a:ln w="57150" cmpd="tri">
            <a:solidFill>
              <a:srgbClr val="000099"/>
            </a:solidFill>
            <a:headEnd type="arrow" w="sm" len="sm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B9385ACC-860B-0C54-6D10-572DCB839F9B}"/>
              </a:ext>
            </a:extLst>
          </p:cNvPr>
          <p:cNvSpPr txBox="1"/>
          <p:nvPr/>
        </p:nvSpPr>
        <p:spPr>
          <a:xfrm>
            <a:off x="6420730" y="5517049"/>
            <a:ext cx="2722903" cy="400110"/>
          </a:xfrm>
          <a:prstGeom prst="rect">
            <a:avLst/>
          </a:prstGeom>
          <a:solidFill>
            <a:srgbClr val="FFFF9B"/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100" dirty="0">
                <a:latin typeface="+mn-lt"/>
              </a:rPr>
              <a:t>the </a:t>
            </a:r>
            <a:r>
              <a:rPr lang="en-US" sz="1100" b="1" dirty="0">
                <a:solidFill>
                  <a:srgbClr val="000099"/>
                </a:solidFill>
                <a:latin typeface="+mn-lt"/>
              </a:rPr>
              <a:t>SCA – Data_Plane </a:t>
            </a:r>
            <a:r>
              <a:rPr lang="en-US" sz="1100" dirty="0">
                <a:latin typeface="+mn-lt"/>
              </a:rPr>
              <a:t>never crosses the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Module</a:t>
            </a:r>
            <a:r>
              <a:rPr lang="en-US" sz="1100" dirty="0">
                <a:latin typeface="+mn-lt"/>
              </a:rPr>
              <a:t> boundary</a:t>
            </a:r>
            <a:endParaRPr lang="en-US" sz="11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3EB7659A-A3A8-82FC-F754-F3DDDA043912}"/>
              </a:ext>
            </a:extLst>
          </p:cNvPr>
          <p:cNvCxnSpPr>
            <a:cxnSpLocks/>
          </p:cNvCxnSpPr>
          <p:nvPr/>
        </p:nvCxnSpPr>
        <p:spPr>
          <a:xfrm flipH="1">
            <a:off x="5899104" y="2154996"/>
            <a:ext cx="538878" cy="0"/>
          </a:xfrm>
          <a:prstGeom prst="straightConnector1">
            <a:avLst/>
          </a:prstGeom>
          <a:ln w="50800">
            <a:solidFill>
              <a:schemeClr val="tx1"/>
            </a:solidFill>
            <a:prstDash val="sysDash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F8C14E6E-5A62-A089-45F6-F20C4852CB53}"/>
              </a:ext>
            </a:extLst>
          </p:cNvPr>
          <p:cNvCxnSpPr>
            <a:cxnSpLocks/>
          </p:cNvCxnSpPr>
          <p:nvPr/>
        </p:nvCxnSpPr>
        <p:spPr>
          <a:xfrm flipH="1">
            <a:off x="3363427" y="5579086"/>
            <a:ext cx="3108960" cy="0"/>
          </a:xfrm>
          <a:prstGeom prst="straightConnector1">
            <a:avLst/>
          </a:prstGeom>
          <a:ln w="50800">
            <a:solidFill>
              <a:schemeClr val="tx1"/>
            </a:solidFill>
            <a:prstDash val="sysDash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3C64F2AE-85C8-0689-182F-F35E0EAA556A}"/>
              </a:ext>
            </a:extLst>
          </p:cNvPr>
          <p:cNvSpPr txBox="1"/>
          <p:nvPr/>
        </p:nvSpPr>
        <p:spPr>
          <a:xfrm>
            <a:off x="6390375" y="2630221"/>
            <a:ext cx="2750335" cy="2349361"/>
          </a:xfrm>
          <a:prstGeom prst="rect">
            <a:avLst/>
          </a:prstGeom>
          <a:solidFill>
            <a:srgbClr val="FFFF9B"/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Module Agent </a:t>
            </a:r>
            <a:r>
              <a:rPr lang="en-US" sz="1100" dirty="0">
                <a:latin typeface="+mn-lt"/>
              </a:rPr>
              <a:t>provides </a:t>
            </a:r>
            <a:r>
              <a:rPr lang="en-US" sz="1100" b="1" u="sng" dirty="0">
                <a:latin typeface="+mn-lt"/>
              </a:rPr>
              <a:t>ALL</a:t>
            </a:r>
            <a:r>
              <a:rPr lang="en-US" sz="1100" dirty="0">
                <a:latin typeface="+mn-lt"/>
              </a:rPr>
              <a:t> needed mappings between the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Module </a:t>
            </a:r>
            <a:r>
              <a:rPr lang="en-US" sz="1100" dirty="0">
                <a:latin typeface="+mn-lt"/>
              </a:rPr>
              <a:t>/ </a:t>
            </a:r>
            <a:r>
              <a:rPr lang="en-US" sz="1100" b="1" dirty="0">
                <a:solidFill>
                  <a:srgbClr val="000099"/>
                </a:solidFill>
                <a:latin typeface="+mn-lt"/>
              </a:rPr>
              <a:t>SCA Container</a:t>
            </a:r>
            <a:r>
              <a:rPr lang="en-US" sz="1100" dirty="0">
                <a:latin typeface="+mn-lt"/>
              </a:rPr>
              <a:t> and the overall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Ecosystem </a:t>
            </a:r>
            <a:r>
              <a:rPr lang="en-US" sz="1100" dirty="0">
                <a:latin typeface="+mn-lt"/>
              </a:rPr>
              <a:t>and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Management Suite</a:t>
            </a:r>
          </a:p>
          <a:p>
            <a:pPr marL="173038" indent="-112713">
              <a:lnSpc>
                <a:spcPts val="12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100" dirty="0">
                <a:latin typeface="+mn-lt"/>
              </a:rPr>
              <a:t>presents a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</a:t>
            </a:r>
            <a:r>
              <a:rPr lang="en-US" sz="1100" dirty="0">
                <a:latin typeface="+mn-lt"/>
              </a:rPr>
              <a:t> -conformant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Module</a:t>
            </a:r>
            <a:r>
              <a:rPr lang="en-US" sz="1100" dirty="0">
                <a:latin typeface="+mn-lt"/>
              </a:rPr>
              <a:t> profile to the overall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System</a:t>
            </a:r>
          </a:p>
          <a:p>
            <a:pPr marL="173038" indent="-112713">
              <a:lnSpc>
                <a:spcPts val="12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100" dirty="0">
                <a:latin typeface="+mn-lt"/>
              </a:rPr>
              <a:t>provides mapping between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</a:t>
            </a:r>
            <a:r>
              <a:rPr lang="en-US" sz="1100" b="1" dirty="0">
                <a:latin typeface="+mn-lt"/>
                <a:sym typeface="Wingdings" panose="05000000000000000000" pitchFamily="2" charset="2"/>
              </a:rPr>
              <a:t> </a:t>
            </a:r>
            <a:r>
              <a:rPr lang="en-US" sz="11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“</a:t>
            </a:r>
            <a:r>
              <a:rPr lang="en-US" sz="1100" b="1" i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bulk</a:t>
            </a:r>
            <a:r>
              <a:rPr lang="en-US" sz="11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” Data Transfers </a:t>
            </a:r>
            <a:r>
              <a:rPr lang="en-US" sz="1100" dirty="0">
                <a:latin typeface="+mn-lt"/>
                <a:sym typeface="Wingdings" panose="05000000000000000000" pitchFamily="2" charset="2"/>
              </a:rPr>
              <a:t>via a set of </a:t>
            </a:r>
            <a:r>
              <a:rPr lang="en-US" sz="1100" b="1" dirty="0">
                <a:latin typeface="+mn-lt"/>
                <a:sym typeface="Wingdings" panose="05000000000000000000" pitchFamily="2" charset="2"/>
              </a:rPr>
              <a:t>Data_Plane Marshall / Demarshall </a:t>
            </a:r>
            <a:r>
              <a:rPr lang="en-US" sz="1100" dirty="0">
                <a:latin typeface="+mn-lt"/>
                <a:sym typeface="Wingdings" panose="05000000000000000000" pitchFamily="2" charset="2"/>
              </a:rPr>
              <a:t>interacting with </a:t>
            </a:r>
            <a:r>
              <a:rPr lang="en-US" sz="11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Data_Plane</a:t>
            </a:r>
          </a:p>
          <a:p>
            <a:pPr marL="173038" indent="-112713">
              <a:lnSpc>
                <a:spcPts val="12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100" dirty="0">
                <a:latin typeface="+mn-lt"/>
                <a:sym typeface="Wingdings" panose="05000000000000000000" pitchFamily="2" charset="2"/>
              </a:rPr>
              <a:t>provides mapping of </a:t>
            </a:r>
            <a:r>
              <a:rPr lang="en-US" sz="11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/ CORBA Exceptions </a:t>
            </a:r>
            <a:r>
              <a:rPr lang="en-US" sz="1100" dirty="0">
                <a:latin typeface="+mn-lt"/>
                <a:sym typeface="Wingdings" panose="05000000000000000000" pitchFamily="2" charset="2"/>
              </a:rPr>
              <a:t>to </a:t>
            </a:r>
            <a:r>
              <a:rPr lang="en-US" sz="11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Error Codes</a:t>
            </a:r>
          </a:p>
          <a:p>
            <a:pPr marL="173038" indent="-112713">
              <a:lnSpc>
                <a:spcPts val="1200"/>
              </a:lnSpc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100" dirty="0">
                <a:latin typeface="+mn-lt"/>
                <a:sym typeface="Wingdings" panose="05000000000000000000" pitchFamily="2" charset="2"/>
              </a:rPr>
              <a:t>provides needed </a:t>
            </a:r>
            <a:r>
              <a:rPr lang="en-US" sz="11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/ CORBA Infrastructure</a:t>
            </a:r>
            <a:r>
              <a:rPr lang="en-US" sz="1100" dirty="0">
                <a:latin typeface="+mn-lt"/>
                <a:sym typeface="Wingdings" panose="05000000000000000000" pitchFamily="2" charset="2"/>
              </a:rPr>
              <a:t> and </a:t>
            </a:r>
            <a:r>
              <a:rPr lang="en-US" sz="11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Support Components</a:t>
            </a:r>
            <a:endParaRPr lang="en-US" sz="1100" b="1" dirty="0">
              <a:solidFill>
                <a:srgbClr val="000099"/>
              </a:solidFill>
              <a:latin typeface="+mn-lt"/>
            </a:endParaRPr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7B4B73EE-F2A6-6D9A-2B6F-85872797DA92}"/>
              </a:ext>
            </a:extLst>
          </p:cNvPr>
          <p:cNvCxnSpPr>
            <a:cxnSpLocks/>
          </p:cNvCxnSpPr>
          <p:nvPr/>
        </p:nvCxnSpPr>
        <p:spPr>
          <a:xfrm flipH="1">
            <a:off x="2889262" y="2841682"/>
            <a:ext cx="3547872" cy="0"/>
          </a:xfrm>
          <a:prstGeom prst="straightConnector1">
            <a:avLst/>
          </a:prstGeom>
          <a:ln w="50800">
            <a:solidFill>
              <a:schemeClr val="tx1"/>
            </a:solidFill>
            <a:prstDash val="sysDash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844D8ADE-F4F5-6B42-5A9C-E85E8BD18789}"/>
              </a:ext>
            </a:extLst>
          </p:cNvPr>
          <p:cNvSpPr txBox="1"/>
          <p:nvPr/>
        </p:nvSpPr>
        <p:spPr>
          <a:xfrm>
            <a:off x="6417807" y="5998535"/>
            <a:ext cx="2722903" cy="707886"/>
          </a:xfrm>
          <a:prstGeom prst="rect">
            <a:avLst/>
          </a:prstGeom>
          <a:solidFill>
            <a:srgbClr val="FFFF9B"/>
          </a:solidFill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US" sz="1100" dirty="0">
                <a:latin typeface="+mn-lt"/>
              </a:rPr>
              <a:t>once the </a:t>
            </a:r>
            <a:r>
              <a:rPr lang="en-US" sz="1100" b="1" dirty="0">
                <a:solidFill>
                  <a:srgbClr val="FF0000"/>
                </a:solidFill>
                <a:latin typeface="+mn-lt"/>
              </a:rPr>
              <a:t>SOSA™ Module </a:t>
            </a:r>
            <a:r>
              <a:rPr lang="en-US" sz="1100" dirty="0">
                <a:latin typeface="+mn-lt"/>
              </a:rPr>
              <a:t>/ </a:t>
            </a:r>
            <a:r>
              <a:rPr lang="en-US" sz="1100" b="1" dirty="0">
                <a:solidFill>
                  <a:srgbClr val="000099"/>
                </a:solidFill>
                <a:latin typeface="+mn-lt"/>
              </a:rPr>
              <a:t>SCA Container </a:t>
            </a:r>
            <a:r>
              <a:rPr lang="en-US" sz="1100" dirty="0">
                <a:latin typeface="+mn-lt"/>
              </a:rPr>
              <a:t>is delivered as a reusable </a:t>
            </a:r>
            <a:r>
              <a:rPr lang="en-US" sz="1100" b="1" i="1" dirty="0">
                <a:latin typeface="+mn-lt"/>
              </a:rPr>
              <a:t>Base Class Entity</a:t>
            </a:r>
            <a:r>
              <a:rPr lang="en-US" sz="1100" dirty="0">
                <a:latin typeface="+mn-lt"/>
              </a:rPr>
              <a:t>, the</a:t>
            </a:r>
            <a:r>
              <a:rPr lang="en-US" sz="1100" b="1" dirty="0">
                <a:solidFill>
                  <a:srgbClr val="006600"/>
                </a:solidFill>
                <a:latin typeface="+mn-lt"/>
              </a:rPr>
              <a:t> </a:t>
            </a:r>
            <a:r>
              <a:rPr lang="en-US" sz="1100" b="1" dirty="0" err="1">
                <a:solidFill>
                  <a:srgbClr val="006600"/>
                </a:solidFill>
                <a:latin typeface="+mn-lt"/>
              </a:rPr>
              <a:t>SCA_Application</a:t>
            </a:r>
            <a:r>
              <a:rPr lang="en-US" sz="1100" b="1" dirty="0">
                <a:solidFill>
                  <a:srgbClr val="006600"/>
                </a:solidFill>
                <a:latin typeface="+mn-lt"/>
              </a:rPr>
              <a:t> </a:t>
            </a:r>
            <a:r>
              <a:rPr lang="en-US" sz="1100" dirty="0">
                <a:latin typeface="+mn-lt"/>
              </a:rPr>
              <a:t>unique element to support a </a:t>
            </a:r>
            <a:r>
              <a:rPr lang="en-US" sz="1100" b="1" dirty="0">
                <a:latin typeface="+mn-lt"/>
              </a:rPr>
              <a:t>COMMS Waveform</a:t>
            </a:r>
            <a:endParaRPr lang="en-US" sz="11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95B55D5B-0784-43C9-A996-B2CA2D915FBD}"/>
              </a:ext>
            </a:extLst>
          </p:cNvPr>
          <p:cNvCxnSpPr>
            <a:cxnSpLocks/>
          </p:cNvCxnSpPr>
          <p:nvPr/>
        </p:nvCxnSpPr>
        <p:spPr>
          <a:xfrm flipH="1">
            <a:off x="5663045" y="6318205"/>
            <a:ext cx="777240" cy="0"/>
          </a:xfrm>
          <a:prstGeom prst="straightConnector1">
            <a:avLst/>
          </a:prstGeom>
          <a:ln w="50800">
            <a:solidFill>
              <a:srgbClr val="006600"/>
            </a:solidFill>
            <a:prstDash val="sysDash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8" name="TextBox 147">
            <a:extLst>
              <a:ext uri="{FF2B5EF4-FFF2-40B4-BE49-F238E27FC236}">
                <a16:creationId xmlns:a16="http://schemas.microsoft.com/office/drawing/2014/main" id="{DE94B82B-91E2-399C-2B60-8459CED8B686}"/>
              </a:ext>
            </a:extLst>
          </p:cNvPr>
          <p:cNvSpPr txBox="1"/>
          <p:nvPr/>
        </p:nvSpPr>
        <p:spPr>
          <a:xfrm>
            <a:off x="6393665" y="5052084"/>
            <a:ext cx="2750335" cy="400110"/>
          </a:xfrm>
          <a:prstGeom prst="rect">
            <a:avLst/>
          </a:prstGeom>
          <a:solidFill>
            <a:srgbClr val="FFFF9B"/>
          </a:solidFill>
        </p:spPr>
        <p:txBody>
          <a:bodyPr wrap="square" rtlCol="0">
            <a:spAutoFit/>
          </a:bodyPr>
          <a:lstStyle/>
          <a:p>
            <a:pPr marL="60325">
              <a:lnSpc>
                <a:spcPts val="1200"/>
              </a:lnSpc>
              <a:spcBef>
                <a:spcPts val="200"/>
              </a:spcBef>
            </a:pPr>
            <a:r>
              <a:rPr lang="en-US" sz="1100" b="1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SOSA™ Module </a:t>
            </a:r>
            <a:r>
              <a:rPr lang="en-US" sz="1100" dirty="0">
                <a:latin typeface="+mn-lt"/>
                <a:sym typeface="Wingdings" panose="05000000000000000000" pitchFamily="2" charset="2"/>
              </a:rPr>
              <a:t>/ </a:t>
            </a:r>
            <a:r>
              <a:rPr lang="en-US" sz="11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Container </a:t>
            </a:r>
            <a:r>
              <a:rPr lang="en-US" sz="1100" dirty="0">
                <a:latin typeface="+mn-lt"/>
                <a:sym typeface="Wingdings" panose="05000000000000000000" pitchFamily="2" charset="2"/>
              </a:rPr>
              <a:t>provides needed </a:t>
            </a:r>
            <a:r>
              <a:rPr lang="en-US" sz="1100" b="1" dirty="0">
                <a:solidFill>
                  <a:srgbClr val="000099"/>
                </a:solidFill>
                <a:latin typeface="+mn-lt"/>
                <a:sym typeface="Wingdings" panose="05000000000000000000" pitchFamily="2" charset="2"/>
              </a:rPr>
              <a:t>SCA / CORBA Infrastructure</a:t>
            </a:r>
            <a:endParaRPr lang="en-US" sz="1100" b="1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149" name="Right Brace 148">
            <a:extLst>
              <a:ext uri="{FF2B5EF4-FFF2-40B4-BE49-F238E27FC236}">
                <a16:creationId xmlns:a16="http://schemas.microsoft.com/office/drawing/2014/main" id="{D31FECE6-78EE-DFC3-605E-2F0C1A50DAC2}"/>
              </a:ext>
            </a:extLst>
          </p:cNvPr>
          <p:cNvSpPr/>
          <p:nvPr/>
        </p:nvSpPr>
        <p:spPr>
          <a:xfrm>
            <a:off x="5932484" y="3196683"/>
            <a:ext cx="475205" cy="2252880"/>
          </a:xfrm>
          <a:prstGeom prst="rightBrace">
            <a:avLst>
              <a:gd name="adj1" fmla="val 8333"/>
              <a:gd name="adj2" fmla="val 87142"/>
            </a:avLst>
          </a:prstGeom>
          <a:ln w="508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485F5500-B8AD-44E7-B476-1E74ED75192E}"/>
              </a:ext>
            </a:extLst>
          </p:cNvPr>
          <p:cNvSpPr txBox="1"/>
          <p:nvPr/>
        </p:nvSpPr>
        <p:spPr>
          <a:xfrm>
            <a:off x="643492" y="3073627"/>
            <a:ext cx="1920240" cy="302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tIns="27432" bIns="0" rtlCol="0" anchor="ctr" anchorCtr="0">
            <a:noAutofit/>
          </a:bodyPr>
          <a:lstStyle/>
          <a:p>
            <a:pPr algn="ctr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prstClr val="black"/>
                </a:solidFill>
                <a:latin typeface="+mn-lt"/>
                <a:cs typeface="+mn-cs"/>
              </a:rPr>
              <a:t>Agent Manager</a:t>
            </a:r>
            <a:endParaRPr lang="en-US" sz="1200" b="1" dirty="0">
              <a:solidFill>
                <a:prstClr val="black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0275270"/>
      </p:ext>
    </p:ext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5" grpId="0" animBg="1"/>
      <p:bldP spid="7" grpId="0"/>
      <p:bldP spid="8" grpId="0"/>
      <p:bldP spid="74" grpId="0" animBg="1"/>
      <p:bldP spid="78" grpId="0" animBg="1"/>
      <p:bldP spid="82" grpId="0" animBg="1"/>
      <p:bldP spid="90" grpId="0" animBg="1"/>
      <p:bldP spid="94" grpId="0" animBg="1"/>
      <p:bldP spid="110" grpId="0" animBg="1"/>
      <p:bldP spid="111" grpId="0" animBg="1"/>
      <p:bldP spid="113" grpId="0" animBg="1"/>
      <p:bldP spid="2" grpId="0" animBg="1"/>
      <p:bldP spid="139" grpId="0" animBg="1"/>
      <p:bldP spid="142" grpId="0" animBg="1"/>
      <p:bldP spid="144" grpId="0" animBg="1"/>
      <p:bldP spid="148" grpId="0" animBg="1"/>
      <p:bldP spid="149" grpId="0" animBg="1"/>
      <p:bldP spid="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>
                <a:solidFill>
                  <a:srgbClr val="000099"/>
                </a:solidFill>
              </a:rPr>
              <a:t>SCA Container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/>
              <a:t>Background </a:t>
            </a:r>
            <a:r>
              <a:rPr lang="en-US" dirty="0"/>
              <a:t>– 1/3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201E81-8F61-47F4-A518-29B5EFEA83A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158" y="1045102"/>
            <a:ext cx="9096629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There is a “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requirement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…” (“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desirement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…”) to support the integration of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Capabilities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(especially, but not limited-to, existing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JTRS Waveform Applications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originally developed against the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oftware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ommunications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rchitecture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–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v2.2.2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&amp;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v4.1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– be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Supported-By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and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Interoperable-With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the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SOSA™ System-of-Systems Ecosystem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hosted within a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CMOSS + VICTORY + MORA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–based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physical Solutions Architecture Implementation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306" y="2627516"/>
            <a:ext cx="9096629" cy="4101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WORKING PRESUMPTIONS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:</a:t>
            </a:r>
          </a:p>
          <a:p>
            <a:pPr marL="346075" marR="0" lvl="0" indent="-231775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utilize current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SOSA™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strategy of providing hosting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SOSA™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/ CMOSS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Chassis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&amp;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Backplane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of:</a:t>
            </a:r>
          </a:p>
          <a:p>
            <a:pPr marL="684213" marR="0" lvl="1" indent="-2222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availability of two Information  Domains (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Domain_1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= “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client-side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”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WFA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Domain_2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= “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channel-side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”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WFA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), separated by a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Cryptographic Device</a:t>
            </a:r>
          </a:p>
          <a:p>
            <a:pPr marL="684213" marR="0" lvl="1" indent="-222250" algn="l" defTabSz="790575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with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Domain_1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utilizing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SOSA™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/ CMOSS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resources: 	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CP-UTP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ontrol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lane -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U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ltra-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hin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ipe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   plus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						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EP-FP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   (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E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xpansion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lane -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F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ipe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</a:t>
            </a:r>
          </a:p>
          <a:p>
            <a:pPr marL="684213" marR="0" lvl="1" indent="-222250" algn="l" defTabSz="790575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with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Domain_2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utilizing: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SOSA™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/ CMOSS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resources: 	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DP-UTP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ata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lane -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U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ltra-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hin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ipe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       plus 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						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DP-FP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   (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ata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-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F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ipe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</a:t>
            </a:r>
          </a:p>
          <a:p>
            <a:pPr marL="346075" marR="0" lvl="0" indent="-230188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utilize current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SOSA™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strategy of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SOSA™ Message Interconnect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&amp;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SOSA™ Wideband Low-Latency Interconnect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logical Reference Architecture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support facilities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  <a:p>
            <a:pPr marL="346075" marR="0" lvl="0" indent="-230188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utilize current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VDB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V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ictory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ata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B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us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as a “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pseudo general-purpose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”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IPv4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Transport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in the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physical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CMOSS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VICTORY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MORA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–based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Solutions Architecture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building-upon existing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VDB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strategies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  <a:p>
            <a:pPr marL="346075" marR="0" lvl="0" indent="-230188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utilize current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ML2B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ORA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ow-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L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atency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B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us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to support existing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MDM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ORA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ata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essage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and evolving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SDM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OSA™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ata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essage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)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Protocol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and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Structure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definitions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in the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physical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CMOSS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+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VICTORY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+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MORA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–based 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Solutions Architecture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building-upon existing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ML2B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strategies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36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201E81-8F61-47F4-A518-29B5EFEA83A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56" y="1037630"/>
            <a:ext cx="9096629" cy="5652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– JTNC / JTRS WFA – JTNC / JTRS APIs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:</a:t>
            </a:r>
          </a:p>
          <a:p>
            <a:pPr marL="342900" marR="0" lvl="0" indent="-227013" algn="l" defTabSz="914400" rtl="0" eaLnBrk="1" fontAlgn="base" latinLnBrk="0" hangingPunct="1">
              <a:lnSpc>
                <a:spcPts val="18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while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 v2.2.2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is strictly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CORBA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-based, and therefore utilizes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GIOP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eneral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nter-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RB Interaction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rotocol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), which is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IIOP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nternet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nter-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RB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rotocol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) in an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IPv4 / IPv6 Transport Environment</a:t>
            </a:r>
          </a:p>
          <a:p>
            <a:pPr marL="342900" marR="0" lvl="0" indent="-227013" algn="l" defTabSz="914400" rtl="0" eaLnBrk="1" fontAlgn="base" latinLnBrk="0" hangingPunct="1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while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SCA v4.1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no-longer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requires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CORBA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, the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only </a:t>
            </a:r>
            <a:r>
              <a:rPr lang="en-US" dirty="0" smtClean="0">
                <a:solidFill>
                  <a:prstClr val="black"/>
                </a:solidFill>
                <a:latin typeface="Calibri"/>
                <a:cs typeface="Times New Roman" panose="02020603050405020304" pitchFamily="18" charset="0"/>
              </a:rPr>
              <a:t>currently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supported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Ecosystem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is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CORBA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-based</a:t>
            </a:r>
          </a:p>
          <a:p>
            <a:pPr marL="342900" marR="0" lvl="0" indent="-227013" algn="l" defTabSz="914400" rtl="0" eaLnBrk="1" fontAlgn="base" latinLnBrk="0" hangingPunct="1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while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ALL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of the relevant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JTNC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/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JTRS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Application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Service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, and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Device APIs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are defined using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IDL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ALL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Interactions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in existing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JTRS Waveform Applications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utilize the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SCA Ecosystem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as their exclusive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Framework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option</a:t>
            </a:r>
          </a:p>
          <a:p>
            <a:pPr marL="342900" marR="0" lvl="0" indent="-227013" algn="l" defTabSz="914400" rtl="0" eaLnBrk="1" fontAlgn="base" latinLnBrk="0" hangingPunct="1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in-general, a “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fairly-clean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…” separation between 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Control-Plane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and 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Data-Plane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(both “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comsci-101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” –like definitions)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Interactions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exist in the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JTNC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/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JTRS APIs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and in existing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JTRS Waveform Applications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,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with the strategy being proposed here taking advantage of this separation:</a:t>
            </a:r>
          </a:p>
          <a:p>
            <a:pPr marL="684213" marR="0" lvl="1" indent="-222250" algn="l" defTabSz="914400" rtl="0" eaLnBrk="1" fontAlgn="base" latinLnBrk="0" hangingPunct="1">
              <a:lnSpc>
                <a:spcPts val="16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a </a:t>
            </a:r>
            <a:r>
              <a:rPr kumimoji="0" lang="en-US" sz="1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Control-Plane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generally consisting of relatively short and infrequent Interactions (e.g., Lifecycle controls, etc.), all of which utilize the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Ecosystem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Framework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, with most (all …) currently available legacy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JTRS WFA Implementations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wedded-against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CORBA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, even if they utilize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v4.1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, using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GIOP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/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IIOP</a:t>
            </a:r>
          </a:p>
          <a:p>
            <a:pPr marL="684213" marR="0" lvl="1" indent="-222250" algn="l" defTabSz="914400" rtl="0" eaLnBrk="1" fontAlgn="base" latinLnBrk="0" hangingPunct="1">
              <a:lnSpc>
                <a:spcPts val="16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a </a:t>
            </a:r>
            <a:r>
              <a:rPr kumimoji="0" lang="en-US" sz="14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Data-Plane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generally consisting of relatively long and frequent Interactions involving the transfer of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opaque octet strings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with minimal consistent &amp; well-structured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In-Band Header information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between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Applications</a:t>
            </a:r>
          </a:p>
          <a:p>
            <a:pPr marL="346075" marR="0" lvl="0" indent="-222250" algn="l" defTabSz="914400" rtl="0" eaLnBrk="1" fontAlgn="base" latinLnBrk="0" hangingPunct="1">
              <a:lnSpc>
                <a:spcPts val="1800"/>
              </a:lnSpc>
              <a:spcBef>
                <a:spcPts val="90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while there are situations in the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Core Framework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and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JTNC / JTRS APIs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which utilize the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IDL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 type “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any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” – which allows for the exchange of structured data in an opaque Interaction format, and having the underlying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Ecosystem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provide “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transparent and automatic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…” marshalling &amp; demarshalling of data outside the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Application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– its use is fairly-localized (e.g., Configuration Parameters, etc.) and can be replicated within an “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Adapter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” to avoid needed to modify existing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Application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software  there are well-established marshalling &amp; demarshalling patterns that would need to be implemented in such “</a:t>
            </a:r>
            <a:r>
              <a: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SCA Adapter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  <a:sym typeface="Wingdings" panose="05000000000000000000" pitchFamily="2" charset="2"/>
              </a:rPr>
              <a:t>” elements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48496" y="29262"/>
            <a:ext cx="6840250" cy="955707"/>
          </a:xfrm>
        </p:spPr>
        <p:txBody>
          <a:bodyPr>
            <a:normAutofit/>
          </a:bodyPr>
          <a:lstStyle/>
          <a:p>
            <a:r>
              <a:rPr lang="en-US" u="sng" dirty="0">
                <a:solidFill>
                  <a:srgbClr val="000099"/>
                </a:solidFill>
              </a:rPr>
              <a:t>SCA Container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/>
              <a:t>Background </a:t>
            </a:r>
            <a:r>
              <a:rPr lang="en-US" dirty="0"/>
              <a:t>– </a:t>
            </a:r>
            <a:r>
              <a:rPr lang="en-US" dirty="0" smtClean="0"/>
              <a:t>2/3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85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201E81-8F61-47F4-A518-29B5EFEA83AA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56" y="1037630"/>
            <a:ext cx="9096629" cy="6229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– JTNC / JTRS WFA – JTNC / JTRS APIs </a:t>
            </a:r>
            <a:r>
              <a:rPr kumimoji="0" lang="en-US" sz="18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(continued)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:</a:t>
            </a:r>
          </a:p>
          <a:p>
            <a:pPr marL="346075" marR="0" lvl="0" indent="-222250" algn="l" defTabSz="914400" rtl="0" eaLnBrk="1" fontAlgn="base" latinLnBrk="0" hangingPunct="1">
              <a:lnSpc>
                <a:spcPts val="18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 typeface="+mj-lt"/>
              <a:buAutoNum type="arabicParenR" startAt="6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he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set of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SCA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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SOSA™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Control-Plane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(“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compsci-101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definitions) Interactions are proposed to occur without any inter-Ecosystem conversion / marshalling – demarshalling since the preferred strategy is to maintain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IIOP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-based communications mechanisms transported via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IPv4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on the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VDB</a:t>
            </a:r>
          </a:p>
          <a:p>
            <a:pPr marL="346075" marR="0" lvl="0" indent="-222250" algn="l" defTabSz="914400" rtl="0" eaLnBrk="1" fontAlgn="base" latinLnBrk="0" hangingPunct="1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arenR" startAt="6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he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set of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SCA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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SOSA™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Data-Plane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(“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compsci-101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definitions) Interactions are proposed to occur via “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simple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…”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SCA-based Adapter Components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which present the appropriate native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SCA 2.2.2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SCA 4.1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JTNC-JTRS API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{RSS, Application, Service, Device}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Interaction Signature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to the “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native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SCA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-based element (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WFA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etc.), and providing a straightforward serialization / marshalling / demarshalling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Interface Signature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to the 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SOSA™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“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Data-Plane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transport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mechanisms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  <a:p>
            <a:pPr marL="346075" marR="0" lvl="0" indent="-230188" algn="l" defTabSz="914400" rtl="0" eaLnBrk="1" fontAlgn="base" latinLnBrk="0" hangingPunct="1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arenR" startAt="6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necessary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“</a:t>
            </a: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Services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” (e.g.,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Vocoders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File System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Timing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etc.) and “</a:t>
            </a: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Devices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” (e.g.,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Serial Port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PTT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etc.) are supported across the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 Ecosystem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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SOSA™ Ecosystem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boundary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  <a:p>
            <a:pPr marL="346075" marR="0" lvl="0" indent="-230188" algn="l" defTabSz="914400" rtl="0" eaLnBrk="1" fontAlgn="base" latinLnBrk="0" hangingPunct="1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rabicParenR" startAt="6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the principle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Error-Handling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strategy used in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 2.2.2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 4.1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, and the many of the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JTNC / JTRS APIs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is “</a:t>
            </a: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Exception Handling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”, provided via specific “</a:t>
            </a: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Exception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” definitions and their “</a:t>
            </a: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raises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” inclusions in many Invocations (verbs / calls) in their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IDL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-based specifications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 therefore, existing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JTRS WFAs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and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Support Applications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utilize “</a:t>
            </a:r>
            <a:r>
              <a:rPr kumimoji="0" lang="en-US" sz="16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Exceptions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”, which are supported in the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SCA CF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(</a:t>
            </a:r>
            <a:r>
              <a:rPr kumimoji="0" lang="en-US" sz="16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C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ore </a:t>
            </a:r>
            <a:r>
              <a:rPr kumimoji="0" lang="en-US" sz="1600" b="1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F</a:t>
            </a:r>
            <a:r>
              <a:rPr kumimoji="0" lang="en-US" sz="1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ramework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) rather than being addressed as a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Programming Language (C++) Library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  <a:sym typeface="Wingdings" panose="05000000000000000000" pitchFamily="2" charset="2"/>
              </a:rPr>
              <a:t>capability:</a:t>
            </a:r>
          </a:p>
          <a:p>
            <a:pPr marL="684213" marR="0" lvl="1" indent="-222250" algn="l" defTabSz="914400" rtl="0" eaLnBrk="1" fontAlgn="base" latinLnBrk="0" hangingPunct="1">
              <a:lnSpc>
                <a:spcPts val="15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while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this type of “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Exception Handling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” strategy is well-supported in a homogeneous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SCA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-based CF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Exceptions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” are not currently supported in the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SOSA™ CF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, so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SCA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SOSA™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“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adapter elements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will be required to provide the necessary translation</a:t>
            </a:r>
          </a:p>
          <a:p>
            <a:pPr marL="684213" marR="0" lvl="1" indent="-222250" algn="l" defTabSz="914400" rtl="0" eaLnBrk="1" fontAlgn="base" latinLnBrk="0" hangingPunct="1">
              <a:lnSpc>
                <a:spcPts val="15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in-general,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CF-based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“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Exception Handling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works well within a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homogeneous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CF Ecosystem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, however, direct mapping of “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Exceptions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between any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heterogeneous CF Ecosystems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is “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best-avoided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…”, and should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NOT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be incorporated into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SCA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CF Ecosystem 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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SOSA™ CF Ecosystem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exchanges </a:t>
            </a:r>
          </a:p>
          <a:p>
            <a:pPr marL="684213" marR="0" lvl="1" indent="-222250" algn="l" defTabSz="914400" rtl="0" eaLnBrk="1" fontAlgn="base" latinLnBrk="0" hangingPunct="1">
              <a:lnSpc>
                <a:spcPts val="15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additional background regarding this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Error-Handling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/ “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Exception Handling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” is included in a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BACKUP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section of this white paper 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presentation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915987" marR="0" lvl="1" indent="-342900" algn="l" defTabSz="914400" rtl="0" eaLnBrk="1" fontAlgn="base" latinLnBrk="0" hangingPunct="1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48496" y="29262"/>
            <a:ext cx="6840250" cy="955707"/>
          </a:xfrm>
        </p:spPr>
        <p:txBody>
          <a:bodyPr>
            <a:normAutofit/>
          </a:bodyPr>
          <a:lstStyle/>
          <a:p>
            <a:r>
              <a:rPr lang="en-US" u="sng" dirty="0">
                <a:solidFill>
                  <a:srgbClr val="000099"/>
                </a:solidFill>
              </a:rPr>
              <a:t>SCA Container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 smtClean="0"/>
              <a:t>Background </a:t>
            </a:r>
            <a:r>
              <a:rPr lang="en-US" dirty="0"/>
              <a:t>– </a:t>
            </a:r>
            <a:r>
              <a:rPr lang="en-US" dirty="0" smtClean="0"/>
              <a:t>3/3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32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E1B8B6-C9A0-4243-B6D6-1080561E9781}"/>
              </a:ext>
            </a:extLst>
          </p:cNvPr>
          <p:cNvSpPr/>
          <p:nvPr/>
        </p:nvSpPr>
        <p:spPr>
          <a:xfrm>
            <a:off x="0" y="2113799"/>
            <a:ext cx="9144000" cy="1113942"/>
          </a:xfrm>
          <a:prstGeom prst="rect">
            <a:avLst/>
          </a:prstGeom>
          <a:solidFill>
            <a:srgbClr val="FFEEB7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23026" y="119603"/>
            <a:ext cx="7306574" cy="955707"/>
          </a:xfrm>
        </p:spPr>
        <p:txBody>
          <a:bodyPr>
            <a:normAutofit/>
          </a:bodyPr>
          <a:lstStyle/>
          <a:p>
            <a:pPr fontAlgn="base">
              <a:lnSpc>
                <a:spcPts val="2900"/>
              </a:lnSpc>
              <a:spcAft>
                <a:spcPct val="0"/>
              </a:spcAft>
            </a:pPr>
            <a:r>
              <a:rPr lang="en-US" sz="2800" u="sng" dirty="0">
                <a:solidFill>
                  <a:prstClr val="black"/>
                </a:solidFill>
              </a:rPr>
              <a:t>Overall System-of-Systems Context</a:t>
            </a:r>
            <a:r>
              <a:rPr lang="en-US" sz="2800" dirty="0">
                <a:solidFill>
                  <a:prstClr val="black"/>
                </a:solidFill>
              </a:rPr>
              <a:t>:</a:t>
            </a:r>
            <a:br>
              <a:rPr lang="en-US" sz="2800" dirty="0">
                <a:solidFill>
                  <a:prstClr val="black"/>
                </a:solidFill>
              </a:rPr>
            </a:br>
            <a:r>
              <a:rPr lang="en-US" sz="2400" dirty="0">
                <a:solidFill>
                  <a:prstClr val="black"/>
                </a:solidFill>
              </a:rPr>
              <a:t>What Counts is What’s “</a:t>
            </a:r>
            <a:r>
              <a:rPr lang="en-US" sz="2400" i="1" u="sng" dirty="0">
                <a:solidFill>
                  <a:prstClr val="black"/>
                </a:solidFill>
              </a:rPr>
              <a:t>Inside</a:t>
            </a:r>
            <a:r>
              <a:rPr lang="en-US" sz="2400" dirty="0">
                <a:solidFill>
                  <a:prstClr val="black"/>
                </a:solidFill>
              </a:rPr>
              <a:t> …”</a:t>
            </a:r>
            <a:endParaRPr lang="en-US" sz="2400" i="1" dirty="0">
              <a:solidFill>
                <a:prstClr val="black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7FBA8C-507E-4621-91B6-3AF8DF67627F}"/>
              </a:ext>
            </a:extLst>
          </p:cNvPr>
          <p:cNvSpPr txBox="1"/>
          <p:nvPr/>
        </p:nvSpPr>
        <p:spPr>
          <a:xfrm>
            <a:off x="0" y="1047721"/>
            <a:ext cx="91395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6688" marR="0" lvl="0" indent="-166688" algn="l" defTabSz="160655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INSIDE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: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	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MRA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*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instances may use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ANY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Framework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&amp;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Hardware / OS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and still be a compliant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SOSA™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“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citizen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”,</a:t>
            </a:r>
            <a:b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</a:b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	with the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Container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providing necessary adaptation functions</a:t>
            </a:r>
          </a:p>
          <a:p>
            <a:pPr marL="166688" lvl="0" indent="-166688" defTabSz="1606550" fontAlgn="auto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OUTSIDE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: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	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SOSA™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Framework Infrastructure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provides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Communications Mechanisms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between </a:t>
            </a:r>
            <a:r>
              <a:rPr lang="en-US" sz="1400" b="1" dirty="0">
                <a:solidFill>
                  <a:prstClr val="black"/>
                </a:solidFill>
                <a:latin typeface="Calibri" panose="020F0502020204030204"/>
              </a:rPr>
              <a:t>MRA</a:t>
            </a:r>
            <a:r>
              <a:rPr lang="en-US" sz="1400" b="1" dirty="0">
                <a:solidFill>
                  <a:srgbClr val="FF0000"/>
                </a:solidFill>
                <a:latin typeface="Calibri" panose="020F0502020204030204"/>
              </a:rPr>
              <a:t>*</a:t>
            </a: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 instances </a:t>
            </a:r>
          </a:p>
          <a:p>
            <a:pPr marL="166688" lvl="0" indent="-166688" defTabSz="1606550" fontAlgn="auto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Containers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: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	adapt (shim) individual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MRA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*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instances to the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SOSA™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Framework Infrastructure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596B005-670E-44C3-86DD-D2AEE16A85FC}"/>
              </a:ext>
            </a:extLst>
          </p:cNvPr>
          <p:cNvGrpSpPr/>
          <p:nvPr/>
        </p:nvGrpSpPr>
        <p:grpSpPr>
          <a:xfrm>
            <a:off x="6964424" y="4119063"/>
            <a:ext cx="1809911" cy="1013432"/>
            <a:chOff x="6964424" y="2718003"/>
            <a:chExt cx="1809911" cy="1013432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73C2D29C-068F-47DA-9FB9-69D71F68BA0F}"/>
                </a:ext>
              </a:extLst>
            </p:cNvPr>
            <p:cNvSpPr/>
            <p:nvPr/>
          </p:nvSpPr>
          <p:spPr>
            <a:xfrm>
              <a:off x="6964424" y="2725595"/>
              <a:ext cx="1809911" cy="100584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204D4B2C-E701-4305-AD5F-67DA4F759EA8}"/>
                </a:ext>
              </a:extLst>
            </p:cNvPr>
            <p:cNvSpPr txBox="1"/>
            <p:nvPr/>
          </p:nvSpPr>
          <p:spPr>
            <a:xfrm>
              <a:off x="7018139" y="2718003"/>
              <a:ext cx="1710276" cy="4539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SOSA™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- “</a:t>
              </a:r>
              <a:r>
                <a:rPr kumimoji="0" lang="en-US" sz="1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whatever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”</a:t>
              </a:r>
            </a:p>
            <a:p>
              <a:pPr marL="0" marR="0" lvl="0" indent="0" algn="ctr" defTabSz="4572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Container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684676F-57F8-458C-8B9F-6F20C25B331C}"/>
              </a:ext>
            </a:extLst>
          </p:cNvPr>
          <p:cNvGrpSpPr/>
          <p:nvPr/>
        </p:nvGrpSpPr>
        <p:grpSpPr>
          <a:xfrm>
            <a:off x="4550841" y="4122971"/>
            <a:ext cx="1809911" cy="1007787"/>
            <a:chOff x="4550841" y="2721911"/>
            <a:chExt cx="1809911" cy="1007787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49EF489-1A91-4DDF-BAA8-65402F50B7FF}"/>
                </a:ext>
              </a:extLst>
            </p:cNvPr>
            <p:cNvSpPr/>
            <p:nvPr/>
          </p:nvSpPr>
          <p:spPr>
            <a:xfrm>
              <a:off x="4550841" y="2723858"/>
              <a:ext cx="1809911" cy="100584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10FA1187-9E88-4001-AE69-D669C79C1EA6}"/>
                </a:ext>
              </a:extLst>
            </p:cNvPr>
            <p:cNvSpPr txBox="1"/>
            <p:nvPr/>
          </p:nvSpPr>
          <p:spPr>
            <a:xfrm>
              <a:off x="4683584" y="2721911"/>
              <a:ext cx="1552220" cy="4539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SOSA™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- RedHawk</a:t>
              </a:r>
            </a:p>
            <a:p>
              <a:pPr marL="0" marR="0" lvl="0" indent="0" algn="ctr" defTabSz="4572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Container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4A3DD42-B261-42BD-A77B-8F2798BDADE8}"/>
              </a:ext>
            </a:extLst>
          </p:cNvPr>
          <p:cNvGrpSpPr/>
          <p:nvPr/>
        </p:nvGrpSpPr>
        <p:grpSpPr>
          <a:xfrm>
            <a:off x="2432545" y="4122971"/>
            <a:ext cx="1809911" cy="1007787"/>
            <a:chOff x="2432545" y="2721911"/>
            <a:chExt cx="1809911" cy="1007787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004B5A6-2E5F-4DDE-BD9E-FEEDD2BB05E6}"/>
                </a:ext>
              </a:extLst>
            </p:cNvPr>
            <p:cNvSpPr/>
            <p:nvPr/>
          </p:nvSpPr>
          <p:spPr>
            <a:xfrm>
              <a:off x="2432545" y="2723858"/>
              <a:ext cx="1809911" cy="100584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D47E5785-9ED2-4C6D-98D4-3387D6037BF8}"/>
                </a:ext>
              </a:extLst>
            </p:cNvPr>
            <p:cNvSpPr txBox="1"/>
            <p:nvPr/>
          </p:nvSpPr>
          <p:spPr>
            <a:xfrm>
              <a:off x="2637809" y="2721911"/>
              <a:ext cx="1407180" cy="4539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SOSA™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-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 4.1</a:t>
              </a:r>
            </a:p>
            <a:p>
              <a:pPr marL="0" marR="0" lvl="0" indent="0" algn="ctr" defTabSz="4572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Container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585629F-79EF-4AF0-A2ED-F09D0719504B}"/>
              </a:ext>
            </a:extLst>
          </p:cNvPr>
          <p:cNvGrpSpPr/>
          <p:nvPr/>
        </p:nvGrpSpPr>
        <p:grpSpPr>
          <a:xfrm>
            <a:off x="314249" y="4122971"/>
            <a:ext cx="1809911" cy="1007786"/>
            <a:chOff x="314249" y="2721911"/>
            <a:chExt cx="1809911" cy="1007786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8EE5A31-8A87-4113-8BE2-844E7DB88F14}"/>
                </a:ext>
              </a:extLst>
            </p:cNvPr>
            <p:cNvSpPr/>
            <p:nvPr/>
          </p:nvSpPr>
          <p:spPr>
            <a:xfrm>
              <a:off x="314249" y="2723857"/>
              <a:ext cx="1809911" cy="100584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B01417B-6666-41D0-9E11-BC04760BA627}"/>
                </a:ext>
              </a:extLst>
            </p:cNvPr>
            <p:cNvSpPr txBox="1"/>
            <p:nvPr/>
          </p:nvSpPr>
          <p:spPr>
            <a:xfrm>
              <a:off x="449784" y="2721911"/>
              <a:ext cx="1546641" cy="4539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SOSA™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-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 2.2.2</a:t>
              </a:r>
            </a:p>
            <a:p>
              <a:pPr marL="0" marR="0" lvl="0" indent="0" algn="ctr" defTabSz="4572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Container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27ABCE48-CA88-4ACB-BC51-84E80B36ABEC}"/>
              </a:ext>
            </a:extLst>
          </p:cNvPr>
          <p:cNvSpPr txBox="1"/>
          <p:nvPr/>
        </p:nvSpPr>
        <p:spPr>
          <a:xfrm>
            <a:off x="648243" y="4573932"/>
            <a:ext cx="1163782" cy="4539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 2.2.2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649DAF-7F63-4B28-96CE-E4F2B2EB7249}"/>
              </a:ext>
            </a:extLst>
          </p:cNvPr>
          <p:cNvSpPr txBox="1"/>
          <p:nvPr/>
        </p:nvSpPr>
        <p:spPr>
          <a:xfrm>
            <a:off x="2766539" y="4573932"/>
            <a:ext cx="1163782" cy="4539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 4.1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2509A9-9CDF-44D7-AFF2-5ECA21FB73AF}"/>
              </a:ext>
            </a:extLst>
          </p:cNvPr>
          <p:cNvSpPr txBox="1"/>
          <p:nvPr/>
        </p:nvSpPr>
        <p:spPr>
          <a:xfrm>
            <a:off x="4884835" y="4573932"/>
            <a:ext cx="1163782" cy="453907"/>
          </a:xfrm>
          <a:prstGeom prst="rect">
            <a:avLst/>
          </a:prstGeom>
          <a:solidFill>
            <a:srgbClr val="FF99FF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RedHawk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F2BAD8-1D62-4960-AF91-DDDA2D330F49}"/>
              </a:ext>
            </a:extLst>
          </p:cNvPr>
          <p:cNvSpPr txBox="1"/>
          <p:nvPr/>
        </p:nvSpPr>
        <p:spPr>
          <a:xfrm>
            <a:off x="7298418" y="4570024"/>
            <a:ext cx="1163782" cy="453907"/>
          </a:xfrm>
          <a:prstGeom prst="rect">
            <a:avLst/>
          </a:prstGeom>
          <a:solidFill>
            <a:srgbClr val="D3CEB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 “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whatever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089B25E-6A84-4E35-98E2-2C64CE8EFF49}"/>
              </a:ext>
            </a:extLst>
          </p:cNvPr>
          <p:cNvGrpSpPr/>
          <p:nvPr/>
        </p:nvGrpSpPr>
        <p:grpSpPr>
          <a:xfrm>
            <a:off x="6509151" y="4636531"/>
            <a:ext cx="299312" cy="66344"/>
            <a:chOff x="6439876" y="5743144"/>
            <a:chExt cx="299312" cy="66344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F3B87085-C2AB-4A81-BBD7-AD94E767AE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39876" y="5743205"/>
              <a:ext cx="64008" cy="64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BBFD71AC-4DA3-4300-8197-6E1413CA1F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61967" y="5745480"/>
              <a:ext cx="64008" cy="64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93CD4253-C5AD-457F-91C6-B3FA2B1FBD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75180" y="5743144"/>
              <a:ext cx="64008" cy="64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D1E4A179-9B49-4A4E-AE7F-F71E8DB6EF82}"/>
              </a:ext>
            </a:extLst>
          </p:cNvPr>
          <p:cNvSpPr txBox="1"/>
          <p:nvPr/>
        </p:nvSpPr>
        <p:spPr>
          <a:xfrm>
            <a:off x="229074" y="3369563"/>
            <a:ext cx="868680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45720" bIns="45720" rtlCol="0" anchor="ctr" anchorCtr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SOSA™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Framework Infrastructure / Communications Mechanism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F8D6042-F94D-4FFF-8A27-B12AB270D1B2}"/>
              </a:ext>
            </a:extLst>
          </p:cNvPr>
          <p:cNvSpPr txBox="1"/>
          <p:nvPr/>
        </p:nvSpPr>
        <p:spPr>
          <a:xfrm>
            <a:off x="3254920" y="5336508"/>
            <a:ext cx="2743200" cy="3139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18288" bIns="18288" rtlCol="0" anchor="ctr" anchorCtr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Hardware / OS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E1F6F19-8EDB-4265-92AC-12291D32AF9A}"/>
              </a:ext>
            </a:extLst>
          </p:cNvPr>
          <p:cNvSpPr txBox="1"/>
          <p:nvPr/>
        </p:nvSpPr>
        <p:spPr>
          <a:xfrm>
            <a:off x="3162674" y="5459327"/>
            <a:ext cx="2743200" cy="3139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18288" bIns="18288" rtlCol="0" anchor="ctr" anchorCtr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Hardware / OS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93C4F6-86F8-4A0F-A811-0B49932AD336}"/>
              </a:ext>
            </a:extLst>
          </p:cNvPr>
          <p:cNvSpPr txBox="1"/>
          <p:nvPr/>
        </p:nvSpPr>
        <p:spPr>
          <a:xfrm>
            <a:off x="3057804" y="5579240"/>
            <a:ext cx="2743200" cy="31393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18288" bIns="18288" rtlCol="0" anchor="ctr" anchorCtr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Hardware / OS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4DBF103-F8A2-4ADA-8E66-98C7E54B277C}"/>
              </a:ext>
            </a:extLst>
          </p:cNvPr>
          <p:cNvCxnSpPr/>
          <p:nvPr/>
        </p:nvCxnSpPr>
        <p:spPr>
          <a:xfrm>
            <a:off x="7876189" y="3735812"/>
            <a:ext cx="0" cy="365760"/>
          </a:xfrm>
          <a:prstGeom prst="line">
            <a:avLst/>
          </a:prstGeom>
          <a:ln w="254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4B16B5B-D18F-433B-9FF1-D2D4215DB1D5}"/>
              </a:ext>
            </a:extLst>
          </p:cNvPr>
          <p:cNvCxnSpPr/>
          <p:nvPr/>
        </p:nvCxnSpPr>
        <p:spPr>
          <a:xfrm>
            <a:off x="5446306" y="3735812"/>
            <a:ext cx="0" cy="365760"/>
          </a:xfrm>
          <a:prstGeom prst="line">
            <a:avLst/>
          </a:prstGeom>
          <a:ln w="254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14412F6-A1D8-479C-A1E4-04783172DF6C}"/>
              </a:ext>
            </a:extLst>
          </p:cNvPr>
          <p:cNvCxnSpPr/>
          <p:nvPr/>
        </p:nvCxnSpPr>
        <p:spPr>
          <a:xfrm>
            <a:off x="3343633" y="3738332"/>
            <a:ext cx="0" cy="365760"/>
          </a:xfrm>
          <a:prstGeom prst="line">
            <a:avLst/>
          </a:prstGeom>
          <a:ln w="254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4ABE87D-ABE6-45E8-A540-E1D062B98A77}"/>
              </a:ext>
            </a:extLst>
          </p:cNvPr>
          <p:cNvCxnSpPr/>
          <p:nvPr/>
        </p:nvCxnSpPr>
        <p:spPr>
          <a:xfrm>
            <a:off x="1219376" y="3738332"/>
            <a:ext cx="0" cy="365760"/>
          </a:xfrm>
          <a:prstGeom prst="line">
            <a:avLst/>
          </a:prstGeom>
          <a:ln w="254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ight Brace 25">
            <a:extLst>
              <a:ext uri="{FF2B5EF4-FFF2-40B4-BE49-F238E27FC236}">
                <a16:creationId xmlns:a16="http://schemas.microsoft.com/office/drawing/2014/main" id="{679DA282-4096-4F81-BC3A-CD69A1D799A9}"/>
              </a:ext>
            </a:extLst>
          </p:cNvPr>
          <p:cNvSpPr/>
          <p:nvPr/>
        </p:nvSpPr>
        <p:spPr>
          <a:xfrm rot="5400000">
            <a:off x="4491962" y="4304369"/>
            <a:ext cx="347021" cy="3442755"/>
          </a:xfrm>
          <a:prstGeom prst="rightBrace">
            <a:avLst>
              <a:gd name="adj1" fmla="val 8333"/>
              <a:gd name="adj2" fmla="val 5010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0D027C1-8C56-458A-9EF0-C8BA3D4A31D9}"/>
              </a:ext>
            </a:extLst>
          </p:cNvPr>
          <p:cNvSpPr txBox="1"/>
          <p:nvPr/>
        </p:nvSpPr>
        <p:spPr>
          <a:xfrm>
            <a:off x="3393998" y="6126291"/>
            <a:ext cx="2550854" cy="592470"/>
          </a:xfrm>
          <a:prstGeom prst="rect">
            <a:avLst/>
          </a:prstGeom>
          <a:solidFill>
            <a:schemeClr val="bg1"/>
          </a:solidFill>
        </p:spPr>
        <p:txBody>
          <a:bodyPr wrap="square" tIns="91440" bIns="0" rtlCol="0">
            <a:spAutoFit/>
          </a:bodyPr>
          <a:lstStyle/>
          <a:p>
            <a:pPr marL="166688" marR="0" lvl="0" indent="-166688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SBC(s)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/ Single Board Computer(s)</a:t>
            </a:r>
          </a:p>
          <a:p>
            <a:pPr marL="166688" marR="0" lvl="0" indent="-166688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Waveform Card(s)</a:t>
            </a:r>
          </a:p>
          <a:p>
            <a:pPr marL="166688" marR="0" lvl="0" indent="-166688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etc.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B6B5665-DB97-4B83-9970-B6FF492BADBE}"/>
              </a:ext>
            </a:extLst>
          </p:cNvPr>
          <p:cNvSpPr txBox="1"/>
          <p:nvPr/>
        </p:nvSpPr>
        <p:spPr>
          <a:xfrm>
            <a:off x="7122160" y="5792212"/>
            <a:ext cx="2011680" cy="748923"/>
          </a:xfrm>
          <a:prstGeom prst="rect">
            <a:avLst/>
          </a:prstGeom>
          <a:solidFill>
            <a:srgbClr val="FFFF00"/>
          </a:solidFill>
        </p:spPr>
        <p:txBody>
          <a:bodyPr wrap="square" lIns="0" tIns="91440" rIns="0" bIns="9144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just limited-to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MRA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(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odular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adio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rchitecture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–</a:t>
            </a:r>
          </a:p>
          <a:p>
            <a:pPr marL="0" marR="0" lvl="0" indent="0" algn="ctr" defTabSz="4572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equally applicable-to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ANY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hosted </a:t>
            </a:r>
          </a:p>
          <a:p>
            <a:pPr marL="0" marR="0" lvl="0" indent="0" algn="ctr" defTabSz="4572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Application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/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Module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/ </a:t>
            </a:r>
            <a:r>
              <a:rPr kumimoji="0" lang="en-US" sz="10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Component</a:t>
            </a:r>
            <a:endParaRPr kumimoji="0" lang="en-US" sz="1000" b="0" i="0" u="sng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089B25E-6A84-4E35-98E2-2C64CE8EFF49}"/>
              </a:ext>
            </a:extLst>
          </p:cNvPr>
          <p:cNvGrpSpPr/>
          <p:nvPr/>
        </p:nvGrpSpPr>
        <p:grpSpPr>
          <a:xfrm rot="18389854">
            <a:off x="6095416" y="5477232"/>
            <a:ext cx="299312" cy="66344"/>
            <a:chOff x="6439876" y="5743144"/>
            <a:chExt cx="299312" cy="66344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3B87085-C2AB-4A81-BBD7-AD94E767AE8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439876" y="5743205"/>
              <a:ext cx="64008" cy="64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BFD71AC-4DA3-4300-8197-6E1413CA1F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561967" y="5745480"/>
              <a:ext cx="64008" cy="64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3CD4253-C5AD-457F-91C6-B3FA2B1FBD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675180" y="5743144"/>
              <a:ext cx="64008" cy="6400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AE7FBA8C-507E-4621-91B6-3AF8DF67627F}"/>
              </a:ext>
            </a:extLst>
          </p:cNvPr>
          <p:cNvSpPr txBox="1"/>
          <p:nvPr/>
        </p:nvSpPr>
        <p:spPr>
          <a:xfrm>
            <a:off x="11109" y="2151883"/>
            <a:ext cx="9127309" cy="1054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1606550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If the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SOSA™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Framework Infrastructure 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is limited to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ONLY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FACE™ /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SOSA™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TSS Communications Mechanisms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, then it is necessary for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EVERY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Container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to translate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EVERY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Interaction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occurring between an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MRA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*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instance and this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SOSA™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Framework Infrastructure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, which will introduce unnecessary overhead whenever </a:t>
            </a:r>
            <a:r>
              <a:rPr kumimoji="0" lang="en-US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MRA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*</a:t>
            </a:r>
            <a:r>
              <a:rPr kumimoji="0" lang="en-US" sz="14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instances utilize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the </a:t>
            </a:r>
            <a:r>
              <a:rPr kumimoji="0" lang="en-US" sz="1400" b="1" i="0" u="sng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SAME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</a:t>
            </a:r>
            <a:r>
              <a:rPr kumimoji="0" lang="en-US" sz="1400" b="1" i="0" u="sng" strike="noStrike" kern="120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Container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type and need to interact across </a:t>
            </a:r>
            <a:r>
              <a:rPr kumimoji="0" lang="en-US" sz="1400" b="1" i="0" u="sng" strike="noStrike" kern="120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Containers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t> 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 therefore, strongly-recommend an expanded use of alternative </a:t>
            </a:r>
            <a:r>
              <a:rPr kumimoji="0" lang="en-US" sz="1400" b="1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Communications Mechanisms 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to “</a:t>
            </a:r>
            <a:r>
              <a:rPr kumimoji="0" lang="en-US" sz="1400" i="1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share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” the </a:t>
            </a:r>
            <a:r>
              <a:rPr kumimoji="0" lang="en-US" sz="1400" b="1" i="0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SOSA™ </a:t>
            </a:r>
            <a:r>
              <a:rPr kumimoji="0" lang="en-US" sz="1400" b="1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Framework Infrastructure 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as a “</a:t>
            </a:r>
            <a:r>
              <a:rPr kumimoji="0" lang="en-US" sz="1400" i="1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multi-lane highway</a:t>
            </a:r>
            <a:r>
              <a:rPr kumimoji="0" lang="en-US" sz="1400" i="0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  <a:sym typeface="Wingdings" panose="05000000000000000000" pitchFamily="2" charset="2"/>
              </a:rPr>
              <a:t>”</a:t>
            </a:r>
            <a:endParaRPr kumimoji="0" lang="en-US" sz="14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293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6" grpId="0" animBg="1"/>
      <p:bldP spid="27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/>
          <p:cNvSpPr/>
          <p:nvPr/>
        </p:nvSpPr>
        <p:spPr>
          <a:xfrm>
            <a:off x="92361" y="4544297"/>
            <a:ext cx="3637108" cy="7060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8690346" y="6446837"/>
            <a:ext cx="453654" cy="365125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>
              <a:defRPr sz="11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D9C99C-87DB-4CB5-8916-79395CE3D1ED}" type="slidenum"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23026" y="81799"/>
            <a:ext cx="3139218" cy="955707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</a:pPr>
            <a:r>
              <a:rPr lang="en-US" sz="2800" u="sng" dirty="0">
                <a:solidFill>
                  <a:prstClr val="black"/>
                </a:solidFill>
              </a:rPr>
              <a:t>EXAMPLE #1</a:t>
            </a:r>
            <a:r>
              <a:rPr lang="en-US" sz="2800" dirty="0">
                <a:solidFill>
                  <a:prstClr val="black"/>
                </a:solidFill>
              </a:rPr>
              <a:t>:	</a:t>
            </a:r>
            <a:endParaRPr lang="en-US" sz="2800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E30497-D401-417D-911F-9545EDEC429E}"/>
              </a:ext>
            </a:extLst>
          </p:cNvPr>
          <p:cNvSpPr txBox="1"/>
          <p:nvPr/>
        </p:nvSpPr>
        <p:spPr>
          <a:xfrm>
            <a:off x="89455" y="2210688"/>
            <a:ext cx="8967546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45720" bIns="45720" rtlCol="0" anchor="ctr" anchorCtr="1">
            <a:spAutoFit/>
          </a:bodyPr>
          <a:lstStyle/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  <a:latin typeface="Calibri" panose="020F0502020204030204"/>
              </a:rPr>
              <a:t>SOSA™</a:t>
            </a:r>
            <a:r>
              <a:rPr lang="en-US" b="1" dirty="0">
                <a:latin typeface="Calibri" panose="020F0502020204030204"/>
              </a:rPr>
              <a:t> Framework Infrastructure / Communications Mechanism</a:t>
            </a:r>
          </a:p>
        </p:txBody>
      </p:sp>
      <p:grpSp>
        <p:nvGrpSpPr>
          <p:cNvPr id="116" name="Group 115"/>
          <p:cNvGrpSpPr/>
          <p:nvPr/>
        </p:nvGrpSpPr>
        <p:grpSpPr>
          <a:xfrm>
            <a:off x="94079" y="2571214"/>
            <a:ext cx="1309760" cy="1555307"/>
            <a:chOff x="112551" y="2571214"/>
            <a:chExt cx="1309760" cy="1555307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0181B141-D158-47C2-83D3-5CFAD2868201}"/>
                </a:ext>
              </a:extLst>
            </p:cNvPr>
            <p:cNvGrpSpPr/>
            <p:nvPr/>
          </p:nvGrpSpPr>
          <p:grpSpPr>
            <a:xfrm>
              <a:off x="112551" y="2980944"/>
              <a:ext cx="1309760" cy="1145577"/>
              <a:chOff x="516836" y="2721911"/>
              <a:chExt cx="1309760" cy="1145577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3D603C9-76D8-4CF2-B3CE-E05120DC9B34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521AE1F-D250-4A9F-BBA9-C1A2505152A4}"/>
                  </a:ext>
                </a:extLst>
              </p:cNvPr>
              <p:cNvSpPr txBox="1"/>
              <p:nvPr/>
            </p:nvSpPr>
            <p:spPr>
              <a:xfrm>
                <a:off x="552178" y="2721911"/>
                <a:ext cx="1242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SCA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Container</a:t>
                </a: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4DFBE69-A8EB-438A-A886-D3E9B4D22FFB}"/>
                </a:ext>
              </a:extLst>
            </p:cNvPr>
            <p:cNvSpPr txBox="1"/>
            <p:nvPr/>
          </p:nvSpPr>
          <p:spPr>
            <a:xfrm>
              <a:off x="241820" y="3324205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SCA Devices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68B28CE-3DF5-42BB-A600-7E38C60A8714}"/>
                </a:ext>
              </a:extLst>
            </p:cNvPr>
            <p:cNvCxnSpPr/>
            <p:nvPr/>
          </p:nvCxnSpPr>
          <p:spPr>
            <a:xfrm>
              <a:off x="755457" y="2571214"/>
              <a:ext cx="0" cy="402336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D4C7AB1-F168-4393-88B6-F3EC749599B0}"/>
                </a:ext>
              </a:extLst>
            </p:cNvPr>
            <p:cNvSpPr txBox="1"/>
            <p:nvPr/>
          </p:nvSpPr>
          <p:spPr>
            <a:xfrm>
              <a:off x="241820" y="3711427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SCA Runtime</a:t>
              </a:r>
            </a:p>
          </p:txBody>
        </p:sp>
      </p:grpSp>
      <p:grpSp>
        <p:nvGrpSpPr>
          <p:cNvPr id="120" name="Group 119"/>
          <p:cNvGrpSpPr/>
          <p:nvPr/>
        </p:nvGrpSpPr>
        <p:grpSpPr>
          <a:xfrm>
            <a:off x="1522630" y="2574140"/>
            <a:ext cx="1309760" cy="1552381"/>
            <a:chOff x="1550338" y="2574140"/>
            <a:chExt cx="1309760" cy="155238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EFBE1A6-A334-4443-A1EA-1F74970947F9}"/>
                </a:ext>
              </a:extLst>
            </p:cNvPr>
            <p:cNvGrpSpPr/>
            <p:nvPr/>
          </p:nvGrpSpPr>
          <p:grpSpPr>
            <a:xfrm>
              <a:off x="1550338" y="2980944"/>
              <a:ext cx="1309760" cy="1145577"/>
              <a:chOff x="516836" y="2721911"/>
              <a:chExt cx="1309760" cy="1145577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7E3831D-85AF-4859-9197-481447615C3B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F5C02725-58AB-4CB6-8C43-9206BB87E37A}"/>
                  </a:ext>
                </a:extLst>
              </p:cNvPr>
              <p:cNvSpPr txBox="1"/>
              <p:nvPr/>
            </p:nvSpPr>
            <p:spPr>
              <a:xfrm>
                <a:off x="552178" y="2721911"/>
                <a:ext cx="1242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SCA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Container</a:t>
                </a: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96D9FC7-D6B0-41C9-853E-DAA6FA0C54A3}"/>
                </a:ext>
              </a:extLst>
            </p:cNvPr>
            <p:cNvSpPr txBox="1"/>
            <p:nvPr/>
          </p:nvSpPr>
          <p:spPr>
            <a:xfrm>
              <a:off x="1682496" y="3327131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Domain-1 WFA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D5DAD4C-C1F6-423A-AF7A-4DE0D85FF7F5}"/>
                </a:ext>
              </a:extLst>
            </p:cNvPr>
            <p:cNvCxnSpPr/>
            <p:nvPr/>
          </p:nvCxnSpPr>
          <p:spPr>
            <a:xfrm>
              <a:off x="2203183" y="2574140"/>
              <a:ext cx="0" cy="402336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CC959F1-B31F-4BE2-87A4-77ED00E0CE24}"/>
                </a:ext>
              </a:extLst>
            </p:cNvPr>
            <p:cNvSpPr txBox="1"/>
            <p:nvPr/>
          </p:nvSpPr>
          <p:spPr>
            <a:xfrm>
              <a:off x="1679607" y="3714353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SCA Runtime</a:t>
              </a: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2966273" y="2568287"/>
            <a:ext cx="1309760" cy="1558234"/>
            <a:chOff x="2984745" y="2568287"/>
            <a:chExt cx="1309760" cy="1558234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74F77A9-A770-406D-9E2C-D430ABAED12C}"/>
                </a:ext>
              </a:extLst>
            </p:cNvPr>
            <p:cNvGrpSpPr/>
            <p:nvPr/>
          </p:nvGrpSpPr>
          <p:grpSpPr>
            <a:xfrm>
              <a:off x="2984745" y="2980944"/>
              <a:ext cx="1309760" cy="1145577"/>
              <a:chOff x="516836" y="2721911"/>
              <a:chExt cx="1309760" cy="1145577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98B5C5D1-58A8-465F-9B75-A29D0D3B689B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3DC9D63-102E-4E15-92A2-00408BAB9629}"/>
                  </a:ext>
                </a:extLst>
              </p:cNvPr>
              <p:cNvSpPr txBox="1"/>
              <p:nvPr/>
            </p:nvSpPr>
            <p:spPr>
              <a:xfrm>
                <a:off x="552178" y="2721911"/>
                <a:ext cx="1242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SCA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Container</a:t>
                </a: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C8367BC-470E-4FE6-A3C8-FA7BBA4E4A93}"/>
                </a:ext>
              </a:extLst>
            </p:cNvPr>
            <p:cNvSpPr txBox="1"/>
            <p:nvPr/>
          </p:nvSpPr>
          <p:spPr>
            <a:xfrm>
              <a:off x="3114014" y="3321278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Inter-Domain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74DE0FB-3BD2-4572-A918-FC4AA97430C9}"/>
                </a:ext>
              </a:extLst>
            </p:cNvPr>
            <p:cNvCxnSpPr/>
            <p:nvPr/>
          </p:nvCxnSpPr>
          <p:spPr>
            <a:xfrm>
              <a:off x="3637590" y="2568287"/>
              <a:ext cx="0" cy="402336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B8AAF24-393E-4741-AD76-85E349F4E7C6}"/>
                </a:ext>
              </a:extLst>
            </p:cNvPr>
            <p:cNvSpPr txBox="1"/>
            <p:nvPr/>
          </p:nvSpPr>
          <p:spPr>
            <a:xfrm>
              <a:off x="3114014" y="3708500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SCA Runtime</a:t>
              </a: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4405466" y="2561274"/>
            <a:ext cx="1309760" cy="1563376"/>
            <a:chOff x="4442410" y="2561274"/>
            <a:chExt cx="1309760" cy="1563376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85B8458D-DAF7-4349-AD30-37FB76604DFA}"/>
                </a:ext>
              </a:extLst>
            </p:cNvPr>
            <p:cNvGrpSpPr/>
            <p:nvPr/>
          </p:nvGrpSpPr>
          <p:grpSpPr>
            <a:xfrm>
              <a:off x="4442410" y="2979073"/>
              <a:ext cx="1309760" cy="1145577"/>
              <a:chOff x="516836" y="2721911"/>
              <a:chExt cx="1309760" cy="1145577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42CDB1A3-76B1-457D-B41F-5D50883509DF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AB968C8-1C22-490A-AF6F-CDA296A13E47}"/>
                  </a:ext>
                </a:extLst>
              </p:cNvPr>
              <p:cNvSpPr txBox="1"/>
              <p:nvPr/>
            </p:nvSpPr>
            <p:spPr>
              <a:xfrm>
                <a:off x="552178" y="2721911"/>
                <a:ext cx="1242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SCA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Container</a:t>
                </a: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C3A926A-8D43-4FA5-9268-7F95EA6DBBD1}"/>
                </a:ext>
              </a:extLst>
            </p:cNvPr>
            <p:cNvSpPr txBox="1"/>
            <p:nvPr/>
          </p:nvSpPr>
          <p:spPr>
            <a:xfrm>
              <a:off x="4571679" y="3314265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Domain-2 WFA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74AA33C-C413-482B-A7EA-C6CC6F64286B}"/>
                </a:ext>
              </a:extLst>
            </p:cNvPr>
            <p:cNvCxnSpPr/>
            <p:nvPr/>
          </p:nvCxnSpPr>
          <p:spPr>
            <a:xfrm>
              <a:off x="5095255" y="2561274"/>
              <a:ext cx="0" cy="402336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F4EAE62-FE00-45E8-A40E-EA26D827D287}"/>
                </a:ext>
              </a:extLst>
            </p:cNvPr>
            <p:cNvSpPr txBox="1"/>
            <p:nvPr/>
          </p:nvSpPr>
          <p:spPr>
            <a:xfrm>
              <a:off x="4571679" y="3701487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SCA Runtime</a:t>
              </a: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4861" y="1078992"/>
            <a:ext cx="3013624" cy="1130583"/>
            <a:chOff x="4861" y="1078992"/>
            <a:chExt cx="3013624" cy="1130583"/>
          </a:xfrm>
        </p:grpSpPr>
        <p:sp>
          <p:nvSpPr>
            <p:cNvPr id="103" name="Rectangle 102"/>
            <p:cNvSpPr/>
            <p:nvPr/>
          </p:nvSpPr>
          <p:spPr>
            <a:xfrm>
              <a:off x="4861" y="1078992"/>
              <a:ext cx="3013624" cy="91675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ADB521C7-1AE1-4F58-9796-1FEBEEB4187E}"/>
                </a:ext>
              </a:extLst>
            </p:cNvPr>
            <p:cNvGrpSpPr/>
            <p:nvPr/>
          </p:nvGrpSpPr>
          <p:grpSpPr>
            <a:xfrm>
              <a:off x="1048090" y="1167251"/>
              <a:ext cx="742126" cy="1042324"/>
              <a:chOff x="2587267" y="1203482"/>
              <a:chExt cx="742126" cy="1042324"/>
            </a:xfrm>
          </p:grpSpPr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7B480C25-57FF-49F9-B278-C75A23EB87F3}"/>
                  </a:ext>
                </a:extLst>
              </p:cNvPr>
              <p:cNvCxnSpPr/>
              <p:nvPr/>
            </p:nvCxnSpPr>
            <p:spPr>
              <a:xfrm>
                <a:off x="2961894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BB7E6D42-A0C8-4828-BDD3-7F396F7D20B3}"/>
                  </a:ext>
                </a:extLst>
              </p:cNvPr>
              <p:cNvSpPr txBox="1"/>
              <p:nvPr/>
            </p:nvSpPr>
            <p:spPr>
              <a:xfrm>
                <a:off x="2587267" y="1203482"/>
                <a:ext cx="742126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Task Manager</a:t>
                </a:r>
              </a:p>
            </p:txBody>
          </p: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F558EFC7-14DF-4A0F-BF33-876F82687C95}"/>
                </a:ext>
              </a:extLst>
            </p:cNvPr>
            <p:cNvGrpSpPr/>
            <p:nvPr/>
          </p:nvGrpSpPr>
          <p:grpSpPr>
            <a:xfrm>
              <a:off x="146848" y="1167246"/>
              <a:ext cx="742126" cy="1042324"/>
              <a:chOff x="361299" y="1266709"/>
              <a:chExt cx="742126" cy="1042324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269A8FD2-5655-4AEA-8EDE-5333A6DDC4A1}"/>
                  </a:ext>
                </a:extLst>
              </p:cNvPr>
              <p:cNvCxnSpPr/>
              <p:nvPr/>
            </p:nvCxnSpPr>
            <p:spPr>
              <a:xfrm>
                <a:off x="735926" y="1859179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583F9AA-E3AB-4898-9DFB-5267B84355A5}"/>
                  </a:ext>
                </a:extLst>
              </p:cNvPr>
              <p:cNvSpPr txBox="1"/>
              <p:nvPr/>
            </p:nvSpPr>
            <p:spPr>
              <a:xfrm>
                <a:off x="361299" y="1266709"/>
                <a:ext cx="742126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System Manager</a:t>
                </a: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5E0F9515-6F61-4698-BB2C-671C86E276D5}"/>
                </a:ext>
              </a:extLst>
            </p:cNvPr>
            <p:cNvGrpSpPr/>
            <p:nvPr/>
          </p:nvGrpSpPr>
          <p:grpSpPr>
            <a:xfrm>
              <a:off x="1948849" y="1170892"/>
              <a:ext cx="911233" cy="1033169"/>
              <a:chOff x="2567388" y="1212637"/>
              <a:chExt cx="911233" cy="1033169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A25E9B53-C587-4161-A133-07560F5ED735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AF5F788F-7870-4022-ACFE-1E992422E7EF}"/>
                  </a:ext>
                </a:extLst>
              </p:cNvPr>
              <p:cNvSpPr txBox="1"/>
              <p:nvPr/>
            </p:nvSpPr>
            <p:spPr>
              <a:xfrm>
                <a:off x="2567388" y="1212637"/>
                <a:ext cx="911233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(proposed)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Deployment Manager</a:t>
                </a:r>
              </a:p>
            </p:txBody>
          </p:sp>
        </p:grp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94E514D-C0DB-4CC2-9482-47886BB206BB}"/>
              </a:ext>
            </a:extLst>
          </p:cNvPr>
          <p:cNvGrpSpPr/>
          <p:nvPr/>
        </p:nvGrpSpPr>
        <p:grpSpPr>
          <a:xfrm>
            <a:off x="6347319" y="1328922"/>
            <a:ext cx="1776792" cy="880653"/>
            <a:chOff x="6186840" y="1428385"/>
            <a:chExt cx="1776792" cy="880653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772EFA4F-22DF-44CA-A886-8B835A561083}"/>
                </a:ext>
              </a:extLst>
            </p:cNvPr>
            <p:cNvGrpSpPr/>
            <p:nvPr/>
          </p:nvGrpSpPr>
          <p:grpSpPr>
            <a:xfrm>
              <a:off x="6186840" y="1428385"/>
              <a:ext cx="649868" cy="875612"/>
              <a:chOff x="2696596" y="1370194"/>
              <a:chExt cx="649868" cy="875612"/>
            </a:xfrm>
          </p:grpSpPr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B962BB48-34A2-4C9E-8455-D7402054B3EC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484627AA-FCEF-48BB-9E07-DD00BE9017CE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Module</a:t>
                </a: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648E5D49-7EE2-422C-AD63-E90B7735443C}"/>
                </a:ext>
              </a:extLst>
            </p:cNvPr>
            <p:cNvGrpSpPr/>
            <p:nvPr/>
          </p:nvGrpSpPr>
          <p:grpSpPr>
            <a:xfrm>
              <a:off x="7313764" y="1433426"/>
              <a:ext cx="649868" cy="875612"/>
              <a:chOff x="2696596" y="1370194"/>
              <a:chExt cx="649868" cy="875612"/>
            </a:xfrm>
          </p:grpSpPr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C72A753D-E7CE-4EED-BDD8-E8DA29476B40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3EB8B928-75F1-4E14-9507-1653FAB18F30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Module</a:t>
                </a:r>
              </a:p>
            </p:txBody>
          </p:sp>
        </p:grp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553CEB3-DE20-446D-8B3A-EA3E4C0B571B}"/>
                </a:ext>
              </a:extLst>
            </p:cNvPr>
            <p:cNvSpPr/>
            <p:nvPr/>
          </p:nvSpPr>
          <p:spPr>
            <a:xfrm>
              <a:off x="6887542" y="1595071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F0691F5D-383E-48E5-A6D9-C3EE3AF02D02}"/>
                </a:ext>
              </a:extLst>
            </p:cNvPr>
            <p:cNvSpPr/>
            <p:nvPr/>
          </p:nvSpPr>
          <p:spPr>
            <a:xfrm>
              <a:off x="7030434" y="1595071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C7A69CB3-E743-4790-B4B0-82CAB694F74F}"/>
                </a:ext>
              </a:extLst>
            </p:cNvPr>
            <p:cNvSpPr/>
            <p:nvPr/>
          </p:nvSpPr>
          <p:spPr>
            <a:xfrm>
              <a:off x="7166492" y="1592822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7747241" y="2561274"/>
            <a:ext cx="1309760" cy="1563376"/>
            <a:chOff x="7747241" y="2561274"/>
            <a:chExt cx="1309760" cy="1563376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A5681556-B324-4099-9E97-8EF656AF50D2}"/>
                </a:ext>
              </a:extLst>
            </p:cNvPr>
            <p:cNvGrpSpPr/>
            <p:nvPr/>
          </p:nvGrpSpPr>
          <p:grpSpPr>
            <a:xfrm>
              <a:off x="7747241" y="2979073"/>
              <a:ext cx="1309760" cy="1145577"/>
              <a:chOff x="516836" y="2721911"/>
              <a:chExt cx="1309760" cy="1145577"/>
            </a:xfrm>
          </p:grpSpPr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1BF80274-902E-48AB-BC30-A049A1616649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rgbClr val="9BFF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B76E37D5-1894-4386-94C4-2D6142D0A3AC}"/>
                  </a:ext>
                </a:extLst>
              </p:cNvPr>
              <p:cNvSpPr txBox="1"/>
              <p:nvPr/>
            </p:nvSpPr>
            <p:spPr>
              <a:xfrm>
                <a:off x="568114" y="2721911"/>
                <a:ext cx="12105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yyy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Container</a:t>
                </a:r>
              </a:p>
            </p:txBody>
          </p:sp>
        </p:grp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8A72DDF0-5E4E-4A90-BA47-B2B10A3E0574}"/>
                </a:ext>
              </a:extLst>
            </p:cNvPr>
            <p:cNvSpPr txBox="1"/>
            <p:nvPr/>
          </p:nvSpPr>
          <p:spPr>
            <a:xfrm>
              <a:off x="7878648" y="3314265"/>
              <a:ext cx="1036178" cy="276999"/>
            </a:xfrm>
            <a:prstGeom prst="rect">
              <a:avLst/>
            </a:prstGeom>
            <a:solidFill>
              <a:srgbClr val="FF8B8B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yyy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 Module</a:t>
              </a:r>
            </a:p>
          </p:txBody>
        </p: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7CEA5EBF-0A8D-451F-80B0-55782C64196A}"/>
                </a:ext>
              </a:extLst>
            </p:cNvPr>
            <p:cNvCxnSpPr/>
            <p:nvPr/>
          </p:nvCxnSpPr>
          <p:spPr>
            <a:xfrm>
              <a:off x="8400086" y="2561274"/>
              <a:ext cx="0" cy="402336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E19DBBF2-F884-45CC-8FF0-6B511A643FD6}"/>
                </a:ext>
              </a:extLst>
            </p:cNvPr>
            <p:cNvSpPr txBox="1"/>
            <p:nvPr/>
          </p:nvSpPr>
          <p:spPr>
            <a:xfrm>
              <a:off x="7878648" y="3701487"/>
              <a:ext cx="1036178" cy="276999"/>
            </a:xfrm>
            <a:prstGeom prst="rect">
              <a:avLst/>
            </a:prstGeom>
            <a:solidFill>
              <a:srgbClr val="FF8B8B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yyy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 Runtime</a:t>
              </a:r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8090375" y="1069061"/>
            <a:ext cx="1069865" cy="1149307"/>
            <a:chOff x="8090375" y="1069061"/>
            <a:chExt cx="1069865" cy="1149307"/>
          </a:xfrm>
        </p:grpSpPr>
        <p:sp>
          <p:nvSpPr>
            <p:cNvPr id="2" name="Rectangle 1"/>
            <p:cNvSpPr/>
            <p:nvPr/>
          </p:nvSpPr>
          <p:spPr>
            <a:xfrm>
              <a:off x="8172455" y="1076684"/>
              <a:ext cx="987785" cy="91675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8CB9FCB9-22DC-430C-848F-B99FEFC0827C}"/>
                </a:ext>
              </a:extLst>
            </p:cNvPr>
            <p:cNvGrpSpPr/>
            <p:nvPr/>
          </p:nvGrpSpPr>
          <p:grpSpPr>
            <a:xfrm>
              <a:off x="8296355" y="1335068"/>
              <a:ext cx="742126" cy="883300"/>
              <a:chOff x="2587267" y="1362506"/>
              <a:chExt cx="742126" cy="883300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ABDC470D-4B14-45B4-845B-F8340269F2CD}"/>
                  </a:ext>
                </a:extLst>
              </p:cNvPr>
              <p:cNvCxnSpPr/>
              <p:nvPr/>
            </p:nvCxnSpPr>
            <p:spPr>
              <a:xfrm>
                <a:off x="2961894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B563B58D-69B4-4877-9875-49CE5D482E04}"/>
                  </a:ext>
                </a:extLst>
              </p:cNvPr>
              <p:cNvSpPr txBox="1"/>
              <p:nvPr/>
            </p:nvSpPr>
            <p:spPr>
              <a:xfrm>
                <a:off x="2587267" y="1362506"/>
                <a:ext cx="742126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RF Chain Manager</a:t>
                </a: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E720EE55-0B71-4D9D-888F-8A71B71F0F68}"/>
                </a:ext>
              </a:extLst>
            </p:cNvPr>
            <p:cNvGrpSpPr/>
            <p:nvPr/>
          </p:nvGrpSpPr>
          <p:grpSpPr>
            <a:xfrm>
              <a:off x="8090375" y="1069061"/>
              <a:ext cx="603050" cy="276999"/>
              <a:chOff x="7802351" y="1174133"/>
              <a:chExt cx="603050" cy="276999"/>
            </a:xfrm>
          </p:grpSpPr>
          <p:cxnSp>
            <p:nvCxnSpPr>
              <p:cNvPr id="78" name="Straight Connector 77">
                <a:extLst>
                  <a:ext uri="{FF2B5EF4-FFF2-40B4-BE49-F238E27FC236}">
                    <a16:creationId xmlns:a16="http://schemas.microsoft.com/office/drawing/2014/main" id="{6C854B5F-FCBA-4931-8388-73F5D215A43D}"/>
                  </a:ext>
                </a:extLst>
              </p:cNvPr>
              <p:cNvCxnSpPr/>
              <p:nvPr/>
            </p:nvCxnSpPr>
            <p:spPr>
              <a:xfrm flipH="1">
                <a:off x="8379399" y="1182757"/>
                <a:ext cx="3564" cy="246750"/>
              </a:xfrm>
              <a:prstGeom prst="line">
                <a:avLst/>
              </a:prstGeom>
              <a:ln w="101600" cmpd="tri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A8FC888-BCB0-49BB-864B-0F0BB0A04379}"/>
                  </a:ext>
                </a:extLst>
              </p:cNvPr>
              <p:cNvSpPr txBox="1"/>
              <p:nvPr/>
            </p:nvSpPr>
            <p:spPr>
              <a:xfrm>
                <a:off x="7802351" y="1174133"/>
                <a:ext cx="6030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MORA</a:t>
                </a:r>
              </a:p>
            </p:txBody>
          </p:sp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37A22D8-9BF1-4277-A4DC-D37866DD271A}"/>
              </a:ext>
            </a:extLst>
          </p:cNvPr>
          <p:cNvGrpSpPr/>
          <p:nvPr/>
        </p:nvGrpSpPr>
        <p:grpSpPr>
          <a:xfrm>
            <a:off x="3212211" y="1328917"/>
            <a:ext cx="1783231" cy="880653"/>
            <a:chOff x="3409610" y="1428380"/>
            <a:chExt cx="1783231" cy="880653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334D9F83-9F7A-497A-827F-5B5A00455C29}"/>
                </a:ext>
              </a:extLst>
            </p:cNvPr>
            <p:cNvGrpSpPr/>
            <p:nvPr/>
          </p:nvGrpSpPr>
          <p:grpSpPr>
            <a:xfrm>
              <a:off x="3409610" y="1428380"/>
              <a:ext cx="649868" cy="875612"/>
              <a:chOff x="2696596" y="1370194"/>
              <a:chExt cx="649868" cy="875612"/>
            </a:xfrm>
          </p:grpSpPr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6EE6AF70-70CD-40E0-8C11-FCECC29C156D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A750A0B0-805E-4C37-9965-3BAE0A876775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Device</a:t>
                </a: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26D44092-EEE9-4843-A51B-A57CFCED6F2D}"/>
                </a:ext>
              </a:extLst>
            </p:cNvPr>
            <p:cNvGrpSpPr/>
            <p:nvPr/>
          </p:nvGrpSpPr>
          <p:grpSpPr>
            <a:xfrm>
              <a:off x="4542973" y="1433421"/>
              <a:ext cx="649868" cy="875612"/>
              <a:chOff x="2696596" y="1370194"/>
              <a:chExt cx="649868" cy="875612"/>
            </a:xfrm>
          </p:grpSpPr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64E182EA-B2A2-4858-9549-DE58762490B4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8A2A269C-D0EF-4BD3-B865-C496CC5F77D6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Device</a:t>
                </a:r>
              </a:p>
            </p:txBody>
          </p:sp>
        </p:grp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7C768E3D-7956-4EA0-9224-85E6A0640958}"/>
                </a:ext>
              </a:extLst>
            </p:cNvPr>
            <p:cNvSpPr/>
            <p:nvPr/>
          </p:nvSpPr>
          <p:spPr>
            <a:xfrm>
              <a:off x="4116751" y="1595066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27BDD23D-8510-4E4F-BE09-5EE7CAE6D0B7}"/>
                </a:ext>
              </a:extLst>
            </p:cNvPr>
            <p:cNvSpPr/>
            <p:nvPr/>
          </p:nvSpPr>
          <p:spPr>
            <a:xfrm>
              <a:off x="4259643" y="1595066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C060AB91-BF2C-471E-AF0E-90CFCBE3A2B5}"/>
                </a:ext>
              </a:extLst>
            </p:cNvPr>
            <p:cNvSpPr/>
            <p:nvPr/>
          </p:nvSpPr>
          <p:spPr>
            <a:xfrm>
              <a:off x="4395701" y="1592817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E8AE705A-9680-4331-B59F-4B26C1A0821D}"/>
              </a:ext>
            </a:extLst>
          </p:cNvPr>
          <p:cNvGrpSpPr/>
          <p:nvPr/>
        </p:nvGrpSpPr>
        <p:grpSpPr>
          <a:xfrm>
            <a:off x="5197223" y="1337116"/>
            <a:ext cx="987267" cy="875612"/>
            <a:chOff x="2541475" y="1370194"/>
            <a:chExt cx="987267" cy="875612"/>
          </a:xfrm>
        </p:grpSpPr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1D95DED1-A1C2-4EB0-A952-AAB5F1385F9E}"/>
                </a:ext>
              </a:extLst>
            </p:cNvPr>
            <p:cNvCxnSpPr/>
            <p:nvPr/>
          </p:nvCxnSpPr>
          <p:spPr>
            <a:xfrm>
              <a:off x="3031467" y="1795952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C4749FDD-17F8-4F3C-B286-78FAA1EE4560}"/>
                </a:ext>
              </a:extLst>
            </p:cNvPr>
            <p:cNvSpPr txBox="1"/>
            <p:nvPr/>
          </p:nvSpPr>
          <p:spPr>
            <a:xfrm>
              <a:off x="2541475" y="1370194"/>
              <a:ext cx="987267" cy="42575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SOSA™ 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Inter-Domain</a:t>
              </a:r>
            </a:p>
          </p:txBody>
        </p:sp>
      </p:grpSp>
      <p:sp>
        <p:nvSpPr>
          <p:cNvPr id="97" name="Rectangle 96">
            <a:extLst>
              <a:ext uri="{FF2B5EF4-FFF2-40B4-BE49-F238E27FC236}">
                <a16:creationId xmlns:a16="http://schemas.microsoft.com/office/drawing/2014/main" id="{55687B1F-85AA-4693-ACB2-28510911E468}"/>
              </a:ext>
            </a:extLst>
          </p:cNvPr>
          <p:cNvSpPr/>
          <p:nvPr/>
        </p:nvSpPr>
        <p:spPr>
          <a:xfrm>
            <a:off x="96448" y="5398115"/>
            <a:ext cx="6499661" cy="2790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bIns="27432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16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MRA implemented as a INDIVIDUAL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Containers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for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:</a:t>
            </a: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8729E1C-6E15-47D1-B3F5-6A6C119FB5CC}"/>
              </a:ext>
            </a:extLst>
          </p:cNvPr>
          <p:cNvGrpSpPr/>
          <p:nvPr/>
        </p:nvGrpSpPr>
        <p:grpSpPr>
          <a:xfrm>
            <a:off x="242" y="4112612"/>
            <a:ext cx="7218123" cy="1109731"/>
            <a:chOff x="27950" y="3953435"/>
            <a:chExt cx="7218123" cy="1109731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99311EF0-496D-41C0-A8D8-434E41ABF048}"/>
                </a:ext>
              </a:extLst>
            </p:cNvPr>
            <p:cNvSpPr txBox="1"/>
            <p:nvPr/>
          </p:nvSpPr>
          <p:spPr>
            <a:xfrm>
              <a:off x="27950" y="4632279"/>
              <a:ext cx="372922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9863" marR="0" lvl="0" indent="-122238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1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All co-located on single SBC or Application Card</a:t>
              </a:r>
            </a:p>
            <a:p>
              <a:pPr marL="169863" indent="-122238" fontAlgn="auto"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sz="1100" b="1" i="1" dirty="0">
                  <a:solidFill>
                    <a:prstClr val="black"/>
                  </a:solidFill>
                  <a:latin typeface="Calibri"/>
                </a:rPr>
                <a:t>Distributed across multiple SBCs and/or Application Cards</a:t>
              </a:r>
              <a:endParaRPr lang="en-US" sz="1400" b="1" i="1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1" name="Right Brace 90">
              <a:extLst>
                <a:ext uri="{FF2B5EF4-FFF2-40B4-BE49-F238E27FC236}">
                  <a16:creationId xmlns:a16="http://schemas.microsoft.com/office/drawing/2014/main" id="{AB39FAC8-965D-470E-B8E4-4FB177E03872}"/>
                </a:ext>
              </a:extLst>
            </p:cNvPr>
            <p:cNvSpPr/>
            <p:nvPr/>
          </p:nvSpPr>
          <p:spPr>
            <a:xfrm rot="5400000">
              <a:off x="3433102" y="586704"/>
              <a:ext cx="446239" cy="7179702"/>
            </a:xfrm>
            <a:prstGeom prst="rightBrace">
              <a:avLst>
                <a:gd name="adj1" fmla="val 8333"/>
                <a:gd name="adj2" fmla="val 67931"/>
              </a:avLst>
            </a:prstGeom>
            <a:ln w="349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7474243" y="2549242"/>
            <a:ext cx="1580723" cy="2848873"/>
            <a:chOff x="7474243" y="2549242"/>
            <a:chExt cx="1580723" cy="2848873"/>
          </a:xfrm>
        </p:grpSpPr>
        <p:grpSp>
          <p:nvGrpSpPr>
            <p:cNvPr id="101" name="Group 100"/>
            <p:cNvGrpSpPr/>
            <p:nvPr/>
          </p:nvGrpSpPr>
          <p:grpSpPr>
            <a:xfrm>
              <a:off x="7745206" y="4252538"/>
              <a:ext cx="1309760" cy="1145577"/>
              <a:chOff x="6175314" y="2979073"/>
              <a:chExt cx="1309760" cy="1145577"/>
            </a:xfrm>
          </p:grpSpPr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89205D1F-26C8-44CD-93FD-499D71E66F4A}"/>
                  </a:ext>
                </a:extLst>
              </p:cNvPr>
              <p:cNvGrpSpPr/>
              <p:nvPr/>
            </p:nvGrpSpPr>
            <p:grpSpPr>
              <a:xfrm>
                <a:off x="6175314" y="2979073"/>
                <a:ext cx="1309760" cy="1145577"/>
                <a:chOff x="516836" y="2721911"/>
                <a:chExt cx="1309760" cy="1145577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A8760C6C-603C-433E-BB5D-359FC1CD5096}"/>
                    </a:ext>
                  </a:extLst>
                </p:cNvPr>
                <p:cNvSpPr/>
                <p:nvPr/>
              </p:nvSpPr>
              <p:spPr>
                <a:xfrm>
                  <a:off x="516836" y="2723858"/>
                  <a:ext cx="1309760" cy="1143630"/>
                </a:xfrm>
                <a:prstGeom prst="rect">
                  <a:avLst/>
                </a:prstGeom>
                <a:solidFill>
                  <a:srgbClr val="E4C9FF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2D3E81E-2EDD-41C0-966B-AFA4AA530BD3}"/>
                    </a:ext>
                  </a:extLst>
                </p:cNvPr>
                <p:cNvSpPr txBox="1"/>
                <p:nvPr/>
              </p:nvSpPr>
              <p:spPr>
                <a:xfrm>
                  <a:off x="573820" y="2721911"/>
                  <a:ext cx="1199174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4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rial" charset="0"/>
                    </a:rPr>
                    <a:t>xxx </a:t>
                  </a:r>
                  <a:r>
                    <a:rPr kumimoji="0" lang="en-US" sz="1400" b="1" i="0" u="sng" strike="noStrike" kern="1200" cap="none" spc="0" normalizeH="0" baseline="0" noProof="0" dirty="0">
                      <a:ln>
                        <a:noFill/>
                      </a:ln>
                      <a:solidFill>
                        <a:srgbClr val="0066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rial" charset="0"/>
                    </a:rPr>
                    <a:t>Container</a:t>
                  </a:r>
                </a:p>
              </p:txBody>
            </p:sp>
          </p:grp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347BA53A-7C0E-4898-8B27-0C7C9CF186D3}"/>
                  </a:ext>
                </a:extLst>
              </p:cNvPr>
              <p:cNvSpPr txBox="1"/>
              <p:nvPr/>
            </p:nvSpPr>
            <p:spPr>
              <a:xfrm>
                <a:off x="6306721" y="3314265"/>
                <a:ext cx="1036178" cy="276999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xxx Module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23B9488F-4B80-4BB5-B384-E863E4D990E4}"/>
                  </a:ext>
                </a:extLst>
              </p:cNvPr>
              <p:cNvSpPr txBox="1"/>
              <p:nvPr/>
            </p:nvSpPr>
            <p:spPr>
              <a:xfrm>
                <a:off x="6306721" y="3701487"/>
                <a:ext cx="1036178" cy="276999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xxx Runtime</a:t>
                </a: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7474243" y="2549242"/>
              <a:ext cx="274354" cy="2286000"/>
              <a:chOff x="7474243" y="2549242"/>
              <a:chExt cx="274354" cy="2286000"/>
            </a:xfrm>
          </p:grpSpPr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34C0B18-2247-49A6-A358-05353895A0D5}"/>
                  </a:ext>
                </a:extLst>
              </p:cNvPr>
              <p:cNvCxnSpPr/>
              <p:nvPr/>
            </p:nvCxnSpPr>
            <p:spPr>
              <a:xfrm>
                <a:off x="7474243" y="2549242"/>
                <a:ext cx="0" cy="2286000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7CEA5EBF-0A8D-451F-80B0-55782C64196A}"/>
                  </a:ext>
                </a:extLst>
              </p:cNvPr>
              <p:cNvCxnSpPr/>
              <p:nvPr/>
            </p:nvCxnSpPr>
            <p:spPr>
              <a:xfrm rot="16200000" flipH="1">
                <a:off x="7611437" y="4688371"/>
                <a:ext cx="0" cy="274320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none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7" name="Group 116"/>
          <p:cNvGrpSpPr/>
          <p:nvPr/>
        </p:nvGrpSpPr>
        <p:grpSpPr>
          <a:xfrm>
            <a:off x="5850887" y="2555708"/>
            <a:ext cx="1309760" cy="1570813"/>
            <a:chOff x="5887831" y="2555708"/>
            <a:chExt cx="1309760" cy="1570813"/>
          </a:xfrm>
        </p:grpSpPr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85B8458D-DAF7-4349-AD30-37FB76604DFA}"/>
                </a:ext>
              </a:extLst>
            </p:cNvPr>
            <p:cNvGrpSpPr/>
            <p:nvPr/>
          </p:nvGrpSpPr>
          <p:grpSpPr>
            <a:xfrm>
              <a:off x="5887831" y="2980944"/>
              <a:ext cx="1309760" cy="1145577"/>
              <a:chOff x="516836" y="2721911"/>
              <a:chExt cx="1309760" cy="1145577"/>
            </a:xfrm>
          </p:grpSpPr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42CDB1A3-76B1-457D-B41F-5D50883509DF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EAB968C8-1C22-490A-AF6F-CDA296A13E47}"/>
                  </a:ext>
                </a:extLst>
              </p:cNvPr>
              <p:cNvSpPr txBox="1"/>
              <p:nvPr/>
            </p:nvSpPr>
            <p:spPr>
              <a:xfrm>
                <a:off x="552178" y="2721911"/>
                <a:ext cx="124245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SCA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Container</a:t>
                </a:r>
              </a:p>
            </p:txBody>
          </p:sp>
        </p:grp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5C3A926A-8D43-4FA5-9268-7F95EA6DBBD1}"/>
                </a:ext>
              </a:extLst>
            </p:cNvPr>
            <p:cNvSpPr txBox="1"/>
            <p:nvPr/>
          </p:nvSpPr>
          <p:spPr>
            <a:xfrm>
              <a:off x="6019238" y="3308699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MORA Device</a:t>
              </a:r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374AA33C-C413-482B-A7EA-C6CC6F64286B}"/>
                </a:ext>
              </a:extLst>
            </p:cNvPr>
            <p:cNvCxnSpPr/>
            <p:nvPr/>
          </p:nvCxnSpPr>
          <p:spPr>
            <a:xfrm>
              <a:off x="6540676" y="2555708"/>
              <a:ext cx="0" cy="402336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AF4EAE62-FE00-45E8-A40E-EA26D827D287}"/>
                </a:ext>
              </a:extLst>
            </p:cNvPr>
            <p:cNvSpPr txBox="1"/>
            <p:nvPr/>
          </p:nvSpPr>
          <p:spPr>
            <a:xfrm>
              <a:off x="6019238" y="3695921"/>
              <a:ext cx="1036178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SCA Runtime</a:t>
              </a:r>
            </a:p>
          </p:txBody>
        </p:sp>
      </p:grpSp>
      <p:sp>
        <p:nvSpPr>
          <p:cNvPr id="122" name="TextBox 121">
            <a:extLst>
              <a:ext uri="{FF2B5EF4-FFF2-40B4-BE49-F238E27FC236}">
                <a16:creationId xmlns:a16="http://schemas.microsoft.com/office/drawing/2014/main" id="{99311EF0-496D-41C0-A8D8-434E41ABF048}"/>
              </a:ext>
            </a:extLst>
          </p:cNvPr>
          <p:cNvSpPr txBox="1"/>
          <p:nvPr/>
        </p:nvSpPr>
        <p:spPr>
          <a:xfrm>
            <a:off x="129423" y="4521908"/>
            <a:ext cx="36000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MRA – 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Any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Topology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55687B1F-85AA-4693-ACB2-28510911E468}"/>
              </a:ext>
            </a:extLst>
          </p:cNvPr>
          <p:cNvSpPr/>
          <p:nvPr/>
        </p:nvSpPr>
        <p:spPr>
          <a:xfrm>
            <a:off x="108108" y="5677166"/>
            <a:ext cx="6499661" cy="9715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bIns="27432">
            <a:spAutoFit/>
          </a:bodyPr>
          <a:lstStyle/>
          <a:p>
            <a:pPr marL="227013" marR="0" lvl="1" indent="-111125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</a:rPr>
              <a:t>SCA Device(s)</a:t>
            </a:r>
          </a:p>
          <a:p>
            <a:pPr marL="227013" marR="0" lvl="1" indent="-111125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</a:rPr>
              <a:t>SCA Domain-1 WFA</a:t>
            </a:r>
          </a:p>
          <a:p>
            <a:pPr marL="227013" marR="0" lvl="1" indent="-111125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</a:rPr>
              <a:t>SCA Inter-Domain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</a:rPr>
              <a:t> </a:t>
            </a:r>
          </a:p>
          <a:p>
            <a:pPr marL="227013" marR="0" lvl="1" indent="-111125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</a:rPr>
              <a:t>SCA Domain-2 WFA</a:t>
            </a:r>
          </a:p>
          <a:p>
            <a:pPr marL="227013" marR="0" lvl="1" indent="-111125" algn="l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1" dirty="0" smtClean="0">
                <a:solidFill>
                  <a:srgbClr val="000099"/>
                </a:solidFill>
                <a:latin typeface="Calibri"/>
              </a:rPr>
              <a:t>MORA </a:t>
            </a:r>
            <a:r>
              <a:rPr lang="en-US" sz="1200" b="1" dirty="0">
                <a:solidFill>
                  <a:srgbClr val="000099"/>
                </a:solidFill>
                <a:latin typeface="Calibri"/>
              </a:rPr>
              <a:t>Device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3" name="Right Brace 132">
            <a:extLst>
              <a:ext uri="{FF2B5EF4-FFF2-40B4-BE49-F238E27FC236}">
                <a16:creationId xmlns:a16="http://schemas.microsoft.com/office/drawing/2014/main" id="{99431110-1324-4C92-9049-7C7D69E6E520}"/>
              </a:ext>
            </a:extLst>
          </p:cNvPr>
          <p:cNvSpPr/>
          <p:nvPr/>
        </p:nvSpPr>
        <p:spPr>
          <a:xfrm>
            <a:off x="1662269" y="5709073"/>
            <a:ext cx="184870" cy="874011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E4CFEE4-DAB0-4AA9-BFAF-C50DE0873F5A}"/>
              </a:ext>
            </a:extLst>
          </p:cNvPr>
          <p:cNvSpPr txBox="1"/>
          <p:nvPr/>
        </p:nvSpPr>
        <p:spPr>
          <a:xfrm>
            <a:off x="1820183" y="6104899"/>
            <a:ext cx="4938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marR="0" lvl="0" indent="-111125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b="1" baseline="0" dirty="0">
                <a:solidFill>
                  <a:srgbClr val="000099"/>
                </a:solidFill>
                <a:latin typeface="Calibri"/>
              </a:rPr>
              <a:t>SCA</a:t>
            </a:r>
            <a:r>
              <a:rPr lang="en-US" sz="1200" b="1" baseline="0" dirty="0">
                <a:latin typeface="Calibri"/>
              </a:rPr>
              <a:t> </a:t>
            </a:r>
            <a:r>
              <a:rPr lang="en-US" sz="1200" b="1" i="1" baseline="0" dirty="0">
                <a:latin typeface="Calibri"/>
              </a:rPr>
              <a:t>Data-Plane</a:t>
            </a:r>
            <a:r>
              <a:rPr lang="en-US" sz="1200" b="1" baseline="0" dirty="0">
                <a:latin typeface="Calibri"/>
              </a:rPr>
              <a:t> </a:t>
            </a:r>
            <a:r>
              <a:rPr lang="en-US" sz="1200" baseline="0" dirty="0">
                <a:latin typeface="Calibri"/>
              </a:rPr>
              <a:t>(“</a:t>
            </a:r>
            <a:r>
              <a:rPr lang="en-US" sz="1200" i="1" baseline="0" dirty="0">
                <a:latin typeface="Calibri"/>
              </a:rPr>
              <a:t>compsci-101</a:t>
            </a:r>
            <a:r>
              <a:rPr lang="en-US" sz="1200" baseline="0" dirty="0">
                <a:latin typeface="Calibri"/>
              </a:rPr>
              <a:t>” definition) conducted via </a:t>
            </a:r>
            <a:r>
              <a:rPr lang="en-US" sz="1200" b="1" baseline="0" dirty="0">
                <a:solidFill>
                  <a:srgbClr val="000099"/>
                </a:solidFill>
                <a:latin typeface="Calibri"/>
              </a:rPr>
              <a:t>SCA</a:t>
            </a:r>
            <a:r>
              <a:rPr lang="en-US" sz="1200" baseline="0" dirty="0">
                <a:latin typeface="Calibri"/>
              </a:rPr>
              <a:t> </a:t>
            </a:r>
            <a:r>
              <a:rPr lang="en-US" sz="1200" baseline="0" dirty="0">
                <a:latin typeface="Calibri"/>
                <a:sym typeface="Wingdings" panose="05000000000000000000" pitchFamily="2" charset="2"/>
              </a:rPr>
              <a:t> </a:t>
            </a:r>
            <a:r>
              <a:rPr lang="en-US" sz="1200" b="1" baseline="0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SDM</a:t>
            </a:r>
            <a:r>
              <a:rPr lang="en-US" sz="1200" b="1" baseline="0" dirty="0">
                <a:latin typeface="Calibri"/>
                <a:sym typeface="Wingdings" panose="05000000000000000000" pitchFamily="2" charset="2"/>
              </a:rPr>
              <a:t> </a:t>
            </a:r>
            <a:r>
              <a:rPr lang="en-US" sz="1200" baseline="0" dirty="0">
                <a:latin typeface="Calibri"/>
                <a:sym typeface="Wingdings" panose="05000000000000000000" pitchFamily="2" charset="2"/>
              </a:rPr>
              <a:t>octet structure mapping performed within the </a:t>
            </a:r>
            <a:r>
              <a:rPr lang="en-US" sz="1200" b="1" baseline="0" dirty="0">
                <a:solidFill>
                  <a:srgbClr val="000099"/>
                </a:solidFill>
                <a:latin typeface="Calibri"/>
                <a:sym typeface="Wingdings" panose="05000000000000000000" pitchFamily="2" charset="2"/>
              </a:rPr>
              <a:t>SCA</a:t>
            </a:r>
            <a:r>
              <a:rPr lang="en-US" sz="1200" baseline="0" dirty="0">
                <a:latin typeface="Calibri"/>
                <a:sym typeface="Wingdings" panose="05000000000000000000" pitchFamily="2" charset="2"/>
              </a:rPr>
              <a:t> </a:t>
            </a:r>
            <a:r>
              <a:rPr lang="en-US" sz="1200" b="1" u="sng" baseline="0" dirty="0">
                <a:solidFill>
                  <a:srgbClr val="006600"/>
                </a:solidFill>
                <a:latin typeface="Calibri"/>
                <a:sym typeface="Wingdings" panose="05000000000000000000" pitchFamily="2" charset="2"/>
              </a:rPr>
              <a:t>Containers</a:t>
            </a: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6E4CFEE4-DAB0-4AA9-BFAF-C50DE0873F5A}"/>
              </a:ext>
            </a:extLst>
          </p:cNvPr>
          <p:cNvSpPr txBox="1"/>
          <p:nvPr/>
        </p:nvSpPr>
        <p:spPr>
          <a:xfrm>
            <a:off x="1817210" y="5676522"/>
            <a:ext cx="4938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1125" lvl="0" indent="-111125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lang="en-US" sz="1200" dirty="0">
                <a:latin typeface="Calibri"/>
              </a:rPr>
              <a:t> </a:t>
            </a:r>
            <a:r>
              <a:rPr lang="en-US" sz="1200" b="1" i="1" dirty="0" smtClean="0">
                <a:latin typeface="Calibri"/>
              </a:rPr>
              <a:t>Control-Plane</a:t>
            </a:r>
            <a:r>
              <a:rPr lang="en-US" sz="1200" dirty="0" smtClean="0">
                <a:latin typeface="Calibri"/>
              </a:rPr>
              <a:t> </a:t>
            </a:r>
            <a:r>
              <a:rPr lang="en-US" sz="1200" dirty="0">
                <a:latin typeface="Calibri"/>
              </a:rPr>
              <a:t>(“</a:t>
            </a:r>
            <a:r>
              <a:rPr lang="en-US" sz="1200" i="1" dirty="0">
                <a:latin typeface="Calibri"/>
              </a:rPr>
              <a:t>compsci-101</a:t>
            </a:r>
            <a:r>
              <a:rPr lang="en-US" sz="1200" dirty="0">
                <a:latin typeface="Calibri"/>
              </a:rPr>
              <a:t>” definition)</a:t>
            </a:r>
            <a:r>
              <a:rPr lang="en-US" sz="1200" b="1" dirty="0">
                <a:latin typeface="Calibri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inter-</a:t>
            </a: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Component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interactions are </a:t>
            </a: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POSSIBLE</a:t>
            </a:r>
            <a:r>
              <a:rPr kumimoji="0" lang="en-US" sz="120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for </a:t>
            </a:r>
            <a:r>
              <a:rPr kumimoji="0" lang="en-US" sz="1200" b="1" i="0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/>
                <a:ea typeface="+mn-ea"/>
                <a:cs typeface="Arial" charset="0"/>
              </a:rPr>
              <a:t>SCA</a:t>
            </a:r>
            <a:r>
              <a:rPr kumimoji="0" lang="en-US" sz="120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</a:t>
            </a:r>
            <a:r>
              <a:rPr kumimoji="0" lang="en-US" sz="1200" b="1" i="1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Control-Plane</a:t>
            </a:r>
            <a:r>
              <a:rPr kumimoji="0" lang="en-US" sz="1200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(</a:t>
            </a:r>
            <a:r>
              <a:rPr kumimoji="0" lang="en-US" sz="1200" b="1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IIOP</a:t>
            </a:r>
            <a:r>
              <a:rPr kumimoji="0" lang="en-US" sz="1200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 over </a:t>
            </a:r>
            <a:r>
              <a:rPr kumimoji="0" lang="en-US" sz="1200" b="1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VDB </a:t>
            </a:r>
            <a:r>
              <a:rPr kumimoji="0" lang="en-US" sz="1200" b="1" i="0" u="sng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ONLY</a:t>
            </a:r>
            <a:r>
              <a:rPr kumimoji="0" lang="en-US" sz="1200" i="0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 charset="0"/>
              </a:rPr>
              <a:t>)</a:t>
            </a:r>
            <a:endParaRPr kumimoji="0" lang="en-US" sz="1200" b="1" i="0" u="sng" strike="noStrike" kern="1200" cap="none" spc="0" normalizeH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  <p:sp>
        <p:nvSpPr>
          <p:cNvPr id="124" name="Title 1"/>
          <p:cNvSpPr txBox="1">
            <a:spLocks/>
          </p:cNvSpPr>
          <p:nvPr/>
        </p:nvSpPr>
        <p:spPr>
          <a:xfrm>
            <a:off x="3597662" y="102721"/>
            <a:ext cx="4574793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30188" indent="-230188" algn="l" fontAlgn="auto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+mn-lt"/>
              </a:rPr>
              <a:t>All Separate </a:t>
            </a:r>
            <a:r>
              <a:rPr lang="en-US" sz="2400" dirty="0">
                <a:solidFill>
                  <a:srgbClr val="000099"/>
                </a:solidFill>
                <a:latin typeface="+mn-lt"/>
              </a:rPr>
              <a:t>SCA</a:t>
            </a:r>
            <a:r>
              <a:rPr lang="en-US" sz="2400" dirty="0">
                <a:solidFill>
                  <a:prstClr val="black"/>
                </a:solidFill>
                <a:latin typeface="+mn-lt"/>
              </a:rPr>
              <a:t> </a:t>
            </a:r>
            <a:r>
              <a:rPr lang="en-US" sz="2400" u="sng" dirty="0">
                <a:solidFill>
                  <a:srgbClr val="006600"/>
                </a:solidFill>
                <a:latin typeface="+mn-lt"/>
              </a:rPr>
              <a:t>Containers</a:t>
            </a:r>
            <a:endParaRPr lang="en-US" sz="2400" dirty="0">
              <a:solidFill>
                <a:srgbClr val="006600"/>
              </a:solidFill>
              <a:latin typeface="+mn-lt"/>
            </a:endParaRPr>
          </a:p>
          <a:p>
            <a:pPr marL="230188" indent="-230188" algn="l" fontAlgn="auto">
              <a:lnSpc>
                <a:spcPts val="28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+mn-lt"/>
              </a:rPr>
              <a:t>Distributed WFA Business Logic</a:t>
            </a:r>
            <a:endParaRPr lang="en-US" sz="2400" dirty="0">
              <a:latin typeface="+mn-lt"/>
            </a:endParaRPr>
          </a:p>
        </p:txBody>
      </p:sp>
      <p:pic>
        <p:nvPicPr>
          <p:cNvPr id="125" name="Picture 1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8643" y="6040172"/>
            <a:ext cx="1161911" cy="758799"/>
          </a:xfrm>
          <a:prstGeom prst="rect">
            <a:avLst/>
          </a:prstGeom>
        </p:spPr>
      </p:pic>
      <p:grpSp>
        <p:nvGrpSpPr>
          <p:cNvPr id="98" name="Group 97"/>
          <p:cNvGrpSpPr/>
          <p:nvPr/>
        </p:nvGrpSpPr>
        <p:grpSpPr>
          <a:xfrm>
            <a:off x="1272098" y="4092605"/>
            <a:ext cx="5955079" cy="1113510"/>
            <a:chOff x="1272098" y="4092605"/>
            <a:chExt cx="5955079" cy="1113510"/>
          </a:xfrm>
        </p:grpSpPr>
        <p:sp>
          <p:nvSpPr>
            <p:cNvPr id="13" name="TextBox 12"/>
            <p:cNvSpPr txBox="1"/>
            <p:nvPr/>
          </p:nvSpPr>
          <p:spPr>
            <a:xfrm>
              <a:off x="3866296" y="4559784"/>
              <a:ext cx="3360881" cy="646331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u="sng" dirty="0">
                  <a:latin typeface="+mn-lt"/>
                </a:rPr>
                <a:t>Desired State</a:t>
              </a:r>
              <a:r>
                <a:rPr lang="en-US" sz="1200" b="1" dirty="0">
                  <a:latin typeface="+mn-lt"/>
                </a:rPr>
                <a:t>:  </a:t>
              </a:r>
              <a:r>
                <a:rPr lang="en-US" sz="1200" dirty="0">
                  <a:latin typeface="+mn-lt"/>
                </a:rPr>
                <a:t>allow individual </a:t>
              </a: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</a:t>
              </a:r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1200" b="1" u="sng" dirty="0">
                  <a:solidFill>
                    <a:srgbClr val="006600"/>
                  </a:solidFill>
                  <a:latin typeface="+mn-lt"/>
                </a:rPr>
                <a:t>Containers</a:t>
              </a:r>
              <a:r>
                <a:rPr lang="en-US" sz="1200" dirty="0">
                  <a:latin typeface="+mn-lt"/>
                </a:rPr>
                <a:t> to interact in a “</a:t>
              </a:r>
              <a:r>
                <a:rPr lang="en-US" sz="1200" i="1" dirty="0">
                  <a:latin typeface="+mn-lt"/>
                </a:rPr>
                <a:t>native</a:t>
              </a:r>
              <a:r>
                <a:rPr lang="en-US" sz="1200" dirty="0">
                  <a:latin typeface="+mn-lt"/>
                </a:rPr>
                <a:t>” </a:t>
              </a: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</a:t>
              </a:r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1200" dirty="0">
                  <a:latin typeface="+mn-lt"/>
                </a:rPr>
                <a:t>manner across the </a:t>
              </a:r>
              <a:r>
                <a:rPr lang="en-US" sz="1200" b="1" dirty="0">
                  <a:solidFill>
                    <a:srgbClr val="FF0000"/>
                  </a:solidFill>
                  <a:latin typeface="+mn-lt"/>
                </a:rPr>
                <a:t>SOSA™ </a:t>
              </a:r>
              <a:r>
                <a:rPr lang="en-US" sz="1200" b="1" dirty="0">
                  <a:latin typeface="+mn-lt"/>
                </a:rPr>
                <a:t>Framework Infrastructure</a:t>
              </a:r>
            </a:p>
          </p:txBody>
        </p:sp>
        <p:cxnSp>
          <p:nvCxnSpPr>
            <p:cNvPr id="34" name="Straight Arrow Connector 33"/>
            <p:cNvCxnSpPr>
              <a:stCxn id="13" idx="0"/>
            </p:cNvCxnSpPr>
            <p:nvPr/>
          </p:nvCxnSpPr>
          <p:spPr>
            <a:xfrm flipV="1">
              <a:off x="5546737" y="4124650"/>
              <a:ext cx="435557" cy="435134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ot"/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flipH="1" flipV="1">
              <a:off x="5409910" y="4107014"/>
              <a:ext cx="173909" cy="445369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ot"/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Freeform 95"/>
            <p:cNvSpPr/>
            <p:nvPr/>
          </p:nvSpPr>
          <p:spPr>
            <a:xfrm>
              <a:off x="3906175" y="4092605"/>
              <a:ext cx="1686757" cy="461640"/>
            </a:xfrm>
            <a:custGeom>
              <a:avLst/>
              <a:gdLst>
                <a:gd name="connsiteX0" fmla="*/ 1544715 w 1544715"/>
                <a:gd name="connsiteY0" fmla="*/ 426128 h 426128"/>
                <a:gd name="connsiteX1" fmla="*/ 204187 w 1544715"/>
                <a:gd name="connsiteY1" fmla="*/ 319596 h 426128"/>
                <a:gd name="connsiteX2" fmla="*/ 0 w 1544715"/>
                <a:gd name="connsiteY2" fmla="*/ 0 h 426128"/>
                <a:gd name="connsiteX0" fmla="*/ 1477829 w 1477829"/>
                <a:gd name="connsiteY0" fmla="*/ 435006 h 435006"/>
                <a:gd name="connsiteX1" fmla="*/ 137301 w 1477829"/>
                <a:gd name="connsiteY1" fmla="*/ 328474 h 435006"/>
                <a:gd name="connsiteX2" fmla="*/ 21891 w 1477829"/>
                <a:gd name="connsiteY2" fmla="*/ 0 h 435006"/>
                <a:gd name="connsiteX0" fmla="*/ 1686757 w 1686757"/>
                <a:gd name="connsiteY0" fmla="*/ 461640 h 461640"/>
                <a:gd name="connsiteX1" fmla="*/ 346229 w 1686757"/>
                <a:gd name="connsiteY1" fmla="*/ 355108 h 461640"/>
                <a:gd name="connsiteX2" fmla="*/ 0 w 1686757"/>
                <a:gd name="connsiteY2" fmla="*/ 0 h 461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6757" h="461640">
                  <a:moveTo>
                    <a:pt x="1686757" y="461640"/>
                  </a:moveTo>
                  <a:cubicBezTo>
                    <a:pt x="1145219" y="443884"/>
                    <a:pt x="627355" y="432048"/>
                    <a:pt x="346229" y="355108"/>
                  </a:cubicBezTo>
                  <a:cubicBezTo>
                    <a:pt x="65103" y="278168"/>
                    <a:pt x="32552" y="56225"/>
                    <a:pt x="0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sysDot"/>
              <a:tailEnd type="arrow" w="lg" len="lg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Freeform 135"/>
            <p:cNvSpPr/>
            <p:nvPr/>
          </p:nvSpPr>
          <p:spPr>
            <a:xfrm>
              <a:off x="2666598" y="4111397"/>
              <a:ext cx="2911292" cy="461640"/>
            </a:xfrm>
            <a:custGeom>
              <a:avLst/>
              <a:gdLst>
                <a:gd name="connsiteX0" fmla="*/ 1544715 w 1544715"/>
                <a:gd name="connsiteY0" fmla="*/ 426128 h 426128"/>
                <a:gd name="connsiteX1" fmla="*/ 204187 w 1544715"/>
                <a:gd name="connsiteY1" fmla="*/ 319596 h 426128"/>
                <a:gd name="connsiteX2" fmla="*/ 0 w 1544715"/>
                <a:gd name="connsiteY2" fmla="*/ 0 h 426128"/>
                <a:gd name="connsiteX0" fmla="*/ 1477829 w 1477829"/>
                <a:gd name="connsiteY0" fmla="*/ 435006 h 435006"/>
                <a:gd name="connsiteX1" fmla="*/ 137301 w 1477829"/>
                <a:gd name="connsiteY1" fmla="*/ 328474 h 435006"/>
                <a:gd name="connsiteX2" fmla="*/ 21891 w 1477829"/>
                <a:gd name="connsiteY2" fmla="*/ 0 h 435006"/>
                <a:gd name="connsiteX0" fmla="*/ 1686757 w 1686757"/>
                <a:gd name="connsiteY0" fmla="*/ 461640 h 461640"/>
                <a:gd name="connsiteX1" fmla="*/ 346229 w 1686757"/>
                <a:gd name="connsiteY1" fmla="*/ 355108 h 461640"/>
                <a:gd name="connsiteX2" fmla="*/ 0 w 1686757"/>
                <a:gd name="connsiteY2" fmla="*/ 0 h 461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6757" h="461640">
                  <a:moveTo>
                    <a:pt x="1686757" y="461640"/>
                  </a:moveTo>
                  <a:cubicBezTo>
                    <a:pt x="1145219" y="443884"/>
                    <a:pt x="627355" y="432048"/>
                    <a:pt x="346229" y="355108"/>
                  </a:cubicBezTo>
                  <a:cubicBezTo>
                    <a:pt x="65103" y="278168"/>
                    <a:pt x="32552" y="56225"/>
                    <a:pt x="0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sysDot"/>
              <a:tailEnd type="arrow" w="lg" len="lg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Freeform 136"/>
            <p:cNvSpPr/>
            <p:nvPr/>
          </p:nvSpPr>
          <p:spPr>
            <a:xfrm>
              <a:off x="1272098" y="4139128"/>
              <a:ext cx="4305791" cy="403298"/>
            </a:xfrm>
            <a:custGeom>
              <a:avLst/>
              <a:gdLst>
                <a:gd name="connsiteX0" fmla="*/ 1544715 w 1544715"/>
                <a:gd name="connsiteY0" fmla="*/ 426128 h 426128"/>
                <a:gd name="connsiteX1" fmla="*/ 204187 w 1544715"/>
                <a:gd name="connsiteY1" fmla="*/ 319596 h 426128"/>
                <a:gd name="connsiteX2" fmla="*/ 0 w 1544715"/>
                <a:gd name="connsiteY2" fmla="*/ 0 h 426128"/>
                <a:gd name="connsiteX0" fmla="*/ 1477829 w 1477829"/>
                <a:gd name="connsiteY0" fmla="*/ 435006 h 435006"/>
                <a:gd name="connsiteX1" fmla="*/ 137301 w 1477829"/>
                <a:gd name="connsiteY1" fmla="*/ 328474 h 435006"/>
                <a:gd name="connsiteX2" fmla="*/ 21891 w 1477829"/>
                <a:gd name="connsiteY2" fmla="*/ 0 h 435006"/>
                <a:gd name="connsiteX0" fmla="*/ 1686757 w 1686757"/>
                <a:gd name="connsiteY0" fmla="*/ 461640 h 461640"/>
                <a:gd name="connsiteX1" fmla="*/ 346229 w 1686757"/>
                <a:gd name="connsiteY1" fmla="*/ 355108 h 461640"/>
                <a:gd name="connsiteX2" fmla="*/ 0 w 1686757"/>
                <a:gd name="connsiteY2" fmla="*/ 0 h 461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86757" h="461640">
                  <a:moveTo>
                    <a:pt x="1686757" y="461640"/>
                  </a:moveTo>
                  <a:cubicBezTo>
                    <a:pt x="1145219" y="443884"/>
                    <a:pt x="627355" y="432048"/>
                    <a:pt x="346229" y="355108"/>
                  </a:cubicBezTo>
                  <a:cubicBezTo>
                    <a:pt x="65103" y="278168"/>
                    <a:pt x="32552" y="56225"/>
                    <a:pt x="0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sysDot"/>
              <a:tailEnd type="arrow" w="lg" len="lg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84562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" grpId="0" animBg="1"/>
      <p:bldP spid="97" grpId="0" animBg="1"/>
      <p:bldP spid="122" grpId="0"/>
      <p:bldP spid="131" grpId="0" animBg="1"/>
      <p:bldP spid="133" grpId="0" animBg="1"/>
      <p:bldP spid="134" grpId="0"/>
      <p:bldP spid="1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D201E81-8F61-47F4-A518-29B5EFEA83AA}" type="slidenum">
              <a:rPr lang="en-US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95455" y="82327"/>
            <a:ext cx="4576999" cy="955707"/>
          </a:xfrm>
        </p:spPr>
        <p:txBody>
          <a:bodyPr>
            <a:normAutofit/>
          </a:bodyPr>
          <a:lstStyle/>
          <a:p>
            <a:pPr marL="230188" indent="-230188" algn="l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+mn-lt"/>
              </a:rPr>
              <a:t>Entire “</a:t>
            </a:r>
            <a:r>
              <a:rPr lang="en-US" sz="2400" i="1" dirty="0">
                <a:solidFill>
                  <a:prstClr val="black"/>
                </a:solidFill>
                <a:latin typeface="+mn-lt"/>
              </a:rPr>
              <a:t>Radio</a:t>
            </a:r>
            <a:r>
              <a:rPr lang="en-US" sz="2400" dirty="0">
                <a:solidFill>
                  <a:prstClr val="black"/>
                </a:solidFill>
                <a:latin typeface="+mn-lt"/>
              </a:rPr>
              <a:t>” Hosted in a Single Self-Sufficient </a:t>
            </a:r>
            <a:r>
              <a:rPr lang="en-US" sz="2400" dirty="0">
                <a:solidFill>
                  <a:srgbClr val="000099"/>
                </a:solidFill>
                <a:latin typeface="+mn-lt"/>
              </a:rPr>
              <a:t>SCA</a:t>
            </a:r>
            <a:r>
              <a:rPr lang="en-US" sz="2400" dirty="0">
                <a:solidFill>
                  <a:prstClr val="black"/>
                </a:solidFill>
                <a:latin typeface="+mn-lt"/>
              </a:rPr>
              <a:t> </a:t>
            </a:r>
            <a:r>
              <a:rPr lang="en-US" sz="2400" u="sng" dirty="0">
                <a:solidFill>
                  <a:srgbClr val="006600"/>
                </a:solidFill>
                <a:latin typeface="+mn-lt"/>
              </a:rPr>
              <a:t>Container</a:t>
            </a:r>
            <a:r>
              <a:rPr lang="en-US" sz="2400" u="sng" dirty="0">
                <a:solidFill>
                  <a:srgbClr val="000099"/>
                </a:solidFill>
                <a:latin typeface="+mn-lt"/>
              </a:rPr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E981F7-CD4B-4EE1-999F-830C701216DE}"/>
              </a:ext>
            </a:extLst>
          </p:cNvPr>
          <p:cNvSpPr/>
          <p:nvPr/>
        </p:nvSpPr>
        <p:spPr>
          <a:xfrm>
            <a:off x="342899" y="3061203"/>
            <a:ext cx="1957388" cy="3250820"/>
          </a:xfrm>
          <a:prstGeom prst="rect">
            <a:avLst/>
          </a:prstGeom>
          <a:solidFill>
            <a:srgbClr val="C4BD96"/>
          </a:solidFill>
          <a:ln w="381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2CBCAD6-FF35-46FF-A04F-A652F288372E}"/>
              </a:ext>
            </a:extLst>
          </p:cNvPr>
          <p:cNvGrpSpPr/>
          <p:nvPr/>
        </p:nvGrpSpPr>
        <p:grpSpPr>
          <a:xfrm>
            <a:off x="6175314" y="2545277"/>
            <a:ext cx="1309760" cy="1619866"/>
            <a:chOff x="516836" y="2763369"/>
            <a:chExt cx="1309760" cy="1619866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936CA57-4029-474D-89F4-44010C9999BC}"/>
                </a:ext>
              </a:extLst>
            </p:cNvPr>
            <p:cNvGrpSpPr/>
            <p:nvPr/>
          </p:nvGrpSpPr>
          <p:grpSpPr>
            <a:xfrm>
              <a:off x="516836" y="3237658"/>
              <a:ext cx="1309760" cy="1145577"/>
              <a:chOff x="516836" y="2721911"/>
              <a:chExt cx="1309760" cy="1145577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91618C0-8264-4CF1-98DD-426EE3C93C14}"/>
                  </a:ext>
                </a:extLst>
              </p:cNvPr>
              <p:cNvSpPr/>
              <p:nvPr/>
            </p:nvSpPr>
            <p:spPr>
              <a:xfrm>
                <a:off x="516836" y="2723858"/>
                <a:ext cx="1309760" cy="1143630"/>
              </a:xfrm>
              <a:prstGeom prst="rect">
                <a:avLst/>
              </a:prstGeom>
              <a:solidFill>
                <a:srgbClr val="E4C9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287F2728-4E89-4606-BFA3-7B18387E76E6}"/>
                  </a:ext>
                </a:extLst>
              </p:cNvPr>
              <p:cNvSpPr txBox="1"/>
              <p:nvPr/>
            </p:nvSpPr>
            <p:spPr>
              <a:xfrm>
                <a:off x="573820" y="2721911"/>
                <a:ext cx="119917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xxx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Container</a:t>
                </a:r>
              </a:p>
            </p:txBody>
          </p:sp>
        </p:grp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12D736C-0068-4646-B4B0-DD93927ECD00}"/>
                </a:ext>
              </a:extLst>
            </p:cNvPr>
            <p:cNvSpPr txBox="1"/>
            <p:nvPr/>
          </p:nvSpPr>
          <p:spPr>
            <a:xfrm>
              <a:off x="648243" y="3572850"/>
              <a:ext cx="1036178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xxx Module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0DC24CC-6DE1-4B39-9E65-CD52EAB114D7}"/>
                </a:ext>
              </a:extLst>
            </p:cNvPr>
            <p:cNvCxnSpPr/>
            <p:nvPr/>
          </p:nvCxnSpPr>
          <p:spPr>
            <a:xfrm>
              <a:off x="1169681" y="2763369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FEEB448-8A37-497F-A9F5-4A3D20E07E17}"/>
                </a:ext>
              </a:extLst>
            </p:cNvPr>
            <p:cNvSpPr txBox="1"/>
            <p:nvPr/>
          </p:nvSpPr>
          <p:spPr>
            <a:xfrm>
              <a:off x="648243" y="3960072"/>
              <a:ext cx="1036178" cy="2769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xxx Runtime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D28FF6E-F450-47E4-AFF6-F7B2FD2CE4EF}"/>
              </a:ext>
            </a:extLst>
          </p:cNvPr>
          <p:cNvGrpSpPr/>
          <p:nvPr/>
        </p:nvGrpSpPr>
        <p:grpSpPr>
          <a:xfrm>
            <a:off x="7747241" y="2518643"/>
            <a:ext cx="1309760" cy="1642507"/>
            <a:chOff x="516836" y="2763369"/>
            <a:chExt cx="1309760" cy="1642507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3389A30A-1C42-499F-A444-C3F9DE73C757}"/>
                </a:ext>
              </a:extLst>
            </p:cNvPr>
            <p:cNvGrpSpPr/>
            <p:nvPr/>
          </p:nvGrpSpPr>
          <p:grpSpPr>
            <a:xfrm>
              <a:off x="516836" y="3237658"/>
              <a:ext cx="1309760" cy="1168218"/>
              <a:chOff x="516836" y="2721911"/>
              <a:chExt cx="1309760" cy="1168218"/>
            </a:xfrm>
          </p:grpSpPr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4604D92-AB02-457C-96FC-C3303A5EC780}"/>
                  </a:ext>
                </a:extLst>
              </p:cNvPr>
              <p:cNvSpPr/>
              <p:nvPr/>
            </p:nvSpPr>
            <p:spPr>
              <a:xfrm>
                <a:off x="516836" y="2746499"/>
                <a:ext cx="1309760" cy="1143630"/>
              </a:xfrm>
              <a:prstGeom prst="rect">
                <a:avLst/>
              </a:prstGeom>
              <a:solidFill>
                <a:srgbClr val="9BFFFF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AC16E9D-FA74-43CA-A988-547F6EAD76A3}"/>
                  </a:ext>
                </a:extLst>
              </p:cNvPr>
              <p:cNvSpPr txBox="1"/>
              <p:nvPr/>
            </p:nvSpPr>
            <p:spPr>
              <a:xfrm>
                <a:off x="568114" y="2721911"/>
                <a:ext cx="121058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yyy</a:t>
                </a:r>
                <a:r>
                  <a:rPr kumimoji="0" lang="en-US" sz="14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US" sz="1400" b="1" i="0" u="sng" strike="noStrike" kern="1200" cap="none" spc="0" normalizeH="0" baseline="0" noProof="0" dirty="0">
                    <a:ln>
                      <a:noFill/>
                    </a:ln>
                    <a:solidFill>
                      <a:srgbClr val="0066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Container</a:t>
                </a:r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11883A1-889F-4367-816A-8090BEA461B2}"/>
                </a:ext>
              </a:extLst>
            </p:cNvPr>
            <p:cNvSpPr txBox="1"/>
            <p:nvPr/>
          </p:nvSpPr>
          <p:spPr>
            <a:xfrm>
              <a:off x="648243" y="3600574"/>
              <a:ext cx="1036178" cy="276999"/>
            </a:xfrm>
            <a:prstGeom prst="rect">
              <a:avLst/>
            </a:prstGeom>
            <a:solidFill>
              <a:srgbClr val="FF8B8B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yyy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Module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7C86A34-EC16-4D9C-A643-A98A1A3DC54F}"/>
                </a:ext>
              </a:extLst>
            </p:cNvPr>
            <p:cNvCxnSpPr/>
            <p:nvPr/>
          </p:nvCxnSpPr>
          <p:spPr>
            <a:xfrm>
              <a:off x="1169681" y="2763369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F13904A-A1F1-4D86-942A-351D32ACB37E}"/>
                </a:ext>
              </a:extLst>
            </p:cNvPr>
            <p:cNvSpPr txBox="1"/>
            <p:nvPr/>
          </p:nvSpPr>
          <p:spPr>
            <a:xfrm>
              <a:off x="648243" y="3984622"/>
              <a:ext cx="1036178" cy="276999"/>
            </a:xfrm>
            <a:prstGeom prst="rect">
              <a:avLst/>
            </a:prstGeom>
            <a:solidFill>
              <a:srgbClr val="FF8B8B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yyy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Runtime</a:t>
              </a: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16ECCB53-9D96-4E6F-BD20-E41EFE66742D}"/>
              </a:ext>
            </a:extLst>
          </p:cNvPr>
          <p:cNvSpPr/>
          <p:nvPr/>
        </p:nvSpPr>
        <p:spPr>
          <a:xfrm>
            <a:off x="671358" y="3370480"/>
            <a:ext cx="1309760" cy="275737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E83EC64-033F-4452-9CDB-6D8515ECC047}"/>
              </a:ext>
            </a:extLst>
          </p:cNvPr>
          <p:cNvSpPr txBox="1"/>
          <p:nvPr/>
        </p:nvSpPr>
        <p:spPr>
          <a:xfrm>
            <a:off x="706700" y="3368534"/>
            <a:ext cx="12424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Container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FD38AE-A294-4254-81C5-6D14243CC2B3}"/>
              </a:ext>
            </a:extLst>
          </p:cNvPr>
          <p:cNvSpPr txBox="1"/>
          <p:nvPr/>
        </p:nvSpPr>
        <p:spPr>
          <a:xfrm>
            <a:off x="802765" y="3703726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 Device(s)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B7749D7-03F5-416D-B4F5-F852F2C3981D}"/>
              </a:ext>
            </a:extLst>
          </p:cNvPr>
          <p:cNvCxnSpPr/>
          <p:nvPr/>
        </p:nvCxnSpPr>
        <p:spPr>
          <a:xfrm>
            <a:off x="1314264" y="2567563"/>
            <a:ext cx="0" cy="457200"/>
          </a:xfrm>
          <a:prstGeom prst="line">
            <a:avLst/>
          </a:prstGeom>
          <a:ln w="25400">
            <a:solidFill>
              <a:schemeClr val="tx1"/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8B07AE53-5337-4E61-93E7-DF3C3DD6595F}"/>
              </a:ext>
            </a:extLst>
          </p:cNvPr>
          <p:cNvSpPr txBox="1"/>
          <p:nvPr/>
        </p:nvSpPr>
        <p:spPr>
          <a:xfrm>
            <a:off x="802765" y="5741340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SCA Runtime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A7A4682-5F80-4BEE-8F82-BB9BAE25DF2E}"/>
              </a:ext>
            </a:extLst>
          </p:cNvPr>
          <p:cNvSpPr txBox="1"/>
          <p:nvPr/>
        </p:nvSpPr>
        <p:spPr>
          <a:xfrm>
            <a:off x="802765" y="4088021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Domain-1 WFA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55AF82B-815B-4035-86A5-C8AE0B6B316A}"/>
              </a:ext>
            </a:extLst>
          </p:cNvPr>
          <p:cNvSpPr txBox="1"/>
          <p:nvPr/>
        </p:nvSpPr>
        <p:spPr>
          <a:xfrm>
            <a:off x="804288" y="4496485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Inter-Domain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26FA1FC-1460-416D-84D6-B1A81AAEAD9C}"/>
              </a:ext>
            </a:extLst>
          </p:cNvPr>
          <p:cNvSpPr txBox="1"/>
          <p:nvPr/>
        </p:nvSpPr>
        <p:spPr>
          <a:xfrm>
            <a:off x="804672" y="4914266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Domain-2 WFA</a:t>
            </a:r>
          </a:p>
        </p:txBody>
      </p:sp>
      <p:sp>
        <p:nvSpPr>
          <p:cNvPr id="38" name="Right Brace 37">
            <a:extLst>
              <a:ext uri="{FF2B5EF4-FFF2-40B4-BE49-F238E27FC236}">
                <a16:creationId xmlns:a16="http://schemas.microsoft.com/office/drawing/2014/main" id="{C40A7B6D-9AE3-4747-A5A1-17CA5EC1A31E}"/>
              </a:ext>
            </a:extLst>
          </p:cNvPr>
          <p:cNvSpPr/>
          <p:nvPr/>
        </p:nvSpPr>
        <p:spPr>
          <a:xfrm>
            <a:off x="2243285" y="2943865"/>
            <a:ext cx="446239" cy="3484500"/>
          </a:xfrm>
          <a:prstGeom prst="rightBrace">
            <a:avLst>
              <a:gd name="adj1" fmla="val 8333"/>
              <a:gd name="adj2" fmla="val 10962"/>
            </a:avLst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F56BE2F-D4F1-428E-A904-55C860F142B3}"/>
              </a:ext>
            </a:extLst>
          </p:cNvPr>
          <p:cNvGrpSpPr/>
          <p:nvPr/>
        </p:nvGrpSpPr>
        <p:grpSpPr>
          <a:xfrm>
            <a:off x="2689524" y="4261779"/>
            <a:ext cx="4092713" cy="1304973"/>
            <a:chOff x="3122279" y="4487975"/>
            <a:chExt cx="4077921" cy="1304973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B353234-194A-472D-930E-B43CC08178F5}"/>
                </a:ext>
              </a:extLst>
            </p:cNvPr>
            <p:cNvSpPr/>
            <p:nvPr/>
          </p:nvSpPr>
          <p:spPr>
            <a:xfrm>
              <a:off x="3122279" y="4487975"/>
              <a:ext cx="4011024" cy="13049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bIns="27432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ts val="1600"/>
                </a:lnSpc>
                <a:spcBef>
                  <a:spcPts val="6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MRA implemented as a single 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srgbClr val="0066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Containers</a:t>
              </a:r>
              <a:r>
                <a:rPr kumimoji="0" lang="en-US" sz="14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for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:</a:t>
              </a:r>
            </a:p>
            <a:p>
              <a:pPr marL="227013" marR="0" lvl="1" indent="-111125" algn="l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Device(s)</a:t>
              </a:r>
            </a:p>
            <a:p>
              <a:pPr marL="227013" marR="0" lvl="1" indent="-111125" algn="l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Domain-1 WFA</a:t>
              </a:r>
            </a:p>
            <a:p>
              <a:pPr marL="227013" marR="0" lvl="1" indent="-111125" algn="l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Inter-Domain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  <a:p>
              <a:pPr marL="227013" marR="0" lvl="1" indent="-111125" algn="l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SCA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Domain-2 WFA</a:t>
              </a:r>
            </a:p>
            <a:p>
              <a:pPr marL="227013" marR="0" lvl="1" indent="-111125" algn="l" defTabSz="457200" rtl="0" eaLnBrk="1" fontAlgn="auto" latinLnBrk="0" hangingPunct="1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400" b="1" dirty="0">
                  <a:solidFill>
                    <a:srgbClr val="000099"/>
                  </a:solidFill>
                  <a:latin typeface="Calibri" panose="020F0502020204030204"/>
                  <a:cs typeface="+mn-cs"/>
                </a:rPr>
                <a:t>MORA_Device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cs typeface="+mn-cs"/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33A1066C-8CCE-4A7B-881C-2CE981349FA6}"/>
                </a:ext>
              </a:extLst>
            </p:cNvPr>
            <p:cNvGrpSpPr/>
            <p:nvPr/>
          </p:nvGrpSpPr>
          <p:grpSpPr>
            <a:xfrm>
              <a:off x="4859859" y="4746458"/>
              <a:ext cx="2340341" cy="1023924"/>
              <a:chOff x="2211025" y="4972558"/>
              <a:chExt cx="2340341" cy="1023924"/>
            </a:xfrm>
          </p:grpSpPr>
          <p:sp>
            <p:nvSpPr>
              <p:cNvPr id="42" name="Right Brace 41">
                <a:extLst>
                  <a:ext uri="{FF2B5EF4-FFF2-40B4-BE49-F238E27FC236}">
                    <a16:creationId xmlns:a16="http://schemas.microsoft.com/office/drawing/2014/main" id="{030125C2-6DBE-4016-8A92-7AB1AFE507AB}"/>
                  </a:ext>
                </a:extLst>
              </p:cNvPr>
              <p:cNvSpPr/>
              <p:nvPr/>
            </p:nvSpPr>
            <p:spPr>
              <a:xfrm>
                <a:off x="2211025" y="4972558"/>
                <a:ext cx="202479" cy="986230"/>
              </a:xfrm>
              <a:prstGeom prst="rightBrac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091E487-32DC-4316-B37E-D3CE2D8792AC}"/>
                  </a:ext>
                </a:extLst>
              </p:cNvPr>
              <p:cNvSpPr txBox="1"/>
              <p:nvPr/>
            </p:nvSpPr>
            <p:spPr>
              <a:xfrm>
                <a:off x="2382442" y="4980819"/>
                <a:ext cx="2168924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SCA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-based inter-</a:t>
                </a:r>
                <a:r>
                  <a:rPr lang="en-US" sz="1200" b="1" u="sng" dirty="0">
                    <a:solidFill>
                      <a:srgbClr val="006600"/>
                    </a:solidFill>
                    <a:latin typeface="Calibri" panose="020F0502020204030204"/>
                    <a:cs typeface="+mn-cs"/>
                  </a:rPr>
                  <a:t>Component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interactions are </a:t>
                </a:r>
                <a:r>
                  <a:rPr kumimoji="0" lang="en-US" sz="1200" b="1" i="0" u="sng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POSSIBLE</a:t>
                </a:r>
                <a:r>
                  <a:rPr kumimoji="0" lang="en-US" sz="1200" i="0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for </a:t>
                </a:r>
                <a:r>
                  <a:rPr kumimoji="0" lang="en-US" sz="1200" b="1" i="0" u="sng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BOTH</a:t>
                </a:r>
                <a:r>
                  <a:rPr kumimoji="0" lang="en-US" sz="1200" i="0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the </a:t>
                </a:r>
                <a:r>
                  <a:rPr kumimoji="0" lang="en-US" sz="1200" b="1" i="0" strike="noStrike" kern="120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SCA</a:t>
                </a:r>
                <a:r>
                  <a:rPr kumimoji="0" lang="en-US" sz="1200" b="1" i="0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US" sz="1200" b="1" i="1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Control-Plane</a:t>
                </a:r>
                <a:r>
                  <a:rPr kumimoji="0" lang="en-US" sz="1200" i="0" strike="noStrike" kern="1200" cap="none" spc="0" normalizeH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and </a:t>
                </a:r>
                <a:r>
                  <a:rPr kumimoji="0" lang="en-US" sz="1200" b="1" i="0" strike="noStrike" kern="1200" cap="none" spc="0" normalizeH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SCA</a:t>
                </a:r>
                <a:r>
                  <a:rPr kumimoji="0" lang="en-US" sz="1200" b="1" i="0" strike="noStrike" kern="1200" cap="none" spc="0" normalizeH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  <a:r>
                  <a:rPr kumimoji="0" lang="en-US" sz="1200" b="1" i="1" strike="noStrike" kern="1200" cap="none" spc="0" normalizeH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Data-Plane</a:t>
                </a:r>
                <a:r>
                  <a:rPr kumimoji="0" lang="en-US" sz="1200" b="1" i="0" strike="noStrike" kern="1200" cap="none" spc="0" normalizeH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  <a:p>
                <a:pPr marL="0" marR="0" lvl="0" indent="0" algn="l" defTabSz="457200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strike="noStrike" kern="1200" cap="none" spc="0" normalizeH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(“</a:t>
                </a:r>
                <a:r>
                  <a:rPr kumimoji="0" lang="en-US" sz="1200" i="1" strike="noStrike" kern="1200" cap="none" spc="0" normalizeH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compsci-101</a:t>
                </a:r>
                <a:r>
                  <a:rPr kumimoji="0" lang="en-US" sz="1200" i="0" strike="noStrike" kern="1200" cap="none" spc="0" normalizeH="0" noProof="0" dirty="0">
                    <a:ln>
                      <a:noFill/>
                    </a:ln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” definitions)</a:t>
                </a:r>
                <a:endParaRPr kumimoji="0" lang="en-US" sz="1200" b="1" i="0" u="sng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2F29C7EC-8A9C-497E-92D4-A376E2800B1B}"/>
              </a:ext>
            </a:extLst>
          </p:cNvPr>
          <p:cNvSpPr txBox="1"/>
          <p:nvPr/>
        </p:nvSpPr>
        <p:spPr>
          <a:xfrm>
            <a:off x="2699117" y="2967845"/>
            <a:ext cx="2615139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MRA – </a:t>
            </a:r>
            <a:r>
              <a:rPr kumimoji="0" lang="en-US" sz="16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Any</a:t>
            </a: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Topology</a:t>
            </a:r>
          </a:p>
          <a:p>
            <a:pPr marL="169863" marR="0" lvl="0" indent="-12223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Located on any single SBC</a:t>
            </a:r>
          </a:p>
          <a:p>
            <a:pPr marL="169863" marR="0" lvl="0" indent="-12223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Located on any single Application Card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8B81E7E-9991-4C95-AB13-B49731DB4105}"/>
              </a:ext>
            </a:extLst>
          </p:cNvPr>
          <p:cNvSpPr txBox="1"/>
          <p:nvPr/>
        </p:nvSpPr>
        <p:spPr>
          <a:xfrm>
            <a:off x="804672" y="5335959"/>
            <a:ext cx="1036178" cy="2769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0" r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MORA_Device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9E30497-D401-417D-911F-9545EDEC429E}"/>
              </a:ext>
            </a:extLst>
          </p:cNvPr>
          <p:cNvSpPr txBox="1"/>
          <p:nvPr/>
        </p:nvSpPr>
        <p:spPr>
          <a:xfrm>
            <a:off x="89455" y="2210688"/>
            <a:ext cx="8967546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tIns="45720" bIns="45720" rtlCol="0" anchor="ctr" anchorCtr="1">
            <a:spAutoFit/>
          </a:bodyPr>
          <a:lstStyle/>
          <a:p>
            <a:pPr lvl="0"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FF0000"/>
                </a:solidFill>
                <a:latin typeface="Calibri" panose="020F0502020204030204"/>
              </a:rPr>
              <a:t>SOSA™</a:t>
            </a:r>
            <a:r>
              <a:rPr lang="en-US" b="1" dirty="0">
                <a:latin typeface="Calibri" panose="020F0502020204030204"/>
              </a:rPr>
              <a:t> Framework Infrastructure / Communications Mechanism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861" y="1078992"/>
            <a:ext cx="3013624" cy="1130583"/>
            <a:chOff x="4861" y="1078992"/>
            <a:chExt cx="3013624" cy="1130583"/>
          </a:xfrm>
        </p:grpSpPr>
        <p:sp>
          <p:nvSpPr>
            <p:cNvPr id="88" name="Rectangle 87"/>
            <p:cNvSpPr/>
            <p:nvPr/>
          </p:nvSpPr>
          <p:spPr>
            <a:xfrm>
              <a:off x="4861" y="1078992"/>
              <a:ext cx="3013624" cy="91675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ADB521C7-1AE1-4F58-9796-1FEBEEB4187E}"/>
                </a:ext>
              </a:extLst>
            </p:cNvPr>
            <p:cNvGrpSpPr/>
            <p:nvPr/>
          </p:nvGrpSpPr>
          <p:grpSpPr>
            <a:xfrm>
              <a:off x="1048090" y="1167251"/>
              <a:ext cx="742126" cy="1042324"/>
              <a:chOff x="2587267" y="1203482"/>
              <a:chExt cx="742126" cy="104232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7B480C25-57FF-49F9-B278-C75A23EB87F3}"/>
                  </a:ext>
                </a:extLst>
              </p:cNvPr>
              <p:cNvCxnSpPr/>
              <p:nvPr/>
            </p:nvCxnSpPr>
            <p:spPr>
              <a:xfrm>
                <a:off x="2961894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BB7E6D42-A0C8-4828-BDD3-7F396F7D20B3}"/>
                  </a:ext>
                </a:extLst>
              </p:cNvPr>
              <p:cNvSpPr txBox="1"/>
              <p:nvPr/>
            </p:nvSpPr>
            <p:spPr>
              <a:xfrm>
                <a:off x="2587267" y="1203482"/>
                <a:ext cx="742126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Task Manager</a:t>
                </a:r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F558EFC7-14DF-4A0F-BF33-876F82687C95}"/>
                </a:ext>
              </a:extLst>
            </p:cNvPr>
            <p:cNvGrpSpPr/>
            <p:nvPr/>
          </p:nvGrpSpPr>
          <p:grpSpPr>
            <a:xfrm>
              <a:off x="146848" y="1167246"/>
              <a:ext cx="742126" cy="1042324"/>
              <a:chOff x="361299" y="1266709"/>
              <a:chExt cx="742126" cy="1042324"/>
            </a:xfrm>
          </p:grpSpPr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269A8FD2-5655-4AEA-8EDE-5333A6DDC4A1}"/>
                  </a:ext>
                </a:extLst>
              </p:cNvPr>
              <p:cNvCxnSpPr/>
              <p:nvPr/>
            </p:nvCxnSpPr>
            <p:spPr>
              <a:xfrm>
                <a:off x="735926" y="1859179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1583F9AA-E3AB-4898-9DFB-5267B84355A5}"/>
                  </a:ext>
                </a:extLst>
              </p:cNvPr>
              <p:cNvSpPr txBox="1"/>
              <p:nvPr/>
            </p:nvSpPr>
            <p:spPr>
              <a:xfrm>
                <a:off x="361299" y="1266709"/>
                <a:ext cx="742126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System Manager</a:t>
                </a:r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5E0F9515-6F61-4698-BB2C-671C86E276D5}"/>
                </a:ext>
              </a:extLst>
            </p:cNvPr>
            <p:cNvGrpSpPr/>
            <p:nvPr/>
          </p:nvGrpSpPr>
          <p:grpSpPr>
            <a:xfrm>
              <a:off x="1948849" y="1170892"/>
              <a:ext cx="911233" cy="1033169"/>
              <a:chOff x="2567388" y="1212637"/>
              <a:chExt cx="911233" cy="1033169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A25E9B53-C587-4161-A133-07560F5ED735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AF5F788F-7870-4022-ACFE-1E992422E7EF}"/>
                  </a:ext>
                </a:extLst>
              </p:cNvPr>
              <p:cNvSpPr txBox="1"/>
              <p:nvPr/>
            </p:nvSpPr>
            <p:spPr>
              <a:xfrm>
                <a:off x="2567388" y="1212637"/>
                <a:ext cx="911233" cy="59247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(proposed)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Deployment Manager</a:t>
                </a:r>
              </a:p>
            </p:txBody>
          </p:sp>
        </p:grp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F94E514D-C0DB-4CC2-9482-47886BB206BB}"/>
              </a:ext>
            </a:extLst>
          </p:cNvPr>
          <p:cNvGrpSpPr/>
          <p:nvPr/>
        </p:nvGrpSpPr>
        <p:grpSpPr>
          <a:xfrm>
            <a:off x="6347319" y="1328922"/>
            <a:ext cx="1776792" cy="880653"/>
            <a:chOff x="6186840" y="1428385"/>
            <a:chExt cx="1776792" cy="880653"/>
          </a:xfrm>
        </p:grpSpPr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772EFA4F-22DF-44CA-A886-8B835A561083}"/>
                </a:ext>
              </a:extLst>
            </p:cNvPr>
            <p:cNvGrpSpPr/>
            <p:nvPr/>
          </p:nvGrpSpPr>
          <p:grpSpPr>
            <a:xfrm>
              <a:off x="6186840" y="1428385"/>
              <a:ext cx="649868" cy="875612"/>
              <a:chOff x="2696596" y="1370194"/>
              <a:chExt cx="649868" cy="875612"/>
            </a:xfrm>
          </p:grpSpPr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B962BB48-34A2-4C9E-8455-D7402054B3EC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9" name="TextBox 108">
                <a:extLst>
                  <a:ext uri="{FF2B5EF4-FFF2-40B4-BE49-F238E27FC236}">
                    <a16:creationId xmlns:a16="http://schemas.microsoft.com/office/drawing/2014/main" id="{484627AA-FCEF-48BB-9E07-DD00BE9017CE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Module</a:t>
                </a:r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648E5D49-7EE2-422C-AD63-E90B7735443C}"/>
                </a:ext>
              </a:extLst>
            </p:cNvPr>
            <p:cNvGrpSpPr/>
            <p:nvPr/>
          </p:nvGrpSpPr>
          <p:grpSpPr>
            <a:xfrm>
              <a:off x="7313764" y="1433426"/>
              <a:ext cx="649868" cy="875612"/>
              <a:chOff x="2696596" y="1370194"/>
              <a:chExt cx="649868" cy="875612"/>
            </a:xfrm>
          </p:grpSpPr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C72A753D-E7CE-4EED-BDD8-E8DA29476B40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3EB8B928-75F1-4E14-9507-1653FAB18F30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Module</a:t>
                </a:r>
              </a:p>
            </p:txBody>
          </p:sp>
        </p:grp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2553CEB3-DE20-446D-8B3A-EA3E4C0B571B}"/>
                </a:ext>
              </a:extLst>
            </p:cNvPr>
            <p:cNvSpPr/>
            <p:nvPr/>
          </p:nvSpPr>
          <p:spPr>
            <a:xfrm>
              <a:off x="6887542" y="1595071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F0691F5D-383E-48E5-A6D9-C3EE3AF02D02}"/>
                </a:ext>
              </a:extLst>
            </p:cNvPr>
            <p:cNvSpPr/>
            <p:nvPr/>
          </p:nvSpPr>
          <p:spPr>
            <a:xfrm>
              <a:off x="7030434" y="1595071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C7A69CB3-E743-4790-B4B0-82CAB694F74F}"/>
                </a:ext>
              </a:extLst>
            </p:cNvPr>
            <p:cNvSpPr/>
            <p:nvPr/>
          </p:nvSpPr>
          <p:spPr>
            <a:xfrm>
              <a:off x="7166492" y="1592822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8090375" y="1069061"/>
            <a:ext cx="1069865" cy="1149307"/>
            <a:chOff x="8090375" y="1069061"/>
            <a:chExt cx="1069865" cy="1149307"/>
          </a:xfrm>
        </p:grpSpPr>
        <p:sp>
          <p:nvSpPr>
            <p:cNvPr id="89" name="Rectangle 88"/>
            <p:cNvSpPr/>
            <p:nvPr/>
          </p:nvSpPr>
          <p:spPr>
            <a:xfrm>
              <a:off x="8172455" y="1076684"/>
              <a:ext cx="987785" cy="91675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8CB9FCB9-22DC-430C-848F-B99FEFC0827C}"/>
                </a:ext>
              </a:extLst>
            </p:cNvPr>
            <p:cNvGrpSpPr/>
            <p:nvPr/>
          </p:nvGrpSpPr>
          <p:grpSpPr>
            <a:xfrm>
              <a:off x="8296355" y="1335068"/>
              <a:ext cx="742126" cy="883300"/>
              <a:chOff x="2587267" y="1362506"/>
              <a:chExt cx="742126" cy="883300"/>
            </a:xfrm>
          </p:grpSpPr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ABDC470D-4B14-45B4-845B-F8340269F2CD}"/>
                  </a:ext>
                </a:extLst>
              </p:cNvPr>
              <p:cNvCxnSpPr/>
              <p:nvPr/>
            </p:nvCxnSpPr>
            <p:spPr>
              <a:xfrm>
                <a:off x="2961894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B563B58D-69B4-4877-9875-49CE5D482E04}"/>
                  </a:ext>
                </a:extLst>
              </p:cNvPr>
              <p:cNvSpPr txBox="1"/>
              <p:nvPr/>
            </p:nvSpPr>
            <p:spPr>
              <a:xfrm>
                <a:off x="2587267" y="1362506"/>
                <a:ext cx="742126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RF Chain Manager</a:t>
                </a:r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E720EE55-0B71-4D9D-888F-8A71B71F0F68}"/>
                </a:ext>
              </a:extLst>
            </p:cNvPr>
            <p:cNvGrpSpPr/>
            <p:nvPr/>
          </p:nvGrpSpPr>
          <p:grpSpPr>
            <a:xfrm>
              <a:off x="8090375" y="1069061"/>
              <a:ext cx="603050" cy="276999"/>
              <a:chOff x="7802351" y="1174133"/>
              <a:chExt cx="603050" cy="276999"/>
            </a:xfrm>
          </p:grpSpPr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6C854B5F-FCBA-4931-8388-73F5D215A43D}"/>
                  </a:ext>
                </a:extLst>
              </p:cNvPr>
              <p:cNvCxnSpPr/>
              <p:nvPr/>
            </p:nvCxnSpPr>
            <p:spPr>
              <a:xfrm flipH="1">
                <a:off x="8379399" y="1182757"/>
                <a:ext cx="3564" cy="246750"/>
              </a:xfrm>
              <a:prstGeom prst="line">
                <a:avLst/>
              </a:prstGeom>
              <a:ln w="101600" cmpd="tri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EA8FC888-BCB0-49BB-864B-0F0BB0A04379}"/>
                  </a:ext>
                </a:extLst>
              </p:cNvPr>
              <p:cNvSpPr txBox="1"/>
              <p:nvPr/>
            </p:nvSpPr>
            <p:spPr>
              <a:xfrm>
                <a:off x="7802351" y="1174133"/>
                <a:ext cx="60305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MORA</a:t>
                </a:r>
              </a:p>
            </p:txBody>
          </p:sp>
        </p:grp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537A22D8-9BF1-4277-A4DC-D37866DD271A}"/>
              </a:ext>
            </a:extLst>
          </p:cNvPr>
          <p:cNvGrpSpPr/>
          <p:nvPr/>
        </p:nvGrpSpPr>
        <p:grpSpPr>
          <a:xfrm>
            <a:off x="3212211" y="1328917"/>
            <a:ext cx="1783231" cy="880653"/>
            <a:chOff x="3409610" y="1428380"/>
            <a:chExt cx="1783231" cy="880653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334D9F83-9F7A-497A-827F-5B5A00455C29}"/>
                </a:ext>
              </a:extLst>
            </p:cNvPr>
            <p:cNvGrpSpPr/>
            <p:nvPr/>
          </p:nvGrpSpPr>
          <p:grpSpPr>
            <a:xfrm>
              <a:off x="3409610" y="1428380"/>
              <a:ext cx="649868" cy="875612"/>
              <a:chOff x="2696596" y="1370194"/>
              <a:chExt cx="649868" cy="875612"/>
            </a:xfrm>
          </p:grpSpPr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6EE6AF70-70CD-40E0-8C11-FCECC29C156D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5" name="TextBox 124">
                <a:extLst>
                  <a:ext uri="{FF2B5EF4-FFF2-40B4-BE49-F238E27FC236}">
                    <a16:creationId xmlns:a16="http://schemas.microsoft.com/office/drawing/2014/main" id="{A750A0B0-805E-4C37-9965-3BAE0A876775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 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Device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26D44092-EEE9-4843-A51B-A57CFCED6F2D}"/>
                </a:ext>
              </a:extLst>
            </p:cNvPr>
            <p:cNvGrpSpPr/>
            <p:nvPr/>
          </p:nvGrpSpPr>
          <p:grpSpPr>
            <a:xfrm>
              <a:off x="4542973" y="1433421"/>
              <a:ext cx="649868" cy="875612"/>
              <a:chOff x="2696596" y="1370194"/>
              <a:chExt cx="649868" cy="875612"/>
            </a:xfrm>
          </p:grpSpPr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64E182EA-B2A2-4858-9549-DE58762490B4}"/>
                  </a:ext>
                </a:extLst>
              </p:cNvPr>
              <p:cNvCxnSpPr/>
              <p:nvPr/>
            </p:nvCxnSpPr>
            <p:spPr>
              <a:xfrm>
                <a:off x="3031467" y="1795952"/>
                <a:ext cx="0" cy="449854"/>
              </a:xfrm>
              <a:prstGeom prst="line">
                <a:avLst/>
              </a:prstGeom>
              <a:ln w="25400">
                <a:solidFill>
                  <a:schemeClr val="tx1"/>
                </a:solidFill>
                <a:headEnd type="arrow" w="lg" len="lg"/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8A2A269C-D0EF-4BD3-B865-C496CC5F77D6}"/>
                  </a:ext>
                </a:extLst>
              </p:cNvPr>
              <p:cNvSpPr txBox="1"/>
              <p:nvPr/>
            </p:nvSpPr>
            <p:spPr>
              <a:xfrm>
                <a:off x="2696596" y="1370194"/>
                <a:ext cx="649868" cy="425758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38100">
                <a:solidFill>
                  <a:schemeClr val="tx1"/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ts val="13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SOSA™</a:t>
                </a: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charset="0"/>
                  </a:rPr>
                  <a:t> Device</a:t>
                </a:r>
              </a:p>
            </p:txBody>
          </p:sp>
        </p:grpSp>
        <p:sp>
          <p:nvSpPr>
            <p:cNvPr id="119" name="Oval 118">
              <a:extLst>
                <a:ext uri="{FF2B5EF4-FFF2-40B4-BE49-F238E27FC236}">
                  <a16:creationId xmlns:a16="http://schemas.microsoft.com/office/drawing/2014/main" id="{7C768E3D-7956-4EA0-9224-85E6A0640958}"/>
                </a:ext>
              </a:extLst>
            </p:cNvPr>
            <p:cNvSpPr/>
            <p:nvPr/>
          </p:nvSpPr>
          <p:spPr>
            <a:xfrm>
              <a:off x="4116751" y="1595066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7BDD23D-8510-4E4F-BE09-5EE7CAE6D0B7}"/>
                </a:ext>
              </a:extLst>
            </p:cNvPr>
            <p:cNvSpPr/>
            <p:nvPr/>
          </p:nvSpPr>
          <p:spPr>
            <a:xfrm>
              <a:off x="4259643" y="1595066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C060AB91-BF2C-471E-AF0E-90CFCBE3A2B5}"/>
                </a:ext>
              </a:extLst>
            </p:cNvPr>
            <p:cNvSpPr/>
            <p:nvPr/>
          </p:nvSpPr>
          <p:spPr>
            <a:xfrm>
              <a:off x="4395701" y="1592817"/>
              <a:ext cx="95261" cy="9144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E8AE705A-9680-4331-B59F-4B26C1A0821D}"/>
              </a:ext>
            </a:extLst>
          </p:cNvPr>
          <p:cNvGrpSpPr/>
          <p:nvPr/>
        </p:nvGrpSpPr>
        <p:grpSpPr>
          <a:xfrm>
            <a:off x="5197223" y="1337116"/>
            <a:ext cx="987267" cy="875612"/>
            <a:chOff x="2541475" y="1370194"/>
            <a:chExt cx="987267" cy="875612"/>
          </a:xfrm>
        </p:grpSpPr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1D95DED1-A1C2-4EB0-A952-AAB5F1385F9E}"/>
                </a:ext>
              </a:extLst>
            </p:cNvPr>
            <p:cNvCxnSpPr/>
            <p:nvPr/>
          </p:nvCxnSpPr>
          <p:spPr>
            <a:xfrm>
              <a:off x="3031467" y="1795952"/>
              <a:ext cx="0" cy="449854"/>
            </a:xfrm>
            <a:prstGeom prst="line">
              <a:avLst/>
            </a:prstGeom>
            <a:ln w="25400">
              <a:solidFill>
                <a:schemeClr val="tx1"/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C4749FDD-17F8-4F3C-B286-78FAA1EE4560}"/>
                </a:ext>
              </a:extLst>
            </p:cNvPr>
            <p:cNvSpPr txBox="1"/>
            <p:nvPr/>
          </p:nvSpPr>
          <p:spPr>
            <a:xfrm>
              <a:off x="2541475" y="1370194"/>
              <a:ext cx="987267" cy="42575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38100">
              <a:solidFill>
                <a:schemeClr val="tx1"/>
              </a:solidFill>
            </a:ln>
          </p:spPr>
          <p:txBody>
            <a:bodyPr wrap="square" lIns="0" rIns="0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SOSA™ </a:t>
              </a:r>
            </a:p>
            <a:p>
              <a:pPr marL="0" marR="0" lvl="0" indent="0" algn="ctr" defTabSz="914400" rtl="0" eaLnBrk="1" fontAlgn="auto" latinLnBrk="0" hangingPunct="1">
                <a:lnSpc>
                  <a:spcPts val="13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rial" charset="0"/>
                </a:rPr>
                <a:t>Inter-Domain</a:t>
              </a:r>
            </a:p>
          </p:txBody>
        </p:sp>
      </p:grpSp>
      <p:sp>
        <p:nvSpPr>
          <p:cNvPr id="130" name="Title 1"/>
          <p:cNvSpPr txBox="1">
            <a:spLocks/>
          </p:cNvSpPr>
          <p:nvPr/>
        </p:nvSpPr>
        <p:spPr>
          <a:xfrm>
            <a:off x="923026" y="81799"/>
            <a:ext cx="3139218" cy="955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Arial"/>
                <a:ea typeface="+mj-ea"/>
                <a:cs typeface="Arial"/>
              </a:defRPr>
            </a:lvl1pPr>
          </a:lstStyle>
          <a:p>
            <a:pPr fontAlgn="auto">
              <a:lnSpc>
                <a:spcPts val="3000"/>
              </a:lnSpc>
              <a:spcAft>
                <a:spcPts val="0"/>
              </a:spcAft>
            </a:pPr>
            <a:r>
              <a:rPr lang="en-US" sz="2800" u="sng" dirty="0">
                <a:solidFill>
                  <a:prstClr val="black"/>
                </a:solidFill>
              </a:rPr>
              <a:t>EXAMPLE #2</a:t>
            </a:r>
            <a:r>
              <a:rPr lang="en-US" sz="2800" dirty="0">
                <a:solidFill>
                  <a:prstClr val="black"/>
                </a:solidFill>
              </a:rPr>
              <a:t>:	</a:t>
            </a:r>
            <a:endParaRPr lang="en-US" sz="2800" dirty="0">
              <a:latin typeface="+mn-lt"/>
            </a:endParaRPr>
          </a:p>
        </p:txBody>
      </p:sp>
      <p:pic>
        <p:nvPicPr>
          <p:cNvPr id="131" name="Picture 1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643" y="6040172"/>
            <a:ext cx="1161911" cy="758799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528265" y="5756293"/>
            <a:ext cx="4687188" cy="887326"/>
            <a:chOff x="1528265" y="5756293"/>
            <a:chExt cx="4687188" cy="887326"/>
          </a:xfrm>
        </p:grpSpPr>
        <p:sp>
          <p:nvSpPr>
            <p:cNvPr id="129" name="TextBox 128"/>
            <p:cNvSpPr txBox="1"/>
            <p:nvPr/>
          </p:nvSpPr>
          <p:spPr>
            <a:xfrm>
              <a:off x="2854572" y="5756293"/>
              <a:ext cx="3360881" cy="646331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u="sng" dirty="0">
                  <a:latin typeface="+mn-lt"/>
                </a:rPr>
                <a:t>Natural State</a:t>
              </a:r>
              <a:r>
                <a:rPr lang="en-US" sz="1200" b="1" dirty="0">
                  <a:latin typeface="+mn-lt"/>
                </a:rPr>
                <a:t>:  </a:t>
              </a:r>
              <a:r>
                <a:rPr lang="en-US" sz="1200" b="1" u="sng" dirty="0">
                  <a:latin typeface="+mn-lt"/>
                </a:rPr>
                <a:t>ALL</a:t>
              </a:r>
              <a:r>
                <a:rPr lang="en-US" sz="1200" dirty="0">
                  <a:latin typeface="+mn-lt"/>
                </a:rPr>
                <a:t> of the individual elements in the </a:t>
              </a: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</a:t>
              </a:r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1200" b="1" u="sng" dirty="0">
                  <a:solidFill>
                    <a:srgbClr val="006600"/>
                  </a:solidFill>
                  <a:latin typeface="+mn-lt"/>
                </a:rPr>
                <a:t>Container</a:t>
              </a:r>
              <a:r>
                <a:rPr lang="en-US" sz="1200" dirty="0">
                  <a:latin typeface="+mn-lt"/>
                </a:rPr>
                <a:t> can interact in a “</a:t>
              </a:r>
              <a:r>
                <a:rPr lang="en-US" sz="1200" i="1" dirty="0">
                  <a:latin typeface="+mn-lt"/>
                </a:rPr>
                <a:t>native</a:t>
              </a:r>
              <a:r>
                <a:rPr lang="en-US" sz="1200" dirty="0">
                  <a:latin typeface="+mn-lt"/>
                </a:rPr>
                <a:t>” </a:t>
              </a:r>
              <a:r>
                <a:rPr lang="en-US" sz="1200" b="1" dirty="0">
                  <a:solidFill>
                    <a:srgbClr val="000099"/>
                  </a:solidFill>
                  <a:latin typeface="+mn-lt"/>
                </a:rPr>
                <a:t>SCA</a:t>
              </a:r>
              <a:r>
                <a:rPr lang="en-US" sz="1200" dirty="0">
                  <a:solidFill>
                    <a:srgbClr val="FF0000"/>
                  </a:solidFill>
                  <a:latin typeface="+mn-lt"/>
                </a:rPr>
                <a:t> </a:t>
              </a:r>
              <a:r>
                <a:rPr lang="en-US" sz="1200" dirty="0">
                  <a:latin typeface="+mn-lt"/>
                </a:rPr>
                <a:t>manner amongst themselves</a:t>
              </a:r>
              <a:endParaRPr lang="en-US" sz="1200" b="1" dirty="0">
                <a:latin typeface="+mn-lt"/>
              </a:endParaRPr>
            </a:p>
          </p:txBody>
        </p:sp>
        <p:sp>
          <p:nvSpPr>
            <p:cNvPr id="4" name="Freeform 3"/>
            <p:cNvSpPr/>
            <p:nvPr/>
          </p:nvSpPr>
          <p:spPr>
            <a:xfrm>
              <a:off x="1528265" y="6303146"/>
              <a:ext cx="1827493" cy="340473"/>
            </a:xfrm>
            <a:custGeom>
              <a:avLst/>
              <a:gdLst>
                <a:gd name="connsiteX0" fmla="*/ 1794614 w 1794614"/>
                <a:gd name="connsiteY0" fmla="*/ 106532 h 426809"/>
                <a:gd name="connsiteX1" fmla="*/ 1537162 w 1794614"/>
                <a:gd name="connsiteY1" fmla="*/ 301840 h 426809"/>
                <a:gd name="connsiteX2" fmla="*/ 480719 w 1794614"/>
                <a:gd name="connsiteY2" fmla="*/ 426128 h 426809"/>
                <a:gd name="connsiteX3" fmla="*/ 54591 w 1794614"/>
                <a:gd name="connsiteY3" fmla="*/ 248574 h 426809"/>
                <a:gd name="connsiteX4" fmla="*/ 19080 w 1794614"/>
                <a:gd name="connsiteY4" fmla="*/ 0 h 426809"/>
                <a:gd name="connsiteX0" fmla="*/ 1827493 w 1827493"/>
                <a:gd name="connsiteY0" fmla="*/ 106532 h 426162"/>
                <a:gd name="connsiteX1" fmla="*/ 1570041 w 1827493"/>
                <a:gd name="connsiteY1" fmla="*/ 301840 h 426162"/>
                <a:gd name="connsiteX2" fmla="*/ 513598 w 1827493"/>
                <a:gd name="connsiteY2" fmla="*/ 426128 h 426162"/>
                <a:gd name="connsiteX3" fmla="*/ 34204 w 1827493"/>
                <a:gd name="connsiteY3" fmla="*/ 310718 h 426162"/>
                <a:gd name="connsiteX4" fmla="*/ 51959 w 1827493"/>
                <a:gd name="connsiteY4" fmla="*/ 0 h 426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7493" h="426162">
                  <a:moveTo>
                    <a:pt x="1827493" y="106532"/>
                  </a:moveTo>
                  <a:cubicBezTo>
                    <a:pt x="1808258" y="177553"/>
                    <a:pt x="1789023" y="248574"/>
                    <a:pt x="1570041" y="301840"/>
                  </a:cubicBezTo>
                  <a:cubicBezTo>
                    <a:pt x="1351058" y="355106"/>
                    <a:pt x="769571" y="424648"/>
                    <a:pt x="513598" y="426128"/>
                  </a:cubicBezTo>
                  <a:cubicBezTo>
                    <a:pt x="257625" y="427608"/>
                    <a:pt x="111144" y="381739"/>
                    <a:pt x="34204" y="310718"/>
                  </a:cubicBezTo>
                  <a:cubicBezTo>
                    <a:pt x="-42736" y="239697"/>
                    <a:pt x="31244" y="88776"/>
                    <a:pt x="51959" y="0"/>
                  </a:cubicBezTo>
                </a:path>
              </a:pathLst>
            </a:custGeom>
            <a:noFill/>
            <a:ln w="25400">
              <a:solidFill>
                <a:srgbClr val="FF0000"/>
              </a:solidFill>
              <a:prstDash val="sysDot"/>
              <a:tailEnd type="arrow" w="lg" len="lg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98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0" grpId="0" animBg="1"/>
      <p:bldP spid="31" grpId="0"/>
      <p:bldP spid="32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4" grpId="0"/>
      <p:bldP spid="81" grpId="0" animBg="1"/>
      <p:bldP spid="90" grpId="0" animBg="1"/>
    </p:bldLst>
  </p:timing>
</p:sld>
</file>

<file path=ppt/theme/theme1.xml><?xml version="1.0" encoding="utf-8"?>
<a:theme xmlns:a="http://schemas.openxmlformats.org/drawingml/2006/main" name="JTNC Cover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CC"/>
      </a:accent1>
      <a:accent2>
        <a:srgbClr val="8484E0"/>
      </a:accent2>
      <a:accent3>
        <a:srgbClr val="FFFFFF"/>
      </a:accent3>
      <a:accent4>
        <a:srgbClr val="000000"/>
      </a:accent4>
      <a:accent5>
        <a:srgbClr val="D6D6F4"/>
      </a:accent5>
      <a:accent6>
        <a:srgbClr val="2D2DB9"/>
      </a:accent6>
      <a:hlink>
        <a:srgbClr val="2D2DB9"/>
      </a:hlink>
      <a:folHlink>
        <a:srgbClr val="B2B2B2"/>
      </a:folHlink>
    </a:clrScheme>
    <a:fontScheme name="2_default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8">
        <a:dk1>
          <a:srgbClr val="000000"/>
        </a:dk1>
        <a:lt1>
          <a:srgbClr val="FFFFFF"/>
        </a:lt1>
        <a:dk2>
          <a:srgbClr val="000099"/>
        </a:dk2>
        <a:lt2>
          <a:srgbClr val="0099CC"/>
        </a:lt2>
        <a:accent1>
          <a:srgbClr val="EAEAEA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9D6E7"/>
        </a:accent6>
        <a:hlink>
          <a:srgbClr val="009999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3.xml><?xml version="1.0" encoding="utf-8"?>
<a:theme xmlns:a="http://schemas.openxmlformats.org/drawingml/2006/main" name="1_JTNC Cover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CC"/>
      </a:accent1>
      <a:accent2>
        <a:srgbClr val="8484E0"/>
      </a:accent2>
      <a:accent3>
        <a:srgbClr val="FFFFFF"/>
      </a:accent3>
      <a:accent4>
        <a:srgbClr val="000000"/>
      </a:accent4>
      <a:accent5>
        <a:srgbClr val="D6D6F4"/>
      </a:accent5>
      <a:accent6>
        <a:srgbClr val="2D2DB9"/>
      </a:accent6>
      <a:hlink>
        <a:srgbClr val="2D2DB9"/>
      </a:hlink>
      <a:folHlink>
        <a:srgbClr val="B2B2B2"/>
      </a:folHlink>
    </a:clrScheme>
    <a:fontScheme name="2_default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8">
        <a:dk1>
          <a:srgbClr val="000000"/>
        </a:dk1>
        <a:lt1>
          <a:srgbClr val="FFFFFF"/>
        </a:lt1>
        <a:dk2>
          <a:srgbClr val="000099"/>
        </a:dk2>
        <a:lt2>
          <a:srgbClr val="0099CC"/>
        </a:lt2>
        <a:accent1>
          <a:srgbClr val="EAEAEA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9D6E7"/>
        </a:accent6>
        <a:hlink>
          <a:srgbClr val="009999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5.xml><?xml version="1.0" encoding="utf-8"?>
<a:theme xmlns:a="http://schemas.openxmlformats.org/drawingml/2006/main" name="2_JTNC Cover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CC"/>
      </a:accent1>
      <a:accent2>
        <a:srgbClr val="8484E0"/>
      </a:accent2>
      <a:accent3>
        <a:srgbClr val="FFFFFF"/>
      </a:accent3>
      <a:accent4>
        <a:srgbClr val="000000"/>
      </a:accent4>
      <a:accent5>
        <a:srgbClr val="D6D6F4"/>
      </a:accent5>
      <a:accent6>
        <a:srgbClr val="2D2DB9"/>
      </a:accent6>
      <a:hlink>
        <a:srgbClr val="2D2DB9"/>
      </a:hlink>
      <a:folHlink>
        <a:srgbClr val="B2B2B2"/>
      </a:folHlink>
    </a:clrScheme>
    <a:fontScheme name="2_default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8">
        <a:dk1>
          <a:srgbClr val="000000"/>
        </a:dk1>
        <a:lt1>
          <a:srgbClr val="FFFFFF"/>
        </a:lt1>
        <a:dk2>
          <a:srgbClr val="000099"/>
        </a:dk2>
        <a:lt2>
          <a:srgbClr val="0099CC"/>
        </a:lt2>
        <a:accent1>
          <a:srgbClr val="EAEAEA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9D6E7"/>
        </a:accent6>
        <a:hlink>
          <a:srgbClr val="009999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itle and Text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33CC"/>
      </a:accent1>
      <a:accent2>
        <a:srgbClr val="8484E0"/>
      </a:accent2>
      <a:accent3>
        <a:srgbClr val="FFFFFF"/>
      </a:accent3>
      <a:accent4>
        <a:srgbClr val="000000"/>
      </a:accent4>
      <a:accent5>
        <a:srgbClr val="D6D6F4"/>
      </a:accent5>
      <a:accent6>
        <a:srgbClr val="2D2DB9"/>
      </a:accent6>
      <a:hlink>
        <a:srgbClr val="2D2DB9"/>
      </a:hlink>
      <a:folHlink>
        <a:srgbClr val="B2B2B2"/>
      </a:folHlink>
    </a:clrScheme>
    <a:fontScheme name="T_master">
      <a:majorFont>
        <a:latin typeface="Arial Narrow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T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_mast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_mast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_mast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_ma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_ma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_ma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_master 8">
        <a:dk1>
          <a:srgbClr val="000000"/>
        </a:dk1>
        <a:lt1>
          <a:srgbClr val="FFFFFF"/>
        </a:lt1>
        <a:dk2>
          <a:srgbClr val="000099"/>
        </a:dk2>
        <a:lt2>
          <a:srgbClr val="0099CC"/>
        </a:lt2>
        <a:accent1>
          <a:srgbClr val="EAEAEA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B9D6E7"/>
        </a:accent6>
        <a:hlink>
          <a:srgbClr val="009999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9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6715070294EF41ABFEDE79FE1E8754" ma:contentTypeVersion="9" ma:contentTypeDescription="Create a new document." ma:contentTypeScope="" ma:versionID="0309db95d51e9eccd37b213c798de168">
  <xsd:schema xmlns:xsd="http://www.w3.org/2001/XMLSchema" xmlns:xs="http://www.w3.org/2001/XMLSchema" xmlns:p="http://schemas.microsoft.com/office/2006/metadata/properties" xmlns:ns3="af947787-dd0a-4c7a-be58-4edbcb08396c" targetNamespace="http://schemas.microsoft.com/office/2006/metadata/properties" ma:root="true" ma:fieldsID="f7a6c5b59f7baff85174c7ec4d467ef5" ns3:_="">
    <xsd:import namespace="af947787-dd0a-4c7a-be58-4edbcb08396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947787-dd0a-4c7a-be58-4edbcb0839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013991-37DD-41AB-8BE7-821CC1044E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B1A757-E79F-4A52-A1C3-B3E400718993}">
  <ds:schemaRefs>
    <ds:schemaRef ds:uri="http://purl.org/dc/terms/"/>
    <ds:schemaRef ds:uri="af947787-dd0a-4c7a-be58-4edbcb08396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B0F2178-4549-42AB-AA99-28CB6EE28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947787-dd0a-4c7a-be58-4edbcb0839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53036</TotalTime>
  <Pages>24</Pages>
  <Words>3014</Words>
  <Application>Microsoft Office PowerPoint</Application>
  <PresentationFormat>On-screen Show (4:3)</PresentationFormat>
  <Paragraphs>316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15</vt:i4>
      </vt:variant>
      <vt:variant>
        <vt:lpstr>Slide Titles</vt:lpstr>
      </vt:variant>
      <vt:variant>
        <vt:i4>12</vt:i4>
      </vt:variant>
    </vt:vector>
  </HeadingPairs>
  <TitlesOfParts>
    <vt:vector size="35" baseType="lpstr">
      <vt:lpstr>Arial</vt:lpstr>
      <vt:lpstr>Arial Narrow</vt:lpstr>
      <vt:lpstr>Batang</vt:lpstr>
      <vt:lpstr>Calibri</vt:lpstr>
      <vt:lpstr>Courier New</vt:lpstr>
      <vt:lpstr>Tahoma</vt:lpstr>
      <vt:lpstr>Times New Roman</vt:lpstr>
      <vt:lpstr>Wingdings</vt:lpstr>
      <vt:lpstr>JTNC Cover</vt:lpstr>
      <vt:lpstr>Title and Text</vt:lpstr>
      <vt:lpstr>Office Theme</vt:lpstr>
      <vt:lpstr>4_Office Theme</vt:lpstr>
      <vt:lpstr>5_Office Theme</vt:lpstr>
      <vt:lpstr>1_Office Theme</vt:lpstr>
      <vt:lpstr>9_Office Theme</vt:lpstr>
      <vt:lpstr>10_Office Theme</vt:lpstr>
      <vt:lpstr>8_Office Theme</vt:lpstr>
      <vt:lpstr>6_Office Theme</vt:lpstr>
      <vt:lpstr>3_Office Theme</vt:lpstr>
      <vt:lpstr>2_Office Theme</vt:lpstr>
      <vt:lpstr>1_JTNC Cover</vt:lpstr>
      <vt:lpstr>7_Office Theme</vt:lpstr>
      <vt:lpstr>2_JTNC Cover</vt:lpstr>
      <vt:lpstr>PowerPoint Presentation</vt:lpstr>
      <vt:lpstr>BLUF – Strategy Proposal for SOSA™  SCA Interoperability</vt:lpstr>
      <vt:lpstr>PowerPoint Presentation</vt:lpstr>
      <vt:lpstr>SCA Container Background – 1/3</vt:lpstr>
      <vt:lpstr>SCA Container Background – 2/3</vt:lpstr>
      <vt:lpstr>SCA Container Background – 3/3</vt:lpstr>
      <vt:lpstr>Overall System-of-Systems Context: What Counts is What’s “Inside …”</vt:lpstr>
      <vt:lpstr>EXAMPLE #1: </vt:lpstr>
      <vt:lpstr>Entire “Radio” Hosted in a Single Self-Sufficient SCA Container </vt:lpstr>
      <vt:lpstr>EXAMPLE #3: </vt:lpstr>
      <vt:lpstr>WFA Implemented as a combination of a “native”  SOSA™ “Client-side” Module plus SOSA™ “Channel-side” on an SCA “Card”</vt:lpstr>
      <vt:lpstr>inter-Container Interactions Native – Container Interactions</vt:lpstr>
    </vt:vector>
  </TitlesOfParts>
  <Manager>NAVAIRAnalysis &amp; Planning Office, Air-00A1</Manager>
  <Company>22 January 2010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 (T) Slide Template</dc:title>
  <dc:subject>Slide Template</dc:subject>
  <dc:creator>robert.l.sklut.ctr@mail.mil</dc:creator>
  <cp:lastModifiedBy>Sklut, Robert L CTR</cp:lastModifiedBy>
  <cp:revision>3051</cp:revision>
  <cp:lastPrinted>2022-02-14T18:25:58Z</cp:lastPrinted>
  <dcterms:created xsi:type="dcterms:W3CDTF">2003-09-05T17:44:24Z</dcterms:created>
  <dcterms:modified xsi:type="dcterms:W3CDTF">2022-10-05T14:30:18Z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rief Date">
    <vt:filetime>2006-12-14T05:00:00Z</vt:filetime>
  </property>
  <property fmtid="{D5CDD505-2E9C-101B-9397-08002B2CF9AE}" pid="3" name="ContentTypeId">
    <vt:lpwstr>0x0101002C6715070294EF41ABFEDE79FE1E8754</vt:lpwstr>
  </property>
</Properties>
</file>