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1"/>
  </p:notesMasterIdLst>
  <p:sldIdLst>
    <p:sldId id="270" r:id="rId5"/>
    <p:sldId id="689" r:id="rId6"/>
    <p:sldId id="268" r:id="rId7"/>
    <p:sldId id="272" r:id="rId8"/>
    <p:sldId id="566" r:id="rId9"/>
    <p:sldId id="644" r:id="rId10"/>
    <p:sldId id="420" r:id="rId11"/>
    <p:sldId id="422" r:id="rId12"/>
    <p:sldId id="421" r:id="rId13"/>
    <p:sldId id="423" r:id="rId14"/>
    <p:sldId id="425" r:id="rId15"/>
    <p:sldId id="426" r:id="rId16"/>
    <p:sldId id="427" r:id="rId17"/>
    <p:sldId id="424" r:id="rId18"/>
    <p:sldId id="430" r:id="rId19"/>
    <p:sldId id="431" r:id="rId20"/>
    <p:sldId id="780" r:id="rId21"/>
    <p:sldId id="432" r:id="rId22"/>
    <p:sldId id="433" r:id="rId23"/>
    <p:sldId id="434" r:id="rId24"/>
    <p:sldId id="391" r:id="rId25"/>
    <p:sldId id="782" r:id="rId26"/>
    <p:sldId id="436" r:id="rId27"/>
    <p:sldId id="435" r:id="rId28"/>
    <p:sldId id="783" r:id="rId29"/>
    <p:sldId id="440" r:id="rId30"/>
    <p:sldId id="437" r:id="rId31"/>
    <p:sldId id="393" r:id="rId32"/>
    <p:sldId id="441" r:id="rId33"/>
    <p:sldId id="385" r:id="rId34"/>
    <p:sldId id="438" r:id="rId35"/>
    <p:sldId id="405" r:id="rId36"/>
    <p:sldId id="406" r:id="rId37"/>
    <p:sldId id="442" r:id="rId38"/>
    <p:sldId id="443" r:id="rId39"/>
    <p:sldId id="444" r:id="rId40"/>
    <p:sldId id="445" r:id="rId41"/>
    <p:sldId id="446" r:id="rId42"/>
    <p:sldId id="447" r:id="rId43"/>
    <p:sldId id="529" r:id="rId44"/>
    <p:sldId id="416" r:id="rId45"/>
    <p:sldId id="417" r:id="rId46"/>
    <p:sldId id="524" r:id="rId47"/>
    <p:sldId id="687" r:id="rId48"/>
    <p:sldId id="779" r:id="rId49"/>
    <p:sldId id="565"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04B59E-F52F-E5B0-EC01-B7A72525D9DD}" name="Elizabeth" initials="E" userId="S::elizabeth.m.carver4.civ@mail.mil::ee2c669f-91ed-4d02-94cc-b39d59f3c0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1"/>
    <a:srgbClr val="00B0F0"/>
    <a:srgbClr val="65778F"/>
    <a:srgbClr val="000000"/>
    <a:srgbClr val="00467F"/>
    <a:srgbClr val="17345C"/>
    <a:srgbClr val="015B99"/>
    <a:srgbClr val="FACC80"/>
    <a:srgbClr val="8AD3ED"/>
    <a:srgbClr val="AED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62" autoAdjust="0"/>
  </p:normalViewPr>
  <p:slideViewPr>
    <p:cSldViewPr snapToGrid="0" snapToObjects="1">
      <p:cViewPr varScale="1">
        <p:scale>
          <a:sx n="112" d="100"/>
          <a:sy n="112" d="100"/>
        </p:scale>
        <p:origin x="562"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1</a:t>
            </a:fld>
            <a:endParaRPr lang="en-US"/>
          </a:p>
        </p:txBody>
      </p:sp>
    </p:spTree>
    <p:extLst>
      <p:ext uri="{BB962C8B-B14F-4D97-AF65-F5344CB8AC3E}">
        <p14:creationId xmlns:p14="http://schemas.microsoft.com/office/powerpoint/2010/main" val="254904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dirty="0"/>
          </a:p>
        </p:txBody>
      </p:sp>
    </p:spTree>
    <p:extLst>
      <p:ext uri="{BB962C8B-B14F-4D97-AF65-F5344CB8AC3E}">
        <p14:creationId xmlns:p14="http://schemas.microsoft.com/office/powerpoint/2010/main" val="370662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p:spPr>
        <p:txBody>
          <a:bodyPr/>
          <a:lstStyle/>
          <a:p>
            <a:fld id="{6B842731-A0AA-4BF2-B3AC-5E24F144310B}" type="slidenum">
              <a:rPr lang="en-US" smtClean="0">
                <a:latin typeface="Arial" pitchFamily="34" charset="0"/>
              </a:rPr>
              <a:pPr/>
              <a:t>28</a:t>
            </a:fld>
            <a:endParaRPr lang="en-US">
              <a:latin typeface="Arial" pitchFamily="34" charset="0"/>
            </a:endParaRPr>
          </a:p>
        </p:txBody>
      </p:sp>
    </p:spTree>
    <p:extLst>
      <p:ext uri="{BB962C8B-B14F-4D97-AF65-F5344CB8AC3E}">
        <p14:creationId xmlns:p14="http://schemas.microsoft.com/office/powerpoint/2010/main" val="194591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44</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45</a:t>
            </a:fld>
            <a:endParaRPr lang="en-US"/>
          </a:p>
        </p:txBody>
      </p:sp>
    </p:spTree>
    <p:extLst>
      <p:ext uri="{BB962C8B-B14F-4D97-AF65-F5344CB8AC3E}">
        <p14:creationId xmlns:p14="http://schemas.microsoft.com/office/powerpoint/2010/main" val="13204214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grpSp>
        <p:nvGrpSpPr>
          <p:cNvPr id="20" name="Group 19">
            <a:extLst>
              <a:ext uri="{C183D7F6-B498-43B3-948B-1728B52AA6E4}">
                <adec:decorative xmlns:adec="http://schemas.microsoft.com/office/drawing/2017/decorative" val="1"/>
              </a:ext>
            </a:extLst>
          </p:cNvPr>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 name="Group 2">
            <a:extLst>
              <a:ext uri="{FF2B5EF4-FFF2-40B4-BE49-F238E27FC236}">
                <a16:creationId xmlns:a16="http://schemas.microsoft.com/office/drawing/2014/main" id="{74951F6F-F1A4-E14B-945B-D7C2FFBDC274}"/>
              </a:ext>
              <a:ext uri="{C183D7F6-B498-43B3-948B-1728B52AA6E4}">
                <adec:decorative xmlns:adec="http://schemas.microsoft.com/office/drawing/2017/decorative" val="1"/>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dirty="0"/>
              <a:t>Click to enter title</a:t>
            </a:r>
          </a:p>
        </p:txBody>
      </p:sp>
      <p:sp>
        <p:nvSpPr>
          <p:cNvPr id="7" name="Content Placeholder 3"/>
          <p:cNvSpPr>
            <a:spLocks noGrp="1"/>
          </p:cNvSpPr>
          <p:nvPr>
            <p:ph sz="quarter" idx="12" hasCustomPrompt="1"/>
          </p:nvPr>
        </p:nvSpPr>
        <p:spPr>
          <a:xfrm>
            <a:off x="455303" y="877661"/>
            <a:ext cx="4989362"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C183D7F6-B498-43B3-948B-1728B52AA6E4}">
                <adec:decorative xmlns:adec="http://schemas.microsoft.com/office/drawing/2017/decorative" val="1"/>
              </a:ext>
            </a:extLst>
          </p:cNvPr>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a:extLst>
              <a:ext uri="{C183D7F6-B498-43B3-948B-1728B52AA6E4}">
                <adec:decorative xmlns:adec="http://schemas.microsoft.com/office/drawing/2017/decorative" val="1"/>
              </a:ext>
            </a:extLst>
          </p:cNvPr>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21" name="Oval 20">
            <a:extLst>
              <a:ext uri="{C183D7F6-B498-43B3-948B-1728B52AA6E4}">
                <adec:decorative xmlns:adec="http://schemas.microsoft.com/office/drawing/2017/decorative" val="1"/>
              </a:ext>
            </a:extLst>
          </p:cNvPr>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lstStyle>
            <a:lvl1pPr marL="0" indent="0">
              <a:buNone/>
              <a:defRPr sz="1400" baseline="0"/>
            </a:lvl1pPr>
          </a:lstStyle>
          <a:p>
            <a:pPr lvl="0"/>
            <a:r>
              <a:rPr lang="en-US" dirty="0"/>
              <a:t>Click to add text</a:t>
            </a:r>
          </a:p>
        </p:txBody>
      </p:sp>
      <p:sp>
        <p:nvSpPr>
          <p:cNvPr id="22" name="Oval 21">
            <a:extLst>
              <a:ext uri="{C183D7F6-B498-43B3-948B-1728B52AA6E4}">
                <adec:decorative xmlns:adec="http://schemas.microsoft.com/office/drawing/2017/decorative" val="1"/>
              </a:ext>
            </a:extLst>
          </p:cNvPr>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6" name="Text Placeholder 14"/>
          <p:cNvSpPr>
            <a:spLocks noGrp="1"/>
          </p:cNvSpPr>
          <p:nvPr>
            <p:ph type="body" sz="quarter" idx="15" hasCustomPrompt="1"/>
          </p:nvPr>
        </p:nvSpPr>
        <p:spPr>
          <a:xfrm>
            <a:off x="3677610" y="2780110"/>
            <a:ext cx="2090597" cy="1847826"/>
          </a:xfrm>
        </p:spPr>
        <p:txBody>
          <a:bodyPr/>
          <a:lstStyle>
            <a:lvl1pPr marL="0" indent="0">
              <a:buNone/>
              <a:defRPr sz="1400" baseline="0"/>
            </a:lvl1pPr>
          </a:lstStyle>
          <a:p>
            <a:pPr lvl="0"/>
            <a:r>
              <a:rPr lang="en-US" dirty="0"/>
              <a:t>Click to add text</a:t>
            </a:r>
          </a:p>
        </p:txBody>
      </p:sp>
      <p:sp>
        <p:nvSpPr>
          <p:cNvPr id="23" name="Oval 22">
            <a:extLst>
              <a:ext uri="{C183D7F6-B498-43B3-948B-1728B52AA6E4}">
                <adec:decorative xmlns:adec="http://schemas.microsoft.com/office/drawing/2017/decorative" val="1"/>
              </a:ext>
            </a:extLst>
          </p:cNvPr>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lstStyle>
            <a:lvl1pPr marL="0" indent="0">
              <a:buNone/>
              <a:defRPr sz="1400" baseline="0"/>
            </a:lvl1pPr>
          </a:lstStyle>
          <a:p>
            <a:pPr lvl="0"/>
            <a:r>
              <a:rPr lang="en-US" dirty="0"/>
              <a:t>Click to add text</a:t>
            </a:r>
          </a:p>
        </p:txBody>
      </p:sp>
      <p:sp>
        <p:nvSpPr>
          <p:cNvPr id="1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8" name="Oval 17">
            <a:extLst>
              <a:ext uri="{C183D7F6-B498-43B3-948B-1728B52AA6E4}">
                <adec:decorative xmlns:adec="http://schemas.microsoft.com/office/drawing/2017/decorative" val="1"/>
              </a:ext>
            </a:extLst>
          </p:cNvPr>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lstStyle>
            <a:lvl1pPr marL="0" indent="0">
              <a:buNone/>
              <a:defRPr sz="1400" baseline="0"/>
            </a:lvl1pPr>
          </a:lstStyle>
          <a:p>
            <a:pPr lvl="0"/>
            <a:r>
              <a:rPr lang="en-US" dirty="0"/>
              <a:t>Click to add text</a:t>
            </a:r>
          </a:p>
        </p:txBody>
      </p:sp>
      <p:sp>
        <p:nvSpPr>
          <p:cNvPr id="19" name="Oval 18">
            <a:extLst>
              <a:ext uri="{C183D7F6-B498-43B3-948B-1728B52AA6E4}">
                <adec:decorative xmlns:adec="http://schemas.microsoft.com/office/drawing/2017/decorative" val="1"/>
              </a:ext>
            </a:extLst>
          </p:cNvPr>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3" name="Text Placeholder 14"/>
          <p:cNvSpPr>
            <a:spLocks noGrp="1"/>
          </p:cNvSpPr>
          <p:nvPr>
            <p:ph type="body" sz="quarter" idx="15" hasCustomPrompt="1"/>
          </p:nvPr>
        </p:nvSpPr>
        <p:spPr>
          <a:xfrm>
            <a:off x="3677610"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lstStyle>
            <a:lvl1pPr marL="0" indent="0">
              <a:buNone/>
              <a:defRPr sz="1400" baseline="0"/>
            </a:lvl1pPr>
          </a:lstStyle>
          <a:p>
            <a:pPr lvl="0"/>
            <a:r>
              <a:rPr lang="en-US" dirty="0"/>
              <a:t>Click to add text</a:t>
            </a:r>
          </a:p>
        </p:txBody>
      </p:sp>
      <p:sp>
        <p:nvSpPr>
          <p:cNvPr id="1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54" name="Rectangle 53">
            <a:extLst>
              <a:ext uri="{FF2B5EF4-FFF2-40B4-BE49-F238E27FC236}">
                <a16:creationId xmlns:a16="http://schemas.microsoft.com/office/drawing/2014/main" id="{26C23C7F-605D-1549-84D4-5CE3B4BE2DE3}"/>
              </a:ext>
              <a:ext uri="{C183D7F6-B498-43B3-948B-1728B52AA6E4}">
                <adec:decorative xmlns:adec="http://schemas.microsoft.com/office/drawing/2017/decorative" val="1"/>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Rectangle 22">
            <a:extLst>
              <a:ext uri="{FF2B5EF4-FFF2-40B4-BE49-F238E27FC236}">
                <a16:creationId xmlns:a16="http://schemas.microsoft.com/office/drawing/2014/main" id="{A4DAA518-5942-9D47-80BB-B5B889B71A0F}"/>
              </a:ext>
              <a:ext uri="{C183D7F6-B498-43B3-948B-1728B52AA6E4}">
                <adec:decorative xmlns:adec="http://schemas.microsoft.com/office/drawing/2017/decorative" val="1"/>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lstStyle>
            <a:lvl1pPr marL="0" indent="0">
              <a:buNone/>
              <a:defRPr sz="1400"/>
            </a:lvl1pPr>
          </a:lstStyle>
          <a:p>
            <a:pPr lvl="0"/>
            <a:r>
              <a:rPr lang="en-US" dirty="0"/>
              <a:t>Click to add text</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tx1"/>
                </a:solidFill>
              </a:defRPr>
            </a:lvl1pPr>
          </a:lstStyle>
          <a:p>
            <a:pPr lvl="0"/>
            <a:r>
              <a:rPr lang="en-US" dirty="0"/>
              <a: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chemeClr val="accent2">
                    <a:lumMod val="50000"/>
                  </a:schemeClr>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lstStyle>
            <a:lvl1pPr marL="0" indent="0">
              <a:buNone/>
              <a:defRPr sz="1400"/>
            </a:lvl1pPr>
          </a:lstStyle>
          <a:p>
            <a:pPr lvl="0"/>
            <a:r>
              <a:rPr lang="en-US" dirty="0"/>
              <a:t>Click to add text</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tx1"/>
                </a:solidFill>
              </a:defRPr>
            </a:lvl1pPr>
          </a:lstStyle>
          <a:p>
            <a:pPr lvl="0"/>
            <a:r>
              <a:rPr lang="en-US" dirty="0"/>
              <a: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chemeClr val="tx1"/>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lstStyle>
            <a:lvl1pPr marL="0" indent="0">
              <a:buNone/>
              <a:defRPr sz="1400"/>
            </a:lvl1pPr>
          </a:lstStyle>
          <a:p>
            <a:pPr lvl="0"/>
            <a:r>
              <a:rPr lang="en-US" dirty="0"/>
              <a:t>Click to add text</a:t>
            </a:r>
          </a:p>
        </p:txBody>
      </p:sp>
      <p:sp>
        <p:nvSpPr>
          <p:cNvPr id="1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54" name="Rectangle 53">
            <a:extLst>
              <a:ext uri="{FF2B5EF4-FFF2-40B4-BE49-F238E27FC236}">
                <a16:creationId xmlns:a16="http://schemas.microsoft.com/office/drawing/2014/main" id="{26C23C7F-605D-1549-84D4-5CE3B4BE2DE3}"/>
              </a:ext>
              <a:ext uri="{C183D7F6-B498-43B3-948B-1728B52AA6E4}">
                <adec:decorative xmlns:adec="http://schemas.microsoft.com/office/drawing/2017/decorative" val="1"/>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Rectangle 22">
            <a:extLst>
              <a:ext uri="{FF2B5EF4-FFF2-40B4-BE49-F238E27FC236}">
                <a16:creationId xmlns:a16="http://schemas.microsoft.com/office/drawing/2014/main" id="{A4DAA518-5942-9D47-80BB-B5B889B71A0F}"/>
              </a:ext>
              <a:ext uri="{C183D7F6-B498-43B3-948B-1728B52AA6E4}">
                <adec:decorative xmlns:adec="http://schemas.microsoft.com/office/drawing/2017/decorative" val="1"/>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lstStyle>
            <a:lvl1pPr marL="0" indent="0">
              <a:buNone/>
              <a:defRPr sz="1400"/>
            </a:lvl1pPr>
          </a:lstStyle>
          <a:p>
            <a:pPr lvl="0"/>
            <a:r>
              <a:rPr lang="en-US" dirty="0"/>
              <a:t>Click to add text</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tx1"/>
                </a:solidFill>
              </a:defRPr>
            </a:lvl1pPr>
          </a:lstStyle>
          <a:p>
            <a:pPr lvl="0"/>
            <a:r>
              <a:rPr lang="en-US" dirty="0"/>
              <a: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chemeClr val="accent2">
                    <a:lumMod val="50000"/>
                  </a:schemeClr>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lstStyle>
            <a:lvl1pPr marL="0" indent="0">
              <a:buNone/>
              <a:defRPr sz="1400"/>
            </a:lvl1pPr>
          </a:lstStyle>
          <a:p>
            <a:pPr lvl="0"/>
            <a:r>
              <a:rPr lang="en-US" dirty="0"/>
              <a:t>Click to add text</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tx1"/>
                </a:solidFill>
              </a:defRPr>
            </a:lvl1pPr>
          </a:lstStyle>
          <a:p>
            <a:pPr lvl="0"/>
            <a:r>
              <a:rPr lang="en-US" dirty="0"/>
              <a: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chemeClr val="tx1"/>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lstStyle>
            <a:lvl1pPr marL="0" indent="0">
              <a:buNone/>
              <a:defRPr sz="1400"/>
            </a:lvl1pPr>
          </a:lstStyle>
          <a:p>
            <a:pPr lvl="0"/>
            <a:r>
              <a:rPr lang="en-US" dirty="0"/>
              <a:t>Click to add text</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tx1"/>
                </a:solidFill>
              </a:defRPr>
            </a:lvl1pPr>
          </a:lstStyle>
          <a:p>
            <a:pPr lvl="0"/>
            <a:r>
              <a:rPr lang="en-US" dirty="0"/>
              <a: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chemeClr val="accent6">
                    <a:lumMod val="50000"/>
                  </a:schemeClr>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lstStyle>
            <a:lvl1pPr marL="0" indent="0">
              <a:buNone/>
              <a:defRPr sz="1400"/>
            </a:lvl1pPr>
          </a:lstStyle>
          <a:p>
            <a:pPr lvl="0"/>
            <a:r>
              <a:rPr lang="en-US" dirty="0"/>
              <a:t>Click to add text</a:t>
            </a:r>
          </a:p>
        </p:txBody>
      </p:sp>
      <p:sp>
        <p:nvSpPr>
          <p:cNvPr id="22"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1F3A8-5DC0-EE40-A62A-5246E668891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2E8D-2B08-DB83-2D17-071584675521}"/>
              </a:ext>
            </a:extLst>
          </p:cNvPr>
          <p:cNvSpPr>
            <a:spLocks noGrp="1"/>
          </p:cNvSpPr>
          <p:nvPr>
            <p:ph type="title" hasCustomPrompt="1"/>
          </p:nvPr>
        </p:nvSpPr>
        <p:spPr>
          <a:xfrm>
            <a:off x="455304" y="2313179"/>
            <a:ext cx="2911673" cy="517142"/>
          </a:xfrm>
        </p:spPr>
        <p:txBody>
          <a:bodyPr/>
          <a:lstStyle>
            <a:lvl1pPr>
              <a:defRPr/>
            </a:lvl1pPr>
          </a:lstStyle>
          <a:p>
            <a:r>
              <a:rPr lang="en-US" dirty="0"/>
              <a:t>Type “Agenda” here</a:t>
            </a:r>
          </a:p>
        </p:txBody>
      </p:sp>
      <p:sp>
        <p:nvSpPr>
          <p:cNvPr id="3" name="Text Placeholder 2"/>
          <p:cNvSpPr>
            <a:spLocks noGrp="1"/>
          </p:cNvSpPr>
          <p:nvPr>
            <p:ph type="body" sz="quarter" idx="18" hasCustomPrompt="1"/>
          </p:nvPr>
        </p:nvSpPr>
        <p:spPr>
          <a:xfrm>
            <a:off x="3543300" y="486966"/>
            <a:ext cx="5219656" cy="4024313"/>
          </a:xfrm>
        </p:spPr>
        <p:txBody>
          <a:bodyPr anchor="ctr"/>
          <a:lstStyle>
            <a:lvl1pPr>
              <a:defRPr baseline="0"/>
            </a:lvl1pPr>
          </a:lstStyle>
          <a:p>
            <a:pPr lvl="0"/>
            <a:r>
              <a:rPr lang="en-US" dirty="0"/>
              <a:t>Enter topics</a:t>
            </a:r>
          </a:p>
        </p:txBody>
      </p:sp>
      <p:sp>
        <p:nvSpPr>
          <p:cNvPr id="7"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C52E-6BFA-8B94-4D17-6F447A4A81C6}"/>
              </a:ext>
            </a:extLst>
          </p:cNvPr>
          <p:cNvSpPr>
            <a:spLocks noGrp="1"/>
          </p:cNvSpPr>
          <p:nvPr>
            <p:ph type="title" hasCustomPrompt="1"/>
          </p:nvPr>
        </p:nvSpPr>
        <p:spPr>
          <a:xfrm>
            <a:off x="455304" y="2311425"/>
            <a:ext cx="2287896" cy="601702"/>
          </a:xfrm>
        </p:spPr>
        <p:txBody>
          <a:bodyPr/>
          <a:lstStyle>
            <a:lvl1pPr>
              <a:defRPr/>
            </a:lvl1p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08" y="487018"/>
            <a:ext cx="2378959" cy="2011457"/>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lstStyle>
            <a:lvl1pPr marL="0" indent="0" algn="l">
              <a:lnSpc>
                <a:spcPct val="85000"/>
              </a:lnSpc>
              <a:spcBef>
                <a:spcPts val="0"/>
              </a:spcBef>
              <a:spcAft>
                <a:spcPts val="800"/>
              </a:spcAft>
              <a:buNone/>
              <a:defRPr sz="1800" b="0" baseline="0">
                <a:solidFill>
                  <a:schemeClr val="tx2"/>
                </a:solidFill>
              </a:defRPr>
            </a:lvl1pPr>
          </a:lstStyle>
          <a:p>
            <a:pPr lvl="0"/>
            <a:r>
              <a:rPr lang="en-US" noProof="0" dirty="0"/>
              <a:t>Title                     Organization</a:t>
            </a:r>
          </a:p>
        </p:txBody>
      </p:sp>
      <p:sp>
        <p:nvSpPr>
          <p:cNvPr id="7" name="Text Placeholder 7"/>
          <p:cNvSpPr>
            <a:spLocks noGrp="1"/>
          </p:cNvSpPr>
          <p:nvPr>
            <p:ph type="body" sz="quarter" idx="19" hasCustomPrompt="1"/>
          </p:nvPr>
        </p:nvSpPr>
        <p:spPr>
          <a:xfrm>
            <a:off x="2868410" y="2622880"/>
            <a:ext cx="2378958" cy="2011457"/>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6B6B-D543-91FC-E33B-0EEFEC86C825}"/>
              </a:ext>
            </a:extLst>
          </p:cNvPr>
          <p:cNvSpPr>
            <a:spLocks noGrp="1"/>
          </p:cNvSpPr>
          <p:nvPr>
            <p:ph type="title" hasCustomPrompt="1"/>
          </p:nvPr>
        </p:nvSpPr>
        <p:spPr>
          <a:xfrm>
            <a:off x="455303" y="2311425"/>
            <a:ext cx="2128543" cy="601702"/>
          </a:xfrm>
        </p:spPr>
        <p:txBody>
          <a:body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10" y="487019"/>
            <a:ext cx="2378958"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1" name="Text Placeholder 7"/>
          <p:cNvSpPr>
            <a:spLocks noGrp="1"/>
          </p:cNvSpPr>
          <p:nvPr>
            <p:ph type="body" sz="quarter" idx="21" hasCustomPrompt="1"/>
          </p:nvPr>
        </p:nvSpPr>
        <p:spPr>
          <a:xfrm>
            <a:off x="2868410" y="1935987"/>
            <a:ext cx="2378957"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Text Placeholder 7"/>
          <p:cNvSpPr>
            <a:spLocks noGrp="1"/>
          </p:cNvSpPr>
          <p:nvPr>
            <p:ph type="body" sz="quarter" idx="19" hasCustomPrompt="1"/>
          </p:nvPr>
        </p:nvSpPr>
        <p:spPr>
          <a:xfrm>
            <a:off x="2868410" y="3384954"/>
            <a:ext cx="2378958"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3"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CFF9-69EE-3C6B-24E6-B2CC433857A9}"/>
              </a:ext>
            </a:extLst>
          </p:cNvPr>
          <p:cNvSpPr>
            <a:spLocks noGrp="1"/>
          </p:cNvSpPr>
          <p:nvPr>
            <p:ph type="title" hasCustomPrompt="1"/>
          </p:nvPr>
        </p:nvSpPr>
        <p:spPr>
          <a:xfrm>
            <a:off x="455304" y="2311425"/>
            <a:ext cx="2311958" cy="601702"/>
          </a:xfrm>
        </p:spPr>
        <p:txBody>
          <a:bodyPr/>
          <a:lstStyle/>
          <a:p>
            <a:r>
              <a:rPr lang="en-US" sz="2400" b="1" dirty="0">
                <a:solidFill>
                  <a:srgbClr val="00467F"/>
                </a:solidFill>
              </a:rPr>
              <a:t>Type “Presenters” here</a:t>
            </a:r>
          </a:p>
        </p:txBody>
      </p:sp>
      <p:sp>
        <p:nvSpPr>
          <p:cNvPr id="19" name="Text Placeholder 7"/>
          <p:cNvSpPr>
            <a:spLocks noGrp="1"/>
          </p:cNvSpPr>
          <p:nvPr>
            <p:ph type="body" sz="quarter" idx="25" hasCustomPrompt="1"/>
          </p:nvPr>
        </p:nvSpPr>
        <p:spPr>
          <a:xfrm>
            <a:off x="3120029" y="465201"/>
            <a:ext cx="2377440"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120029" y="1198575"/>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21" name="Text Placeholder 7"/>
          <p:cNvSpPr>
            <a:spLocks noGrp="1"/>
          </p:cNvSpPr>
          <p:nvPr>
            <p:ph type="body" sz="quarter" idx="27" hasCustomPrompt="1"/>
          </p:nvPr>
        </p:nvSpPr>
        <p:spPr>
          <a:xfrm>
            <a:off x="5850234" y="465201"/>
            <a:ext cx="2377440"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5850234" y="1198575"/>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5" name="Text Placeholder 7"/>
          <p:cNvSpPr>
            <a:spLocks noGrp="1"/>
          </p:cNvSpPr>
          <p:nvPr>
            <p:ph type="body" sz="quarter" idx="21" hasCustomPrompt="1"/>
          </p:nvPr>
        </p:nvSpPr>
        <p:spPr>
          <a:xfrm>
            <a:off x="3120029" y="2627416"/>
            <a:ext cx="2377439"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120030" y="3360790"/>
            <a:ext cx="2377440"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7" name="Text Placeholder 7"/>
          <p:cNvSpPr>
            <a:spLocks noGrp="1"/>
          </p:cNvSpPr>
          <p:nvPr>
            <p:ph type="body" sz="quarter" idx="23" hasCustomPrompt="1"/>
          </p:nvPr>
        </p:nvSpPr>
        <p:spPr>
          <a:xfrm>
            <a:off x="5850235" y="2627416"/>
            <a:ext cx="2377438"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5850235" y="3360790"/>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2"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resenters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79D9-296B-3E2B-920B-E1A2D71E6E2A}"/>
              </a:ext>
            </a:extLst>
          </p:cNvPr>
          <p:cNvSpPr>
            <a:spLocks noGrp="1"/>
          </p:cNvSpPr>
          <p:nvPr>
            <p:ph type="title" hasCustomPrompt="1"/>
          </p:nvPr>
        </p:nvSpPr>
        <p:spPr>
          <a:xfrm>
            <a:off x="455303" y="2302111"/>
            <a:ext cx="2128544" cy="601702"/>
          </a:xfrm>
        </p:spPr>
        <p:txBody>
          <a:body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09" y="483383"/>
            <a:ext cx="2377440"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914400"/>
          </a:xfrm>
          <a:prstGeom prst="rect">
            <a:avLst/>
          </a:prstGeom>
        </p:spPr>
        <p:txBody>
          <a:bodyPr anchor="ctr" anchorCtr="0"/>
          <a:lstStyle>
            <a:lvl1pPr marL="0" indent="0" algn="l">
              <a:lnSpc>
                <a:spcPct val="85000"/>
              </a:lnSpc>
              <a:spcBef>
                <a:spcPts val="0"/>
              </a:spcBef>
              <a:spcAft>
                <a:spcPts val="800"/>
              </a:spcAft>
              <a:buNone/>
              <a:defRPr sz="1800" b="0" baseline="0">
                <a:solidFill>
                  <a:schemeClr val="tx2"/>
                </a:solidFill>
              </a:defRPr>
            </a:lvl1pPr>
          </a:lstStyle>
          <a:p>
            <a:pPr lvl="0"/>
            <a:r>
              <a:rPr lang="en-US" noProof="0" dirty="0"/>
              <a:t>Title                    Organization</a:t>
            </a:r>
          </a:p>
        </p:txBody>
      </p:sp>
      <p:sp>
        <p:nvSpPr>
          <p:cNvPr id="11" name="Text Placeholder 7"/>
          <p:cNvSpPr>
            <a:spLocks noGrp="1"/>
          </p:cNvSpPr>
          <p:nvPr>
            <p:ph type="body" sz="quarter" idx="21" hasCustomPrompt="1"/>
          </p:nvPr>
        </p:nvSpPr>
        <p:spPr>
          <a:xfrm>
            <a:off x="2868410" y="1594059"/>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594059"/>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Text Placeholder 7"/>
          <p:cNvSpPr>
            <a:spLocks noGrp="1"/>
          </p:cNvSpPr>
          <p:nvPr>
            <p:ph type="body" sz="quarter" idx="19" hasCustomPrompt="1"/>
          </p:nvPr>
        </p:nvSpPr>
        <p:spPr>
          <a:xfrm>
            <a:off x="2868410" y="2701100"/>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2701100"/>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4" name="Text Placeholder 7"/>
          <p:cNvSpPr>
            <a:spLocks noGrp="1"/>
          </p:cNvSpPr>
          <p:nvPr>
            <p:ph type="body" sz="quarter" idx="23" hasCustomPrompt="1"/>
          </p:nvPr>
        </p:nvSpPr>
        <p:spPr>
          <a:xfrm>
            <a:off x="2868410" y="3808141"/>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5" name="Text Placeholder 7"/>
          <p:cNvSpPr>
            <a:spLocks noGrp="1"/>
          </p:cNvSpPr>
          <p:nvPr>
            <p:ph type="body" sz="quarter" idx="24" hasCustomPrompt="1"/>
          </p:nvPr>
        </p:nvSpPr>
        <p:spPr>
          <a:xfrm>
            <a:off x="5531931" y="3788990"/>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3"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7927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3" name="Picture 12" descr="Website">
            <a:extLst>
              <a:ext uri="{FF2B5EF4-FFF2-40B4-BE49-F238E27FC236}">
                <a16:creationId xmlns:a16="http://schemas.microsoft.com/office/drawing/2014/main" id="{5D952338-BEA0-3648-9A6D-833579CF0671}"/>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15" t="20197" r="16215" b="18159"/>
          <a:stretch/>
        </p:blipFill>
        <p:spPr>
          <a:xfrm>
            <a:off x="1466389" y="1641863"/>
            <a:ext cx="768096" cy="702798"/>
          </a:xfrm>
          <a:prstGeom prst="rect">
            <a:avLst/>
          </a:prstGeom>
        </p:spPr>
      </p:pic>
      <p:sp>
        <p:nvSpPr>
          <p:cNvPr id="8" name="Text Placeholder 14"/>
          <p:cNvSpPr>
            <a:spLocks noGrp="1"/>
          </p:cNvSpPr>
          <p:nvPr>
            <p:ph type="body" sz="quarter" idx="13" hasCustomPrompt="1"/>
          </p:nvPr>
        </p:nvSpPr>
        <p:spPr>
          <a:xfrm>
            <a:off x="615997" y="2573806"/>
            <a:ext cx="2468880" cy="1847826"/>
          </a:xfrm>
        </p:spPr>
        <p:txBody>
          <a:bodyPr/>
          <a:lstStyle>
            <a:lvl1pPr marL="0" indent="0" algn="ctr">
              <a:buNone/>
              <a:defRPr sz="1600" baseline="0"/>
            </a:lvl1pPr>
          </a:lstStyle>
          <a:p>
            <a:pPr lvl="0"/>
            <a:r>
              <a:rPr lang="en-US" dirty="0"/>
              <a:t>Click to enter website URL</a:t>
            </a:r>
          </a:p>
        </p:txBody>
      </p:sp>
      <p:pic>
        <p:nvPicPr>
          <p:cNvPr id="14" name="Picture 13" descr="Email address">
            <a:extLst>
              <a:ext uri="{FF2B5EF4-FFF2-40B4-BE49-F238E27FC236}">
                <a16:creationId xmlns:a16="http://schemas.microsoft.com/office/drawing/2014/main" id="{B608B81D-AFCE-BA4F-A50D-514CD51B6AAD}"/>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80" t="27476" r="12625" b="24481"/>
          <a:stretch/>
        </p:blipFill>
        <p:spPr>
          <a:xfrm>
            <a:off x="4336131" y="1725612"/>
            <a:ext cx="749808" cy="535300"/>
          </a:xfrm>
          <a:prstGeom prst="rect">
            <a:avLst/>
          </a:prstGeom>
        </p:spPr>
      </p:pic>
      <p:sp>
        <p:nvSpPr>
          <p:cNvPr id="9" name="Text Placeholder 14"/>
          <p:cNvSpPr>
            <a:spLocks noGrp="1"/>
          </p:cNvSpPr>
          <p:nvPr>
            <p:ph type="body" sz="quarter" idx="15" hasCustomPrompt="1"/>
          </p:nvPr>
        </p:nvSpPr>
        <p:spPr>
          <a:xfrm>
            <a:off x="3476595" y="2573806"/>
            <a:ext cx="2468880" cy="1847826"/>
          </a:xfrm>
        </p:spPr>
        <p:txBody>
          <a:bodyPr/>
          <a:lstStyle>
            <a:lvl1pPr marL="0" indent="0" algn="ctr">
              <a:buNone/>
              <a:defRPr sz="1600" baseline="0"/>
            </a:lvl1pPr>
          </a:lstStyle>
          <a:p>
            <a:pPr lvl="0"/>
            <a:r>
              <a:rPr lang="en-US" dirty="0"/>
              <a:t>Click to enter email </a:t>
            </a:r>
            <a:r>
              <a:rPr lang="en-US" dirty="0" err="1"/>
              <a:t>addr</a:t>
            </a:r>
            <a:endParaRPr lang="en-US" dirty="0"/>
          </a:p>
        </p:txBody>
      </p:sp>
      <p:pic>
        <p:nvPicPr>
          <p:cNvPr id="15" name="Picture 14" descr="Telephone number">
            <a:extLst>
              <a:ext uri="{FF2B5EF4-FFF2-40B4-BE49-F238E27FC236}">
                <a16:creationId xmlns:a16="http://schemas.microsoft.com/office/drawing/2014/main" id="{19871809-DF43-E440-878B-359C2B99B857}"/>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32" t="15553" r="18557" b="15804"/>
          <a:stretch/>
        </p:blipFill>
        <p:spPr>
          <a:xfrm>
            <a:off x="7205873" y="1596701"/>
            <a:ext cx="731520" cy="793122"/>
          </a:xfrm>
          <a:prstGeom prst="rect">
            <a:avLst/>
          </a:prstGeom>
        </p:spPr>
      </p:pic>
      <p:sp>
        <p:nvSpPr>
          <p:cNvPr id="11" name="Text Placeholder 14"/>
          <p:cNvSpPr>
            <a:spLocks noGrp="1"/>
          </p:cNvSpPr>
          <p:nvPr>
            <p:ph type="body" sz="quarter" idx="17" hasCustomPrompt="1"/>
          </p:nvPr>
        </p:nvSpPr>
        <p:spPr>
          <a:xfrm>
            <a:off x="6337193" y="2573806"/>
            <a:ext cx="2468880" cy="1847826"/>
          </a:xfrm>
        </p:spPr>
        <p:txBody>
          <a:bodyPr/>
          <a:lstStyle>
            <a:lvl1pPr marL="0" indent="0" algn="ctr">
              <a:buNone/>
              <a:defRPr sz="1600" baseline="0"/>
            </a:lvl1pPr>
          </a:lstStyle>
          <a:p>
            <a:pPr lvl="0"/>
            <a:r>
              <a:rPr lang="en-US" dirty="0"/>
              <a:t>Click to enter </a:t>
            </a:r>
            <a:r>
              <a:rPr lang="en-US" dirty="0" err="1"/>
              <a:t>tel</a:t>
            </a:r>
            <a:r>
              <a:rPr lang="en-US" dirty="0"/>
              <a: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23286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 -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3" name="Picture 12" descr="Website">
            <a:extLst>
              <a:ext uri="{FF2B5EF4-FFF2-40B4-BE49-F238E27FC236}">
                <a16:creationId xmlns:a16="http://schemas.microsoft.com/office/drawing/2014/main" id="{5D952338-BEA0-3648-9A6D-833579CF0671}"/>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15" t="20197" r="16215" b="18159"/>
          <a:stretch/>
        </p:blipFill>
        <p:spPr>
          <a:xfrm>
            <a:off x="994250" y="1330141"/>
            <a:ext cx="768096" cy="702798"/>
          </a:xfrm>
          <a:prstGeom prst="rect">
            <a:avLst/>
          </a:prstGeom>
        </p:spPr>
      </p:pic>
      <p:sp>
        <p:nvSpPr>
          <p:cNvPr id="8" name="Text Placeholder 14"/>
          <p:cNvSpPr>
            <a:spLocks noGrp="1"/>
          </p:cNvSpPr>
          <p:nvPr>
            <p:ph type="body" sz="quarter" idx="13" hasCustomPrompt="1"/>
          </p:nvPr>
        </p:nvSpPr>
        <p:spPr>
          <a:xfrm>
            <a:off x="2140326" y="1452940"/>
            <a:ext cx="6308909" cy="457200"/>
          </a:xfrm>
        </p:spPr>
        <p:txBody>
          <a:bodyPr anchor="ctr"/>
          <a:lstStyle>
            <a:lvl1pPr marL="0" indent="0" algn="l">
              <a:buNone/>
              <a:defRPr sz="1800" baseline="0"/>
            </a:lvl1pPr>
          </a:lstStyle>
          <a:p>
            <a:pPr lvl="0"/>
            <a:r>
              <a:rPr lang="en-US" dirty="0"/>
              <a:t>Click to enter website URL</a:t>
            </a:r>
          </a:p>
        </p:txBody>
      </p:sp>
      <p:pic>
        <p:nvPicPr>
          <p:cNvPr id="14" name="Picture 13" descr="Email address">
            <a:extLst>
              <a:ext uri="{FF2B5EF4-FFF2-40B4-BE49-F238E27FC236}">
                <a16:creationId xmlns:a16="http://schemas.microsoft.com/office/drawing/2014/main" id="{B608B81D-AFCE-BA4F-A50D-514CD51B6AAD}"/>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80" t="27476" r="12625" b="24481"/>
          <a:stretch/>
        </p:blipFill>
        <p:spPr>
          <a:xfrm>
            <a:off x="1035398" y="2572312"/>
            <a:ext cx="685800" cy="489604"/>
          </a:xfrm>
          <a:prstGeom prst="rect">
            <a:avLst/>
          </a:prstGeom>
        </p:spPr>
      </p:pic>
      <p:sp>
        <p:nvSpPr>
          <p:cNvPr id="9" name="Text Placeholder 14"/>
          <p:cNvSpPr>
            <a:spLocks noGrp="1"/>
          </p:cNvSpPr>
          <p:nvPr>
            <p:ph type="body" sz="quarter" idx="15" hasCustomPrompt="1"/>
          </p:nvPr>
        </p:nvSpPr>
        <p:spPr>
          <a:xfrm>
            <a:off x="2140325" y="2588514"/>
            <a:ext cx="6308910" cy="457200"/>
          </a:xfrm>
        </p:spPr>
        <p:txBody>
          <a:bodyPr anchor="ctr"/>
          <a:lstStyle>
            <a:lvl1pPr marL="0" indent="0" algn="l">
              <a:buNone/>
              <a:defRPr sz="1800" baseline="0"/>
            </a:lvl1pPr>
          </a:lstStyle>
          <a:p>
            <a:pPr lvl="0"/>
            <a:r>
              <a:rPr lang="en-US" dirty="0"/>
              <a:t>Click to enter email address</a:t>
            </a:r>
          </a:p>
        </p:txBody>
      </p:sp>
      <p:pic>
        <p:nvPicPr>
          <p:cNvPr id="15" name="Picture 14" descr="Telephone number">
            <a:extLst>
              <a:ext uri="{FF2B5EF4-FFF2-40B4-BE49-F238E27FC236}">
                <a16:creationId xmlns:a16="http://schemas.microsoft.com/office/drawing/2014/main" id="{19871809-DF43-E440-878B-359C2B99B857}"/>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32" t="15553" r="18557" b="15804"/>
          <a:stretch/>
        </p:blipFill>
        <p:spPr>
          <a:xfrm>
            <a:off x="1044542" y="3600508"/>
            <a:ext cx="667512" cy="723724"/>
          </a:xfrm>
          <a:prstGeom prst="rect">
            <a:avLst/>
          </a:prstGeom>
        </p:spPr>
      </p:pic>
      <p:sp>
        <p:nvSpPr>
          <p:cNvPr id="11" name="Text Placeholder 14"/>
          <p:cNvSpPr>
            <a:spLocks noGrp="1"/>
          </p:cNvSpPr>
          <p:nvPr>
            <p:ph type="body" sz="quarter" idx="17" hasCustomPrompt="1"/>
          </p:nvPr>
        </p:nvSpPr>
        <p:spPr>
          <a:xfrm>
            <a:off x="2140325" y="3733770"/>
            <a:ext cx="6308909" cy="457200"/>
          </a:xfrm>
        </p:spPr>
        <p:txBody>
          <a:bodyPr anchor="ctr"/>
          <a:lstStyle>
            <a:lvl1pPr marL="0" indent="0" algn="l">
              <a:buNone/>
              <a:defRPr sz="1800" baseline="0"/>
            </a:lvl1pPr>
          </a:lstStyle>
          <a:p>
            <a:pPr lvl="0"/>
            <a:r>
              <a:rPr lang="en-US" dirty="0"/>
              <a:t>Click to enter telephone number</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743947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a:extLst>
              <a:ext uri="{C183D7F6-B498-43B3-948B-1728B52AA6E4}">
                <adec:decorative xmlns:adec="http://schemas.microsoft.com/office/drawing/2017/decorative" val="1"/>
              </a:ext>
            </a:extLst>
          </p:cNvPr>
          <p:cNvSpPr>
            <a:spLocks noGrp="1"/>
          </p:cNvSpPr>
          <p:nvPr>
            <p:ph type="pic" sz="quarter" idx="18" hasCustomPrompt="1"/>
          </p:nvPr>
        </p:nvSpPr>
        <p:spPr>
          <a:xfrm>
            <a:off x="1393237" y="1350227"/>
            <a:ext cx="914400" cy="914400"/>
          </a:xfrm>
        </p:spPr>
        <p:txBody>
          <a:bodyPr/>
          <a:lstStyle>
            <a:lvl1pPr marL="129778" indent="0">
              <a:buNone/>
              <a:defRPr sz="1600" baseline="0"/>
            </a:lvl1pPr>
          </a:lstStyle>
          <a:p>
            <a:r>
              <a:rPr lang="en-US" dirty="0"/>
              <a:t>Insert icon</a:t>
            </a:r>
          </a:p>
        </p:txBody>
      </p:sp>
      <p:sp>
        <p:nvSpPr>
          <p:cNvPr id="13" name="Text Placeholder 14"/>
          <p:cNvSpPr>
            <a:spLocks noGrp="1"/>
          </p:cNvSpPr>
          <p:nvPr>
            <p:ph type="body" sz="quarter" idx="21" hasCustomPrompt="1"/>
          </p:nvPr>
        </p:nvSpPr>
        <p:spPr>
          <a:xfrm>
            <a:off x="615997" y="2573806"/>
            <a:ext cx="2468880" cy="1847826"/>
          </a:xfrm>
        </p:spPr>
        <p:txBody>
          <a:bodyPr/>
          <a:lstStyle>
            <a:lvl1pPr marL="0" indent="0" algn="ctr">
              <a:buNone/>
              <a:defRPr sz="1600" baseline="0"/>
            </a:lvl1pPr>
          </a:lstStyle>
          <a:p>
            <a:pPr lvl="0"/>
            <a:r>
              <a:rPr lang="en-US" dirty="0"/>
              <a:t>Click to enter contact information</a:t>
            </a:r>
          </a:p>
        </p:txBody>
      </p:sp>
      <p:sp>
        <p:nvSpPr>
          <p:cNvPr id="12" name="Picture Placeholder 4">
            <a:extLst>
              <a:ext uri="{C183D7F6-B498-43B3-948B-1728B52AA6E4}">
                <adec:decorative xmlns:adec="http://schemas.microsoft.com/office/drawing/2017/decorative" val="1"/>
              </a:ext>
            </a:extLst>
          </p:cNvPr>
          <p:cNvSpPr>
            <a:spLocks noGrp="1"/>
          </p:cNvSpPr>
          <p:nvPr>
            <p:ph type="pic" sz="quarter" idx="19" hasCustomPrompt="1"/>
          </p:nvPr>
        </p:nvSpPr>
        <p:spPr>
          <a:xfrm>
            <a:off x="4253835" y="1350227"/>
            <a:ext cx="914400" cy="914400"/>
          </a:xfrm>
        </p:spPr>
        <p:txBody>
          <a:bodyPr/>
          <a:lstStyle>
            <a:lvl1pPr marL="129778" indent="0">
              <a:buNone/>
              <a:defRPr sz="1600"/>
            </a:lvl1pPr>
          </a:lstStyle>
          <a:p>
            <a:r>
              <a:rPr lang="en-US" dirty="0"/>
              <a:t>Insert icon</a:t>
            </a:r>
          </a:p>
        </p:txBody>
      </p:sp>
      <p:sp>
        <p:nvSpPr>
          <p:cNvPr id="14" name="Text Placeholder 14"/>
          <p:cNvSpPr>
            <a:spLocks noGrp="1"/>
          </p:cNvSpPr>
          <p:nvPr>
            <p:ph type="body" sz="quarter" idx="22" hasCustomPrompt="1"/>
          </p:nvPr>
        </p:nvSpPr>
        <p:spPr>
          <a:xfrm>
            <a:off x="3476595" y="2573806"/>
            <a:ext cx="2468880" cy="1847826"/>
          </a:xfrm>
        </p:spPr>
        <p:txBody>
          <a:bodyPr/>
          <a:lstStyle>
            <a:lvl1pPr marL="0" indent="0" algn="ctr">
              <a:buNone/>
              <a:defRPr sz="1600" baseline="0"/>
            </a:lvl1pPr>
          </a:lstStyle>
          <a:p>
            <a:pPr lvl="0"/>
            <a:r>
              <a:rPr lang="en-US" dirty="0"/>
              <a:t>Click to enter contact information</a:t>
            </a:r>
          </a:p>
        </p:txBody>
      </p:sp>
      <p:sp>
        <p:nvSpPr>
          <p:cNvPr id="16" name="Picture Placeholder 4">
            <a:extLst>
              <a:ext uri="{C183D7F6-B498-43B3-948B-1728B52AA6E4}">
                <adec:decorative xmlns:adec="http://schemas.microsoft.com/office/drawing/2017/decorative" val="1"/>
              </a:ext>
            </a:extLst>
          </p:cNvPr>
          <p:cNvSpPr>
            <a:spLocks noGrp="1"/>
          </p:cNvSpPr>
          <p:nvPr>
            <p:ph type="pic" sz="quarter" idx="20" hasCustomPrompt="1"/>
          </p:nvPr>
        </p:nvSpPr>
        <p:spPr>
          <a:xfrm>
            <a:off x="7114433" y="1351156"/>
            <a:ext cx="914400" cy="914400"/>
          </a:xfrm>
        </p:spPr>
        <p:txBody>
          <a:bodyPr/>
          <a:lstStyle>
            <a:lvl1pPr marL="129778" indent="0">
              <a:buNone/>
              <a:defRPr sz="1600"/>
            </a:lvl1pPr>
          </a:lstStyle>
          <a:p>
            <a:r>
              <a:rPr lang="en-US" dirty="0"/>
              <a:t>Insert icon</a:t>
            </a:r>
          </a:p>
        </p:txBody>
      </p:sp>
      <p:sp>
        <p:nvSpPr>
          <p:cNvPr id="15" name="Text Placeholder 14"/>
          <p:cNvSpPr>
            <a:spLocks noGrp="1"/>
          </p:cNvSpPr>
          <p:nvPr>
            <p:ph type="body" sz="quarter" idx="23" hasCustomPrompt="1"/>
          </p:nvPr>
        </p:nvSpPr>
        <p:spPr>
          <a:xfrm>
            <a:off x="6337193" y="2573806"/>
            <a:ext cx="2468880" cy="1847826"/>
          </a:xfrm>
        </p:spPr>
        <p:txBody>
          <a:bodyPr/>
          <a:lstStyle>
            <a:lvl1pPr marL="0" indent="0" algn="ctr">
              <a:buNone/>
              <a:defRPr sz="1600" baseline="0"/>
            </a:lvl1pPr>
          </a:lstStyle>
          <a:p>
            <a:pPr lvl="0"/>
            <a:r>
              <a:rPr lang="en-US" dirty="0"/>
              <a:t>Click to enter contact information</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30921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Info - Freeform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Picture Placeholder 4">
            <a:extLst>
              <a:ext uri="{C183D7F6-B498-43B3-948B-1728B52AA6E4}">
                <adec:decorative xmlns:adec="http://schemas.microsoft.com/office/drawing/2017/decorative" val="1"/>
              </a:ext>
            </a:extLst>
          </p:cNvPr>
          <p:cNvSpPr>
            <a:spLocks noGrp="1"/>
          </p:cNvSpPr>
          <p:nvPr>
            <p:ph type="pic" sz="quarter" idx="18" hasCustomPrompt="1"/>
          </p:nvPr>
        </p:nvSpPr>
        <p:spPr>
          <a:xfrm>
            <a:off x="899206" y="1224340"/>
            <a:ext cx="914400" cy="914400"/>
          </a:xfrm>
        </p:spPr>
        <p:txBody>
          <a:bodyPr/>
          <a:lstStyle>
            <a:lvl1pPr marL="129778" indent="0">
              <a:buNone/>
              <a:defRPr sz="1600" baseline="0"/>
            </a:lvl1pPr>
          </a:lstStyle>
          <a:p>
            <a:r>
              <a:rPr lang="en-US" dirty="0"/>
              <a:t>Insert icon</a:t>
            </a:r>
          </a:p>
        </p:txBody>
      </p:sp>
      <p:sp>
        <p:nvSpPr>
          <p:cNvPr id="8" name="Text Placeholder 14"/>
          <p:cNvSpPr>
            <a:spLocks noGrp="1"/>
          </p:cNvSpPr>
          <p:nvPr>
            <p:ph type="body" sz="quarter" idx="13" hasCustomPrompt="1"/>
          </p:nvPr>
        </p:nvSpPr>
        <p:spPr>
          <a:xfrm>
            <a:off x="2140326" y="1452940"/>
            <a:ext cx="6308909" cy="457200"/>
          </a:xfrm>
        </p:spPr>
        <p:txBody>
          <a:bodyPr anchor="ctr"/>
          <a:lstStyle>
            <a:lvl1pPr marL="0" indent="0" algn="l">
              <a:buNone/>
              <a:defRPr sz="1800" baseline="0"/>
            </a:lvl1pPr>
          </a:lstStyle>
          <a:p>
            <a:pPr lvl="0"/>
            <a:r>
              <a:rPr lang="en-US" dirty="0"/>
              <a:t>Click to enter contact information</a:t>
            </a:r>
          </a:p>
        </p:txBody>
      </p:sp>
      <p:sp>
        <p:nvSpPr>
          <p:cNvPr id="16" name="Picture Placeholder 4">
            <a:extLst>
              <a:ext uri="{C183D7F6-B498-43B3-948B-1728B52AA6E4}">
                <adec:decorative xmlns:adec="http://schemas.microsoft.com/office/drawing/2017/decorative" val="1"/>
              </a:ext>
            </a:extLst>
          </p:cNvPr>
          <p:cNvSpPr>
            <a:spLocks noGrp="1"/>
          </p:cNvSpPr>
          <p:nvPr>
            <p:ph type="pic" sz="quarter" idx="19" hasCustomPrompt="1"/>
          </p:nvPr>
        </p:nvSpPr>
        <p:spPr>
          <a:xfrm>
            <a:off x="899206" y="2359914"/>
            <a:ext cx="914400" cy="914400"/>
          </a:xfrm>
        </p:spPr>
        <p:txBody>
          <a:bodyPr/>
          <a:lstStyle>
            <a:lvl1pPr marL="129778" indent="0">
              <a:buNone/>
              <a:defRPr sz="1600"/>
            </a:lvl1pPr>
          </a:lstStyle>
          <a:p>
            <a:r>
              <a:rPr lang="en-US" dirty="0"/>
              <a:t>Insert icon</a:t>
            </a:r>
          </a:p>
        </p:txBody>
      </p:sp>
      <p:sp>
        <p:nvSpPr>
          <p:cNvPr id="9" name="Text Placeholder 14"/>
          <p:cNvSpPr>
            <a:spLocks noGrp="1"/>
          </p:cNvSpPr>
          <p:nvPr>
            <p:ph type="body" sz="quarter" idx="15" hasCustomPrompt="1"/>
          </p:nvPr>
        </p:nvSpPr>
        <p:spPr>
          <a:xfrm>
            <a:off x="2140325" y="2588514"/>
            <a:ext cx="6308910" cy="457200"/>
          </a:xfrm>
        </p:spPr>
        <p:txBody>
          <a:bodyPr anchor="ctr"/>
          <a:lstStyle>
            <a:lvl1pPr marL="0" indent="0" algn="l">
              <a:buNone/>
              <a:defRPr sz="1800" baseline="0"/>
            </a:lvl1pPr>
          </a:lstStyle>
          <a:p>
            <a:pPr lvl="0"/>
            <a:r>
              <a:rPr lang="en-US" dirty="0"/>
              <a:t>Click to enter contact information</a:t>
            </a:r>
          </a:p>
        </p:txBody>
      </p:sp>
      <p:sp>
        <p:nvSpPr>
          <p:cNvPr id="17" name="Picture Placeholder 4">
            <a:extLst>
              <a:ext uri="{C183D7F6-B498-43B3-948B-1728B52AA6E4}">
                <adec:decorative xmlns:adec="http://schemas.microsoft.com/office/drawing/2017/decorative" val="1"/>
              </a:ext>
            </a:extLst>
          </p:cNvPr>
          <p:cNvSpPr>
            <a:spLocks noGrp="1"/>
          </p:cNvSpPr>
          <p:nvPr>
            <p:ph type="pic" sz="quarter" idx="20" hasCustomPrompt="1"/>
          </p:nvPr>
        </p:nvSpPr>
        <p:spPr>
          <a:xfrm>
            <a:off x="899206" y="3503415"/>
            <a:ext cx="914400" cy="914400"/>
          </a:xfrm>
        </p:spPr>
        <p:txBody>
          <a:bodyPr/>
          <a:lstStyle>
            <a:lvl1pPr marL="129778" indent="0">
              <a:buNone/>
              <a:defRPr sz="1600"/>
            </a:lvl1pPr>
          </a:lstStyle>
          <a:p>
            <a:r>
              <a:rPr lang="en-US" dirty="0"/>
              <a:t>Insert icon</a:t>
            </a:r>
          </a:p>
        </p:txBody>
      </p:sp>
      <p:sp>
        <p:nvSpPr>
          <p:cNvPr id="11" name="Text Placeholder 14"/>
          <p:cNvSpPr>
            <a:spLocks noGrp="1"/>
          </p:cNvSpPr>
          <p:nvPr>
            <p:ph type="body" sz="quarter" idx="17" hasCustomPrompt="1"/>
          </p:nvPr>
        </p:nvSpPr>
        <p:spPr>
          <a:xfrm>
            <a:off x="2140325" y="3733770"/>
            <a:ext cx="6308909" cy="457200"/>
          </a:xfrm>
        </p:spPr>
        <p:txBody>
          <a:bodyPr anchor="ctr"/>
          <a:lstStyle>
            <a:lvl1pPr marL="0" indent="0" algn="l">
              <a:buNone/>
              <a:defRPr sz="1800" baseline="0"/>
            </a:lvl1pPr>
          </a:lstStyle>
          <a:p>
            <a:pPr lvl="0"/>
            <a:r>
              <a:rPr lang="en-US" dirty="0"/>
              <a:t>Click to enter contact information</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27515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0096FB-8F3D-1C4A-9DDC-BFD20811882C}"/>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22287"/>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98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E36195-0A3D-604D-967D-E4BE869DBC7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Slide Number Placeholder 5">
            <a:extLst>
              <a:ext uri="{C183D7F6-B498-43B3-948B-1728B52AA6E4}">
                <adec:decorative xmlns:adec="http://schemas.microsoft.com/office/drawing/2017/decorative" val="0"/>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a:t>Click to enter title</a:t>
            </a:r>
          </a:p>
        </p:txBody>
      </p:sp>
      <p:sp>
        <p:nvSpPr>
          <p:cNvPr id="4" name="Content Placeholder 3"/>
          <p:cNvSpPr>
            <a:spLocks noGrp="1"/>
          </p:cNvSpPr>
          <p:nvPr>
            <p:ph sz="quarter" idx="10" hasCustomPrompt="1"/>
          </p:nvPr>
        </p:nvSpPr>
        <p:spPr>
          <a:xfrm>
            <a:off x="455303" y="877661"/>
            <a:ext cx="8350460" cy="3951514"/>
          </a:xfrm>
        </p:spPr>
        <p:txBody>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a:t>Click to enter title</a:t>
            </a:r>
          </a:p>
        </p:txBody>
      </p:sp>
      <p:sp>
        <p:nvSpPr>
          <p:cNvPr id="4" name="Content Placeholder 3">
            <a:extLst>
              <a:ext uri="{C183D7F6-B498-43B3-948B-1728B52AA6E4}">
                <adec:decorative xmlns:adec="http://schemas.microsoft.com/office/drawing/2017/decorative" val="0"/>
              </a:ext>
            </a:extLst>
          </p:cNvPr>
          <p:cNvSpPr>
            <a:spLocks noGrp="1"/>
          </p:cNvSpPr>
          <p:nvPr>
            <p:ph sz="quarter" idx="10" hasCustomPrompt="1"/>
          </p:nvPr>
        </p:nvSpPr>
        <p:spPr>
          <a:xfrm>
            <a:off x="455303" y="877661"/>
            <a:ext cx="4018048"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C183D7F6-B498-43B3-948B-1728B52AA6E4}">
                <adec:decorative xmlns:adec="http://schemas.microsoft.com/office/drawing/2017/decorative" val="0"/>
              </a:ext>
            </a:extLst>
          </p:cNvPr>
          <p:cNvSpPr>
            <a:spLocks noGrp="1"/>
          </p:cNvSpPr>
          <p:nvPr>
            <p:ph idx="13" hasCustomPrompt="1"/>
          </p:nvPr>
        </p:nvSpPr>
        <p:spPr>
          <a:xfrm>
            <a:off x="4784476" y="874980"/>
            <a:ext cx="3975153" cy="3992336"/>
          </a:xfrm>
          <a:prstGeom prst="rect">
            <a:avLst/>
          </a:prstGeom>
        </p:spPr>
        <p:txBody>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8" name="Content Placeholder 3"/>
          <p:cNvSpPr>
            <a:spLocks noGrp="1"/>
          </p:cNvSpPr>
          <p:nvPr>
            <p:ph sz="quarter" idx="10" hasCustomPrompt="1"/>
          </p:nvPr>
        </p:nvSpPr>
        <p:spPr>
          <a:xfrm>
            <a:off x="455302" y="877661"/>
            <a:ext cx="5943600"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7" name="Title Placeholder 1">
            <a:extLst>
              <a:ext uri="{C183D7F6-B498-43B3-948B-1728B52AA6E4}">
                <adec:decorative xmlns:adec="http://schemas.microsoft.com/office/drawing/2017/decorative" val="0"/>
              </a:ext>
            </a:extLst>
          </p:cNvPr>
          <p:cNvSpPr>
            <a:spLocks noGrp="1"/>
          </p:cNvSpPr>
          <p:nvPr>
            <p:ph type="title"/>
          </p:nvPr>
        </p:nvSpPr>
        <p:spPr>
          <a:xfrm>
            <a:off x="455304" y="278222"/>
            <a:ext cx="4989361" cy="498991"/>
          </a:xfrm>
          <a:prstGeom prst="rect">
            <a:avLst/>
          </a:prstGeom>
        </p:spPr>
        <p:txBody>
          <a:bodyPr vert="horz" lIns="0" tIns="0" rIns="0" bIns="0" rtlCol="0" anchor="t" anchorCtr="0">
            <a:noAutofit/>
          </a:bodyPr>
          <a:lstStyle/>
          <a:p>
            <a:r>
              <a:rPr lang="en-US" noProof="0" dirty="0"/>
              <a:t>Click to enter title</a:t>
            </a:r>
          </a:p>
        </p:txBody>
      </p:sp>
      <p:sp>
        <p:nvSpPr>
          <p:cNvPr id="9" name="Content Placeholder 3">
            <a:extLst>
              <a:ext uri="{C183D7F6-B498-43B3-948B-1728B52AA6E4}">
                <adec:decorative xmlns:adec="http://schemas.microsoft.com/office/drawing/2017/decorative" val="0"/>
              </a:ext>
            </a:extLst>
          </p:cNvPr>
          <p:cNvSpPr>
            <a:spLocks noGrp="1"/>
          </p:cNvSpPr>
          <p:nvPr>
            <p:ph sz="quarter" idx="10" hasCustomPrompt="1"/>
          </p:nvPr>
        </p:nvSpPr>
        <p:spPr>
          <a:xfrm>
            <a:off x="455303" y="877661"/>
            <a:ext cx="4989362"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C183D7F6-B498-43B3-948B-1728B52AA6E4}">
                <adec:decorative xmlns:adec="http://schemas.microsoft.com/office/drawing/2017/decorative" val="1"/>
              </a:ext>
            </a:extLst>
          </p:cNvPr>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C183D7F6-B498-43B3-948B-1728B52AA6E4}">
                <adec:decorative xmlns:adec="http://schemas.microsoft.com/office/drawing/2017/decorative" val="0"/>
              </a:ext>
            </a:extLst>
          </p:cNvPr>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a:extLst>
              <a:ext uri="{C183D7F6-B498-43B3-948B-1728B52AA6E4}">
                <adec:decorative xmlns:adec="http://schemas.microsoft.com/office/drawing/2017/decorative" val="0"/>
              </a:ext>
            </a:extLst>
          </p:cNvPr>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Box 4">
            <a:extLst>
              <a:ext uri="{FF2B5EF4-FFF2-40B4-BE49-F238E27FC236}">
                <a16:creationId xmlns:a16="http://schemas.microsoft.com/office/drawing/2014/main" id="{02478EAF-B3F1-5541-A5F4-4697B4003A3C}"/>
              </a:ext>
              <a:ext uri="{C183D7F6-B498-43B3-948B-1728B52AA6E4}">
                <adec:decorative xmlns:adec="http://schemas.microsoft.com/office/drawing/2017/decorative" val="1"/>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 uri="{C183D7F6-B498-43B3-948B-1728B52AA6E4}">
                <adec:decorative xmlns:adec="http://schemas.microsoft.com/office/drawing/2017/decorative" val="1"/>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32" r:id="rId24"/>
    <p:sldLayoutId id="2147483724" r:id="rId25"/>
    <p:sldLayoutId id="2147483725" r:id="rId26"/>
    <p:sldLayoutId id="2147483730" r:id="rId27"/>
    <p:sldLayoutId id="2147483726" r:id="rId28"/>
    <p:sldLayoutId id="2147483731" r:id="rId29"/>
    <p:sldLayoutId id="2147483727" r:id="rId30"/>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gov.com/u/absGdkJ9A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ndtahq.com/events/gov-travel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media.defense.gov/2022/May/13/2002996903/-1/-1/0/Reports_Scheduler_Reports.PDF" TargetMode="External"/><Relationship Id="rId4" Type="http://schemas.openxmlformats.org/officeDocument/2006/relationships/hyperlink" Target="mailto:andrea.e.carlock.civ@mail.mi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media.defense.gov/2022/May/11/2002994832/-1/-1/0/DTA_10.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travel.dod.mil/Support/Travel-Assistance-Center/TAC-Outreach" TargetMode="External"/><Relationship Id="rId4" Type="http://schemas.openxmlformats.org/officeDocument/2006/relationships/hyperlink" Target="https://www.defensetravel.dod.mil/passpor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dtahq.com/events/gov-travels/" TargetMode="External"/><Relationship Id="rId2" Type="http://schemas.openxmlformats.org/officeDocument/2006/relationships/hyperlink" Target="mailto:andrea.e.carlock.civ@mail.mil"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3B79A-008B-D6E1-CC52-87A2D9943C40}"/>
              </a:ext>
            </a:extLst>
          </p:cNvPr>
          <p:cNvSpPr>
            <a:spLocks noGrp="1"/>
          </p:cNvSpPr>
          <p:nvPr>
            <p:ph type="title"/>
          </p:nvPr>
        </p:nvSpPr>
        <p:spPr/>
        <p:txBody>
          <a:bodyPr/>
          <a:lstStyle/>
          <a:p>
            <a:r>
              <a:rPr lang="en-US"/>
              <a:t>Welcome to the TAC Outreach Call</a:t>
            </a:r>
            <a:endParaRPr lang="en-US" dirty="0"/>
          </a:p>
        </p:txBody>
      </p:sp>
      <p:sp>
        <p:nvSpPr>
          <p:cNvPr id="7" name="Content Placeholder 26">
            <a:extLst>
              <a:ext uri="{FF2B5EF4-FFF2-40B4-BE49-F238E27FC236}">
                <a16:creationId xmlns:a16="http://schemas.microsoft.com/office/drawing/2014/main" id="{FB04E158-6DEF-5BAA-A5FC-61A2E20CD360}"/>
              </a:ext>
              <a:ext uri="{C183D7F6-B498-43B3-948B-1728B52AA6E4}">
                <adec:decorative xmlns:adec="http://schemas.microsoft.com/office/drawing/2017/decorative" val="1"/>
              </a:ext>
            </a:extLst>
          </p:cNvPr>
          <p:cNvSpPr>
            <a:spLocks noGrp="1"/>
          </p:cNvSpPr>
          <p:nvPr>
            <p:ph sz="quarter" idx="10"/>
          </p:nvPr>
        </p:nvSpPr>
        <p:spPr>
          <a:xfrm>
            <a:off x="455613" y="877888"/>
            <a:ext cx="8232774" cy="1338637"/>
          </a:xfrm>
        </p:spPr>
        <p:txBody>
          <a:bodyPr/>
          <a:lstStyle/>
          <a:p>
            <a:pPr marL="129778" indent="0">
              <a:buNone/>
            </a:pPr>
            <a:r>
              <a:rPr lang="en-US" sz="1800" dirty="0"/>
              <a:t>Presenter(s) 		– Dan Greene</a:t>
            </a:r>
            <a:br>
              <a:rPr lang="en-US" sz="1800" dirty="0"/>
            </a:br>
            <a:r>
              <a:rPr lang="en-US" sz="1800" dirty="0"/>
              <a:t>				– Jason Prado</a:t>
            </a:r>
          </a:p>
          <a:p>
            <a:pPr marL="129778" indent="0">
              <a:buNone/>
            </a:pPr>
            <a:r>
              <a:rPr lang="en-US" sz="1800" dirty="0"/>
              <a:t>	Date 		– December 10, 2024</a:t>
            </a:r>
          </a:p>
          <a:p>
            <a:pPr marL="129778" indent="0">
              <a:buNone/>
            </a:pPr>
            <a:r>
              <a:rPr lang="en-US" sz="1800" dirty="0"/>
              <a:t>	Topic		– Reports in DTS</a:t>
            </a:r>
          </a:p>
        </p:txBody>
      </p:sp>
      <p:sp>
        <p:nvSpPr>
          <p:cNvPr id="8" name="Content Placeholder 26">
            <a:extLst>
              <a:ext uri="{FF2B5EF4-FFF2-40B4-BE49-F238E27FC236}">
                <a16:creationId xmlns:a16="http://schemas.microsoft.com/office/drawing/2014/main" id="{41090AE1-0ACB-492C-BC1A-9E9D7DC427F7}"/>
              </a:ext>
              <a:ext uri="{C183D7F6-B498-43B3-948B-1728B52AA6E4}">
                <adec:decorative xmlns:adec="http://schemas.microsoft.com/office/drawing/2017/decorative" val="0"/>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sz="1400" dirty="0"/>
              <a:t>Audio is available through ZoomGov (ensure you enable Audio) or using the telephone number(s) below.</a:t>
            </a:r>
            <a:r>
              <a:rPr lang="en-US" dirty="0"/>
              <a:t>			</a:t>
            </a:r>
          </a:p>
          <a:p>
            <a:pPr marL="129778" indent="0">
              <a:buNone/>
            </a:pPr>
            <a:endParaRPr lang="en-US" dirty="0"/>
          </a:p>
        </p:txBody>
      </p:sp>
      <p:graphicFrame>
        <p:nvGraphicFramePr>
          <p:cNvPr id="9" name="Table 2">
            <a:extLst>
              <a:ext uri="{FF2B5EF4-FFF2-40B4-BE49-F238E27FC236}">
                <a16:creationId xmlns:a16="http://schemas.microsoft.com/office/drawing/2014/main" id="{AC54BB0A-C9B4-6DCF-0CF4-427299BC651F}"/>
              </a:ext>
            </a:extLst>
          </p:cNvPr>
          <p:cNvGraphicFramePr>
            <a:graphicFrameLocks noGrp="1"/>
          </p:cNvGraphicFramePr>
          <p:nvPr>
            <p:extLst>
              <p:ext uri="{D42A27DB-BD31-4B8C-83A1-F6EECF244321}">
                <p14:modId xmlns:p14="http://schemas.microsoft.com/office/powerpoint/2010/main" val="3407955156"/>
              </p:ext>
            </p:extLst>
          </p:nvPr>
        </p:nvGraphicFramePr>
        <p:xfrm>
          <a:off x="1670501" y="3087683"/>
          <a:ext cx="5920064" cy="1229045"/>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bl>
          </a:graphicData>
        </a:graphic>
      </p:graphicFrame>
      <p:graphicFrame>
        <p:nvGraphicFramePr>
          <p:cNvPr id="10" name="Table 9">
            <a:extLst>
              <a:ext uri="{FF2B5EF4-FFF2-40B4-BE49-F238E27FC236}">
                <a16:creationId xmlns:a16="http://schemas.microsoft.com/office/drawing/2014/main" id="{7C44BDB0-DCF6-8AD3-CFE6-4B490C34E6C0}"/>
              </a:ext>
            </a:extLst>
          </p:cNvPr>
          <p:cNvGraphicFramePr>
            <a:graphicFrameLocks noGrp="1"/>
          </p:cNvGraphicFramePr>
          <p:nvPr>
            <p:extLst>
              <p:ext uri="{D42A27DB-BD31-4B8C-83A1-F6EECF244321}">
                <p14:modId xmlns:p14="http://schemas.microsoft.com/office/powerpoint/2010/main" val="959784121"/>
              </p:ext>
            </p:extLst>
          </p:nvPr>
        </p:nvGraphicFramePr>
        <p:xfrm>
          <a:off x="1670501" y="4352791"/>
          <a:ext cx="5920064" cy="704977"/>
        </p:xfrm>
        <a:graphic>
          <a:graphicData uri="http://schemas.openxmlformats.org/drawingml/2006/table">
            <a:tbl>
              <a:tblPr firstRow="1" bandRow="1">
                <a:tableStyleId>{5C22544A-7EE6-4342-B048-85BDC9FD1C3A}</a:tableStyleId>
              </a:tblPr>
              <a:tblGrid>
                <a:gridCol w="5920064">
                  <a:extLst>
                    <a:ext uri="{9D8B030D-6E8A-4147-A177-3AD203B41FA5}">
                      <a16:colId xmlns:a16="http://schemas.microsoft.com/office/drawing/2014/main" val="3007187468"/>
                    </a:ext>
                  </a:extLst>
                </a:gridCol>
              </a:tblGrid>
              <a:tr h="230456">
                <a:tc>
                  <a:txBody>
                    <a:bodyPr/>
                    <a:lstStyle/>
                    <a:p>
                      <a:pPr algn="ctr"/>
                      <a:r>
                        <a:rPr lang="en-US" dirty="0">
                          <a:solidFill>
                            <a:schemeClr val="bg1"/>
                          </a:solidFill>
                          <a:highlight>
                            <a:srgbClr val="65778F"/>
                          </a:highlight>
                        </a:rPr>
                        <a:t>If you are dialing internationally, find your phone number at </a:t>
                      </a:r>
                      <a:r>
                        <a:rPr lang="en-US" dirty="0">
                          <a:solidFill>
                            <a:schemeClr val="bg1"/>
                          </a:solidFill>
                          <a:highlight>
                            <a:srgbClr val="65778F"/>
                          </a:highlight>
                          <a:hlinkClick r:id="rId3">
                            <a:extLst>
                              <a:ext uri="{A12FA001-AC4F-418D-AE19-62706E023703}">
                                <ahyp:hlinkClr xmlns:ahyp="http://schemas.microsoft.com/office/drawing/2018/hyperlinkcolor" val="tx"/>
                              </a:ext>
                            </a:extLst>
                          </a:hlinkClick>
                        </a:rPr>
                        <a:t>https://zoomgov.com/u/absGdkJ9AD</a:t>
                      </a:r>
                      <a:r>
                        <a:rPr lang="en-US" dirty="0">
                          <a:solidFill>
                            <a:schemeClr val="bg1"/>
                          </a:solidFill>
                          <a:highlight>
                            <a:srgbClr val="65778F"/>
                          </a:highlight>
                        </a:rPr>
                        <a:t> </a:t>
                      </a:r>
                    </a:p>
                  </a:txBody>
                  <a:tcPr anchor="ctr">
                    <a:solidFill>
                      <a:srgbClr val="65778F"/>
                    </a:solidFill>
                  </a:tcPr>
                </a:tc>
                <a:extLst>
                  <a:ext uri="{0D108BD9-81ED-4DB2-BD59-A6C34878D82A}">
                    <a16:rowId xmlns:a16="http://schemas.microsoft.com/office/drawing/2014/main" val="3315962426"/>
                  </a:ext>
                </a:extLst>
              </a:tr>
              <a:tr h="230456">
                <a:tc>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extLst>
                  <a:ext uri="{0D108BD9-81ED-4DB2-BD59-A6C34878D82A}">
                    <a16:rowId xmlns:a16="http://schemas.microsoft.com/office/drawing/2014/main" val="2248231341"/>
                  </a:ext>
                </a:extLst>
              </a:tr>
            </a:tbl>
          </a:graphicData>
        </a:graphic>
      </p:graphicFrame>
    </p:spTree>
    <p:extLst>
      <p:ext uri="{BB962C8B-B14F-4D97-AF65-F5344CB8AC3E}">
        <p14:creationId xmlns:p14="http://schemas.microsoft.com/office/powerpoint/2010/main" val="118377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he Administration drop-down with Report Scheduler highlighted.">
            <a:extLst>
              <a:ext uri="{FF2B5EF4-FFF2-40B4-BE49-F238E27FC236}">
                <a16:creationId xmlns:a16="http://schemas.microsoft.com/office/drawing/2014/main" id="{D3B8FF45-7827-3D28-DC54-198400C576CD}"/>
              </a:ext>
            </a:extLst>
          </p:cNvPr>
          <p:cNvPicPr>
            <a:picLocks noChangeAspect="1"/>
          </p:cNvPicPr>
          <p:nvPr/>
        </p:nvPicPr>
        <p:blipFill>
          <a:blip r:embed="rId2"/>
          <a:stretch>
            <a:fillRect/>
          </a:stretch>
        </p:blipFill>
        <p:spPr>
          <a:xfrm>
            <a:off x="988173" y="1623672"/>
            <a:ext cx="7284720" cy="2955213"/>
          </a:xfrm>
          <a:prstGeom prst="rect">
            <a:avLst/>
          </a:prstGeom>
        </p:spPr>
      </p:pic>
      <p:sp>
        <p:nvSpPr>
          <p:cNvPr id="3" name="Slide Number Placeholder 2">
            <a:extLst>
              <a:ext uri="{FF2B5EF4-FFF2-40B4-BE49-F238E27FC236}">
                <a16:creationId xmlns:a16="http://schemas.microsoft.com/office/drawing/2014/main" id="{C2632C55-FD0E-41EC-B43E-4A19B6E0848A}"/>
              </a:ext>
            </a:extLst>
          </p:cNvPr>
          <p:cNvSpPr>
            <a:spLocks noGrp="1"/>
          </p:cNvSpPr>
          <p:nvPr>
            <p:ph type="sldNum" sz="quarter" idx="4"/>
          </p:nvPr>
        </p:nvSpPr>
        <p:spPr/>
        <p:txBody>
          <a:bodyPr/>
          <a:lstStyle/>
          <a:p>
            <a:fld id="{4C6B7127-9F77-471E-BA61-1540CB2C57B2}" type="slidenum">
              <a:rPr lang="en-US" smtClean="0"/>
              <a:pPr/>
              <a:t>10</a:t>
            </a:fld>
            <a:endParaRPr lang="en-US" dirty="0"/>
          </a:p>
        </p:txBody>
      </p:sp>
      <p:sp>
        <p:nvSpPr>
          <p:cNvPr id="2" name="Title 1">
            <a:extLst>
              <a:ext uri="{FF2B5EF4-FFF2-40B4-BE49-F238E27FC236}">
                <a16:creationId xmlns:a16="http://schemas.microsoft.com/office/drawing/2014/main" id="{22CE09E6-F2AE-4E91-9049-5D1C2C491D5A}"/>
              </a:ext>
            </a:extLst>
          </p:cNvPr>
          <p:cNvSpPr>
            <a:spLocks noGrp="1"/>
          </p:cNvSpPr>
          <p:nvPr>
            <p:ph type="title"/>
          </p:nvPr>
        </p:nvSpPr>
        <p:spPr/>
        <p:txBody>
          <a:bodyPr/>
          <a:lstStyle/>
          <a:p>
            <a:r>
              <a:rPr lang="en-US" dirty="0"/>
              <a:t>Report Scheduler Reports</a:t>
            </a:r>
          </a:p>
        </p:txBody>
      </p:sp>
      <p:sp>
        <p:nvSpPr>
          <p:cNvPr id="4" name="Content Placeholder 3">
            <a:extLst>
              <a:ext uri="{FF2B5EF4-FFF2-40B4-BE49-F238E27FC236}">
                <a16:creationId xmlns:a16="http://schemas.microsoft.com/office/drawing/2014/main" id="{365722F9-2DDB-404B-A0CA-C4D5DC845267}"/>
              </a:ext>
            </a:extLst>
          </p:cNvPr>
          <p:cNvSpPr>
            <a:spLocks noGrp="1"/>
          </p:cNvSpPr>
          <p:nvPr>
            <p:ph sz="quarter" idx="10"/>
          </p:nvPr>
        </p:nvSpPr>
        <p:spPr/>
        <p:txBody>
          <a:bodyPr/>
          <a:lstStyle/>
          <a:p>
            <a:r>
              <a:rPr lang="en-US" dirty="0"/>
              <a:t>The Report Scheduler contains many different reports that can be accessed based upon your Permission Levels.</a:t>
            </a:r>
          </a:p>
        </p:txBody>
      </p:sp>
      <p:sp>
        <p:nvSpPr>
          <p:cNvPr id="9" name="Arrow: Right 8">
            <a:extLst>
              <a:ext uri="{FF2B5EF4-FFF2-40B4-BE49-F238E27FC236}">
                <a16:creationId xmlns:a16="http://schemas.microsoft.com/office/drawing/2014/main" id="{F512A6A5-33A9-4ADD-AF9B-0643AE98ED06}"/>
              </a:ext>
              <a:ext uri="{C183D7F6-B498-43B3-948B-1728B52AA6E4}">
                <adec:decorative xmlns:adec="http://schemas.microsoft.com/office/drawing/2017/decorative" val="1"/>
              </a:ext>
            </a:extLst>
          </p:cNvPr>
          <p:cNvSpPr/>
          <p:nvPr/>
        </p:nvSpPr>
        <p:spPr>
          <a:xfrm rot="7976003">
            <a:off x="5511084" y="2685015"/>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4940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11</a:t>
            </a:fld>
            <a:endParaRPr lang="en-US" dirty="0"/>
          </a:p>
        </p:txBody>
      </p:sp>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a:t>
            </a:r>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p:txBody>
          <a:bodyPr>
            <a:normAutofit/>
          </a:bodyPr>
          <a:lstStyle/>
          <a:p>
            <a:r>
              <a:rPr lang="en-US" dirty="0"/>
              <a:t>The Report Scheduler separates 68 different reports into 14 categories:</a:t>
            </a:r>
          </a:p>
          <a:p>
            <a:pPr lvl="1"/>
            <a:r>
              <a:rPr lang="en-US" b="1" dirty="0"/>
              <a:t>Status Reports </a:t>
            </a:r>
            <a:r>
              <a:rPr lang="en-US" dirty="0"/>
              <a:t>– Provide information about the routing process from the point of view of a trip, trip documents, or travelers.</a:t>
            </a:r>
          </a:p>
          <a:p>
            <a:pPr lvl="1"/>
            <a:r>
              <a:rPr lang="en-US" b="1" dirty="0"/>
              <a:t>Routing Reports </a:t>
            </a:r>
            <a:r>
              <a:rPr lang="en-US" dirty="0"/>
              <a:t>– Allow you to monitor the routing activity of your organizations’ travel documents.</a:t>
            </a:r>
          </a:p>
          <a:p>
            <a:pPr lvl="1"/>
            <a:r>
              <a:rPr lang="en-US" b="1" dirty="0"/>
              <a:t>Individual Reports </a:t>
            </a:r>
            <a:r>
              <a:rPr lang="en-US" dirty="0"/>
              <a:t>– Each have a unique purpose that does not fit into any other report category. </a:t>
            </a:r>
          </a:p>
          <a:p>
            <a:pPr lvl="1"/>
            <a:r>
              <a:rPr lang="en-US" b="1" dirty="0"/>
              <a:t>CTO Travel Related Reports</a:t>
            </a:r>
            <a:r>
              <a:rPr lang="en-US" dirty="0"/>
              <a:t> – Provide information about travel and lodging associated with a traveler's TDY or a TDY document.</a:t>
            </a:r>
          </a:p>
          <a:p>
            <a:pPr lvl="1"/>
            <a:r>
              <a:rPr lang="en-US" b="1" dirty="0"/>
              <a:t>Partner System Reports </a:t>
            </a:r>
            <a:r>
              <a:rPr lang="en-US" dirty="0"/>
              <a:t>– These help you find information about travelers and trips that belong to DTS partner systems.</a:t>
            </a:r>
          </a:p>
          <a:p>
            <a:pPr lvl="1"/>
            <a:endParaRPr lang="en-US" dirty="0"/>
          </a:p>
        </p:txBody>
      </p:sp>
    </p:spTree>
    <p:extLst>
      <p:ext uri="{BB962C8B-B14F-4D97-AF65-F5344CB8AC3E}">
        <p14:creationId xmlns:p14="http://schemas.microsoft.com/office/powerpoint/2010/main" val="367730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12</a:t>
            </a:fld>
            <a:endParaRPr lang="en-US" dirty="0"/>
          </a:p>
        </p:txBody>
      </p:sp>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(cont.)</a:t>
            </a:r>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p:txBody>
          <a:bodyPr>
            <a:normAutofit/>
          </a:bodyPr>
          <a:lstStyle/>
          <a:p>
            <a:r>
              <a:rPr lang="en-US" dirty="0"/>
              <a:t>The Report Scheduler separates 68 different reports into 14 categories (cont.):</a:t>
            </a:r>
          </a:p>
          <a:p>
            <a:pPr lvl="1"/>
            <a:r>
              <a:rPr lang="en-US" b="1" dirty="0"/>
              <a:t>Management Information System (MIS) Reports </a:t>
            </a:r>
            <a:r>
              <a:rPr lang="en-US" dirty="0"/>
              <a:t>– Can help determine a military traveler’s eligibility allowances. MIS Access is required.</a:t>
            </a:r>
          </a:p>
          <a:p>
            <a:pPr lvl="1"/>
            <a:r>
              <a:rPr lang="en-US" b="1" dirty="0"/>
              <a:t>Person Reports </a:t>
            </a:r>
            <a:r>
              <a:rPr lang="en-US" dirty="0"/>
              <a:t>– Provide a complete list of information available from DTS profiles or a list of people with Read Only Access (ROA).</a:t>
            </a:r>
          </a:p>
          <a:p>
            <a:pPr lvl="1"/>
            <a:r>
              <a:rPr lang="en-US" b="1" dirty="0"/>
              <a:t>Audit Trail Reports </a:t>
            </a:r>
            <a:r>
              <a:rPr lang="en-US" dirty="0"/>
              <a:t>– These reports can be requested via TraX ticket to find information about who touched a profile.</a:t>
            </a:r>
          </a:p>
          <a:p>
            <a:pPr lvl="1"/>
            <a:r>
              <a:rPr lang="en-US" b="1" dirty="0"/>
              <a:t>Service Requested Reports</a:t>
            </a:r>
            <a:r>
              <a:rPr lang="en-US" dirty="0"/>
              <a:t> – Reports that were previously only available via an Ad Hoc Report request, but due to their popularity they are now available in the Report Scheduler.</a:t>
            </a:r>
          </a:p>
        </p:txBody>
      </p:sp>
    </p:spTree>
    <p:extLst>
      <p:ext uri="{BB962C8B-B14F-4D97-AF65-F5344CB8AC3E}">
        <p14:creationId xmlns:p14="http://schemas.microsoft.com/office/powerpoint/2010/main" val="156277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1FBB6F-5CC7-48EF-81AC-D3B58C798D6E}"/>
              </a:ext>
            </a:extLst>
          </p:cNvPr>
          <p:cNvSpPr>
            <a:spLocks noGrp="1"/>
          </p:cNvSpPr>
          <p:nvPr>
            <p:ph type="sldNum" sz="quarter" idx="4"/>
          </p:nvPr>
        </p:nvSpPr>
        <p:spPr/>
        <p:txBody>
          <a:bodyPr/>
          <a:lstStyle/>
          <a:p>
            <a:fld id="{4C6B7127-9F77-471E-BA61-1540CB2C57B2}" type="slidenum">
              <a:rPr lang="en-US" smtClean="0"/>
              <a:pPr/>
              <a:t>13</a:t>
            </a:fld>
            <a:endParaRPr lang="en-US" dirty="0"/>
          </a:p>
        </p:txBody>
      </p:sp>
      <p:sp>
        <p:nvSpPr>
          <p:cNvPr id="2" name="Title 1">
            <a:extLst>
              <a:ext uri="{FF2B5EF4-FFF2-40B4-BE49-F238E27FC236}">
                <a16:creationId xmlns:a16="http://schemas.microsoft.com/office/drawing/2014/main" id="{BF386795-7AFA-4978-B2A6-570F86891AE9}"/>
              </a:ext>
            </a:extLst>
          </p:cNvPr>
          <p:cNvSpPr>
            <a:spLocks noGrp="1"/>
          </p:cNvSpPr>
          <p:nvPr>
            <p:ph type="title"/>
          </p:nvPr>
        </p:nvSpPr>
        <p:spPr/>
        <p:txBody>
          <a:bodyPr/>
          <a:lstStyle/>
          <a:p>
            <a:r>
              <a:rPr lang="en-US" dirty="0"/>
              <a:t>Report Scheduler Reports – Categories (cont.)</a:t>
            </a:r>
          </a:p>
        </p:txBody>
      </p:sp>
      <p:sp>
        <p:nvSpPr>
          <p:cNvPr id="4" name="Content Placeholder 3">
            <a:extLst>
              <a:ext uri="{FF2B5EF4-FFF2-40B4-BE49-F238E27FC236}">
                <a16:creationId xmlns:a16="http://schemas.microsoft.com/office/drawing/2014/main" id="{FC4C6B4F-3A0A-401E-85CE-977672CBF850}"/>
              </a:ext>
            </a:extLst>
          </p:cNvPr>
          <p:cNvSpPr>
            <a:spLocks noGrp="1"/>
          </p:cNvSpPr>
          <p:nvPr>
            <p:ph sz="quarter" idx="10"/>
          </p:nvPr>
        </p:nvSpPr>
        <p:spPr>
          <a:xfrm>
            <a:off x="455303" y="877660"/>
            <a:ext cx="8350460" cy="4265840"/>
          </a:xfrm>
        </p:spPr>
        <p:txBody>
          <a:bodyPr>
            <a:normAutofit lnSpcReduction="10000"/>
          </a:bodyPr>
          <a:lstStyle/>
          <a:p>
            <a:r>
              <a:rPr lang="en-US" dirty="0"/>
              <a:t>The Report Scheduler separates 68 different reports into 14 categories (cont.):</a:t>
            </a:r>
          </a:p>
          <a:p>
            <a:pPr lvl="1"/>
            <a:r>
              <a:rPr lang="en-US" b="1" dirty="0"/>
              <a:t>Daily Whats Out Report</a:t>
            </a:r>
            <a:r>
              <a:rPr lang="en-US" dirty="0"/>
              <a:t> – These show the status of transactions in the accounting systems that interact with DTS. Permission Level 6 is required.</a:t>
            </a:r>
          </a:p>
          <a:p>
            <a:pPr lvl="1"/>
            <a:r>
              <a:rPr lang="en-US" b="1" dirty="0"/>
              <a:t>Monthly Debt Summary Report </a:t>
            </a:r>
            <a:r>
              <a:rPr lang="en-US" dirty="0"/>
              <a:t>– Displays the number of travel documents that went into debt in the requested month. Permission Level 7 is required.</a:t>
            </a:r>
          </a:p>
          <a:p>
            <a:pPr lvl="1"/>
            <a:r>
              <a:rPr lang="en-US" b="1" dirty="0"/>
              <a:t>Defense Lodging Reports </a:t>
            </a:r>
            <a:r>
              <a:rPr lang="en-US" dirty="0"/>
              <a:t>– Identify who was directed to a specific lodging type and why they did not use it.</a:t>
            </a:r>
          </a:p>
          <a:p>
            <a:pPr lvl="1"/>
            <a:r>
              <a:rPr lang="en-US" b="1" dirty="0"/>
              <a:t>Lowest Logical Airfare Reports </a:t>
            </a:r>
            <a:r>
              <a:rPr lang="en-US" dirty="0"/>
              <a:t>– Provide key information regarding travelers’ use (or nonuse) of restricted airfares in DTS. </a:t>
            </a:r>
          </a:p>
          <a:p>
            <a:pPr lvl="1"/>
            <a:r>
              <a:rPr lang="en-US" b="1" dirty="0"/>
              <a:t>Audit of DTS Payments Reports </a:t>
            </a:r>
            <a:r>
              <a:rPr lang="en-US" dirty="0"/>
              <a:t>- Can identify documents that may be subject to audits or may not meet Travel Policy Compliance. These reports provide information typically requested by Travel Auditors. Permission Level 5 is required.</a:t>
            </a:r>
          </a:p>
        </p:txBody>
      </p:sp>
    </p:spTree>
    <p:extLst>
      <p:ext uri="{BB962C8B-B14F-4D97-AF65-F5344CB8AC3E}">
        <p14:creationId xmlns:p14="http://schemas.microsoft.com/office/powerpoint/2010/main" val="30106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EE2128-2F70-4A1A-B0BF-ABB676C95CB6}"/>
              </a:ext>
            </a:extLst>
          </p:cNvPr>
          <p:cNvSpPr>
            <a:spLocks noGrp="1"/>
          </p:cNvSpPr>
          <p:nvPr>
            <p:ph type="sldNum" sz="quarter" idx="4"/>
          </p:nvPr>
        </p:nvSpPr>
        <p:spPr/>
        <p:txBody>
          <a:bodyPr/>
          <a:lstStyle/>
          <a:p>
            <a:fld id="{4C6B7127-9F77-471E-BA61-1540CB2C57B2}" type="slidenum">
              <a:rPr lang="en-US" smtClean="0"/>
              <a:pPr/>
              <a:t>14</a:t>
            </a:fld>
            <a:endParaRPr lang="en-US" dirty="0"/>
          </a:p>
        </p:txBody>
      </p:sp>
      <p:sp>
        <p:nvSpPr>
          <p:cNvPr id="2" name="Title 1">
            <a:extLst>
              <a:ext uri="{FF2B5EF4-FFF2-40B4-BE49-F238E27FC236}">
                <a16:creationId xmlns:a16="http://schemas.microsoft.com/office/drawing/2014/main" id="{E92FE36C-0036-4B1E-BCA1-781FFA3AF62C}"/>
              </a:ext>
            </a:extLst>
          </p:cNvPr>
          <p:cNvSpPr>
            <a:spLocks noGrp="1"/>
          </p:cNvSpPr>
          <p:nvPr>
            <p:ph type="title"/>
          </p:nvPr>
        </p:nvSpPr>
        <p:spPr/>
        <p:txBody>
          <a:bodyPr/>
          <a:lstStyle/>
          <a:p>
            <a:r>
              <a:rPr lang="en-US" dirty="0"/>
              <a:t>Report Scheduler Reports – Running Reports</a:t>
            </a:r>
          </a:p>
        </p:txBody>
      </p:sp>
      <p:pic>
        <p:nvPicPr>
          <p:cNvPr id="6" name="Content Placeholder 5" descr="Screenshot of the Report Scheduler screen with &quot;Request New Report&quot; highlighted.">
            <a:extLst>
              <a:ext uri="{FF2B5EF4-FFF2-40B4-BE49-F238E27FC236}">
                <a16:creationId xmlns:a16="http://schemas.microsoft.com/office/drawing/2014/main" id="{827D336D-D6D1-4568-8EDF-9F811ABF7CE5}"/>
              </a:ext>
            </a:extLst>
          </p:cNvPr>
          <p:cNvPicPr>
            <a:picLocks noGrp="1" noChangeAspect="1"/>
          </p:cNvPicPr>
          <p:nvPr>
            <p:ph sz="quarter" idx="10"/>
          </p:nvPr>
        </p:nvPicPr>
        <p:blipFill>
          <a:blip r:embed="rId2"/>
          <a:stretch>
            <a:fillRect/>
          </a:stretch>
        </p:blipFill>
        <p:spPr>
          <a:xfrm>
            <a:off x="455613" y="1249598"/>
            <a:ext cx="8350250" cy="3207867"/>
          </a:xfrm>
        </p:spPr>
      </p:pic>
      <p:sp>
        <p:nvSpPr>
          <p:cNvPr id="7" name="TextBox 6">
            <a:extLst>
              <a:ext uri="{FF2B5EF4-FFF2-40B4-BE49-F238E27FC236}">
                <a16:creationId xmlns:a16="http://schemas.microsoft.com/office/drawing/2014/main" id="{4A5071CB-8F4B-4E3E-87E9-555429CB4242}"/>
              </a:ext>
            </a:extLst>
          </p:cNvPr>
          <p:cNvSpPr txBox="1"/>
          <p:nvPr/>
        </p:nvSpPr>
        <p:spPr>
          <a:xfrm>
            <a:off x="6362700" y="1056338"/>
            <a:ext cx="2171887" cy="1283002"/>
          </a:xfrm>
          <a:prstGeom prst="rect">
            <a:avLst/>
          </a:prstGeom>
          <a:solidFill>
            <a:schemeClr val="bg1"/>
          </a:solidFill>
          <a:ln>
            <a:solidFill>
              <a:schemeClr val="tx2"/>
            </a:solidFill>
          </a:ln>
        </p:spPr>
        <p:txBody>
          <a:bodyPr wrap="square" lIns="91440" tIns="91440" rIns="91440" bIns="91440" rtlCol="0" anchor="ctr">
            <a:normAutofit/>
          </a:bodyPr>
          <a:lstStyle/>
          <a:p>
            <a:r>
              <a:rPr lang="en-US" sz="1400" dirty="0">
                <a:solidFill>
                  <a:schemeClr val="tx2"/>
                </a:solidFill>
              </a:rPr>
              <a:t>After launching the Report Scheduler, select “Request New Report”.</a:t>
            </a:r>
          </a:p>
        </p:txBody>
      </p:sp>
      <p:sp>
        <p:nvSpPr>
          <p:cNvPr id="8" name="Arrow: Right 7">
            <a:extLst>
              <a:ext uri="{FF2B5EF4-FFF2-40B4-BE49-F238E27FC236}">
                <a16:creationId xmlns:a16="http://schemas.microsoft.com/office/drawing/2014/main" id="{9901D1EA-D30F-4E2A-8AE5-996BA709CE92}"/>
              </a:ext>
              <a:ext uri="{C183D7F6-B498-43B3-948B-1728B52AA6E4}">
                <adec:decorative xmlns:adec="http://schemas.microsoft.com/office/drawing/2017/decorative" val="1"/>
              </a:ext>
            </a:extLst>
          </p:cNvPr>
          <p:cNvSpPr/>
          <p:nvPr/>
        </p:nvSpPr>
        <p:spPr>
          <a:xfrm rot="8051214">
            <a:off x="1630682" y="2807148"/>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188238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shot of the Report Scheduler Request Reports screen with the ETL date highlighted.">
            <a:extLst>
              <a:ext uri="{FF2B5EF4-FFF2-40B4-BE49-F238E27FC236}">
                <a16:creationId xmlns:a16="http://schemas.microsoft.com/office/drawing/2014/main" id="{C3026637-C596-1ED0-BEDC-867E2E9B536D}"/>
              </a:ext>
            </a:extLst>
          </p:cNvPr>
          <p:cNvPicPr>
            <a:picLocks noGrp="1" noChangeAspect="1"/>
          </p:cNvPicPr>
          <p:nvPr>
            <p:ph sz="quarter" idx="10"/>
          </p:nvPr>
        </p:nvPicPr>
        <p:blipFill>
          <a:blip r:embed="rId2"/>
          <a:stretch>
            <a:fillRect/>
          </a:stretch>
        </p:blipFill>
        <p:spPr>
          <a:xfrm>
            <a:off x="1194837" y="877888"/>
            <a:ext cx="6871802" cy="3951287"/>
          </a:xfrm>
        </p:spPr>
      </p:pic>
      <p:sp>
        <p:nvSpPr>
          <p:cNvPr id="3" name="Slide Number Placeholder 2">
            <a:extLst>
              <a:ext uri="{FF2B5EF4-FFF2-40B4-BE49-F238E27FC236}">
                <a16:creationId xmlns:a16="http://schemas.microsoft.com/office/drawing/2014/main" id="{939ACF4D-B4BA-433C-AE08-6C539F41F98A}"/>
              </a:ext>
            </a:extLst>
          </p:cNvPr>
          <p:cNvSpPr>
            <a:spLocks noGrp="1"/>
          </p:cNvSpPr>
          <p:nvPr>
            <p:ph type="sldNum" sz="quarter" idx="4"/>
          </p:nvPr>
        </p:nvSpPr>
        <p:spPr/>
        <p:txBody>
          <a:bodyPr/>
          <a:lstStyle/>
          <a:p>
            <a:fld id="{4C6B7127-9F77-471E-BA61-1540CB2C57B2}" type="slidenum">
              <a:rPr lang="en-US" smtClean="0"/>
              <a:pPr/>
              <a:t>15</a:t>
            </a:fld>
            <a:endParaRPr lang="en-US" dirty="0"/>
          </a:p>
        </p:txBody>
      </p:sp>
      <p:sp>
        <p:nvSpPr>
          <p:cNvPr id="2" name="Title 1">
            <a:extLst>
              <a:ext uri="{FF2B5EF4-FFF2-40B4-BE49-F238E27FC236}">
                <a16:creationId xmlns:a16="http://schemas.microsoft.com/office/drawing/2014/main" id="{3A8E5754-3FE3-463A-906D-1D84D350A45C}"/>
              </a:ext>
            </a:extLst>
          </p:cNvPr>
          <p:cNvSpPr>
            <a:spLocks noGrp="1"/>
          </p:cNvSpPr>
          <p:nvPr>
            <p:ph type="title"/>
          </p:nvPr>
        </p:nvSpPr>
        <p:spPr/>
        <p:txBody>
          <a:bodyPr/>
          <a:lstStyle/>
          <a:p>
            <a:r>
              <a:rPr lang="en-US" dirty="0"/>
              <a:t>Report Scheduler Reports – Running Reports (cont.)</a:t>
            </a:r>
          </a:p>
        </p:txBody>
      </p:sp>
      <p:sp>
        <p:nvSpPr>
          <p:cNvPr id="8" name="TextBox 7">
            <a:extLst>
              <a:ext uri="{FF2B5EF4-FFF2-40B4-BE49-F238E27FC236}">
                <a16:creationId xmlns:a16="http://schemas.microsoft.com/office/drawing/2014/main" id="{86F9EF35-9EB0-4500-8FBF-6FC35398E424}"/>
              </a:ext>
            </a:extLst>
          </p:cNvPr>
          <p:cNvSpPr txBox="1"/>
          <p:nvPr/>
        </p:nvSpPr>
        <p:spPr>
          <a:xfrm>
            <a:off x="6601838" y="1935479"/>
            <a:ext cx="2308698" cy="2263141"/>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The data is current as of the ETL Date which can be found here.</a:t>
            </a:r>
          </a:p>
          <a:p>
            <a:endParaRPr lang="en-US" sz="1400" dirty="0">
              <a:solidFill>
                <a:schemeClr val="tx2"/>
              </a:solidFill>
            </a:endParaRPr>
          </a:p>
          <a:p>
            <a:r>
              <a:rPr lang="en-US" sz="1400" dirty="0">
                <a:solidFill>
                  <a:schemeClr val="tx2"/>
                </a:solidFill>
              </a:rPr>
              <a:t>Any document or profile changes that have occurred since this time will not appear on the report.</a:t>
            </a:r>
          </a:p>
        </p:txBody>
      </p:sp>
      <p:sp>
        <p:nvSpPr>
          <p:cNvPr id="7" name="Arrow: Right 6">
            <a:extLst>
              <a:ext uri="{FF2B5EF4-FFF2-40B4-BE49-F238E27FC236}">
                <a16:creationId xmlns:a16="http://schemas.microsoft.com/office/drawing/2014/main" id="{197F16D2-229A-45B7-8B2D-9430838A104C}"/>
              </a:ext>
              <a:ext uri="{C183D7F6-B498-43B3-948B-1728B52AA6E4}">
                <adec:decorative xmlns:adec="http://schemas.microsoft.com/office/drawing/2017/decorative" val="1"/>
              </a:ext>
            </a:extLst>
          </p:cNvPr>
          <p:cNvSpPr/>
          <p:nvPr/>
        </p:nvSpPr>
        <p:spPr>
          <a:xfrm rot="7371288">
            <a:off x="3947614" y="2275121"/>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63005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shot of the Audit Trail Reports. The reports are grayed out, indicating the user cannot run them.">
            <a:extLst>
              <a:ext uri="{FF2B5EF4-FFF2-40B4-BE49-F238E27FC236}">
                <a16:creationId xmlns:a16="http://schemas.microsoft.com/office/drawing/2014/main" id="{B33D0182-35AC-09B2-0466-F1A35869F57A}"/>
              </a:ext>
            </a:extLst>
          </p:cNvPr>
          <p:cNvPicPr>
            <a:picLocks noGrp="1" noChangeAspect="1"/>
          </p:cNvPicPr>
          <p:nvPr>
            <p:ph sz="quarter" idx="10"/>
          </p:nvPr>
        </p:nvPicPr>
        <p:blipFill>
          <a:blip r:embed="rId2"/>
          <a:stretch>
            <a:fillRect/>
          </a:stretch>
        </p:blipFill>
        <p:spPr>
          <a:xfrm>
            <a:off x="325124" y="1226630"/>
            <a:ext cx="8753006" cy="2644330"/>
          </a:xfrm>
          <a:prstGeom prst="rect">
            <a:avLst/>
          </a:prstGeom>
        </p:spPr>
      </p:pic>
      <p:sp>
        <p:nvSpPr>
          <p:cNvPr id="3" name="Slide Number Placeholder 2">
            <a:extLst>
              <a:ext uri="{FF2B5EF4-FFF2-40B4-BE49-F238E27FC236}">
                <a16:creationId xmlns:a16="http://schemas.microsoft.com/office/drawing/2014/main" id="{939ACF4D-B4BA-433C-AE08-6C539F41F98A}"/>
              </a:ext>
            </a:extLst>
          </p:cNvPr>
          <p:cNvSpPr>
            <a:spLocks noGrp="1"/>
          </p:cNvSpPr>
          <p:nvPr>
            <p:ph type="sldNum" sz="quarter" idx="4"/>
          </p:nvPr>
        </p:nvSpPr>
        <p:spPr/>
        <p:txBody>
          <a:bodyPr/>
          <a:lstStyle/>
          <a:p>
            <a:fld id="{4C6B7127-9F77-471E-BA61-1540CB2C57B2}" type="slidenum">
              <a:rPr lang="en-US" smtClean="0"/>
              <a:pPr/>
              <a:t>16</a:t>
            </a:fld>
            <a:endParaRPr lang="en-US" dirty="0"/>
          </a:p>
        </p:txBody>
      </p:sp>
      <p:sp>
        <p:nvSpPr>
          <p:cNvPr id="2" name="Title 1">
            <a:extLst>
              <a:ext uri="{FF2B5EF4-FFF2-40B4-BE49-F238E27FC236}">
                <a16:creationId xmlns:a16="http://schemas.microsoft.com/office/drawing/2014/main" id="{3A8E5754-3FE3-463A-906D-1D84D350A45C}"/>
              </a:ext>
            </a:extLst>
          </p:cNvPr>
          <p:cNvSpPr>
            <a:spLocks noGrp="1"/>
          </p:cNvSpPr>
          <p:nvPr>
            <p:ph type="title"/>
          </p:nvPr>
        </p:nvSpPr>
        <p:spPr/>
        <p:txBody>
          <a:bodyPr/>
          <a:lstStyle/>
          <a:p>
            <a:r>
              <a:rPr lang="en-US" dirty="0"/>
              <a:t>Report Scheduler Reports – Running Reports (cont.)</a:t>
            </a:r>
          </a:p>
        </p:txBody>
      </p:sp>
      <p:sp>
        <p:nvSpPr>
          <p:cNvPr id="7" name="Arrow: Right 6">
            <a:extLst>
              <a:ext uri="{FF2B5EF4-FFF2-40B4-BE49-F238E27FC236}">
                <a16:creationId xmlns:a16="http://schemas.microsoft.com/office/drawing/2014/main" id="{5D0CED5E-9462-4D85-A629-6FF28D2DE86A}"/>
              </a:ext>
              <a:ext uri="{C183D7F6-B498-43B3-948B-1728B52AA6E4}">
                <adec:decorative xmlns:adec="http://schemas.microsoft.com/office/drawing/2017/decorative" val="1"/>
              </a:ext>
            </a:extLst>
          </p:cNvPr>
          <p:cNvSpPr/>
          <p:nvPr/>
        </p:nvSpPr>
        <p:spPr>
          <a:xfrm>
            <a:off x="518161" y="2664959"/>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8" name="TextBox 7">
            <a:extLst>
              <a:ext uri="{FF2B5EF4-FFF2-40B4-BE49-F238E27FC236}">
                <a16:creationId xmlns:a16="http://schemas.microsoft.com/office/drawing/2014/main" id="{86F9EF35-9EB0-4500-8FBF-6FC35398E424}"/>
              </a:ext>
            </a:extLst>
          </p:cNvPr>
          <p:cNvSpPr txBox="1"/>
          <p:nvPr/>
        </p:nvSpPr>
        <p:spPr>
          <a:xfrm>
            <a:off x="6507482" y="1371600"/>
            <a:ext cx="2400298" cy="2042160"/>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Keep in mind that your permission levels and access will determine which reports you can select in the Report Scheduler.</a:t>
            </a:r>
          </a:p>
          <a:p>
            <a:endParaRPr lang="en-US" sz="1400" dirty="0">
              <a:solidFill>
                <a:schemeClr val="tx2"/>
              </a:solidFill>
            </a:endParaRPr>
          </a:p>
          <a:p>
            <a:r>
              <a:rPr lang="en-US" sz="1400" dirty="0">
                <a:solidFill>
                  <a:schemeClr val="tx2"/>
                </a:solidFill>
              </a:rPr>
              <a:t>Those you cannot run will display but be “grayed out”.</a:t>
            </a:r>
          </a:p>
        </p:txBody>
      </p:sp>
    </p:spTree>
    <p:extLst>
      <p:ext uri="{BB962C8B-B14F-4D97-AF65-F5344CB8AC3E}">
        <p14:creationId xmlns:p14="http://schemas.microsoft.com/office/powerpoint/2010/main" val="191706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BC74D8-A37B-444C-BCF9-735F59E770BF}"/>
              </a:ext>
            </a:extLst>
          </p:cNvPr>
          <p:cNvSpPr>
            <a:spLocks noGrp="1"/>
          </p:cNvSpPr>
          <p:nvPr>
            <p:ph type="sldNum" sz="quarter" idx="4"/>
          </p:nvPr>
        </p:nvSpPr>
        <p:spPr/>
        <p:txBody>
          <a:bodyPr/>
          <a:lstStyle/>
          <a:p>
            <a:fld id="{4C6B7127-9F77-471E-BA61-1540CB2C57B2}" type="slidenum">
              <a:rPr lang="en-US" smtClean="0"/>
              <a:pPr/>
              <a:t>17</a:t>
            </a:fld>
            <a:endParaRPr lang="en-US" dirty="0"/>
          </a:p>
        </p:txBody>
      </p:sp>
      <p:sp>
        <p:nvSpPr>
          <p:cNvPr id="2" name="Title 1">
            <a:extLst>
              <a:ext uri="{FF2B5EF4-FFF2-40B4-BE49-F238E27FC236}">
                <a16:creationId xmlns:a16="http://schemas.microsoft.com/office/drawing/2014/main" id="{B5AB9575-80CF-4A73-8DA6-4366C176AEAC}"/>
              </a:ext>
            </a:extLst>
          </p:cNvPr>
          <p:cNvSpPr>
            <a:spLocks noGrp="1"/>
          </p:cNvSpPr>
          <p:nvPr>
            <p:ph type="title"/>
          </p:nvPr>
        </p:nvSpPr>
        <p:spPr/>
        <p:txBody>
          <a:bodyPr/>
          <a:lstStyle/>
          <a:p>
            <a:r>
              <a:rPr lang="en-US" sz="2000" dirty="0"/>
              <a:t>Report Scheduler Permission Level, Access, or Settings List</a:t>
            </a:r>
          </a:p>
        </p:txBody>
      </p:sp>
      <p:graphicFrame>
        <p:nvGraphicFramePr>
          <p:cNvPr id="5" name="Table 5">
            <a:extLst>
              <a:ext uri="{FF2B5EF4-FFF2-40B4-BE49-F238E27FC236}">
                <a16:creationId xmlns:a16="http://schemas.microsoft.com/office/drawing/2014/main" id="{F7DB06DD-7A60-4267-A03D-D2041EC2BC1F}"/>
              </a:ext>
            </a:extLst>
          </p:cNvPr>
          <p:cNvGraphicFramePr>
            <a:graphicFrameLocks noGrp="1"/>
          </p:cNvGraphicFramePr>
          <p:nvPr>
            <p:ph sz="quarter" idx="10"/>
            <p:extLst>
              <p:ext uri="{D42A27DB-BD31-4B8C-83A1-F6EECF244321}">
                <p14:modId xmlns:p14="http://schemas.microsoft.com/office/powerpoint/2010/main" val="2236919986"/>
              </p:ext>
            </p:extLst>
          </p:nvPr>
        </p:nvGraphicFramePr>
        <p:xfrm>
          <a:off x="455613" y="877888"/>
          <a:ext cx="8350250" cy="3890413"/>
        </p:xfrm>
        <a:graphic>
          <a:graphicData uri="http://schemas.openxmlformats.org/drawingml/2006/table">
            <a:tbl>
              <a:tblPr firstRow="1" bandRow="1">
                <a:tableStyleId>{5C22544A-7EE6-4342-B048-85BDC9FD1C3A}</a:tableStyleId>
              </a:tblPr>
              <a:tblGrid>
                <a:gridCol w="4175125">
                  <a:extLst>
                    <a:ext uri="{9D8B030D-6E8A-4147-A177-3AD203B41FA5}">
                      <a16:colId xmlns:a16="http://schemas.microsoft.com/office/drawing/2014/main" val="2201077873"/>
                    </a:ext>
                  </a:extLst>
                </a:gridCol>
                <a:gridCol w="4175125">
                  <a:extLst>
                    <a:ext uri="{9D8B030D-6E8A-4147-A177-3AD203B41FA5}">
                      <a16:colId xmlns:a16="http://schemas.microsoft.com/office/drawing/2014/main" val="818446539"/>
                    </a:ext>
                  </a:extLst>
                </a:gridCol>
              </a:tblGrid>
              <a:tr h="324253">
                <a:tc>
                  <a:txBody>
                    <a:bodyPr/>
                    <a:lstStyle/>
                    <a:p>
                      <a:pPr algn="ctr"/>
                      <a:r>
                        <a:rPr lang="en-US" sz="1400" dirty="0"/>
                        <a:t>Report Name</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400" dirty="0"/>
                        <a:t>Permission Level, Access, or Setting</a:t>
                      </a:r>
                    </a:p>
                  </a:txBody>
                  <a:tcPr anchor="ctr"/>
                </a:tc>
                <a:extLst>
                  <a:ext uri="{0D108BD9-81ED-4DB2-BD59-A6C34878D82A}">
                    <a16:rowId xmlns:a16="http://schemas.microsoft.com/office/drawing/2014/main" val="2263350043"/>
                  </a:ext>
                </a:extLst>
              </a:tr>
              <a:tr h="261798">
                <a:tc>
                  <a:txBody>
                    <a:bodyPr/>
                    <a:lstStyle/>
                    <a:p>
                      <a:r>
                        <a:rPr lang="en-US" sz="1400" dirty="0"/>
                        <a:t>POSACK Delinquency Report (and Partner System version)</a:t>
                      </a:r>
                    </a:p>
                  </a:txBody>
                  <a:tcPr anchor="ctr"/>
                </a:tc>
                <a:tc>
                  <a:txBody>
                    <a:bodyPr/>
                    <a:lstStyle/>
                    <a:p>
                      <a:pPr algn="ctr"/>
                      <a:r>
                        <a:rPr lang="en-US" sz="1400" dirty="0"/>
                        <a:t>5</a:t>
                      </a:r>
                    </a:p>
                  </a:txBody>
                  <a:tcPr anchor="ctr"/>
                </a:tc>
                <a:extLst>
                  <a:ext uri="{0D108BD9-81ED-4DB2-BD59-A6C34878D82A}">
                    <a16:rowId xmlns:a16="http://schemas.microsoft.com/office/drawing/2014/main" val="2413454764"/>
                  </a:ext>
                </a:extLst>
              </a:tr>
              <a:tr h="261798">
                <a:tc>
                  <a:txBody>
                    <a:bodyPr/>
                    <a:lstStyle/>
                    <a:p>
                      <a:r>
                        <a:rPr lang="en-US" sz="1400" dirty="0"/>
                        <a:t>Debt Management Report</a:t>
                      </a:r>
                    </a:p>
                  </a:txBody>
                  <a:tcPr anchor="ctr"/>
                </a:tc>
                <a:tc>
                  <a:txBody>
                    <a:bodyPr/>
                    <a:lstStyle/>
                    <a:p>
                      <a:pPr algn="ctr"/>
                      <a:r>
                        <a:rPr lang="en-US" sz="1400" dirty="0"/>
                        <a:t>6, DMM - Yes</a:t>
                      </a:r>
                    </a:p>
                  </a:txBody>
                  <a:tcPr anchor="ctr"/>
                </a:tc>
                <a:extLst>
                  <a:ext uri="{0D108BD9-81ED-4DB2-BD59-A6C34878D82A}">
                    <a16:rowId xmlns:a16="http://schemas.microsoft.com/office/drawing/2014/main" val="3725474611"/>
                  </a:ext>
                </a:extLst>
              </a:tr>
              <a:tr h="261798">
                <a:tc>
                  <a:txBody>
                    <a:bodyPr/>
                    <a:lstStyle/>
                    <a:p>
                      <a:r>
                        <a:rPr lang="en-US" sz="1400" dirty="0"/>
                        <a:t>CTO Fee Report (and Partner System version)</a:t>
                      </a:r>
                    </a:p>
                  </a:txBody>
                  <a:tcPr anchor="ctr"/>
                </a:tc>
                <a:tc>
                  <a:txBody>
                    <a:bodyPr/>
                    <a:lstStyle/>
                    <a:p>
                      <a:pPr algn="ctr"/>
                      <a:r>
                        <a:rPr lang="en-US" sz="1400" dirty="0"/>
                        <a:t>6</a:t>
                      </a:r>
                    </a:p>
                  </a:txBody>
                  <a:tcPr anchor="ctr"/>
                </a:tc>
                <a:extLst>
                  <a:ext uri="{0D108BD9-81ED-4DB2-BD59-A6C34878D82A}">
                    <a16:rowId xmlns:a16="http://schemas.microsoft.com/office/drawing/2014/main" val="2270494641"/>
                  </a:ext>
                </a:extLst>
              </a:tr>
              <a:tr h="261798">
                <a:tc>
                  <a:txBody>
                    <a:bodyPr/>
                    <a:lstStyle/>
                    <a:p>
                      <a:r>
                        <a:rPr lang="en-US" sz="1400" dirty="0"/>
                        <a:t>Complete Traveler Information List Report</a:t>
                      </a:r>
                    </a:p>
                  </a:txBody>
                  <a:tcPr anchor="ctr"/>
                </a:tc>
                <a:tc>
                  <a:txBody>
                    <a:bodyPr/>
                    <a:lstStyle/>
                    <a:p>
                      <a:pPr algn="ctr"/>
                      <a:r>
                        <a:rPr lang="en-US" sz="1400" dirty="0"/>
                        <a:t>5</a:t>
                      </a:r>
                    </a:p>
                  </a:txBody>
                  <a:tcPr anchor="ctr"/>
                </a:tc>
                <a:extLst>
                  <a:ext uri="{0D108BD9-81ED-4DB2-BD59-A6C34878D82A}">
                    <a16:rowId xmlns:a16="http://schemas.microsoft.com/office/drawing/2014/main" val="3030670812"/>
                  </a:ext>
                </a:extLst>
              </a:tr>
              <a:tr h="261798">
                <a:tc>
                  <a:txBody>
                    <a:bodyPr/>
                    <a:lstStyle/>
                    <a:p>
                      <a:r>
                        <a:rPr lang="en-US" sz="1400" dirty="0"/>
                        <a:t>Read Only Access Report</a:t>
                      </a:r>
                    </a:p>
                  </a:txBody>
                  <a:tcPr anchor="ctr"/>
                </a:tc>
                <a:tc>
                  <a:txBody>
                    <a:bodyPr/>
                    <a:lstStyle/>
                    <a:p>
                      <a:pPr algn="ctr"/>
                      <a:r>
                        <a:rPr lang="en-US" sz="1400" dirty="0"/>
                        <a:t>5</a:t>
                      </a:r>
                    </a:p>
                  </a:txBody>
                  <a:tcPr anchor="ctr"/>
                </a:tc>
                <a:extLst>
                  <a:ext uri="{0D108BD9-81ED-4DB2-BD59-A6C34878D82A}">
                    <a16:rowId xmlns:a16="http://schemas.microsoft.com/office/drawing/2014/main" val="3214415245"/>
                  </a:ext>
                </a:extLst>
              </a:tr>
              <a:tr h="261798">
                <a:tc>
                  <a:txBody>
                    <a:bodyPr/>
                    <a:lstStyle/>
                    <a:p>
                      <a:r>
                        <a:rPr lang="en-US" sz="1400" dirty="0"/>
                        <a:t>Debt Report with Offsets and Collections Report</a:t>
                      </a:r>
                    </a:p>
                  </a:txBody>
                  <a:tcPr anchor="ctr"/>
                </a:tc>
                <a:tc>
                  <a:txBody>
                    <a:bodyPr/>
                    <a:lstStyle/>
                    <a:p>
                      <a:pPr algn="ctr"/>
                      <a:r>
                        <a:rPr lang="en-US" sz="1400" dirty="0"/>
                        <a:t>6</a:t>
                      </a:r>
                    </a:p>
                  </a:txBody>
                  <a:tcPr anchor="ctr"/>
                </a:tc>
                <a:extLst>
                  <a:ext uri="{0D108BD9-81ED-4DB2-BD59-A6C34878D82A}">
                    <a16:rowId xmlns:a16="http://schemas.microsoft.com/office/drawing/2014/main" val="4038843228"/>
                  </a:ext>
                </a:extLst>
              </a:tr>
              <a:tr h="261798">
                <a:tc>
                  <a:txBody>
                    <a:bodyPr/>
                    <a:lstStyle/>
                    <a:p>
                      <a:r>
                        <a:rPr lang="en-US" sz="1400" dirty="0"/>
                        <a:t>Expense Report by Category Report</a:t>
                      </a:r>
                    </a:p>
                  </a:txBody>
                  <a:tcPr anchor="ctr"/>
                </a:tc>
                <a:tc>
                  <a:txBody>
                    <a:bodyPr/>
                    <a:lstStyle/>
                    <a:p>
                      <a:pPr algn="ctr"/>
                      <a:r>
                        <a:rPr lang="en-US" sz="1400" dirty="0"/>
                        <a:t>1</a:t>
                      </a:r>
                    </a:p>
                  </a:txBody>
                  <a:tcPr anchor="ctr"/>
                </a:tc>
                <a:extLst>
                  <a:ext uri="{0D108BD9-81ED-4DB2-BD59-A6C34878D82A}">
                    <a16:rowId xmlns:a16="http://schemas.microsoft.com/office/drawing/2014/main" val="3149884849"/>
                  </a:ext>
                </a:extLst>
              </a:tr>
              <a:tr h="261798">
                <a:tc>
                  <a:txBody>
                    <a:bodyPr/>
                    <a:lstStyle/>
                    <a:p>
                      <a:r>
                        <a:rPr lang="en-US" sz="1400" dirty="0"/>
                        <a:t>Expense Report by Document Name Report</a:t>
                      </a:r>
                    </a:p>
                  </a:txBody>
                  <a:tcPr anchor="ctr"/>
                </a:tc>
                <a:tc>
                  <a:txBody>
                    <a:bodyPr/>
                    <a:lstStyle/>
                    <a:p>
                      <a:pPr algn="ctr"/>
                      <a:r>
                        <a:rPr lang="en-US" sz="1400" dirty="0"/>
                        <a:t>1 or 3</a:t>
                      </a:r>
                    </a:p>
                  </a:txBody>
                  <a:tcPr anchor="ctr"/>
                </a:tc>
                <a:extLst>
                  <a:ext uri="{0D108BD9-81ED-4DB2-BD59-A6C34878D82A}">
                    <a16:rowId xmlns:a16="http://schemas.microsoft.com/office/drawing/2014/main" val="1070401459"/>
                  </a:ext>
                </a:extLst>
              </a:tr>
              <a:tr h="261798">
                <a:tc>
                  <a:txBody>
                    <a:bodyPr/>
                    <a:lstStyle/>
                    <a:p>
                      <a:r>
                        <a:rPr lang="en-US" sz="1400" dirty="0"/>
                        <a:t>PERSTEMPO Report</a:t>
                      </a:r>
                    </a:p>
                  </a:txBody>
                  <a:tcPr anchor="ctr"/>
                </a:tc>
                <a:tc>
                  <a:txBody>
                    <a:bodyPr/>
                    <a:lstStyle/>
                    <a:p>
                      <a:pPr algn="ctr"/>
                      <a:r>
                        <a:rPr lang="en-US" sz="1400" dirty="0"/>
                        <a:t>5</a:t>
                      </a:r>
                    </a:p>
                  </a:txBody>
                  <a:tcPr anchor="ctr"/>
                </a:tc>
                <a:extLst>
                  <a:ext uri="{0D108BD9-81ED-4DB2-BD59-A6C34878D82A}">
                    <a16:rowId xmlns:a16="http://schemas.microsoft.com/office/drawing/2014/main" val="2605371358"/>
                  </a:ext>
                </a:extLst>
              </a:tr>
              <a:tr h="261798">
                <a:tc>
                  <a:txBody>
                    <a:bodyPr/>
                    <a:lstStyle/>
                    <a:p>
                      <a:r>
                        <a:rPr lang="en-US" sz="1400" dirty="0"/>
                        <a:t>Separation of Duty Report</a:t>
                      </a:r>
                    </a:p>
                  </a:txBody>
                  <a:tcPr anchor="ctr"/>
                </a:tc>
                <a:tc>
                  <a:txBody>
                    <a:bodyPr/>
                    <a:lstStyle/>
                    <a:p>
                      <a:pPr algn="ctr"/>
                      <a:r>
                        <a:rPr lang="en-US" sz="1400" dirty="0"/>
                        <a:t>5</a:t>
                      </a:r>
                    </a:p>
                  </a:txBody>
                  <a:tcPr anchor="ctr"/>
                </a:tc>
                <a:extLst>
                  <a:ext uri="{0D108BD9-81ED-4DB2-BD59-A6C34878D82A}">
                    <a16:rowId xmlns:a16="http://schemas.microsoft.com/office/drawing/2014/main" val="1452304861"/>
                  </a:ext>
                </a:extLst>
              </a:tr>
              <a:tr h="261798">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dirty="0"/>
                        <a:t>Monthly Debt Summary Report</a:t>
                      </a:r>
                    </a:p>
                  </a:txBody>
                  <a:tcPr anchor="ctr"/>
                </a:tc>
                <a:tc>
                  <a:txBody>
                    <a:bodyPr/>
                    <a:lstStyle/>
                    <a:p>
                      <a:pPr algn="ctr"/>
                      <a:r>
                        <a:rPr lang="en-US" sz="1400" dirty="0"/>
                        <a:t>7</a:t>
                      </a:r>
                    </a:p>
                  </a:txBody>
                  <a:tcPr anchor="ctr"/>
                </a:tc>
                <a:extLst>
                  <a:ext uri="{0D108BD9-81ED-4DB2-BD59-A6C34878D82A}">
                    <a16:rowId xmlns:a16="http://schemas.microsoft.com/office/drawing/2014/main" val="4209615375"/>
                  </a:ext>
                </a:extLst>
              </a:tr>
            </a:tbl>
          </a:graphicData>
        </a:graphic>
      </p:graphicFrame>
    </p:spTree>
    <p:extLst>
      <p:ext uri="{BB962C8B-B14F-4D97-AF65-F5344CB8AC3E}">
        <p14:creationId xmlns:p14="http://schemas.microsoft.com/office/powerpoint/2010/main" val="223734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BC74D8-A37B-444C-BCF9-735F59E770BF}"/>
              </a:ext>
            </a:extLst>
          </p:cNvPr>
          <p:cNvSpPr>
            <a:spLocks noGrp="1"/>
          </p:cNvSpPr>
          <p:nvPr>
            <p:ph type="sldNum" sz="quarter" idx="4"/>
          </p:nvPr>
        </p:nvSpPr>
        <p:spPr/>
        <p:txBody>
          <a:bodyPr/>
          <a:lstStyle/>
          <a:p>
            <a:fld id="{4C6B7127-9F77-471E-BA61-1540CB2C57B2}" type="slidenum">
              <a:rPr lang="en-US" smtClean="0"/>
              <a:pPr/>
              <a:t>18</a:t>
            </a:fld>
            <a:endParaRPr lang="en-US" dirty="0"/>
          </a:p>
        </p:txBody>
      </p:sp>
      <p:sp>
        <p:nvSpPr>
          <p:cNvPr id="2" name="Title 1">
            <a:extLst>
              <a:ext uri="{FF2B5EF4-FFF2-40B4-BE49-F238E27FC236}">
                <a16:creationId xmlns:a16="http://schemas.microsoft.com/office/drawing/2014/main" id="{B5AB9575-80CF-4A73-8DA6-4366C176AEAC}"/>
              </a:ext>
            </a:extLst>
          </p:cNvPr>
          <p:cNvSpPr>
            <a:spLocks noGrp="1"/>
          </p:cNvSpPr>
          <p:nvPr>
            <p:ph type="title"/>
          </p:nvPr>
        </p:nvSpPr>
        <p:spPr/>
        <p:txBody>
          <a:bodyPr/>
          <a:lstStyle/>
          <a:p>
            <a:r>
              <a:rPr lang="en-US" sz="2000" dirty="0"/>
              <a:t>Report Scheduler Permission Level, Access, or Settings List (cont.)</a:t>
            </a:r>
          </a:p>
        </p:txBody>
      </p:sp>
      <p:graphicFrame>
        <p:nvGraphicFramePr>
          <p:cNvPr id="5" name="Table 5">
            <a:extLst>
              <a:ext uri="{FF2B5EF4-FFF2-40B4-BE49-F238E27FC236}">
                <a16:creationId xmlns:a16="http://schemas.microsoft.com/office/drawing/2014/main" id="{F7DB06DD-7A60-4267-A03D-D2041EC2BC1F}"/>
              </a:ext>
            </a:extLst>
          </p:cNvPr>
          <p:cNvGraphicFramePr>
            <a:graphicFrameLocks noGrp="1"/>
          </p:cNvGraphicFramePr>
          <p:nvPr>
            <p:ph sz="quarter" idx="10"/>
            <p:extLst>
              <p:ext uri="{D42A27DB-BD31-4B8C-83A1-F6EECF244321}">
                <p14:modId xmlns:p14="http://schemas.microsoft.com/office/powerpoint/2010/main" val="174341393"/>
              </p:ext>
            </p:extLst>
          </p:nvPr>
        </p:nvGraphicFramePr>
        <p:xfrm>
          <a:off x="455613" y="877888"/>
          <a:ext cx="8350250" cy="1238653"/>
        </p:xfrm>
        <a:graphic>
          <a:graphicData uri="http://schemas.openxmlformats.org/drawingml/2006/table">
            <a:tbl>
              <a:tblPr firstRow="1" bandRow="1">
                <a:tableStyleId>{5C22544A-7EE6-4342-B048-85BDC9FD1C3A}</a:tableStyleId>
              </a:tblPr>
              <a:tblGrid>
                <a:gridCol w="4175125">
                  <a:extLst>
                    <a:ext uri="{9D8B030D-6E8A-4147-A177-3AD203B41FA5}">
                      <a16:colId xmlns:a16="http://schemas.microsoft.com/office/drawing/2014/main" val="2201077873"/>
                    </a:ext>
                  </a:extLst>
                </a:gridCol>
                <a:gridCol w="4175125">
                  <a:extLst>
                    <a:ext uri="{9D8B030D-6E8A-4147-A177-3AD203B41FA5}">
                      <a16:colId xmlns:a16="http://schemas.microsoft.com/office/drawing/2014/main" val="818446539"/>
                    </a:ext>
                  </a:extLst>
                </a:gridCol>
              </a:tblGrid>
              <a:tr h="324253">
                <a:tc>
                  <a:txBody>
                    <a:bodyPr/>
                    <a:lstStyle/>
                    <a:p>
                      <a:pPr algn="ctr"/>
                      <a:r>
                        <a:rPr lang="en-US" sz="1400" dirty="0"/>
                        <a:t>Report Name</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400" dirty="0"/>
                        <a:t>Permission Level, Access, or Setting</a:t>
                      </a:r>
                    </a:p>
                  </a:txBody>
                  <a:tcPr anchor="ctr"/>
                </a:tc>
                <a:extLst>
                  <a:ext uri="{0D108BD9-81ED-4DB2-BD59-A6C34878D82A}">
                    <a16:rowId xmlns:a16="http://schemas.microsoft.com/office/drawing/2014/main" val="2263350043"/>
                  </a:ext>
                </a:extLst>
              </a:tr>
              <a:tr h="261798">
                <a:tc>
                  <a:txBody>
                    <a:bodyPr/>
                    <a:lstStyle/>
                    <a:p>
                      <a:r>
                        <a:rPr lang="en-US" sz="1400" dirty="0"/>
                        <a:t>All Daily What’s Out Reports </a:t>
                      </a:r>
                    </a:p>
                  </a:txBody>
                  <a:tcPr anchor="ctr"/>
                </a:tc>
                <a:tc>
                  <a:txBody>
                    <a:bodyPr/>
                    <a:lstStyle/>
                    <a:p>
                      <a:pPr algn="ctr"/>
                      <a:r>
                        <a:rPr lang="en-US" sz="1400" dirty="0"/>
                        <a:t>6</a:t>
                      </a:r>
                    </a:p>
                  </a:txBody>
                  <a:tcPr anchor="ctr"/>
                </a:tc>
                <a:extLst>
                  <a:ext uri="{0D108BD9-81ED-4DB2-BD59-A6C34878D82A}">
                    <a16:rowId xmlns:a16="http://schemas.microsoft.com/office/drawing/2014/main" val="2413454764"/>
                  </a:ext>
                </a:extLst>
              </a:tr>
              <a:tr h="261798">
                <a:tc>
                  <a:txBody>
                    <a:bodyPr/>
                    <a:lstStyle/>
                    <a:p>
                      <a:r>
                        <a:rPr lang="en-US" sz="1400" dirty="0"/>
                        <a:t>All Audit of DTS Payments Reports</a:t>
                      </a:r>
                    </a:p>
                  </a:txBody>
                  <a:tcPr anchor="ctr"/>
                </a:tc>
                <a:tc>
                  <a:txBody>
                    <a:bodyPr/>
                    <a:lstStyle/>
                    <a:p>
                      <a:pPr algn="ctr"/>
                      <a:r>
                        <a:rPr lang="en-US" sz="1400" dirty="0"/>
                        <a:t>5</a:t>
                      </a:r>
                    </a:p>
                  </a:txBody>
                  <a:tcPr anchor="ctr"/>
                </a:tc>
                <a:extLst>
                  <a:ext uri="{0D108BD9-81ED-4DB2-BD59-A6C34878D82A}">
                    <a16:rowId xmlns:a16="http://schemas.microsoft.com/office/drawing/2014/main" val="3725474611"/>
                  </a:ext>
                </a:extLst>
              </a:tr>
              <a:tr h="261798">
                <a:tc>
                  <a:txBody>
                    <a:bodyPr/>
                    <a:lstStyle/>
                    <a:p>
                      <a:r>
                        <a:rPr lang="en-US" sz="1400" dirty="0"/>
                        <a:t>All MIS Reports</a:t>
                      </a:r>
                    </a:p>
                  </a:txBody>
                  <a:tcPr anchor="ctr"/>
                </a:tc>
                <a:tc>
                  <a:txBody>
                    <a:bodyPr/>
                    <a:lstStyle/>
                    <a:p>
                      <a:pPr algn="ctr"/>
                      <a:r>
                        <a:rPr lang="en-US" sz="1400" dirty="0"/>
                        <a:t>MIS Access</a:t>
                      </a:r>
                    </a:p>
                  </a:txBody>
                  <a:tcPr anchor="ctr"/>
                </a:tc>
                <a:extLst>
                  <a:ext uri="{0D108BD9-81ED-4DB2-BD59-A6C34878D82A}">
                    <a16:rowId xmlns:a16="http://schemas.microsoft.com/office/drawing/2014/main" val="2270494641"/>
                  </a:ext>
                </a:extLst>
              </a:tr>
            </a:tbl>
          </a:graphicData>
        </a:graphic>
      </p:graphicFrame>
    </p:spTree>
    <p:extLst>
      <p:ext uri="{BB962C8B-B14F-4D97-AF65-F5344CB8AC3E}">
        <p14:creationId xmlns:p14="http://schemas.microsoft.com/office/powerpoint/2010/main" val="215938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of the Unsubmitted Voucher Report request. This screenshot highlights the information at the top describing the report.">
            <a:extLst>
              <a:ext uri="{FF2B5EF4-FFF2-40B4-BE49-F238E27FC236}">
                <a16:creationId xmlns:a16="http://schemas.microsoft.com/office/drawing/2014/main" id="{7F4152E3-05AA-0A69-83D6-3359B94D1656}"/>
              </a:ext>
            </a:extLst>
          </p:cNvPr>
          <p:cNvPicPr>
            <a:picLocks noGrp="1" noChangeAspect="1"/>
          </p:cNvPicPr>
          <p:nvPr>
            <p:ph sz="quarter" idx="10"/>
          </p:nvPr>
        </p:nvPicPr>
        <p:blipFill>
          <a:blip r:embed="rId2"/>
          <a:stretch>
            <a:fillRect/>
          </a:stretch>
        </p:blipFill>
        <p:spPr>
          <a:xfrm>
            <a:off x="1798295" y="877888"/>
            <a:ext cx="5664885" cy="3951287"/>
          </a:xfrm>
        </p:spPr>
      </p:pic>
      <p:sp>
        <p:nvSpPr>
          <p:cNvPr id="3" name="Slide Number Placeholder 2">
            <a:extLst>
              <a:ext uri="{FF2B5EF4-FFF2-40B4-BE49-F238E27FC236}">
                <a16:creationId xmlns:a16="http://schemas.microsoft.com/office/drawing/2014/main" id="{F8306452-CB35-48CF-AF60-8C5FE3635FA7}"/>
              </a:ext>
            </a:extLst>
          </p:cNvPr>
          <p:cNvSpPr>
            <a:spLocks noGrp="1"/>
          </p:cNvSpPr>
          <p:nvPr>
            <p:ph type="sldNum" sz="quarter" idx="4"/>
          </p:nvPr>
        </p:nvSpPr>
        <p:spPr/>
        <p:txBody>
          <a:bodyPr/>
          <a:lstStyle/>
          <a:p>
            <a:fld id="{4C6B7127-9F77-471E-BA61-1540CB2C57B2}" type="slidenum">
              <a:rPr lang="en-US" smtClean="0"/>
              <a:pPr/>
              <a:t>19</a:t>
            </a:fld>
            <a:endParaRPr lang="en-US" dirty="0"/>
          </a:p>
        </p:txBody>
      </p:sp>
      <p:sp>
        <p:nvSpPr>
          <p:cNvPr id="2" name="Title 1">
            <a:extLst>
              <a:ext uri="{FF2B5EF4-FFF2-40B4-BE49-F238E27FC236}">
                <a16:creationId xmlns:a16="http://schemas.microsoft.com/office/drawing/2014/main" id="{3C9960E0-D32E-48C5-8337-01288B40913D}"/>
              </a:ext>
            </a:extLst>
          </p:cNvPr>
          <p:cNvSpPr>
            <a:spLocks noGrp="1"/>
          </p:cNvSpPr>
          <p:nvPr>
            <p:ph type="title"/>
          </p:nvPr>
        </p:nvSpPr>
        <p:spPr/>
        <p:txBody>
          <a:bodyPr/>
          <a:lstStyle/>
          <a:p>
            <a:r>
              <a:rPr lang="en-US" dirty="0"/>
              <a:t>Report Scheduler Reports – Running Reports (cont.)</a:t>
            </a:r>
          </a:p>
        </p:txBody>
      </p:sp>
      <p:sp>
        <p:nvSpPr>
          <p:cNvPr id="9" name="TextBox 8">
            <a:extLst>
              <a:ext uri="{FF2B5EF4-FFF2-40B4-BE49-F238E27FC236}">
                <a16:creationId xmlns:a16="http://schemas.microsoft.com/office/drawing/2014/main" id="{E1360192-01F2-4999-ABB3-5DA2BB5712B7}"/>
              </a:ext>
            </a:extLst>
          </p:cNvPr>
          <p:cNvSpPr txBox="1"/>
          <p:nvPr/>
        </p:nvSpPr>
        <p:spPr>
          <a:xfrm>
            <a:off x="6625167" y="1935480"/>
            <a:ext cx="2180906" cy="1574426"/>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After selecting a report, information about what the report contains, as well as any limitations will be listed at the top in the yellow section.</a:t>
            </a:r>
          </a:p>
        </p:txBody>
      </p:sp>
      <p:sp>
        <p:nvSpPr>
          <p:cNvPr id="10" name="Arrow: Right 9">
            <a:extLst>
              <a:ext uri="{FF2B5EF4-FFF2-40B4-BE49-F238E27FC236}">
                <a16:creationId xmlns:a16="http://schemas.microsoft.com/office/drawing/2014/main" id="{54FB6551-7EB7-41F6-A735-E5B16D7257CF}"/>
              </a:ext>
              <a:ext uri="{C183D7F6-B498-43B3-948B-1728B52AA6E4}">
                <adec:decorative xmlns:adec="http://schemas.microsoft.com/office/drawing/2017/decorative" val="1"/>
              </a:ext>
            </a:extLst>
          </p:cNvPr>
          <p:cNvSpPr/>
          <p:nvPr/>
        </p:nvSpPr>
        <p:spPr>
          <a:xfrm rot="19597909">
            <a:off x="1511158" y="1619370"/>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5714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702968"/>
            <a:ext cx="4131874" cy="1223701"/>
          </a:xfrm>
        </p:spPr>
        <p:txBody>
          <a:bodyPr/>
          <a:lstStyle/>
          <a:p>
            <a:r>
              <a:rPr lang="en-US" dirty="0"/>
              <a:t>TAC Outreach Call – </a:t>
            </a:r>
            <a:br>
              <a:rPr lang="en-US" dirty="0"/>
            </a:br>
            <a:r>
              <a:rPr lang="en-US" sz="2400" dirty="0"/>
              <a:t>Reports in DTS</a:t>
            </a:r>
            <a:endParaRPr lang="en-US" dirty="0"/>
          </a:p>
        </p:txBody>
      </p:sp>
      <p:sp>
        <p:nvSpPr>
          <p:cNvPr id="9" name="Text Placeholder 8"/>
          <p:cNvSpPr>
            <a:spLocks noGrp="1"/>
          </p:cNvSpPr>
          <p:nvPr>
            <p:ph type="body" sz="quarter" idx="10"/>
          </p:nvPr>
        </p:nvSpPr>
        <p:spPr/>
        <p:txBody>
          <a:bodyPr/>
          <a:lstStyle/>
          <a:p>
            <a:r>
              <a:rPr lang="en-US" sz="1800" dirty="0"/>
              <a:t>Dan Greene</a:t>
            </a:r>
          </a:p>
          <a:p>
            <a:r>
              <a:rPr lang="en-US" sz="1800" dirty="0"/>
              <a:t>Jason Prado</a:t>
            </a:r>
          </a:p>
          <a:p>
            <a:endParaRPr lang="en-US" dirty="0"/>
          </a:p>
        </p:txBody>
      </p:sp>
      <p:sp>
        <p:nvSpPr>
          <p:cNvPr id="10" name="Text Placeholder 9"/>
          <p:cNvSpPr>
            <a:spLocks noGrp="1"/>
          </p:cNvSpPr>
          <p:nvPr>
            <p:ph type="body" sz="quarter" idx="11"/>
          </p:nvPr>
        </p:nvSpPr>
        <p:spPr>
          <a:xfrm>
            <a:off x="399911" y="4158479"/>
            <a:ext cx="2322512" cy="203126"/>
          </a:xfrm>
        </p:spPr>
        <p:txBody>
          <a:bodyPr/>
          <a:lstStyle/>
          <a:p>
            <a:r>
              <a:rPr lang="en-US" sz="1400" dirty="0"/>
              <a:t>December 10, 2024</a:t>
            </a:r>
            <a:endParaRPr lang="en-US" dirty="0"/>
          </a:p>
        </p:txBody>
      </p:sp>
    </p:spTree>
    <p:extLst>
      <p:ext uri="{BB962C8B-B14F-4D97-AF65-F5344CB8AC3E}">
        <p14:creationId xmlns:p14="http://schemas.microsoft.com/office/powerpoint/2010/main" val="190322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descr="Screenshot of the Unsubmitted Voucher Report request. This screenshot highlights the required information that must be filled out before the report can be submitted.">
            <a:extLst>
              <a:ext uri="{FF2B5EF4-FFF2-40B4-BE49-F238E27FC236}">
                <a16:creationId xmlns:a16="http://schemas.microsoft.com/office/drawing/2014/main" id="{F8584644-A55D-50F4-2963-B112A1B9FD4A}"/>
              </a:ext>
            </a:extLst>
          </p:cNvPr>
          <p:cNvPicPr>
            <a:picLocks noGrp="1" noChangeAspect="1"/>
          </p:cNvPicPr>
          <p:nvPr>
            <p:ph sz="quarter" idx="10"/>
          </p:nvPr>
        </p:nvPicPr>
        <p:blipFill>
          <a:blip r:embed="rId2"/>
          <a:stretch>
            <a:fillRect/>
          </a:stretch>
        </p:blipFill>
        <p:spPr>
          <a:xfrm>
            <a:off x="1798295" y="877888"/>
            <a:ext cx="5664885" cy="3951287"/>
          </a:xfrm>
        </p:spPr>
      </p:pic>
      <p:sp>
        <p:nvSpPr>
          <p:cNvPr id="3" name="Slide Number Placeholder 2">
            <a:extLst>
              <a:ext uri="{FF2B5EF4-FFF2-40B4-BE49-F238E27FC236}">
                <a16:creationId xmlns:a16="http://schemas.microsoft.com/office/drawing/2014/main" id="{F8306452-CB35-48CF-AF60-8C5FE3635FA7}"/>
              </a:ext>
            </a:extLst>
          </p:cNvPr>
          <p:cNvSpPr>
            <a:spLocks noGrp="1"/>
          </p:cNvSpPr>
          <p:nvPr>
            <p:ph type="sldNum" sz="quarter" idx="4"/>
          </p:nvPr>
        </p:nvSpPr>
        <p:spPr/>
        <p:txBody>
          <a:bodyPr/>
          <a:lstStyle/>
          <a:p>
            <a:fld id="{4C6B7127-9F77-471E-BA61-1540CB2C57B2}" type="slidenum">
              <a:rPr lang="en-US" smtClean="0"/>
              <a:pPr/>
              <a:t>20</a:t>
            </a:fld>
            <a:endParaRPr lang="en-US" dirty="0"/>
          </a:p>
        </p:txBody>
      </p:sp>
      <p:sp>
        <p:nvSpPr>
          <p:cNvPr id="2" name="Title 1">
            <a:extLst>
              <a:ext uri="{FF2B5EF4-FFF2-40B4-BE49-F238E27FC236}">
                <a16:creationId xmlns:a16="http://schemas.microsoft.com/office/drawing/2014/main" id="{3C9960E0-D32E-48C5-8337-01288B40913D}"/>
              </a:ext>
            </a:extLst>
          </p:cNvPr>
          <p:cNvSpPr>
            <a:spLocks noGrp="1"/>
          </p:cNvSpPr>
          <p:nvPr>
            <p:ph type="title"/>
          </p:nvPr>
        </p:nvSpPr>
        <p:spPr/>
        <p:txBody>
          <a:bodyPr/>
          <a:lstStyle/>
          <a:p>
            <a:r>
              <a:rPr lang="en-US" dirty="0"/>
              <a:t>Report Scheduler Reports – Running Reports (cont.)</a:t>
            </a:r>
          </a:p>
        </p:txBody>
      </p:sp>
      <p:sp>
        <p:nvSpPr>
          <p:cNvPr id="9" name="TextBox 8">
            <a:extLst>
              <a:ext uri="{FF2B5EF4-FFF2-40B4-BE49-F238E27FC236}">
                <a16:creationId xmlns:a16="http://schemas.microsoft.com/office/drawing/2014/main" id="{E1360192-01F2-4999-ABB3-5DA2BB5712B7}"/>
              </a:ext>
            </a:extLst>
          </p:cNvPr>
          <p:cNvSpPr txBox="1"/>
          <p:nvPr/>
        </p:nvSpPr>
        <p:spPr>
          <a:xfrm>
            <a:off x="6205516" y="2049780"/>
            <a:ext cx="2180906" cy="1366467"/>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All the required information, indicated with a “Red Star” must be filled out before the report can be submitted.</a:t>
            </a:r>
          </a:p>
        </p:txBody>
      </p:sp>
      <p:sp>
        <p:nvSpPr>
          <p:cNvPr id="10" name="Arrow: Right 9">
            <a:extLst>
              <a:ext uri="{FF2B5EF4-FFF2-40B4-BE49-F238E27FC236}">
                <a16:creationId xmlns:a16="http://schemas.microsoft.com/office/drawing/2014/main" id="{54FB6551-7EB7-41F6-A735-E5B16D7257CF}"/>
              </a:ext>
              <a:ext uri="{C183D7F6-B498-43B3-948B-1728B52AA6E4}">
                <adec:decorative xmlns:adec="http://schemas.microsoft.com/office/drawing/2017/decorative" val="1"/>
              </a:ext>
            </a:extLst>
          </p:cNvPr>
          <p:cNvSpPr/>
          <p:nvPr/>
        </p:nvSpPr>
        <p:spPr>
          <a:xfrm rot="1557467">
            <a:off x="1569695" y="2901663"/>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390046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4"/>
          </p:nvPr>
        </p:nvSpPr>
        <p:spPr>
          <a:noFill/>
        </p:spPr>
        <p:txBody>
          <a:bodyPr/>
          <a:lstStyle/>
          <a:p>
            <a:fld id="{2291975C-128F-4A79-9FC9-F73C453026B4}" type="slidenum">
              <a:rPr lang="en-US" smtClean="0"/>
              <a:pPr/>
              <a:t>21</a:t>
            </a:fld>
            <a:endParaRPr lang="en-US"/>
          </a:p>
        </p:txBody>
      </p:sp>
      <p:sp>
        <p:nvSpPr>
          <p:cNvPr id="29698" name="Title 1"/>
          <p:cNvSpPr>
            <a:spLocks noGrp="1"/>
          </p:cNvSpPr>
          <p:nvPr>
            <p:ph type="title"/>
          </p:nvPr>
        </p:nvSpPr>
        <p:spPr/>
        <p:txBody>
          <a:bodyPr/>
          <a:lstStyle/>
          <a:p>
            <a:pPr eaLnBrk="1" hangingPunct="1"/>
            <a:r>
              <a:rPr lang="en-US" dirty="0"/>
              <a:t>Report Scheduler Limitations</a:t>
            </a:r>
          </a:p>
        </p:txBody>
      </p:sp>
      <p:sp>
        <p:nvSpPr>
          <p:cNvPr id="29699" name="Content Placeholder 2"/>
          <p:cNvSpPr>
            <a:spLocks noGrp="1"/>
          </p:cNvSpPr>
          <p:nvPr>
            <p:ph sz="quarter" idx="10"/>
          </p:nvPr>
        </p:nvSpPr>
        <p:spPr/>
        <p:txBody>
          <a:bodyPr/>
          <a:lstStyle/>
          <a:p>
            <a:pPr eaLnBrk="1" hangingPunct="1"/>
            <a:r>
              <a:rPr lang="en-US" dirty="0"/>
              <a:t>While the Report Scheduler can provide you with a great deal of information, there are some drawbacks:</a:t>
            </a:r>
          </a:p>
          <a:p>
            <a:pPr lvl="1"/>
            <a:r>
              <a:rPr lang="en-US" dirty="0"/>
              <a:t>No reports in report scheduler are real time. </a:t>
            </a:r>
          </a:p>
          <a:p>
            <a:pPr lvl="2"/>
            <a:r>
              <a:rPr lang="en-US" dirty="0"/>
              <a:t>They are current as of the ETL date/time.</a:t>
            </a:r>
          </a:p>
          <a:p>
            <a:pPr lvl="1"/>
            <a:r>
              <a:rPr lang="en-US" dirty="0"/>
              <a:t>Some reports only run at certain times of the day and week.</a:t>
            </a:r>
          </a:p>
          <a:p>
            <a:pPr lvl="1"/>
            <a:r>
              <a:rPr lang="en-US" dirty="0"/>
              <a:t>Reports that require a specified date range can only retrieve data for travel documents created in the last 15 months and for a date range of up to 31 days.</a:t>
            </a:r>
          </a:p>
          <a:p>
            <a:pPr lvl="2"/>
            <a:r>
              <a:rPr lang="en-US" dirty="0"/>
              <a:t>There are a few exceptions to this rule (listed on next slide).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4"/>
          </p:nvPr>
        </p:nvSpPr>
        <p:spPr>
          <a:noFill/>
        </p:spPr>
        <p:txBody>
          <a:bodyPr/>
          <a:lstStyle/>
          <a:p>
            <a:fld id="{2291975C-128F-4A79-9FC9-F73C453026B4}" type="slidenum">
              <a:rPr lang="en-US" smtClean="0"/>
              <a:pPr/>
              <a:t>22</a:t>
            </a:fld>
            <a:endParaRPr lang="en-US"/>
          </a:p>
        </p:txBody>
      </p:sp>
      <p:sp>
        <p:nvSpPr>
          <p:cNvPr id="29698" name="Title 1"/>
          <p:cNvSpPr>
            <a:spLocks noGrp="1"/>
          </p:cNvSpPr>
          <p:nvPr>
            <p:ph type="title"/>
          </p:nvPr>
        </p:nvSpPr>
        <p:spPr/>
        <p:txBody>
          <a:bodyPr/>
          <a:lstStyle/>
          <a:p>
            <a:pPr eaLnBrk="1" hangingPunct="1"/>
            <a:r>
              <a:rPr lang="en-US" dirty="0"/>
              <a:t>Report Scheduler Limitations (cont.)</a:t>
            </a:r>
          </a:p>
        </p:txBody>
      </p:sp>
      <p:sp>
        <p:nvSpPr>
          <p:cNvPr id="29699" name="Content Placeholder 2"/>
          <p:cNvSpPr>
            <a:spLocks noGrp="1"/>
          </p:cNvSpPr>
          <p:nvPr>
            <p:ph sz="quarter" idx="10"/>
          </p:nvPr>
        </p:nvSpPr>
        <p:spPr/>
        <p:txBody>
          <a:bodyPr/>
          <a:lstStyle/>
          <a:p>
            <a:pPr eaLnBrk="1" hangingPunct="1"/>
            <a:r>
              <a:rPr lang="en-US" dirty="0"/>
              <a:t>The following reports do not have the rule of 15 months and 31 days:</a:t>
            </a:r>
          </a:p>
          <a:p>
            <a:pPr lvl="1"/>
            <a:r>
              <a:rPr lang="en-US" dirty="0"/>
              <a:t>Unsubmitted Voucher</a:t>
            </a:r>
          </a:p>
          <a:p>
            <a:pPr lvl="1"/>
            <a:r>
              <a:rPr lang="en-US" dirty="0"/>
              <a:t>All Audit Trail Reports </a:t>
            </a:r>
          </a:p>
          <a:p>
            <a:pPr lvl="1"/>
            <a:r>
              <a:rPr lang="en-US" dirty="0"/>
              <a:t>List of a Traveler's Trips with Document Details</a:t>
            </a:r>
          </a:p>
          <a:p>
            <a:pPr lvl="1"/>
            <a:r>
              <a:rPr lang="en-US" dirty="0"/>
              <a:t>List of a Traveler's Trips with Location Details</a:t>
            </a:r>
          </a:p>
          <a:p>
            <a:pPr lvl="1"/>
            <a:r>
              <a:rPr lang="en-US" dirty="0"/>
              <a:t>List of a Traveler's Trips with Reservation Details</a:t>
            </a:r>
          </a:p>
          <a:p>
            <a:pPr lvl="1"/>
            <a:r>
              <a:rPr lang="en-US" dirty="0"/>
              <a:t>List of a Traveler's Trips with EFT/GOVCC Details</a:t>
            </a:r>
          </a:p>
          <a:p>
            <a:pPr lvl="1"/>
            <a:r>
              <a:rPr lang="en-US" dirty="0"/>
              <a:t>Incomplete Trip Cancelled Authorizations</a:t>
            </a:r>
          </a:p>
          <a:p>
            <a:pPr lvl="1"/>
            <a:r>
              <a:rPr lang="en-US" dirty="0"/>
              <a:t>Cross-Org Document Funding Status</a:t>
            </a:r>
          </a:p>
          <a:p>
            <a:pPr lvl="1"/>
            <a:endParaRPr lang="en-US" dirty="0"/>
          </a:p>
        </p:txBody>
      </p:sp>
    </p:spTree>
    <p:extLst>
      <p:ext uri="{BB962C8B-B14F-4D97-AF65-F5344CB8AC3E}">
        <p14:creationId xmlns:p14="http://schemas.microsoft.com/office/powerpoint/2010/main" val="395011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of the DTS Report Available for Viewing email sent from DTS.">
            <a:extLst>
              <a:ext uri="{FF2B5EF4-FFF2-40B4-BE49-F238E27FC236}">
                <a16:creationId xmlns:a16="http://schemas.microsoft.com/office/drawing/2014/main" id="{3AB271B1-F799-59BB-B2F9-29D566D38C3A}"/>
              </a:ext>
            </a:extLst>
          </p:cNvPr>
          <p:cNvPicPr>
            <a:picLocks noGrp="1" noChangeAspect="1"/>
          </p:cNvPicPr>
          <p:nvPr>
            <p:ph sz="quarter" idx="10"/>
          </p:nvPr>
        </p:nvPicPr>
        <p:blipFill>
          <a:blip r:embed="rId2"/>
          <a:stretch>
            <a:fillRect/>
          </a:stretch>
        </p:blipFill>
        <p:spPr>
          <a:xfrm>
            <a:off x="1477356" y="877888"/>
            <a:ext cx="6306763" cy="3951287"/>
          </a:xfrm>
        </p:spPr>
      </p:pic>
      <p:sp>
        <p:nvSpPr>
          <p:cNvPr id="3" name="Slide Number Placeholder 2">
            <a:extLst>
              <a:ext uri="{FF2B5EF4-FFF2-40B4-BE49-F238E27FC236}">
                <a16:creationId xmlns:a16="http://schemas.microsoft.com/office/drawing/2014/main" id="{E6FF6989-EF21-41DB-8C77-8C902E82A8CF}"/>
              </a:ext>
            </a:extLst>
          </p:cNvPr>
          <p:cNvSpPr>
            <a:spLocks noGrp="1"/>
          </p:cNvSpPr>
          <p:nvPr>
            <p:ph type="sldNum" sz="quarter" idx="4"/>
          </p:nvPr>
        </p:nvSpPr>
        <p:spPr/>
        <p:txBody>
          <a:bodyPr/>
          <a:lstStyle/>
          <a:p>
            <a:fld id="{4C6B7127-9F77-471E-BA61-1540CB2C57B2}" type="slidenum">
              <a:rPr lang="en-US" smtClean="0"/>
              <a:pPr/>
              <a:t>23</a:t>
            </a:fld>
            <a:endParaRPr lang="en-US" dirty="0"/>
          </a:p>
        </p:txBody>
      </p:sp>
      <p:sp>
        <p:nvSpPr>
          <p:cNvPr id="2" name="Title 1">
            <a:extLst>
              <a:ext uri="{FF2B5EF4-FFF2-40B4-BE49-F238E27FC236}">
                <a16:creationId xmlns:a16="http://schemas.microsoft.com/office/drawing/2014/main" id="{CB7EA10B-A3FA-4EAA-BEEB-639FFBADD56D}"/>
              </a:ext>
            </a:extLst>
          </p:cNvPr>
          <p:cNvSpPr>
            <a:spLocks noGrp="1"/>
          </p:cNvSpPr>
          <p:nvPr>
            <p:ph type="title"/>
          </p:nvPr>
        </p:nvSpPr>
        <p:spPr/>
        <p:txBody>
          <a:bodyPr/>
          <a:lstStyle/>
          <a:p>
            <a:r>
              <a:rPr lang="en-US" dirty="0"/>
              <a:t>Report Scheduler Reports – Completed Reports</a:t>
            </a:r>
          </a:p>
        </p:txBody>
      </p:sp>
      <p:sp>
        <p:nvSpPr>
          <p:cNvPr id="7" name="TextBox 6">
            <a:extLst>
              <a:ext uri="{FF2B5EF4-FFF2-40B4-BE49-F238E27FC236}">
                <a16:creationId xmlns:a16="http://schemas.microsoft.com/office/drawing/2014/main" id="{C205ACB0-5DD3-415E-9438-2A712123E6B6}"/>
              </a:ext>
            </a:extLst>
          </p:cNvPr>
          <p:cNvSpPr txBox="1"/>
          <p:nvPr/>
        </p:nvSpPr>
        <p:spPr>
          <a:xfrm>
            <a:off x="6205515" y="2087880"/>
            <a:ext cx="2483181" cy="1455420"/>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When you get the email (or once the report is available), return to the Report Scheduler Home page to download the report.</a:t>
            </a:r>
          </a:p>
        </p:txBody>
      </p:sp>
    </p:spTree>
    <p:extLst>
      <p:ext uri="{BB962C8B-B14F-4D97-AF65-F5344CB8AC3E}">
        <p14:creationId xmlns:p14="http://schemas.microsoft.com/office/powerpoint/2010/main" val="244631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of the Requested Reports page in Report Scheduler. A variety of reports and examples are displayed.">
            <a:extLst>
              <a:ext uri="{FF2B5EF4-FFF2-40B4-BE49-F238E27FC236}">
                <a16:creationId xmlns:a16="http://schemas.microsoft.com/office/drawing/2014/main" id="{782C1A24-7C7D-BB32-3F06-E03C21709EB7}"/>
              </a:ext>
            </a:extLst>
          </p:cNvPr>
          <p:cNvPicPr>
            <a:picLocks noGrp="1" noChangeAspect="1"/>
          </p:cNvPicPr>
          <p:nvPr>
            <p:ph sz="quarter" idx="10"/>
          </p:nvPr>
        </p:nvPicPr>
        <p:blipFill>
          <a:blip r:embed="rId2"/>
          <a:stretch>
            <a:fillRect/>
          </a:stretch>
        </p:blipFill>
        <p:spPr>
          <a:xfrm>
            <a:off x="455613" y="881486"/>
            <a:ext cx="8350250" cy="3944090"/>
          </a:xfrm>
        </p:spPr>
      </p:pic>
      <p:sp>
        <p:nvSpPr>
          <p:cNvPr id="3" name="Slide Number Placeholder 2">
            <a:extLst>
              <a:ext uri="{FF2B5EF4-FFF2-40B4-BE49-F238E27FC236}">
                <a16:creationId xmlns:a16="http://schemas.microsoft.com/office/drawing/2014/main" id="{86E66CAA-C5CD-468D-9F9A-EA4010A09D62}"/>
              </a:ext>
            </a:extLst>
          </p:cNvPr>
          <p:cNvSpPr>
            <a:spLocks noGrp="1"/>
          </p:cNvSpPr>
          <p:nvPr>
            <p:ph type="sldNum" sz="quarter" idx="4"/>
          </p:nvPr>
        </p:nvSpPr>
        <p:spPr/>
        <p:txBody>
          <a:bodyPr/>
          <a:lstStyle/>
          <a:p>
            <a:fld id="{4C6B7127-9F77-471E-BA61-1540CB2C57B2}" type="slidenum">
              <a:rPr lang="en-US" smtClean="0"/>
              <a:pPr/>
              <a:t>24</a:t>
            </a:fld>
            <a:endParaRPr lang="en-US" dirty="0"/>
          </a:p>
        </p:txBody>
      </p:sp>
      <p:sp>
        <p:nvSpPr>
          <p:cNvPr id="2" name="Title 1">
            <a:extLst>
              <a:ext uri="{FF2B5EF4-FFF2-40B4-BE49-F238E27FC236}">
                <a16:creationId xmlns:a16="http://schemas.microsoft.com/office/drawing/2014/main" id="{C2ECD4EA-68FA-42E6-9F97-1A54AAFDFF08}"/>
              </a:ext>
            </a:extLst>
          </p:cNvPr>
          <p:cNvSpPr>
            <a:spLocks noGrp="1"/>
          </p:cNvSpPr>
          <p:nvPr>
            <p:ph type="title"/>
          </p:nvPr>
        </p:nvSpPr>
        <p:spPr/>
        <p:txBody>
          <a:bodyPr/>
          <a:lstStyle/>
          <a:p>
            <a:r>
              <a:rPr lang="en-US" dirty="0"/>
              <a:t>Report Scheduler Reports – Completed Reports (cont.)</a:t>
            </a:r>
          </a:p>
        </p:txBody>
      </p:sp>
      <p:sp>
        <p:nvSpPr>
          <p:cNvPr id="7" name="TextBox 6">
            <a:extLst>
              <a:ext uri="{FF2B5EF4-FFF2-40B4-BE49-F238E27FC236}">
                <a16:creationId xmlns:a16="http://schemas.microsoft.com/office/drawing/2014/main" id="{B080CE95-FAD6-4735-A6F9-4E6953684309}"/>
              </a:ext>
            </a:extLst>
          </p:cNvPr>
          <p:cNvSpPr txBox="1"/>
          <p:nvPr/>
        </p:nvSpPr>
        <p:spPr>
          <a:xfrm>
            <a:off x="2625090" y="3327758"/>
            <a:ext cx="3893820" cy="1570037"/>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Your reports will appear under the Report Scheduler Home page.</a:t>
            </a:r>
          </a:p>
          <a:p>
            <a:endParaRPr lang="en-US" sz="1400" dirty="0">
              <a:solidFill>
                <a:schemeClr val="tx2"/>
              </a:solidFill>
            </a:endParaRPr>
          </a:p>
          <a:p>
            <a:r>
              <a:rPr lang="en-US" sz="1400" dirty="0">
                <a:solidFill>
                  <a:schemeClr val="tx2"/>
                </a:solidFill>
              </a:rPr>
              <a:t>The Report Name, Report Criteria, Requested Date, Next Run Time, Status, and download link will appear here.</a:t>
            </a:r>
          </a:p>
        </p:txBody>
      </p:sp>
    </p:spTree>
    <p:extLst>
      <p:ext uri="{BB962C8B-B14F-4D97-AF65-F5344CB8AC3E}">
        <p14:creationId xmlns:p14="http://schemas.microsoft.com/office/powerpoint/2010/main" val="15164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of the Requested Reports page in Report Scheduler. The report returned has the word &quot;Failed&quot; in the status.">
            <a:extLst>
              <a:ext uri="{FF2B5EF4-FFF2-40B4-BE49-F238E27FC236}">
                <a16:creationId xmlns:a16="http://schemas.microsoft.com/office/drawing/2014/main" id="{7BD4838D-3090-4D99-70AB-D042F9C99A1B}"/>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5613" y="2020472"/>
            <a:ext cx="8350250" cy="1666118"/>
          </a:xfrm>
          <a:prstGeom prst="rect">
            <a:avLst/>
          </a:prstGeom>
          <a:noFill/>
          <a:ln>
            <a:noFill/>
          </a:ln>
        </p:spPr>
      </p:pic>
      <p:sp>
        <p:nvSpPr>
          <p:cNvPr id="3" name="Slide Number Placeholder 2">
            <a:extLst>
              <a:ext uri="{FF2B5EF4-FFF2-40B4-BE49-F238E27FC236}">
                <a16:creationId xmlns:a16="http://schemas.microsoft.com/office/drawing/2014/main" id="{86E66CAA-C5CD-468D-9F9A-EA4010A09D62}"/>
              </a:ext>
            </a:extLst>
          </p:cNvPr>
          <p:cNvSpPr>
            <a:spLocks noGrp="1"/>
          </p:cNvSpPr>
          <p:nvPr>
            <p:ph type="sldNum" sz="quarter" idx="4"/>
          </p:nvPr>
        </p:nvSpPr>
        <p:spPr/>
        <p:txBody>
          <a:bodyPr/>
          <a:lstStyle/>
          <a:p>
            <a:fld id="{4C6B7127-9F77-471E-BA61-1540CB2C57B2}" type="slidenum">
              <a:rPr lang="en-US" smtClean="0"/>
              <a:pPr/>
              <a:t>25</a:t>
            </a:fld>
            <a:endParaRPr lang="en-US" dirty="0"/>
          </a:p>
        </p:txBody>
      </p:sp>
      <p:sp>
        <p:nvSpPr>
          <p:cNvPr id="2" name="Title 1">
            <a:extLst>
              <a:ext uri="{FF2B5EF4-FFF2-40B4-BE49-F238E27FC236}">
                <a16:creationId xmlns:a16="http://schemas.microsoft.com/office/drawing/2014/main" id="{C2ECD4EA-68FA-42E6-9F97-1A54AAFDFF08}"/>
              </a:ext>
            </a:extLst>
          </p:cNvPr>
          <p:cNvSpPr>
            <a:spLocks noGrp="1"/>
          </p:cNvSpPr>
          <p:nvPr>
            <p:ph type="title"/>
          </p:nvPr>
        </p:nvSpPr>
        <p:spPr/>
        <p:txBody>
          <a:bodyPr/>
          <a:lstStyle/>
          <a:p>
            <a:r>
              <a:rPr lang="en-US" dirty="0"/>
              <a:t>Report Scheduler Reports – Completed Reports (cont.)</a:t>
            </a:r>
          </a:p>
        </p:txBody>
      </p:sp>
      <p:sp>
        <p:nvSpPr>
          <p:cNvPr id="7" name="TextBox 6">
            <a:extLst>
              <a:ext uri="{FF2B5EF4-FFF2-40B4-BE49-F238E27FC236}">
                <a16:creationId xmlns:a16="http://schemas.microsoft.com/office/drawing/2014/main" id="{B080CE95-FAD6-4735-A6F9-4E6953684309}"/>
              </a:ext>
            </a:extLst>
          </p:cNvPr>
          <p:cNvSpPr txBox="1"/>
          <p:nvPr/>
        </p:nvSpPr>
        <p:spPr>
          <a:xfrm>
            <a:off x="3764280" y="839747"/>
            <a:ext cx="3383280" cy="1095734"/>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If the user’s report returns a “Failed” status, that means that the report returned too much data, and the request will need to be narrowed down.</a:t>
            </a:r>
          </a:p>
        </p:txBody>
      </p:sp>
      <p:sp>
        <p:nvSpPr>
          <p:cNvPr id="9" name="Arrow: Right 8">
            <a:extLst>
              <a:ext uri="{FF2B5EF4-FFF2-40B4-BE49-F238E27FC236}">
                <a16:creationId xmlns:a16="http://schemas.microsoft.com/office/drawing/2014/main" id="{2C454AE3-7D61-B257-7202-625E9E9972BA}"/>
              </a:ext>
              <a:ext uri="{C183D7F6-B498-43B3-948B-1728B52AA6E4}">
                <adec:decorative xmlns:adec="http://schemas.microsoft.com/office/drawing/2017/decorative" val="1"/>
              </a:ext>
            </a:extLst>
          </p:cNvPr>
          <p:cNvSpPr/>
          <p:nvPr/>
        </p:nvSpPr>
        <p:spPr>
          <a:xfrm rot="13346660">
            <a:off x="7406640" y="3611077"/>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67975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5819A-1D6F-4F59-875F-4CC72BF2254F}"/>
              </a:ext>
            </a:extLst>
          </p:cNvPr>
          <p:cNvSpPr>
            <a:spLocks noGrp="1"/>
          </p:cNvSpPr>
          <p:nvPr>
            <p:ph type="sldNum" sz="quarter" idx="4"/>
          </p:nvPr>
        </p:nvSpPr>
        <p:spPr/>
        <p:txBody>
          <a:bodyPr/>
          <a:lstStyle/>
          <a:p>
            <a:fld id="{4C6B7127-9F77-471E-BA61-1540CB2C57B2}" type="slidenum">
              <a:rPr lang="en-US" smtClean="0"/>
              <a:pPr/>
              <a:t>26</a:t>
            </a:fld>
            <a:endParaRPr lang="en-US" dirty="0"/>
          </a:p>
        </p:txBody>
      </p:sp>
      <p:sp>
        <p:nvSpPr>
          <p:cNvPr id="2" name="Title 1">
            <a:extLst>
              <a:ext uri="{FF2B5EF4-FFF2-40B4-BE49-F238E27FC236}">
                <a16:creationId xmlns:a16="http://schemas.microsoft.com/office/drawing/2014/main" id="{F5448166-832C-4A25-BFC4-2EBCA3B99B4E}"/>
              </a:ext>
            </a:extLst>
          </p:cNvPr>
          <p:cNvSpPr>
            <a:spLocks noGrp="1"/>
          </p:cNvSpPr>
          <p:nvPr>
            <p:ph type="title"/>
          </p:nvPr>
        </p:nvSpPr>
        <p:spPr/>
        <p:txBody>
          <a:bodyPr/>
          <a:lstStyle/>
          <a:p>
            <a:r>
              <a:rPr lang="en-US" dirty="0"/>
              <a:t>Report Scheduler Suggested Reports</a:t>
            </a:r>
          </a:p>
        </p:txBody>
      </p:sp>
      <p:sp>
        <p:nvSpPr>
          <p:cNvPr id="4" name="Content Placeholder 3">
            <a:extLst>
              <a:ext uri="{FF2B5EF4-FFF2-40B4-BE49-F238E27FC236}">
                <a16:creationId xmlns:a16="http://schemas.microsoft.com/office/drawing/2014/main" id="{A743A3AB-4FA8-44C5-90CD-E5A3C4EFE9C6}"/>
              </a:ext>
            </a:extLst>
          </p:cNvPr>
          <p:cNvSpPr>
            <a:spLocks noGrp="1"/>
          </p:cNvSpPr>
          <p:nvPr>
            <p:ph sz="quarter" idx="10"/>
          </p:nvPr>
        </p:nvSpPr>
        <p:spPr/>
        <p:txBody>
          <a:bodyPr>
            <a:normAutofit/>
          </a:bodyPr>
          <a:lstStyle/>
          <a:p>
            <a:r>
              <a:rPr lang="en-US" dirty="0"/>
              <a:t>Routing Status Report</a:t>
            </a:r>
          </a:p>
          <a:p>
            <a:pPr lvl="1"/>
            <a:r>
              <a:rPr lang="en-US" dirty="0"/>
              <a:t>Keep an eye on travelers who may have started documents but haven’t finished them.</a:t>
            </a:r>
          </a:p>
          <a:p>
            <a:pPr lvl="2"/>
            <a:r>
              <a:rPr lang="en-US" dirty="0"/>
              <a:t>Neglecting to sign a document within 24 hours (or less depending on how soon your trip is due to start) can cause reservations to be auto-cancelled.</a:t>
            </a:r>
          </a:p>
          <a:p>
            <a:pPr lvl="1"/>
            <a:r>
              <a:rPr lang="en-US" dirty="0"/>
              <a:t>Documents that have begun routing but have not been completed.</a:t>
            </a:r>
          </a:p>
          <a:p>
            <a:pPr lvl="2"/>
            <a:r>
              <a:rPr lang="en-US" dirty="0"/>
              <a:t>Is it stuck at CTO SUBMIT or is it just stuck with a RO who’s dragging their feet?</a:t>
            </a:r>
          </a:p>
          <a:p>
            <a:pPr lvl="1"/>
            <a:r>
              <a:rPr lang="en-US" dirty="0"/>
              <a:t>We recommend running this every 1-2 days to ensure you have no documents stuck in the routing list or travelers stuck at the airport.</a:t>
            </a:r>
          </a:p>
          <a:p>
            <a:endParaRPr lang="en-US" dirty="0"/>
          </a:p>
          <a:p>
            <a:endParaRPr lang="en-US" dirty="0"/>
          </a:p>
        </p:txBody>
      </p:sp>
    </p:spTree>
    <p:extLst>
      <p:ext uri="{BB962C8B-B14F-4D97-AF65-F5344CB8AC3E}">
        <p14:creationId xmlns:p14="http://schemas.microsoft.com/office/powerpoint/2010/main" val="21991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5819A-1D6F-4F59-875F-4CC72BF2254F}"/>
              </a:ext>
            </a:extLst>
          </p:cNvPr>
          <p:cNvSpPr>
            <a:spLocks noGrp="1"/>
          </p:cNvSpPr>
          <p:nvPr>
            <p:ph type="sldNum" sz="quarter" idx="4"/>
          </p:nvPr>
        </p:nvSpPr>
        <p:spPr/>
        <p:txBody>
          <a:bodyPr/>
          <a:lstStyle/>
          <a:p>
            <a:fld id="{4C6B7127-9F77-471E-BA61-1540CB2C57B2}" type="slidenum">
              <a:rPr lang="en-US" smtClean="0"/>
              <a:pPr/>
              <a:t>27</a:t>
            </a:fld>
            <a:endParaRPr lang="en-US" dirty="0"/>
          </a:p>
        </p:txBody>
      </p:sp>
      <p:sp>
        <p:nvSpPr>
          <p:cNvPr id="2" name="Title 1">
            <a:extLst>
              <a:ext uri="{FF2B5EF4-FFF2-40B4-BE49-F238E27FC236}">
                <a16:creationId xmlns:a16="http://schemas.microsoft.com/office/drawing/2014/main" id="{F5448166-832C-4A25-BFC4-2EBCA3B99B4E}"/>
              </a:ext>
            </a:extLst>
          </p:cNvPr>
          <p:cNvSpPr>
            <a:spLocks noGrp="1"/>
          </p:cNvSpPr>
          <p:nvPr>
            <p:ph type="title"/>
          </p:nvPr>
        </p:nvSpPr>
        <p:spPr/>
        <p:txBody>
          <a:bodyPr/>
          <a:lstStyle/>
          <a:p>
            <a:r>
              <a:rPr lang="en-US" dirty="0"/>
              <a:t>Report Scheduler Suggested Reports (cont.)</a:t>
            </a:r>
          </a:p>
        </p:txBody>
      </p:sp>
      <p:sp>
        <p:nvSpPr>
          <p:cNvPr id="4" name="Content Placeholder 3">
            <a:extLst>
              <a:ext uri="{FF2B5EF4-FFF2-40B4-BE49-F238E27FC236}">
                <a16:creationId xmlns:a16="http://schemas.microsoft.com/office/drawing/2014/main" id="{A743A3AB-4FA8-44C5-90CD-E5A3C4EFE9C6}"/>
              </a:ext>
            </a:extLst>
          </p:cNvPr>
          <p:cNvSpPr>
            <a:spLocks noGrp="1"/>
          </p:cNvSpPr>
          <p:nvPr>
            <p:ph sz="quarter" idx="10"/>
          </p:nvPr>
        </p:nvSpPr>
        <p:spPr/>
        <p:txBody>
          <a:bodyPr>
            <a:normAutofit lnSpcReduction="10000"/>
          </a:bodyPr>
          <a:lstStyle/>
          <a:p>
            <a:r>
              <a:rPr lang="en-US" dirty="0"/>
              <a:t>Pending Airline Cancellation Report</a:t>
            </a:r>
          </a:p>
          <a:p>
            <a:pPr lvl="1"/>
            <a:r>
              <a:rPr lang="en-US" dirty="0"/>
              <a:t>Authorizations with reservations that have been CTO BOOKED but have not been APPROVED within a selected number of hours.</a:t>
            </a:r>
          </a:p>
          <a:p>
            <a:pPr lvl="1"/>
            <a:r>
              <a:rPr lang="en-US" dirty="0"/>
              <a:t>We recommend running this in the middle of the week to ensure any travel for the weekend is approved and ticketed.</a:t>
            </a:r>
          </a:p>
          <a:p>
            <a:endParaRPr lang="en-US" dirty="0"/>
          </a:p>
          <a:p>
            <a:r>
              <a:rPr lang="en-US" dirty="0"/>
              <a:t>Approved Status Report</a:t>
            </a:r>
          </a:p>
          <a:p>
            <a:pPr lvl="1"/>
            <a:r>
              <a:rPr lang="en-US" dirty="0"/>
              <a:t>Which documents were completed recently and who’s going to be traveling this weekend?</a:t>
            </a:r>
          </a:p>
          <a:p>
            <a:endParaRPr lang="en-US" dirty="0"/>
          </a:p>
          <a:p>
            <a:r>
              <a:rPr lang="en-US" dirty="0"/>
              <a:t>Unsubmitted Voucher Report</a:t>
            </a:r>
          </a:p>
          <a:p>
            <a:pPr lvl="1"/>
            <a:r>
              <a:rPr lang="en-US" dirty="0"/>
              <a:t>Who’s back from their trip and forgot to file their voucher within 5 days?</a:t>
            </a:r>
          </a:p>
        </p:txBody>
      </p:sp>
    </p:spTree>
    <p:extLst>
      <p:ext uri="{BB962C8B-B14F-4D97-AF65-F5344CB8AC3E}">
        <p14:creationId xmlns:p14="http://schemas.microsoft.com/office/powerpoint/2010/main" val="16016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4"/>
          </p:nvPr>
        </p:nvSpPr>
        <p:spPr>
          <a:noFill/>
        </p:spPr>
        <p:txBody>
          <a:bodyPr/>
          <a:lstStyle/>
          <a:p>
            <a:fld id="{CD769ABC-F1F7-4495-84B6-DF35109ED472}" type="slidenum">
              <a:rPr lang="en-US" smtClean="0"/>
              <a:pPr/>
              <a:t>28</a:t>
            </a:fld>
            <a:endParaRPr lang="en-US"/>
          </a:p>
        </p:txBody>
      </p:sp>
      <p:sp>
        <p:nvSpPr>
          <p:cNvPr id="31746" name="Title 1"/>
          <p:cNvSpPr>
            <a:spLocks noGrp="1"/>
          </p:cNvSpPr>
          <p:nvPr>
            <p:ph type="title"/>
          </p:nvPr>
        </p:nvSpPr>
        <p:spPr/>
        <p:txBody>
          <a:bodyPr/>
          <a:lstStyle/>
          <a:p>
            <a:pPr eaLnBrk="1" hangingPunct="1"/>
            <a:r>
              <a:rPr lang="en-US" dirty="0"/>
              <a:t>Report Scheduler Suggested Reports (cont.)</a:t>
            </a:r>
          </a:p>
        </p:txBody>
      </p:sp>
      <p:sp>
        <p:nvSpPr>
          <p:cNvPr id="31747" name="Content Placeholder 2"/>
          <p:cNvSpPr>
            <a:spLocks noGrp="1"/>
          </p:cNvSpPr>
          <p:nvPr>
            <p:ph sz="quarter" idx="10"/>
          </p:nvPr>
        </p:nvSpPr>
        <p:spPr/>
        <p:txBody>
          <a:bodyPr>
            <a:normAutofit/>
          </a:bodyPr>
          <a:lstStyle/>
          <a:p>
            <a:pPr>
              <a:defRPr/>
            </a:pPr>
            <a:r>
              <a:rPr lang="en-US" dirty="0"/>
              <a:t>Constructed Travel Report</a:t>
            </a:r>
          </a:p>
          <a:p>
            <a:pPr lvl="1">
              <a:defRPr/>
            </a:pPr>
            <a:r>
              <a:rPr lang="en-US" dirty="0"/>
              <a:t>Trips that have been Approved for Constructed Travel.</a:t>
            </a:r>
          </a:p>
          <a:p>
            <a:pPr lvl="1">
              <a:defRPr/>
            </a:pPr>
            <a:r>
              <a:rPr lang="en-US" dirty="0"/>
              <a:t>Actual vs. Allowable Costs</a:t>
            </a:r>
          </a:p>
          <a:p>
            <a:pPr eaLnBrk="1" hangingPunct="1"/>
            <a:endParaRPr lang="en-US" dirty="0"/>
          </a:p>
          <a:p>
            <a:pPr eaLnBrk="1" hangingPunct="1"/>
            <a:r>
              <a:rPr lang="en-US" dirty="0"/>
              <a:t>Adjustments Report</a:t>
            </a:r>
          </a:p>
          <a:p>
            <a:pPr lvl="1"/>
            <a:r>
              <a:rPr lang="en-US" dirty="0"/>
              <a:t>Which travelers require DTS training?</a:t>
            </a:r>
          </a:p>
          <a:p>
            <a:pPr eaLnBrk="1" hangingPunct="1"/>
            <a:endParaRPr lang="en-US" dirty="0"/>
          </a:p>
          <a:p>
            <a:pPr eaLnBrk="1" hangingPunct="1"/>
            <a:r>
              <a:rPr lang="en-US" dirty="0"/>
              <a:t>Non-Use Lodging Reason Justification</a:t>
            </a:r>
          </a:p>
          <a:p>
            <a:pPr lvl="1"/>
            <a:r>
              <a:rPr lang="en-US" dirty="0"/>
              <a:t>Which travelers are not using Lodging like they should?</a:t>
            </a:r>
          </a:p>
        </p:txBody>
      </p:sp>
    </p:spTree>
    <p:extLst>
      <p:ext uri="{BB962C8B-B14F-4D97-AF65-F5344CB8AC3E}">
        <p14:creationId xmlns:p14="http://schemas.microsoft.com/office/powerpoint/2010/main" val="19029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5819A-1D6F-4F59-875F-4CC72BF2254F}"/>
              </a:ext>
            </a:extLst>
          </p:cNvPr>
          <p:cNvSpPr>
            <a:spLocks noGrp="1"/>
          </p:cNvSpPr>
          <p:nvPr>
            <p:ph type="sldNum" sz="quarter" idx="4"/>
          </p:nvPr>
        </p:nvSpPr>
        <p:spPr/>
        <p:txBody>
          <a:bodyPr/>
          <a:lstStyle/>
          <a:p>
            <a:fld id="{4C6B7127-9F77-471E-BA61-1540CB2C57B2}" type="slidenum">
              <a:rPr lang="en-US" smtClean="0"/>
              <a:pPr/>
              <a:t>29</a:t>
            </a:fld>
            <a:endParaRPr lang="en-US" dirty="0"/>
          </a:p>
        </p:txBody>
      </p:sp>
      <p:sp>
        <p:nvSpPr>
          <p:cNvPr id="2" name="Title 1">
            <a:extLst>
              <a:ext uri="{FF2B5EF4-FFF2-40B4-BE49-F238E27FC236}">
                <a16:creationId xmlns:a16="http://schemas.microsoft.com/office/drawing/2014/main" id="{F5448166-832C-4A25-BFC4-2EBCA3B99B4E}"/>
              </a:ext>
            </a:extLst>
          </p:cNvPr>
          <p:cNvSpPr>
            <a:spLocks noGrp="1"/>
          </p:cNvSpPr>
          <p:nvPr>
            <p:ph type="title"/>
          </p:nvPr>
        </p:nvSpPr>
        <p:spPr/>
        <p:txBody>
          <a:bodyPr/>
          <a:lstStyle/>
          <a:p>
            <a:r>
              <a:rPr lang="en-US" dirty="0"/>
              <a:t>Report Scheduler Suggested Reports (cont.)</a:t>
            </a:r>
          </a:p>
        </p:txBody>
      </p:sp>
      <p:sp>
        <p:nvSpPr>
          <p:cNvPr id="4" name="Content Placeholder 3">
            <a:extLst>
              <a:ext uri="{FF2B5EF4-FFF2-40B4-BE49-F238E27FC236}">
                <a16:creationId xmlns:a16="http://schemas.microsoft.com/office/drawing/2014/main" id="{A743A3AB-4FA8-44C5-90CD-E5A3C4EFE9C6}"/>
              </a:ext>
            </a:extLst>
          </p:cNvPr>
          <p:cNvSpPr>
            <a:spLocks noGrp="1"/>
          </p:cNvSpPr>
          <p:nvPr>
            <p:ph sz="quarter" idx="10"/>
          </p:nvPr>
        </p:nvSpPr>
        <p:spPr/>
        <p:txBody>
          <a:bodyPr>
            <a:normAutofit/>
          </a:bodyPr>
          <a:lstStyle/>
          <a:p>
            <a:r>
              <a:rPr lang="en-US" dirty="0"/>
              <a:t>Complete Traveler Information Report</a:t>
            </a:r>
          </a:p>
          <a:p>
            <a:pPr lvl="1"/>
            <a:r>
              <a:rPr lang="en-US" dirty="0"/>
              <a:t>Keep track of your travelers on a regular basis by monitoring their permission levels, access, government travel charge card (GTCC) information, and more.</a:t>
            </a:r>
          </a:p>
          <a:p>
            <a:endParaRPr lang="en-US" dirty="0"/>
          </a:p>
          <a:p>
            <a:r>
              <a:rPr lang="en-US" dirty="0"/>
              <a:t>We also suggest the Audit of DTS Payment Reports to stay ahead of DFAS Post Payment Reviews and Compliance Tool emails.</a:t>
            </a:r>
          </a:p>
          <a:p>
            <a:pPr lvl="1"/>
            <a:r>
              <a:rPr lang="en-US" dirty="0"/>
              <a:t>There are 11 reports that can be ran to ensure your travelers are following travel compliance.</a:t>
            </a:r>
          </a:p>
        </p:txBody>
      </p:sp>
    </p:spTree>
    <p:extLst>
      <p:ext uri="{BB962C8B-B14F-4D97-AF65-F5344CB8AC3E}">
        <p14:creationId xmlns:p14="http://schemas.microsoft.com/office/powerpoint/2010/main" val="215611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304E5-2A53-6D2C-330A-73815E1FF688}"/>
              </a:ext>
            </a:extLst>
          </p:cNvPr>
          <p:cNvSpPr>
            <a:spLocks noGrp="1"/>
          </p:cNvSpPr>
          <p:nvPr>
            <p:ph type="sldNum" sz="quarter" idx="4"/>
          </p:nvPr>
        </p:nvSpPr>
        <p:spPr/>
        <p:txBody>
          <a:bodyPr/>
          <a:lstStyle/>
          <a:p>
            <a:fld id="{4C6B7127-9F77-471E-BA61-1540CB2C57B2}" type="slidenum">
              <a:rPr lang="en-US" smtClean="0"/>
              <a:pPr/>
              <a:t>3</a:t>
            </a:fld>
            <a:endParaRPr lang="en-US" dirty="0"/>
          </a:p>
        </p:txBody>
      </p:sp>
      <p:sp>
        <p:nvSpPr>
          <p:cNvPr id="2" name="Title 1">
            <a:extLst>
              <a:ext uri="{FF2B5EF4-FFF2-40B4-BE49-F238E27FC236}">
                <a16:creationId xmlns:a16="http://schemas.microsoft.com/office/drawing/2014/main" id="{C4C2D097-B075-E233-CAC6-49EBC065158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8C15059-ED63-C805-AD14-6110C399DAB7}"/>
              </a:ext>
            </a:extLst>
          </p:cNvPr>
          <p:cNvSpPr>
            <a:spLocks noGrp="1"/>
          </p:cNvSpPr>
          <p:nvPr>
            <p:ph type="body" sz="quarter" idx="18"/>
          </p:nvPr>
        </p:nvSpPr>
        <p:spPr>
          <a:xfrm>
            <a:off x="3543300" y="0"/>
            <a:ext cx="5600700" cy="5143500"/>
          </a:xfrm>
        </p:spPr>
        <p:txBody>
          <a:bodyPr/>
          <a:lstStyle/>
          <a:p>
            <a:r>
              <a:rPr lang="en-US" dirty="0"/>
              <a:t>Top Issues for November/December</a:t>
            </a:r>
          </a:p>
          <a:p>
            <a:r>
              <a:rPr lang="en-US" dirty="0"/>
              <a:t>GovTravels 2025</a:t>
            </a:r>
          </a:p>
          <a:p>
            <a:r>
              <a:rPr lang="en-US" dirty="0"/>
              <a:t>Reports</a:t>
            </a:r>
          </a:p>
          <a:p>
            <a:pPr lvl="1"/>
            <a:r>
              <a:rPr lang="en-US" dirty="0"/>
              <a:t>Report Scheduler</a:t>
            </a:r>
          </a:p>
          <a:p>
            <a:pPr lvl="1"/>
            <a:r>
              <a:rPr lang="en-US" dirty="0"/>
              <a:t>DTA Maintenance Tool Lists</a:t>
            </a:r>
          </a:p>
          <a:p>
            <a:pPr lvl="1"/>
            <a:r>
              <a:rPr lang="en-US" dirty="0"/>
              <a:t>Budget Reports</a:t>
            </a:r>
          </a:p>
          <a:p>
            <a:pPr lvl="1"/>
            <a:r>
              <a:rPr lang="en-US" dirty="0"/>
              <a:t>BIRT</a:t>
            </a:r>
          </a:p>
          <a:p>
            <a:pPr lvl="1"/>
            <a:r>
              <a:rPr lang="en-US" dirty="0"/>
              <a:t>DMDC-RS Requests</a:t>
            </a:r>
          </a:p>
          <a:p>
            <a:pPr lvl="1"/>
            <a:r>
              <a:rPr lang="en-US" dirty="0"/>
              <a:t>Issues with Reports</a:t>
            </a:r>
          </a:p>
          <a:p>
            <a:r>
              <a:rPr lang="en-US" dirty="0"/>
              <a:t>Outreach Reminder</a:t>
            </a:r>
          </a:p>
          <a:p>
            <a:r>
              <a:rPr lang="en-US" dirty="0"/>
              <a:t>Resources</a:t>
            </a:r>
          </a:p>
          <a:p>
            <a:r>
              <a:rPr lang="en-US" dirty="0"/>
              <a:t>Questions</a:t>
            </a:r>
          </a:p>
        </p:txBody>
      </p:sp>
    </p:spTree>
    <p:extLst>
      <p:ext uri="{BB962C8B-B14F-4D97-AF65-F5344CB8AC3E}">
        <p14:creationId xmlns:p14="http://schemas.microsoft.com/office/powerpoint/2010/main" val="273510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4"/>
          </p:nvPr>
        </p:nvSpPr>
        <p:spPr>
          <a:noFill/>
        </p:spPr>
        <p:txBody>
          <a:bodyPr/>
          <a:lstStyle/>
          <a:p>
            <a:fld id="{27D1DB8B-7493-46EE-AFBE-66E7309EC84E}" type="slidenum">
              <a:rPr lang="en-US" smtClean="0"/>
              <a:pPr/>
              <a:t>30</a:t>
            </a:fld>
            <a:endParaRPr lang="en-US"/>
          </a:p>
        </p:txBody>
      </p:sp>
      <p:sp>
        <p:nvSpPr>
          <p:cNvPr id="23554" name="Title 1"/>
          <p:cNvSpPr>
            <a:spLocks noGrp="1"/>
          </p:cNvSpPr>
          <p:nvPr>
            <p:ph type="title"/>
          </p:nvPr>
        </p:nvSpPr>
        <p:spPr/>
        <p:txBody>
          <a:bodyPr/>
          <a:lstStyle/>
          <a:p>
            <a:pPr eaLnBrk="1" hangingPunct="1"/>
            <a:r>
              <a:rPr lang="en-US" dirty="0"/>
              <a:t>DTA Maintenance Tool Lists</a:t>
            </a:r>
          </a:p>
        </p:txBody>
      </p:sp>
      <p:sp>
        <p:nvSpPr>
          <p:cNvPr id="23555" name="Content Placeholder 2"/>
          <p:cNvSpPr>
            <a:spLocks noGrp="1"/>
          </p:cNvSpPr>
          <p:nvPr>
            <p:ph sz="quarter" idx="10"/>
          </p:nvPr>
        </p:nvSpPr>
        <p:spPr/>
        <p:txBody>
          <a:bodyPr>
            <a:normAutofit lnSpcReduction="10000"/>
          </a:bodyPr>
          <a:lstStyle/>
          <a:p>
            <a:r>
              <a:rPr lang="en-US" dirty="0"/>
              <a:t>Each module of the DTA Maintenance Tool has its own reports.</a:t>
            </a:r>
          </a:p>
          <a:p>
            <a:pPr lvl="1"/>
            <a:r>
              <a:rPr lang="en-US" dirty="0"/>
              <a:t>These reports are referred to as “List Reports”.</a:t>
            </a:r>
          </a:p>
          <a:p>
            <a:pPr eaLnBrk="1" hangingPunct="1"/>
            <a:endParaRPr lang="en-US" dirty="0"/>
          </a:p>
          <a:p>
            <a:pPr eaLnBrk="1" hangingPunct="1"/>
            <a:r>
              <a:rPr lang="en-US" dirty="0"/>
              <a:t>Information in the List Reports will provide real-time data.</a:t>
            </a:r>
          </a:p>
          <a:p>
            <a:pPr eaLnBrk="1" hangingPunct="1"/>
            <a:endParaRPr lang="en-US" dirty="0"/>
          </a:p>
          <a:p>
            <a:pPr eaLnBrk="1" hangingPunct="1"/>
            <a:r>
              <a:rPr lang="en-US" dirty="0"/>
              <a:t>All modules of the DTA Maintenance Tool require Org Access and Permission Levels 1 and 5, except for Lines of Accounting. </a:t>
            </a:r>
          </a:p>
          <a:p>
            <a:pPr lvl="1"/>
            <a:r>
              <a:rPr lang="en-US" dirty="0"/>
              <a:t>To access Lines of Accounting you need Org Access, and Permission Levels 1 and 6.</a:t>
            </a:r>
          </a:p>
          <a:p>
            <a:endParaRPr lang="en-US" dirty="0"/>
          </a:p>
          <a:p>
            <a:r>
              <a:rPr lang="en-US" dirty="0"/>
              <a:t>DTA Maintenance Tool Lists can be very useful when you need to manage your organization and/or travelers.</a:t>
            </a:r>
          </a:p>
          <a:p>
            <a:pPr eaLnBrk="1" hangingPunct="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4"/>
          </p:nvPr>
        </p:nvSpPr>
        <p:spPr>
          <a:noFill/>
        </p:spPr>
        <p:txBody>
          <a:bodyPr/>
          <a:lstStyle/>
          <a:p>
            <a:fld id="{27D1DB8B-7493-46EE-AFBE-66E7309EC84E}" type="slidenum">
              <a:rPr lang="en-US" smtClean="0"/>
              <a:pPr/>
              <a:t>31</a:t>
            </a:fld>
            <a:endParaRPr lang="en-US"/>
          </a:p>
        </p:txBody>
      </p:sp>
      <p:sp>
        <p:nvSpPr>
          <p:cNvPr id="23554" name="Title 1"/>
          <p:cNvSpPr>
            <a:spLocks noGrp="1"/>
          </p:cNvSpPr>
          <p:nvPr>
            <p:ph type="title"/>
          </p:nvPr>
        </p:nvSpPr>
        <p:spPr/>
        <p:txBody>
          <a:bodyPr/>
          <a:lstStyle/>
          <a:p>
            <a:pPr eaLnBrk="1" hangingPunct="1"/>
            <a:r>
              <a:rPr lang="en-US" dirty="0"/>
              <a:t>DTA Maintenance Tool Lists (cont.)</a:t>
            </a:r>
          </a:p>
        </p:txBody>
      </p:sp>
      <p:sp>
        <p:nvSpPr>
          <p:cNvPr id="23555" name="Content Placeholder 2"/>
          <p:cNvSpPr>
            <a:spLocks noGrp="1"/>
          </p:cNvSpPr>
          <p:nvPr>
            <p:ph sz="quarter" idx="10"/>
          </p:nvPr>
        </p:nvSpPr>
        <p:spPr/>
        <p:txBody>
          <a:bodyPr>
            <a:normAutofit/>
          </a:bodyPr>
          <a:lstStyle/>
          <a:p>
            <a:pPr eaLnBrk="1" hangingPunct="1"/>
            <a:r>
              <a:rPr lang="en-US" dirty="0"/>
              <a:t>Some examples of useful List Reports:</a:t>
            </a:r>
          </a:p>
          <a:p>
            <a:pPr lvl="1"/>
            <a:r>
              <a:rPr lang="en-US" dirty="0"/>
              <a:t>The Routing List List Report will display all the Routing Lists that a Routing Official needs to be removed from or replaced before leaving the organization.</a:t>
            </a:r>
          </a:p>
          <a:p>
            <a:pPr lvl="1"/>
            <a:r>
              <a:rPr lang="en-US" dirty="0"/>
              <a:t>The Basic Traveler Info List Report will help you monitor your traveler’s email address, permission levels, access, default routing list.</a:t>
            </a:r>
          </a:p>
          <a:p>
            <a:pPr lvl="1"/>
            <a:r>
              <a:rPr lang="en-US" dirty="0"/>
              <a:t>The Accounts Info List Report will help you avoid expired GTCC’s.</a:t>
            </a:r>
          </a:p>
          <a:p>
            <a:pPr lvl="1"/>
            <a:r>
              <a:rPr lang="en-US" dirty="0"/>
              <a:t>The Global Group Membership List can help with “missing” travelers in newly created suborganizations.</a:t>
            </a:r>
          </a:p>
          <a:p>
            <a:pPr lvl="1"/>
            <a:endParaRPr lang="en-US" dirty="0"/>
          </a:p>
        </p:txBody>
      </p:sp>
    </p:spTree>
    <p:extLst>
      <p:ext uri="{BB962C8B-B14F-4D97-AF65-F5344CB8AC3E}">
        <p14:creationId xmlns:p14="http://schemas.microsoft.com/office/powerpoint/2010/main" val="1449202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3"/>
          <p:cNvSpPr>
            <a:spLocks noGrp="1"/>
          </p:cNvSpPr>
          <p:nvPr>
            <p:ph type="sldNum" sz="quarter" idx="4"/>
          </p:nvPr>
        </p:nvSpPr>
        <p:spPr>
          <a:noFill/>
        </p:spPr>
        <p:txBody>
          <a:bodyPr/>
          <a:lstStyle/>
          <a:p>
            <a:fld id="{B313DA9F-6D3D-4B5D-94A5-732214CDB5BF}" type="slidenum">
              <a:rPr lang="en-US" smtClean="0"/>
              <a:pPr/>
              <a:t>32</a:t>
            </a:fld>
            <a:endParaRPr lang="en-US"/>
          </a:p>
        </p:txBody>
      </p:sp>
      <p:sp>
        <p:nvSpPr>
          <p:cNvPr id="44034" name="Title 1"/>
          <p:cNvSpPr>
            <a:spLocks noGrp="1"/>
          </p:cNvSpPr>
          <p:nvPr>
            <p:ph type="title"/>
          </p:nvPr>
        </p:nvSpPr>
        <p:spPr/>
        <p:txBody>
          <a:bodyPr/>
          <a:lstStyle/>
          <a:p>
            <a:pPr eaLnBrk="1" hangingPunct="1"/>
            <a:r>
              <a:rPr lang="en-US"/>
              <a:t>Budget Module</a:t>
            </a:r>
          </a:p>
        </p:txBody>
      </p:sp>
      <p:sp>
        <p:nvSpPr>
          <p:cNvPr id="3" name="Content Placeholder 2"/>
          <p:cNvSpPr>
            <a:spLocks noGrp="1"/>
          </p:cNvSpPr>
          <p:nvPr>
            <p:ph sz="quarter" idx="10"/>
          </p:nvPr>
        </p:nvSpPr>
        <p:spPr/>
        <p:txBody>
          <a:bodyPr/>
          <a:lstStyle/>
          <a:p>
            <a:pPr eaLnBrk="1" hangingPunct="1">
              <a:defRPr/>
            </a:pPr>
            <a:r>
              <a:rPr lang="en-US" dirty="0"/>
              <a:t>The DTS Budget tool allows the user to review budget activities for organizations and LOAs.</a:t>
            </a:r>
          </a:p>
          <a:p>
            <a:pPr eaLnBrk="1" hangingPunct="1">
              <a:defRPr/>
            </a:pPr>
            <a:endParaRPr lang="en-US" dirty="0"/>
          </a:p>
          <a:p>
            <a:pPr eaLnBrk="1" hangingPunct="1">
              <a:defRPr/>
            </a:pPr>
            <a:r>
              <a:rPr lang="en-US" dirty="0"/>
              <a:t>The Budget Tool has its own set of reports available to help you monitor the budget activities for your organizations and LOAs.</a:t>
            </a:r>
          </a:p>
          <a:p>
            <a:pPr eaLnBrk="1" hangingPunct="1">
              <a:defRPr/>
            </a:pPr>
            <a:endParaRPr lang="en-US" dirty="0"/>
          </a:p>
          <a:p>
            <a:pPr eaLnBrk="1" hangingPunct="1">
              <a:defRPr/>
            </a:pPr>
            <a:r>
              <a:rPr lang="en-US" dirty="0"/>
              <a:t>Users must have Organization Access and either </a:t>
            </a:r>
            <a:br>
              <a:rPr lang="en-US" dirty="0"/>
            </a:br>
            <a:r>
              <a:rPr lang="en-US" dirty="0"/>
              <a:t>Permission Level 1 </a:t>
            </a:r>
            <a:r>
              <a:rPr lang="en-US" b="1" u="sng" dirty="0">
                <a:solidFill>
                  <a:srgbClr val="FF0000"/>
                </a:solidFill>
              </a:rPr>
              <a:t>or</a:t>
            </a:r>
            <a:r>
              <a:rPr lang="en-US" dirty="0"/>
              <a:t> Permission Level 3 to access reports.</a:t>
            </a:r>
          </a:p>
          <a:p>
            <a:pPr lvl="1" eaLnBrk="1" hangingPunct="1">
              <a:defRPr/>
            </a:pPr>
            <a:r>
              <a:rPr lang="en-US" dirty="0">
                <a:ea typeface="+mn-ea"/>
                <a:cs typeface="+mn-cs"/>
              </a:rPr>
              <a:t>Permission Level 1 is required to view the Budget.</a:t>
            </a:r>
          </a:p>
          <a:p>
            <a:pPr lvl="1" eaLnBrk="1" hangingPunct="1">
              <a:defRPr/>
            </a:pPr>
            <a:r>
              <a:rPr lang="en-US" dirty="0">
                <a:ea typeface="+mn-ea"/>
                <a:cs typeface="+mn-cs"/>
              </a:rPr>
              <a:t>Permission Level 3 is required to edit the Budget.</a:t>
            </a:r>
          </a:p>
          <a:p>
            <a:pPr lvl="1" eaLnBrk="1" hangingPunct="1">
              <a:defRPr/>
            </a:pPr>
            <a:r>
              <a:rPr lang="en-US" dirty="0">
                <a:ea typeface="+mn-ea"/>
                <a:cs typeface="+mn-cs"/>
              </a:rPr>
              <a:t>A user can have either one to run the Budget Reports.</a:t>
            </a:r>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356297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Slide Number Placeholder 3"/>
          <p:cNvSpPr>
            <a:spLocks noGrp="1"/>
          </p:cNvSpPr>
          <p:nvPr>
            <p:ph type="sldNum" sz="quarter" idx="4"/>
          </p:nvPr>
        </p:nvSpPr>
        <p:spPr>
          <a:noFill/>
        </p:spPr>
        <p:txBody>
          <a:bodyPr/>
          <a:lstStyle/>
          <a:p>
            <a:fld id="{19641016-CB64-4168-ADBD-40B3285BF2ED}" type="slidenum">
              <a:rPr lang="en-US" smtClean="0"/>
              <a:pPr/>
              <a:t>33</a:t>
            </a:fld>
            <a:endParaRPr lang="en-US"/>
          </a:p>
        </p:txBody>
      </p:sp>
      <p:sp>
        <p:nvSpPr>
          <p:cNvPr id="45058" name="Title 1"/>
          <p:cNvSpPr>
            <a:spLocks noGrp="1"/>
          </p:cNvSpPr>
          <p:nvPr>
            <p:ph type="title"/>
          </p:nvPr>
        </p:nvSpPr>
        <p:spPr/>
        <p:txBody>
          <a:bodyPr/>
          <a:lstStyle/>
          <a:p>
            <a:pPr eaLnBrk="1" hangingPunct="1"/>
            <a:r>
              <a:rPr lang="en-US" dirty="0"/>
              <a:t>Budget Module Reports</a:t>
            </a:r>
          </a:p>
        </p:txBody>
      </p:sp>
      <p:sp>
        <p:nvSpPr>
          <p:cNvPr id="45059" name="Content Placeholder 2"/>
          <p:cNvSpPr>
            <a:spLocks noGrp="1"/>
          </p:cNvSpPr>
          <p:nvPr>
            <p:ph sz="quarter" idx="10"/>
          </p:nvPr>
        </p:nvSpPr>
        <p:spPr/>
        <p:txBody>
          <a:bodyPr>
            <a:normAutofit lnSpcReduction="10000"/>
          </a:bodyPr>
          <a:lstStyle/>
          <a:p>
            <a:pPr eaLnBrk="1" hangingPunct="1"/>
            <a:r>
              <a:rPr lang="en-US" dirty="0"/>
              <a:t>The Budget Module has 4 different Reports:</a:t>
            </a:r>
          </a:p>
          <a:p>
            <a:pPr lvl="1"/>
            <a:r>
              <a:rPr lang="en-US" dirty="0"/>
              <a:t>Balance Report</a:t>
            </a:r>
          </a:p>
          <a:p>
            <a:pPr lvl="2"/>
            <a:r>
              <a:rPr lang="en-US" dirty="0"/>
              <a:t>Shows the cumulative amount of all transactions that affect a specified budget.</a:t>
            </a:r>
          </a:p>
          <a:p>
            <a:pPr lvl="1"/>
            <a:r>
              <a:rPr lang="en-US" dirty="0"/>
              <a:t>Target Adjustment Report</a:t>
            </a:r>
          </a:p>
          <a:p>
            <a:pPr lvl="2"/>
            <a:r>
              <a:rPr lang="en-US" dirty="0"/>
              <a:t>Shows all the budget target adjustments and manual transactions executed against the budget.</a:t>
            </a:r>
          </a:p>
          <a:p>
            <a:pPr lvl="1"/>
            <a:r>
              <a:rPr lang="en-US" dirty="0"/>
              <a:t>Transaction Report</a:t>
            </a:r>
          </a:p>
          <a:p>
            <a:pPr lvl="2"/>
            <a:r>
              <a:rPr lang="en-US" dirty="0"/>
              <a:t>Shows all the individual transactions that affect a given budget.</a:t>
            </a:r>
          </a:p>
          <a:p>
            <a:pPr lvl="1"/>
            <a:r>
              <a:rPr lang="en-US" dirty="0"/>
              <a:t>Total Obligation Report</a:t>
            </a:r>
          </a:p>
          <a:p>
            <a:pPr lvl="2"/>
            <a:r>
              <a:rPr lang="en-US" dirty="0"/>
              <a:t>Shows the totals for all travel documents that affect a given budget. </a:t>
            </a:r>
          </a:p>
          <a:p>
            <a:pPr lvl="2"/>
            <a:r>
              <a:rPr lang="en-US" dirty="0"/>
              <a:t>There is one entry for each trip, plus a cumulative status.</a:t>
            </a:r>
          </a:p>
          <a:p>
            <a:pPr lvl="1"/>
            <a:endParaRPr lang="en-US" dirty="0"/>
          </a:p>
        </p:txBody>
      </p:sp>
    </p:spTree>
    <p:extLst>
      <p:ext uri="{BB962C8B-B14F-4D97-AF65-F5344CB8AC3E}">
        <p14:creationId xmlns:p14="http://schemas.microsoft.com/office/powerpoint/2010/main" val="286293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59F3F0-78B1-432C-BAC7-4E605964A4C0}"/>
              </a:ext>
            </a:extLst>
          </p:cNvPr>
          <p:cNvSpPr>
            <a:spLocks noGrp="1"/>
          </p:cNvSpPr>
          <p:nvPr>
            <p:ph type="sldNum" sz="quarter" idx="4"/>
          </p:nvPr>
        </p:nvSpPr>
        <p:spPr/>
        <p:txBody>
          <a:bodyPr/>
          <a:lstStyle/>
          <a:p>
            <a:fld id="{4C6B7127-9F77-471E-BA61-1540CB2C57B2}" type="slidenum">
              <a:rPr lang="en-US" smtClean="0"/>
              <a:pPr/>
              <a:t>34</a:t>
            </a:fld>
            <a:endParaRPr lang="en-US" dirty="0"/>
          </a:p>
        </p:txBody>
      </p:sp>
      <p:sp>
        <p:nvSpPr>
          <p:cNvPr id="2" name="Title 1">
            <a:extLst>
              <a:ext uri="{FF2B5EF4-FFF2-40B4-BE49-F238E27FC236}">
                <a16:creationId xmlns:a16="http://schemas.microsoft.com/office/drawing/2014/main" id="{D5E0C3F8-A4BE-4BB1-9868-36110F81DC6D}"/>
              </a:ext>
            </a:extLst>
          </p:cNvPr>
          <p:cNvSpPr>
            <a:spLocks noGrp="1"/>
          </p:cNvSpPr>
          <p:nvPr>
            <p:ph type="title"/>
          </p:nvPr>
        </p:nvSpPr>
        <p:spPr/>
        <p:txBody>
          <a:bodyPr/>
          <a:lstStyle/>
          <a:p>
            <a:r>
              <a:rPr lang="en-US" dirty="0"/>
              <a:t>Business Intelligence Reporting Tool (BIRT)</a:t>
            </a:r>
          </a:p>
        </p:txBody>
      </p:sp>
      <p:sp>
        <p:nvSpPr>
          <p:cNvPr id="4" name="Content Placeholder 3">
            <a:extLst>
              <a:ext uri="{FF2B5EF4-FFF2-40B4-BE49-F238E27FC236}">
                <a16:creationId xmlns:a16="http://schemas.microsoft.com/office/drawing/2014/main" id="{BBBFAB40-2BCD-45B0-8AAE-07BB02BEF271}"/>
              </a:ext>
            </a:extLst>
          </p:cNvPr>
          <p:cNvSpPr>
            <a:spLocks noGrp="1"/>
          </p:cNvSpPr>
          <p:nvPr>
            <p:ph sz="quarter" idx="10"/>
          </p:nvPr>
        </p:nvSpPr>
        <p:spPr/>
        <p:txBody>
          <a:bodyPr/>
          <a:lstStyle/>
          <a:p>
            <a:r>
              <a:rPr lang="en-US" dirty="0"/>
              <a:t>The Business Intelligence and Reporting Tool (BIRT) houses advanced reports and the tools allowing you to create your own DTS reports.</a:t>
            </a:r>
          </a:p>
          <a:p>
            <a:endParaRPr lang="en-US" dirty="0"/>
          </a:p>
          <a:p>
            <a:r>
              <a:rPr lang="en-US" dirty="0"/>
              <a:t>You must have organization access and your DTS profile set to Yes for BIRT access.</a:t>
            </a:r>
          </a:p>
        </p:txBody>
      </p:sp>
      <p:pic>
        <p:nvPicPr>
          <p:cNvPr id="8" name="Picture 7" descr="Screenshot of the DTA Maintenance Tool  &gt; People &gt; Update Person &gt; BI and Reporting Tool access.">
            <a:extLst>
              <a:ext uri="{FF2B5EF4-FFF2-40B4-BE49-F238E27FC236}">
                <a16:creationId xmlns:a16="http://schemas.microsoft.com/office/drawing/2014/main" id="{374C7D58-8E21-4F8A-9EA2-876ED35058AA}"/>
              </a:ext>
            </a:extLst>
          </p:cNvPr>
          <p:cNvPicPr>
            <a:picLocks noChangeAspect="1"/>
          </p:cNvPicPr>
          <p:nvPr/>
        </p:nvPicPr>
        <p:blipFill>
          <a:blip r:embed="rId2"/>
          <a:stretch>
            <a:fillRect/>
          </a:stretch>
        </p:blipFill>
        <p:spPr>
          <a:xfrm>
            <a:off x="1154430" y="2919963"/>
            <a:ext cx="6835140" cy="520579"/>
          </a:xfrm>
          <a:prstGeom prst="rect">
            <a:avLst/>
          </a:prstGeom>
        </p:spPr>
      </p:pic>
      <p:sp>
        <p:nvSpPr>
          <p:cNvPr id="9" name="TextBox 8">
            <a:extLst>
              <a:ext uri="{FF2B5EF4-FFF2-40B4-BE49-F238E27FC236}">
                <a16:creationId xmlns:a16="http://schemas.microsoft.com/office/drawing/2014/main" id="{040BB017-94F4-4A89-9731-1BA2CFC674EE}"/>
              </a:ext>
            </a:extLst>
          </p:cNvPr>
          <p:cNvSpPr txBox="1"/>
          <p:nvPr/>
        </p:nvSpPr>
        <p:spPr>
          <a:xfrm>
            <a:off x="455304" y="3644300"/>
            <a:ext cx="8350770" cy="981116"/>
          </a:xfrm>
          <a:prstGeom prst="rect">
            <a:avLst/>
          </a:prstGeom>
          <a:solidFill>
            <a:schemeClr val="bg1"/>
          </a:solidFill>
          <a:ln>
            <a:solidFill>
              <a:schemeClr val="tx2"/>
            </a:solidFill>
          </a:ln>
        </p:spPr>
        <p:txBody>
          <a:bodyPr wrap="square" lIns="91440" tIns="91440" rIns="91440" bIns="91440" rtlCol="0" anchor="ctr">
            <a:noAutofit/>
          </a:bodyPr>
          <a:lstStyle/>
          <a:p>
            <a:pPr algn="l"/>
            <a:r>
              <a:rPr lang="en-US" sz="1400" dirty="0">
                <a:solidFill>
                  <a:schemeClr val="tx2"/>
                </a:solidFill>
              </a:rPr>
              <a:t>DTA’s BI Advanced Reporting Access = The person (aka </a:t>
            </a:r>
            <a:r>
              <a:rPr lang="en-US" sz="1400" b="1" u="sng" dirty="0">
                <a:solidFill>
                  <a:srgbClr val="FF0000"/>
                </a:solidFill>
              </a:rPr>
              <a:t>YOU</a:t>
            </a:r>
            <a:r>
              <a:rPr lang="en-US" sz="1400" dirty="0">
                <a:solidFill>
                  <a:schemeClr val="tx2"/>
                </a:solidFill>
              </a:rPr>
              <a:t>) looking at the profile’s access to BIRT.</a:t>
            </a:r>
          </a:p>
          <a:p>
            <a:pPr algn="l"/>
            <a:endParaRPr lang="en-US" sz="1400" dirty="0">
              <a:solidFill>
                <a:schemeClr val="tx2"/>
              </a:solidFill>
            </a:endParaRPr>
          </a:p>
          <a:p>
            <a:pPr algn="l"/>
            <a:r>
              <a:rPr lang="en-US" sz="1400" dirty="0">
                <a:solidFill>
                  <a:schemeClr val="tx2"/>
                </a:solidFill>
              </a:rPr>
              <a:t>BI Advanced Reporting Access = The profile’s access you’re looking at.</a:t>
            </a:r>
          </a:p>
        </p:txBody>
      </p:sp>
    </p:spTree>
    <p:extLst>
      <p:ext uri="{BB962C8B-B14F-4D97-AF65-F5344CB8AC3E}">
        <p14:creationId xmlns:p14="http://schemas.microsoft.com/office/powerpoint/2010/main" val="3162539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shot of the Administration drop-down with Report Scheduler highlighted.">
            <a:extLst>
              <a:ext uri="{FF2B5EF4-FFF2-40B4-BE49-F238E27FC236}">
                <a16:creationId xmlns:a16="http://schemas.microsoft.com/office/drawing/2014/main" id="{C2DC43DC-096C-B1BB-079C-0A4E00BF6F3B}"/>
              </a:ext>
            </a:extLst>
          </p:cNvPr>
          <p:cNvPicPr>
            <a:picLocks noGrp="1" noChangeAspect="1"/>
          </p:cNvPicPr>
          <p:nvPr>
            <p:ph sz="quarter" idx="10"/>
          </p:nvPr>
        </p:nvPicPr>
        <p:blipFill>
          <a:blip r:embed="rId2"/>
          <a:stretch>
            <a:fillRect/>
          </a:stretch>
        </p:blipFill>
        <p:spPr>
          <a:xfrm>
            <a:off x="455613" y="1159797"/>
            <a:ext cx="8350250" cy="3387469"/>
          </a:xfrm>
          <a:prstGeom prst="rect">
            <a:avLst/>
          </a:prstGeom>
        </p:spPr>
      </p:pic>
      <p:sp>
        <p:nvSpPr>
          <p:cNvPr id="3" name="Slide Number Placeholder 2">
            <a:extLst>
              <a:ext uri="{FF2B5EF4-FFF2-40B4-BE49-F238E27FC236}">
                <a16:creationId xmlns:a16="http://schemas.microsoft.com/office/drawing/2014/main" id="{2559F3F0-78B1-432C-BAC7-4E605964A4C0}"/>
              </a:ext>
            </a:extLst>
          </p:cNvPr>
          <p:cNvSpPr>
            <a:spLocks noGrp="1"/>
          </p:cNvSpPr>
          <p:nvPr>
            <p:ph type="sldNum" sz="quarter" idx="4"/>
          </p:nvPr>
        </p:nvSpPr>
        <p:spPr/>
        <p:txBody>
          <a:bodyPr/>
          <a:lstStyle/>
          <a:p>
            <a:fld id="{4C6B7127-9F77-471E-BA61-1540CB2C57B2}" type="slidenum">
              <a:rPr lang="en-US" smtClean="0"/>
              <a:pPr/>
              <a:t>35</a:t>
            </a:fld>
            <a:endParaRPr lang="en-US" dirty="0"/>
          </a:p>
        </p:txBody>
      </p:sp>
      <p:sp>
        <p:nvSpPr>
          <p:cNvPr id="2" name="Title 1">
            <a:extLst>
              <a:ext uri="{FF2B5EF4-FFF2-40B4-BE49-F238E27FC236}">
                <a16:creationId xmlns:a16="http://schemas.microsoft.com/office/drawing/2014/main" id="{D5E0C3F8-A4BE-4BB1-9868-36110F81DC6D}"/>
              </a:ext>
            </a:extLst>
          </p:cNvPr>
          <p:cNvSpPr>
            <a:spLocks noGrp="1"/>
          </p:cNvSpPr>
          <p:nvPr>
            <p:ph type="title"/>
          </p:nvPr>
        </p:nvSpPr>
        <p:spPr/>
        <p:txBody>
          <a:bodyPr/>
          <a:lstStyle/>
          <a:p>
            <a:r>
              <a:rPr lang="en-US" dirty="0"/>
              <a:t>Business Intelligence Reporting Tool (BIRT)</a:t>
            </a:r>
          </a:p>
        </p:txBody>
      </p:sp>
      <p:sp>
        <p:nvSpPr>
          <p:cNvPr id="10" name="Arrow: Right 9">
            <a:extLst>
              <a:ext uri="{FF2B5EF4-FFF2-40B4-BE49-F238E27FC236}">
                <a16:creationId xmlns:a16="http://schemas.microsoft.com/office/drawing/2014/main" id="{B814E28A-F2D3-4B72-825D-A24015F57052}"/>
              </a:ext>
              <a:ext uri="{C183D7F6-B498-43B3-948B-1728B52AA6E4}">
                <adec:decorative xmlns:adec="http://schemas.microsoft.com/office/drawing/2017/decorative" val="1"/>
              </a:ext>
            </a:extLst>
          </p:cNvPr>
          <p:cNvSpPr/>
          <p:nvPr/>
        </p:nvSpPr>
        <p:spPr>
          <a:xfrm rot="7964404">
            <a:off x="5836922" y="2769047"/>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1" name="TextBox 10">
            <a:extLst>
              <a:ext uri="{FF2B5EF4-FFF2-40B4-BE49-F238E27FC236}">
                <a16:creationId xmlns:a16="http://schemas.microsoft.com/office/drawing/2014/main" id="{58E63223-4800-431B-9159-AB5CE136F935}"/>
              </a:ext>
            </a:extLst>
          </p:cNvPr>
          <p:cNvSpPr txBox="1"/>
          <p:nvPr/>
        </p:nvSpPr>
        <p:spPr>
          <a:xfrm>
            <a:off x="6398882" y="1114066"/>
            <a:ext cx="2483181" cy="1074580"/>
          </a:xfrm>
          <a:prstGeom prst="rect">
            <a:avLst/>
          </a:prstGeom>
          <a:solidFill>
            <a:schemeClr val="bg1"/>
          </a:solidFill>
          <a:ln>
            <a:solidFill>
              <a:schemeClr val="tx2"/>
            </a:solidFill>
          </a:ln>
        </p:spPr>
        <p:txBody>
          <a:bodyPr wrap="square" lIns="91440" tIns="91440" rIns="91440" bIns="91440" rtlCol="0" anchor="ctr">
            <a:normAutofit/>
          </a:bodyPr>
          <a:lstStyle/>
          <a:p>
            <a:r>
              <a:rPr lang="en-US" sz="1400" dirty="0">
                <a:solidFill>
                  <a:schemeClr val="tx2"/>
                </a:solidFill>
              </a:rPr>
              <a:t>Users who have access to BIRT will see it under the Reports section of their Administration Drop-Down.</a:t>
            </a:r>
          </a:p>
        </p:txBody>
      </p:sp>
    </p:spTree>
    <p:extLst>
      <p:ext uri="{BB962C8B-B14F-4D97-AF65-F5344CB8AC3E}">
        <p14:creationId xmlns:p14="http://schemas.microsoft.com/office/powerpoint/2010/main" val="2286555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shot of the BI and Reporting Tool page with the ETL Run Date section highlighted.">
            <a:extLst>
              <a:ext uri="{FF2B5EF4-FFF2-40B4-BE49-F238E27FC236}">
                <a16:creationId xmlns:a16="http://schemas.microsoft.com/office/drawing/2014/main" id="{04D04847-3C22-C28C-03CD-5CEEE4B0FDB5}"/>
              </a:ext>
            </a:extLst>
          </p:cNvPr>
          <p:cNvPicPr>
            <a:picLocks noGrp="1" noChangeAspect="1"/>
          </p:cNvPicPr>
          <p:nvPr>
            <p:ph sz="quarter" idx="10"/>
          </p:nvPr>
        </p:nvPicPr>
        <p:blipFill>
          <a:blip r:embed="rId2"/>
          <a:stretch>
            <a:fillRect/>
          </a:stretch>
        </p:blipFill>
        <p:spPr>
          <a:xfrm>
            <a:off x="455613" y="1009877"/>
            <a:ext cx="8350250" cy="3687309"/>
          </a:xfrm>
        </p:spPr>
      </p:pic>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36</a:t>
            </a:fld>
            <a:endParaRPr lang="en-US" dirty="0"/>
          </a:p>
        </p:txBody>
      </p:sp>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7" name="TextBox 6">
            <a:extLst>
              <a:ext uri="{FF2B5EF4-FFF2-40B4-BE49-F238E27FC236}">
                <a16:creationId xmlns:a16="http://schemas.microsoft.com/office/drawing/2014/main" id="{818EF4F9-C8F9-4C31-BC69-D856274137C2}"/>
              </a:ext>
            </a:extLst>
          </p:cNvPr>
          <p:cNvSpPr txBox="1"/>
          <p:nvPr/>
        </p:nvSpPr>
        <p:spPr>
          <a:xfrm>
            <a:off x="4792980" y="2845121"/>
            <a:ext cx="4081675" cy="1589170"/>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Information in BIRT is not “real-time”.</a:t>
            </a:r>
          </a:p>
          <a:p>
            <a:endParaRPr lang="en-US" sz="1400" dirty="0">
              <a:solidFill>
                <a:schemeClr val="tx2"/>
              </a:solidFill>
            </a:endParaRPr>
          </a:p>
          <a:p>
            <a:r>
              <a:rPr lang="en-US" sz="1400" dirty="0">
                <a:solidFill>
                  <a:schemeClr val="tx2"/>
                </a:solidFill>
              </a:rPr>
              <a:t>It is pulled every day and is current as of the ETL Run Date.</a:t>
            </a:r>
          </a:p>
          <a:p>
            <a:endParaRPr lang="en-US" sz="1400" dirty="0">
              <a:solidFill>
                <a:schemeClr val="tx2"/>
              </a:solidFill>
            </a:endParaRPr>
          </a:p>
          <a:p>
            <a:r>
              <a:rPr lang="en-US" sz="1400" dirty="0">
                <a:solidFill>
                  <a:schemeClr val="tx2"/>
                </a:solidFill>
              </a:rPr>
              <a:t>So, if something changed between that date and when you generate your report, it will not display.</a:t>
            </a:r>
          </a:p>
        </p:txBody>
      </p:sp>
      <p:sp>
        <p:nvSpPr>
          <p:cNvPr id="8" name="Arrow: Right 7">
            <a:extLst>
              <a:ext uri="{FF2B5EF4-FFF2-40B4-BE49-F238E27FC236}">
                <a16:creationId xmlns:a16="http://schemas.microsoft.com/office/drawing/2014/main" id="{52246116-FCE1-4651-88BC-F452B6BAD245}"/>
              </a:ext>
              <a:ext uri="{C183D7F6-B498-43B3-948B-1728B52AA6E4}">
                <adec:decorative xmlns:adec="http://schemas.microsoft.com/office/drawing/2017/decorative" val="1"/>
              </a:ext>
            </a:extLst>
          </p:cNvPr>
          <p:cNvSpPr/>
          <p:nvPr/>
        </p:nvSpPr>
        <p:spPr>
          <a:xfrm rot="19324039">
            <a:off x="7392751" y="2048355"/>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571580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Screenshot of the BI and Reporting Tool page with the Catalog highlighted.">
            <a:extLst>
              <a:ext uri="{FF2B5EF4-FFF2-40B4-BE49-F238E27FC236}">
                <a16:creationId xmlns:a16="http://schemas.microsoft.com/office/drawing/2014/main" id="{2DBA877F-A12D-62F1-ED51-7873FA82FDAD}"/>
              </a:ext>
            </a:extLst>
          </p:cNvPr>
          <p:cNvPicPr>
            <a:picLocks noGrp="1" noChangeAspect="1"/>
          </p:cNvPicPr>
          <p:nvPr>
            <p:ph sz="quarter" idx="10"/>
          </p:nvPr>
        </p:nvPicPr>
        <p:blipFill>
          <a:blip r:embed="rId2"/>
          <a:stretch>
            <a:fillRect/>
          </a:stretch>
        </p:blipFill>
        <p:spPr>
          <a:xfrm>
            <a:off x="455613" y="1009877"/>
            <a:ext cx="8350250" cy="3687309"/>
          </a:xfrm>
        </p:spPr>
      </p:pic>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37</a:t>
            </a:fld>
            <a:endParaRPr lang="en-US" dirty="0"/>
          </a:p>
        </p:txBody>
      </p:sp>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7" name="TextBox 6">
            <a:extLst>
              <a:ext uri="{FF2B5EF4-FFF2-40B4-BE49-F238E27FC236}">
                <a16:creationId xmlns:a16="http://schemas.microsoft.com/office/drawing/2014/main" id="{818EF4F9-C8F9-4C31-BC69-D856274137C2}"/>
              </a:ext>
            </a:extLst>
          </p:cNvPr>
          <p:cNvSpPr txBox="1"/>
          <p:nvPr/>
        </p:nvSpPr>
        <p:spPr>
          <a:xfrm>
            <a:off x="7018019" y="2845121"/>
            <a:ext cx="1856635" cy="698862"/>
          </a:xfrm>
          <a:prstGeom prst="rect">
            <a:avLst/>
          </a:prstGeom>
          <a:solidFill>
            <a:schemeClr val="bg1"/>
          </a:solidFill>
          <a:ln>
            <a:solidFill>
              <a:schemeClr val="tx2"/>
            </a:solidFill>
          </a:ln>
        </p:spPr>
        <p:txBody>
          <a:bodyPr wrap="square" lIns="91440" tIns="91440" rIns="91440" bIns="91440" rtlCol="0" anchor="ctr">
            <a:noAutofit/>
          </a:bodyPr>
          <a:lstStyle/>
          <a:p>
            <a:r>
              <a:rPr lang="en-US" sz="1400" dirty="0">
                <a:solidFill>
                  <a:schemeClr val="tx2"/>
                </a:solidFill>
              </a:rPr>
              <a:t>To access the Reports, select “Catalog”.</a:t>
            </a:r>
          </a:p>
        </p:txBody>
      </p:sp>
      <p:sp>
        <p:nvSpPr>
          <p:cNvPr id="8" name="Arrow: Right 7">
            <a:extLst>
              <a:ext uri="{FF2B5EF4-FFF2-40B4-BE49-F238E27FC236}">
                <a16:creationId xmlns:a16="http://schemas.microsoft.com/office/drawing/2014/main" id="{52246116-FCE1-4651-88BC-F452B6BAD245}"/>
              </a:ext>
              <a:ext uri="{C183D7F6-B498-43B3-948B-1728B52AA6E4}">
                <adec:decorative xmlns:adec="http://schemas.microsoft.com/office/drawing/2017/decorative" val="1"/>
              </a:ext>
            </a:extLst>
          </p:cNvPr>
          <p:cNvSpPr/>
          <p:nvPr/>
        </p:nvSpPr>
        <p:spPr>
          <a:xfrm rot="17807452">
            <a:off x="7147618" y="1418598"/>
            <a:ext cx="457200" cy="33936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873018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of the BI and Reporting Tool Catalog page.">
            <a:extLst>
              <a:ext uri="{FF2B5EF4-FFF2-40B4-BE49-F238E27FC236}">
                <a16:creationId xmlns:a16="http://schemas.microsoft.com/office/drawing/2014/main" id="{0E5EC05D-9F39-3C7D-390A-1385308A1DD8}"/>
              </a:ext>
            </a:extLst>
          </p:cNvPr>
          <p:cNvPicPr>
            <a:picLocks noGrp="1" noChangeAspect="1"/>
          </p:cNvPicPr>
          <p:nvPr>
            <p:ph sz="quarter" idx="10"/>
          </p:nvPr>
        </p:nvPicPr>
        <p:blipFill>
          <a:blip r:embed="rId2"/>
          <a:stretch>
            <a:fillRect/>
          </a:stretch>
        </p:blipFill>
        <p:spPr>
          <a:xfrm>
            <a:off x="455613" y="1055744"/>
            <a:ext cx="8350250" cy="3595575"/>
          </a:xfrm>
        </p:spPr>
      </p:pic>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38</a:t>
            </a:fld>
            <a:endParaRPr lang="en-US" dirty="0"/>
          </a:p>
        </p:txBody>
      </p:sp>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7" name="TextBox 6">
            <a:extLst>
              <a:ext uri="{FF2B5EF4-FFF2-40B4-BE49-F238E27FC236}">
                <a16:creationId xmlns:a16="http://schemas.microsoft.com/office/drawing/2014/main" id="{818EF4F9-C8F9-4C31-BC69-D856274137C2}"/>
              </a:ext>
            </a:extLst>
          </p:cNvPr>
          <p:cNvSpPr txBox="1"/>
          <p:nvPr/>
        </p:nvSpPr>
        <p:spPr>
          <a:xfrm>
            <a:off x="6347460" y="1661160"/>
            <a:ext cx="2527195" cy="1653541"/>
          </a:xfrm>
          <a:prstGeom prst="rect">
            <a:avLst/>
          </a:prstGeom>
          <a:solidFill>
            <a:schemeClr val="bg1"/>
          </a:solidFill>
          <a:ln>
            <a:solidFill>
              <a:schemeClr val="tx2"/>
            </a:solidFill>
          </a:ln>
        </p:spPr>
        <p:txBody>
          <a:bodyPr wrap="square" lIns="91440" tIns="91440" rIns="91440" bIns="91440" rtlCol="0" anchor="ctr">
            <a:normAutofit/>
          </a:bodyPr>
          <a:lstStyle/>
          <a:p>
            <a:r>
              <a:rPr lang="en-US" sz="1400" dirty="0">
                <a:solidFill>
                  <a:schemeClr val="tx2"/>
                </a:solidFill>
              </a:rPr>
              <a:t>From here, you can access the Shared Folder to view pre-existing Reports or Report Templates or create (or access) your own under My Folders.</a:t>
            </a:r>
          </a:p>
        </p:txBody>
      </p:sp>
    </p:spTree>
    <p:extLst>
      <p:ext uri="{BB962C8B-B14F-4D97-AF65-F5344CB8AC3E}">
        <p14:creationId xmlns:p14="http://schemas.microsoft.com/office/powerpoint/2010/main" val="3661619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FE2A59-1F14-43EC-9FA4-08A4C3D1761D}"/>
              </a:ext>
            </a:extLst>
          </p:cNvPr>
          <p:cNvSpPr>
            <a:spLocks noGrp="1"/>
          </p:cNvSpPr>
          <p:nvPr>
            <p:ph type="sldNum" sz="quarter" idx="4"/>
          </p:nvPr>
        </p:nvSpPr>
        <p:spPr/>
        <p:txBody>
          <a:bodyPr/>
          <a:lstStyle/>
          <a:p>
            <a:fld id="{4C6B7127-9F77-471E-BA61-1540CB2C57B2}" type="slidenum">
              <a:rPr lang="en-US" smtClean="0"/>
              <a:pPr/>
              <a:t>39</a:t>
            </a:fld>
            <a:endParaRPr lang="en-US" dirty="0"/>
          </a:p>
        </p:txBody>
      </p:sp>
      <p:sp>
        <p:nvSpPr>
          <p:cNvPr id="2" name="Title 1">
            <a:extLst>
              <a:ext uri="{FF2B5EF4-FFF2-40B4-BE49-F238E27FC236}">
                <a16:creationId xmlns:a16="http://schemas.microsoft.com/office/drawing/2014/main" id="{0B1CD15C-73D3-4066-968D-3047B175CD30}"/>
              </a:ext>
            </a:extLst>
          </p:cNvPr>
          <p:cNvSpPr>
            <a:spLocks noGrp="1"/>
          </p:cNvSpPr>
          <p:nvPr>
            <p:ph type="title"/>
          </p:nvPr>
        </p:nvSpPr>
        <p:spPr/>
        <p:txBody>
          <a:bodyPr/>
          <a:lstStyle/>
          <a:p>
            <a:r>
              <a:rPr lang="en-US" dirty="0"/>
              <a:t>Business Intelligence Reporting Tool (BIRT)</a:t>
            </a:r>
          </a:p>
        </p:txBody>
      </p:sp>
      <p:sp>
        <p:nvSpPr>
          <p:cNvPr id="5" name="Content Placeholder 4">
            <a:extLst>
              <a:ext uri="{FF2B5EF4-FFF2-40B4-BE49-F238E27FC236}">
                <a16:creationId xmlns:a16="http://schemas.microsoft.com/office/drawing/2014/main" id="{B052CBDA-E600-41D5-B3D1-04127D479729}"/>
              </a:ext>
            </a:extLst>
          </p:cNvPr>
          <p:cNvSpPr>
            <a:spLocks noGrp="1"/>
          </p:cNvSpPr>
          <p:nvPr>
            <p:ph sz="quarter" idx="10"/>
          </p:nvPr>
        </p:nvSpPr>
        <p:spPr/>
        <p:txBody>
          <a:bodyPr/>
          <a:lstStyle/>
          <a:p>
            <a:r>
              <a:rPr lang="en-US" dirty="0"/>
              <a:t>Since BIRT use varies widely, your local organization or Component must provide you detailed information about BIRT.</a:t>
            </a:r>
          </a:p>
          <a:p>
            <a:pPr lvl="1"/>
            <a:r>
              <a:rPr lang="en-US" dirty="0"/>
              <a:t>Your organization may have specific reporting requirements. </a:t>
            </a:r>
          </a:p>
          <a:p>
            <a:endParaRPr lang="en-US" dirty="0"/>
          </a:p>
          <a:p>
            <a:r>
              <a:rPr lang="en-US" dirty="0"/>
              <a:t>To ensure compliance, contact your Component representative on creating and running advanced reports as well as managing data for your organization.</a:t>
            </a:r>
          </a:p>
          <a:p>
            <a:endParaRPr lang="en-US" dirty="0"/>
          </a:p>
          <a:p>
            <a:endParaRPr lang="en-US" dirty="0"/>
          </a:p>
        </p:txBody>
      </p:sp>
    </p:spTree>
    <p:extLst>
      <p:ext uri="{BB962C8B-B14F-4D97-AF65-F5344CB8AC3E}">
        <p14:creationId xmlns:p14="http://schemas.microsoft.com/office/powerpoint/2010/main" val="210728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00339-B06E-CF44-897A-A9EC4ECCEC87}"/>
              </a:ext>
            </a:extLst>
          </p:cNvPr>
          <p:cNvSpPr>
            <a:spLocks noGrp="1"/>
          </p:cNvSpPr>
          <p:nvPr>
            <p:ph type="sldNum" sz="quarter" idx="4"/>
          </p:nvPr>
        </p:nvSpPr>
        <p:spPr/>
        <p:txBody>
          <a:bodyPr/>
          <a:lstStyle/>
          <a:p>
            <a:fld id="{4C6B7127-9F77-471E-BA61-1540CB2C57B2}" type="slidenum">
              <a:rPr lang="en-US" smtClean="0"/>
              <a:pPr/>
              <a:t>4</a:t>
            </a:fld>
            <a:endParaRPr lang="en-US" dirty="0"/>
          </a:p>
        </p:txBody>
      </p:sp>
      <p:sp>
        <p:nvSpPr>
          <p:cNvPr id="11" name="Title 10">
            <a:extLst>
              <a:ext uri="{FF2B5EF4-FFF2-40B4-BE49-F238E27FC236}">
                <a16:creationId xmlns:a16="http://schemas.microsoft.com/office/drawing/2014/main" id="{50DCF653-FAD9-BABA-DE89-E33CABF450DA}"/>
              </a:ext>
            </a:extLst>
          </p:cNvPr>
          <p:cNvSpPr>
            <a:spLocks noGrp="1"/>
          </p:cNvSpPr>
          <p:nvPr>
            <p:ph type="title"/>
          </p:nvPr>
        </p:nvSpPr>
        <p:spPr/>
        <p:txBody>
          <a:bodyPr/>
          <a:lstStyle/>
          <a:p>
            <a:r>
              <a:rPr lang="en-US" dirty="0"/>
              <a:t>Top Issues for November/December</a:t>
            </a:r>
          </a:p>
        </p:txBody>
      </p:sp>
      <p:graphicFrame>
        <p:nvGraphicFramePr>
          <p:cNvPr id="13" name="Table 5">
            <a:extLst>
              <a:ext uri="{FF2B5EF4-FFF2-40B4-BE49-F238E27FC236}">
                <a16:creationId xmlns:a16="http://schemas.microsoft.com/office/drawing/2014/main" id="{69C6D8C3-4398-1D04-C8C3-40C83C88C33E}"/>
              </a:ext>
            </a:extLst>
          </p:cNvPr>
          <p:cNvGraphicFramePr>
            <a:graphicFrameLocks noGrp="1"/>
          </p:cNvGraphicFramePr>
          <p:nvPr>
            <p:ph sz="quarter" idx="10"/>
            <p:extLst>
              <p:ext uri="{D42A27DB-BD31-4B8C-83A1-F6EECF244321}">
                <p14:modId xmlns:p14="http://schemas.microsoft.com/office/powerpoint/2010/main" val="1199873485"/>
              </p:ext>
            </p:extLst>
          </p:nvPr>
        </p:nvGraphicFramePr>
        <p:xfrm>
          <a:off x="-4107" y="915614"/>
          <a:ext cx="9129354" cy="3063188"/>
        </p:xfrm>
        <a:graphic>
          <a:graphicData uri="http://schemas.openxmlformats.org/drawingml/2006/table">
            <a:tbl>
              <a:tblPr firstRow="1" bandRow="1">
                <a:tableStyleId>{5C22544A-7EE6-4342-B048-85BDC9FD1C3A}</a:tableStyleId>
              </a:tblPr>
              <a:tblGrid>
                <a:gridCol w="1256418">
                  <a:extLst>
                    <a:ext uri="{9D8B030D-6E8A-4147-A177-3AD203B41FA5}">
                      <a16:colId xmlns:a16="http://schemas.microsoft.com/office/drawing/2014/main" val="3050094265"/>
                    </a:ext>
                  </a:extLst>
                </a:gridCol>
                <a:gridCol w="3634282">
                  <a:extLst>
                    <a:ext uri="{9D8B030D-6E8A-4147-A177-3AD203B41FA5}">
                      <a16:colId xmlns:a16="http://schemas.microsoft.com/office/drawing/2014/main" val="1722081071"/>
                    </a:ext>
                  </a:extLst>
                </a:gridCol>
                <a:gridCol w="3115702">
                  <a:extLst>
                    <a:ext uri="{9D8B030D-6E8A-4147-A177-3AD203B41FA5}">
                      <a16:colId xmlns:a16="http://schemas.microsoft.com/office/drawing/2014/main" val="4286681458"/>
                    </a:ext>
                  </a:extLst>
                </a:gridCol>
                <a:gridCol w="1122952">
                  <a:extLst>
                    <a:ext uri="{9D8B030D-6E8A-4147-A177-3AD203B41FA5}">
                      <a16:colId xmlns:a16="http://schemas.microsoft.com/office/drawing/2014/main" val="1957256232"/>
                    </a:ext>
                  </a:extLst>
                </a:gridCol>
              </a:tblGrid>
              <a:tr h="273028">
                <a:tc>
                  <a:txBody>
                    <a:bodyPr/>
                    <a:lstStyle/>
                    <a:p>
                      <a:pPr algn="ctr"/>
                      <a:r>
                        <a:rPr lang="en-US" sz="1400" dirty="0">
                          <a:solidFill>
                            <a:schemeClr val="bg1"/>
                          </a:solidFill>
                          <a:latin typeface="+mj-lt"/>
                        </a:rPr>
                        <a:t>Issue #</a:t>
                      </a:r>
                    </a:p>
                  </a:txBody>
                  <a:tcPr anchor="ctr"/>
                </a:tc>
                <a:tc>
                  <a:txBody>
                    <a:bodyPr/>
                    <a:lstStyle/>
                    <a:p>
                      <a:pPr algn="ctr"/>
                      <a:r>
                        <a:rPr lang="en-US" sz="1400" dirty="0">
                          <a:solidFill>
                            <a:schemeClr val="bg1"/>
                          </a:solidFill>
                          <a:latin typeface="+mj-lt"/>
                        </a:rPr>
                        <a:t>Summary</a:t>
                      </a:r>
                    </a:p>
                  </a:txBody>
                  <a:tcPr anchor="ctr">
                    <a:solidFill>
                      <a:srgbClr val="65778F"/>
                    </a:solidFill>
                  </a:tcPr>
                </a:tc>
                <a:tc>
                  <a:txBody>
                    <a:bodyPr/>
                    <a:lstStyle/>
                    <a:p>
                      <a:pPr algn="ctr"/>
                      <a:r>
                        <a:rPr lang="en-US" sz="1400" dirty="0">
                          <a:solidFill>
                            <a:schemeClr val="bg1"/>
                          </a:solidFill>
                          <a:latin typeface="+mj-lt"/>
                        </a:rPr>
                        <a:t>Workaround</a:t>
                      </a:r>
                    </a:p>
                  </a:txBody>
                  <a:tcPr anchor="ctr"/>
                </a:tc>
                <a:tc>
                  <a:txBody>
                    <a:bodyPr/>
                    <a:lstStyle/>
                    <a:p>
                      <a:pPr algn="ctr"/>
                      <a:r>
                        <a:rPr lang="en-US" sz="1400" dirty="0">
                          <a:solidFill>
                            <a:schemeClr val="bg1"/>
                          </a:solidFill>
                          <a:latin typeface="+mj-lt"/>
                        </a:rPr>
                        <a:t>Release</a:t>
                      </a:r>
                    </a:p>
                  </a:txBody>
                  <a:tcPr anchor="ctr"/>
                </a:tc>
                <a:extLst>
                  <a:ext uri="{0D108BD9-81ED-4DB2-BD59-A6C34878D82A}">
                    <a16:rowId xmlns:a16="http://schemas.microsoft.com/office/drawing/2014/main" val="4111442952"/>
                  </a:ext>
                </a:extLst>
              </a:tr>
              <a:tr h="1228627">
                <a:tc>
                  <a:txBody>
                    <a:bodyPr/>
                    <a:lstStyle/>
                    <a:p>
                      <a:pPr algn="ctr"/>
                      <a:r>
                        <a:rPr lang="en-US" sz="1400" dirty="0">
                          <a:latin typeface="+mj-lt"/>
                        </a:rPr>
                        <a:t>Stuck at CTO SUBMIT</a:t>
                      </a:r>
                    </a:p>
                  </a:txBody>
                  <a:tcPr anchor="ctr"/>
                </a:tc>
                <a:tc>
                  <a:txBody>
                    <a:bodyPr/>
                    <a:lstStyle/>
                    <a:p>
                      <a:pPr algn="l"/>
                      <a:r>
                        <a:rPr lang="en-US" sz="1400" dirty="0">
                          <a:latin typeface="+mj-lt"/>
                        </a:rPr>
                        <a:t>There are multiple factors that can cause an authorization to get stuck at CTO SUBMIT. Authorizations are not considered stuck until they remain at CTO SUBMIT </a:t>
                      </a:r>
                      <a:r>
                        <a:rPr lang="en-US" sz="1400" kern="1200" dirty="0">
                          <a:solidFill>
                            <a:schemeClr val="dk1"/>
                          </a:solidFill>
                          <a:effectLst/>
                          <a:latin typeface="+mj-lt"/>
                          <a:ea typeface="+mn-ea"/>
                          <a:cs typeface="+mn-cs"/>
                        </a:rPr>
                        <a:t>longer than the close of business on the next business day.</a:t>
                      </a:r>
                      <a:endParaRPr lang="en-US" sz="14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dirty="0">
                          <a:latin typeface="+mj-lt"/>
                        </a:rPr>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Issues are regularly researched and resolved.</a:t>
                      </a:r>
                    </a:p>
                  </a:txBody>
                  <a:tcPr anchor="ctr"/>
                </a:tc>
                <a:extLst>
                  <a:ext uri="{0D108BD9-81ED-4DB2-BD59-A6C34878D82A}">
                    <a16:rowId xmlns:a16="http://schemas.microsoft.com/office/drawing/2014/main" val="1368126481"/>
                  </a:ext>
                </a:extLst>
              </a:tr>
              <a:tr h="655268">
                <a:tc>
                  <a:txBody>
                    <a:bodyPr/>
                    <a:lstStyle/>
                    <a:p>
                      <a:pPr marL="0" algn="ctr" defTabSz="514351" rtl="0" eaLnBrk="1" fontAlgn="ctr" latinLnBrk="0" hangingPunct="1"/>
                      <a:r>
                        <a:rPr lang="en-US" sz="1400" kern="1200" dirty="0">
                          <a:solidFill>
                            <a:schemeClr val="dk1"/>
                          </a:solidFill>
                          <a:latin typeface="+mn-lt"/>
                          <a:ea typeface="+mn-ea"/>
                          <a:cs typeface="+mn-cs"/>
                        </a:rPr>
                        <a:t>DTS-21056</a:t>
                      </a:r>
                      <a:endParaRPr lang="en-US" sz="1400" kern="1200" dirty="0">
                        <a:solidFill>
                          <a:schemeClr val="dk1"/>
                        </a:solidFill>
                        <a:latin typeface="+mj-lt"/>
                        <a:ea typeface="+mn-ea"/>
                        <a:cs typeface="+mn-cs"/>
                      </a:endParaRPr>
                    </a:p>
                  </a:txBody>
                  <a:tcPr marL="9525" marR="9525" marT="9525" marB="0" anchor="ctr"/>
                </a:tc>
                <a:tc>
                  <a:txBody>
                    <a:bodyPr/>
                    <a:lstStyle/>
                    <a:p>
                      <a:pPr algn="l"/>
                      <a:r>
                        <a:rPr lang="en-US" sz="1400" b="0" i="0" kern="1200" dirty="0">
                          <a:solidFill>
                            <a:schemeClr val="dk1"/>
                          </a:solidFill>
                          <a:effectLst/>
                          <a:latin typeface="+mj-lt"/>
                          <a:ea typeface="+mn-ea"/>
                          <a:cs typeface="+mn-cs"/>
                        </a:rPr>
                        <a:t>Reservation for Car rental does not show rates in the PNR or in DTS. This affects Sabre PNRs only.</a:t>
                      </a:r>
                      <a:endParaRPr lang="en-US" sz="1400" kern="1200" dirty="0">
                        <a:solidFill>
                          <a:schemeClr val="dk1"/>
                        </a:solidFill>
                        <a:latin typeface="+mj-lt"/>
                        <a:ea typeface="+mn-ea"/>
                        <a:cs typeface="+mn-cs"/>
                      </a:endParaRPr>
                    </a:p>
                  </a:txBody>
                  <a:tcPr anchor="ctr"/>
                </a:tc>
                <a:tc>
                  <a:txBody>
                    <a:bodyPr/>
                    <a:lstStyle/>
                    <a:p>
                      <a:pPr algn="l"/>
                      <a:r>
                        <a:rPr lang="en-US" sz="1400" dirty="0">
                          <a:latin typeface="+mj-lt"/>
                        </a:rPr>
                        <a:t>Please contact the TAC for further assistance.</a:t>
                      </a:r>
                    </a:p>
                  </a:txBody>
                  <a:tcPr anchor="ctr"/>
                </a:tc>
                <a:tc>
                  <a:txBody>
                    <a:bodyPr/>
                    <a:lstStyle/>
                    <a:p>
                      <a:pPr algn="ctr"/>
                      <a:r>
                        <a:rPr lang="en-US" sz="1400" dirty="0">
                          <a:latin typeface="+mj-lt"/>
                        </a:rPr>
                        <a:t>Ready for Assignment</a:t>
                      </a:r>
                    </a:p>
                  </a:txBody>
                  <a:tcPr anchor="ctr"/>
                </a:tc>
                <a:extLst>
                  <a:ext uri="{0D108BD9-81ED-4DB2-BD59-A6C34878D82A}">
                    <a16:rowId xmlns:a16="http://schemas.microsoft.com/office/drawing/2014/main" val="3632647893"/>
                  </a:ext>
                </a:extLst>
              </a:tr>
              <a:tr h="655268">
                <a:tc>
                  <a:txBody>
                    <a:bodyPr/>
                    <a:lstStyle/>
                    <a:p>
                      <a:pPr algn="ctr"/>
                      <a:r>
                        <a:rPr lang="en-US" sz="1400" dirty="0">
                          <a:latin typeface="+mj-lt"/>
                        </a:rPr>
                        <a:t>DTS-23071</a:t>
                      </a:r>
                    </a:p>
                  </a:txBody>
                  <a:tcPr anchor="ctr"/>
                </a:tc>
                <a:tc>
                  <a:txBody>
                    <a:bodyPr/>
                    <a:lstStyle/>
                    <a:p>
                      <a:pPr algn="l"/>
                      <a:r>
                        <a:rPr lang="en-US" sz="1400" dirty="0">
                          <a:latin typeface="+mj-lt"/>
                        </a:rPr>
                        <a:t>Obligations are erroneously being placed in a “failed to send” status.</a:t>
                      </a: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Please contact the TAC for further assistance.</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Ready for Assignment</a:t>
                      </a:r>
                    </a:p>
                  </a:txBody>
                  <a:tcPr anchor="ctr"/>
                </a:tc>
                <a:extLst>
                  <a:ext uri="{0D108BD9-81ED-4DB2-BD59-A6C34878D82A}">
                    <a16:rowId xmlns:a16="http://schemas.microsoft.com/office/drawing/2014/main" val="1850228704"/>
                  </a:ext>
                </a:extLst>
              </a:tr>
            </a:tbl>
          </a:graphicData>
        </a:graphic>
      </p:graphicFrame>
    </p:spTree>
    <p:extLst>
      <p:ext uri="{BB962C8B-B14F-4D97-AF65-F5344CB8AC3E}">
        <p14:creationId xmlns:p14="http://schemas.microsoft.com/office/powerpoint/2010/main" val="20992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A17827-E9C6-DA88-ED65-78AEE99D6A3D}"/>
              </a:ext>
            </a:extLst>
          </p:cNvPr>
          <p:cNvSpPr>
            <a:spLocks noGrp="1"/>
          </p:cNvSpPr>
          <p:nvPr>
            <p:ph type="sldNum" sz="quarter" idx="4"/>
          </p:nvPr>
        </p:nvSpPr>
        <p:spPr/>
        <p:txBody>
          <a:bodyPr/>
          <a:lstStyle/>
          <a:p>
            <a:fld id="{4C6B7127-9F77-471E-BA61-1540CB2C57B2}" type="slidenum">
              <a:rPr lang="en-US" smtClean="0"/>
              <a:pPr/>
              <a:t>40</a:t>
            </a:fld>
            <a:endParaRPr lang="en-US" dirty="0"/>
          </a:p>
        </p:txBody>
      </p:sp>
      <p:sp>
        <p:nvSpPr>
          <p:cNvPr id="2" name="Title 1">
            <a:extLst>
              <a:ext uri="{FF2B5EF4-FFF2-40B4-BE49-F238E27FC236}">
                <a16:creationId xmlns:a16="http://schemas.microsoft.com/office/drawing/2014/main" id="{F73B0C5E-701A-6985-6CE6-811479F56B29}"/>
              </a:ext>
            </a:extLst>
          </p:cNvPr>
          <p:cNvSpPr>
            <a:spLocks noGrp="1"/>
          </p:cNvSpPr>
          <p:nvPr>
            <p:ph type="title"/>
          </p:nvPr>
        </p:nvSpPr>
        <p:spPr/>
        <p:txBody>
          <a:bodyPr/>
          <a:lstStyle/>
          <a:p>
            <a:r>
              <a:rPr lang="en-US" dirty="0"/>
              <a:t>DMDCRS Report Requests</a:t>
            </a:r>
          </a:p>
        </p:txBody>
      </p:sp>
      <p:sp>
        <p:nvSpPr>
          <p:cNvPr id="4" name="Content Placeholder 3">
            <a:extLst>
              <a:ext uri="{FF2B5EF4-FFF2-40B4-BE49-F238E27FC236}">
                <a16:creationId xmlns:a16="http://schemas.microsoft.com/office/drawing/2014/main" id="{9C7A0605-80D5-8916-DD69-F3192CDD7A7C}"/>
              </a:ext>
            </a:extLst>
          </p:cNvPr>
          <p:cNvSpPr>
            <a:spLocks noGrp="1"/>
          </p:cNvSpPr>
          <p:nvPr>
            <p:ph sz="quarter" idx="10"/>
          </p:nvPr>
        </p:nvSpPr>
        <p:spPr>
          <a:xfrm>
            <a:off x="455614" y="877661"/>
            <a:ext cx="8350460" cy="3951514"/>
          </a:xfrm>
        </p:spPr>
        <p:txBody>
          <a:bodyPr/>
          <a:lstStyle/>
          <a:p>
            <a:r>
              <a:rPr lang="en-US" dirty="0"/>
              <a:t>When there is a distinctive need beyond the traditional reporting methods, Components (i.e., higher level) may request access to the Defense Manpower Data Center Reporting System (DMDCRS).</a:t>
            </a:r>
          </a:p>
          <a:p>
            <a:endParaRPr lang="en-US" dirty="0"/>
          </a:p>
          <a:p>
            <a:r>
              <a:rPr lang="en-US" dirty="0"/>
              <a:t>This system to request reports is designed to pull information from DTS that can not be found under Report Scheduler or easily in BIRT. These are normally more complicated requests. When requesting these reports a detailed description of what information is needed is required to get desired outcomes.</a:t>
            </a:r>
          </a:p>
          <a:p>
            <a:endParaRPr lang="en-US" dirty="0"/>
          </a:p>
          <a:p>
            <a:r>
              <a:rPr lang="en-US" dirty="0"/>
              <a:t>Note: Follow your Component business rules or contact your Service Agency Rep on who should have DMDCRS access.</a:t>
            </a:r>
          </a:p>
        </p:txBody>
      </p:sp>
    </p:spTree>
    <p:extLst>
      <p:ext uri="{BB962C8B-B14F-4D97-AF65-F5344CB8AC3E}">
        <p14:creationId xmlns:p14="http://schemas.microsoft.com/office/powerpoint/2010/main" val="3762139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3F80F8C-0724-413E-8769-83AD712ACAE4}" type="slidenum">
              <a:rPr lang="en-US" smtClean="0"/>
              <a:pPr>
                <a:defRPr/>
              </a:pPr>
              <a:t>41</a:t>
            </a:fld>
            <a:endParaRPr lang="en-US"/>
          </a:p>
        </p:txBody>
      </p:sp>
      <p:sp>
        <p:nvSpPr>
          <p:cNvPr id="2" name="Title 1"/>
          <p:cNvSpPr>
            <a:spLocks noGrp="1"/>
          </p:cNvSpPr>
          <p:nvPr>
            <p:ph type="title"/>
          </p:nvPr>
        </p:nvSpPr>
        <p:spPr/>
        <p:txBody>
          <a:bodyPr/>
          <a:lstStyle/>
          <a:p>
            <a:r>
              <a:rPr lang="en-US" dirty="0"/>
              <a:t>Issues with Reports</a:t>
            </a:r>
          </a:p>
        </p:txBody>
      </p:sp>
      <p:sp>
        <p:nvSpPr>
          <p:cNvPr id="3" name="Content Placeholder 2"/>
          <p:cNvSpPr>
            <a:spLocks noGrp="1"/>
          </p:cNvSpPr>
          <p:nvPr>
            <p:ph sz="quarter" idx="10"/>
          </p:nvPr>
        </p:nvSpPr>
        <p:spPr/>
        <p:txBody>
          <a:bodyPr>
            <a:normAutofit lnSpcReduction="10000"/>
          </a:bodyPr>
          <a:lstStyle/>
          <a:p>
            <a:r>
              <a:rPr lang="en-US" dirty="0"/>
              <a:t>If you have issues with Reports, please send a ticket to the Travel Assistance Center (TAC).</a:t>
            </a:r>
          </a:p>
          <a:p>
            <a:endParaRPr lang="en-US" dirty="0"/>
          </a:p>
          <a:p>
            <a:r>
              <a:rPr lang="en-US" dirty="0"/>
              <a:t>When submitting a ticket to the TAC, ensure you are including the following:</a:t>
            </a:r>
          </a:p>
          <a:p>
            <a:pPr lvl="1"/>
            <a:r>
              <a:rPr lang="en-US" dirty="0"/>
              <a:t>Name of Report</a:t>
            </a:r>
          </a:p>
          <a:p>
            <a:pPr lvl="1"/>
            <a:r>
              <a:rPr lang="en-US" dirty="0"/>
              <a:t>Report Criteria</a:t>
            </a:r>
          </a:p>
          <a:p>
            <a:pPr lvl="1"/>
            <a:r>
              <a:rPr lang="en-US" dirty="0"/>
              <a:t>What you’re expecting.</a:t>
            </a:r>
          </a:p>
          <a:p>
            <a:pPr lvl="1"/>
            <a:r>
              <a:rPr lang="en-US" dirty="0"/>
              <a:t>What is appearing on the report.</a:t>
            </a:r>
          </a:p>
          <a:p>
            <a:pPr lvl="1"/>
            <a:endParaRPr lang="en-US" dirty="0"/>
          </a:p>
          <a:p>
            <a:r>
              <a:rPr lang="en-US" dirty="0"/>
              <a:t>Please do not provide any PII in the body of the ticket (keep that information in the Ticket Details fields).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3F80F8C-0724-413E-8769-83AD712ACAE4}" type="slidenum">
              <a:rPr lang="en-US" smtClean="0"/>
              <a:pPr>
                <a:defRPr/>
              </a:pPr>
              <a:t>42</a:t>
            </a:fld>
            <a:endParaRPr lang="en-US"/>
          </a:p>
        </p:txBody>
      </p:sp>
      <p:sp>
        <p:nvSpPr>
          <p:cNvPr id="2" name="Title 1"/>
          <p:cNvSpPr>
            <a:spLocks noGrp="1"/>
          </p:cNvSpPr>
          <p:nvPr>
            <p:ph type="title"/>
          </p:nvPr>
        </p:nvSpPr>
        <p:spPr/>
        <p:txBody>
          <a:bodyPr/>
          <a:lstStyle/>
          <a:p>
            <a:r>
              <a:rPr lang="en-US" dirty="0"/>
              <a:t>Reporting Issue Examples Bad Vs. Good</a:t>
            </a:r>
          </a:p>
        </p:txBody>
      </p:sp>
      <p:sp>
        <p:nvSpPr>
          <p:cNvPr id="3" name="Content Placeholder 2"/>
          <p:cNvSpPr>
            <a:spLocks noGrp="1"/>
          </p:cNvSpPr>
          <p:nvPr>
            <p:ph sz="quarter" idx="10"/>
          </p:nvPr>
        </p:nvSpPr>
        <p:spPr/>
        <p:txBody>
          <a:bodyPr/>
          <a:lstStyle/>
          <a:p>
            <a:r>
              <a:rPr lang="en-US" dirty="0"/>
              <a:t>Bad</a:t>
            </a:r>
          </a:p>
          <a:p>
            <a:pPr lvl="1"/>
            <a:r>
              <a:rPr lang="en-US" dirty="0"/>
              <a:t>I run a report in DTS, and nothing happens.</a:t>
            </a:r>
          </a:p>
          <a:p>
            <a:pPr lvl="1"/>
            <a:r>
              <a:rPr lang="en-US" dirty="0"/>
              <a:t>I don’t see a traveler on my report.</a:t>
            </a:r>
          </a:p>
          <a:p>
            <a:pPr lvl="1"/>
            <a:r>
              <a:rPr lang="en-US" dirty="0"/>
              <a:t>When I run the report, I get an error message.</a:t>
            </a:r>
          </a:p>
          <a:p>
            <a:pPr lvl="1"/>
            <a:endParaRPr lang="en-US" dirty="0"/>
          </a:p>
          <a:p>
            <a:r>
              <a:rPr lang="en-US" dirty="0"/>
              <a:t>Good</a:t>
            </a:r>
          </a:p>
          <a:p>
            <a:pPr lvl="1"/>
            <a:r>
              <a:rPr lang="en-US" dirty="0"/>
              <a:t>I select the report for _____ and when I hit submit, the system spins and never progresses past the page.</a:t>
            </a:r>
          </a:p>
          <a:p>
            <a:pPr lvl="1"/>
            <a:r>
              <a:rPr lang="en-US" dirty="0"/>
              <a:t>I run report _____ for my organization _____ and I don’t see _____.</a:t>
            </a:r>
          </a:p>
          <a:p>
            <a:pPr lvl="1"/>
            <a:r>
              <a:rPr lang="en-US" dirty="0"/>
              <a:t>I received an error message when I run the _____ report. The error message states _____.</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1D47BB-8EE8-440B-5F00-4E7328B5DB8E}"/>
              </a:ext>
            </a:extLst>
          </p:cNvPr>
          <p:cNvSpPr>
            <a:spLocks noGrp="1"/>
          </p:cNvSpPr>
          <p:nvPr>
            <p:ph type="sldNum" sz="quarter" idx="4"/>
          </p:nvPr>
        </p:nvSpPr>
        <p:spPr/>
        <p:txBody>
          <a:bodyPr/>
          <a:lstStyle/>
          <a:p>
            <a:fld id="{4C6B7127-9F77-471E-BA61-1540CB2C57B2}" type="slidenum">
              <a:rPr lang="en-US" smtClean="0"/>
              <a:pPr/>
              <a:t>43</a:t>
            </a:fld>
            <a:endParaRPr lang="en-US" dirty="0"/>
          </a:p>
        </p:txBody>
      </p:sp>
      <p:sp>
        <p:nvSpPr>
          <p:cNvPr id="2" name="Title 1">
            <a:extLst>
              <a:ext uri="{FF2B5EF4-FFF2-40B4-BE49-F238E27FC236}">
                <a16:creationId xmlns:a16="http://schemas.microsoft.com/office/drawing/2014/main" id="{AAA20F8F-112B-905A-D9B3-3FB0882456A1}"/>
              </a:ext>
            </a:extLst>
          </p:cNvPr>
          <p:cNvSpPr>
            <a:spLocks noGrp="1"/>
          </p:cNvSpPr>
          <p:nvPr>
            <p:ph type="title"/>
          </p:nvPr>
        </p:nvSpPr>
        <p:spPr/>
        <p:txBody>
          <a:bodyPr/>
          <a:lstStyle/>
          <a:p>
            <a:r>
              <a:rPr lang="en-US" dirty="0"/>
              <a:t>Future Outreach Schedule for December</a:t>
            </a:r>
          </a:p>
        </p:txBody>
      </p:sp>
      <p:sp>
        <p:nvSpPr>
          <p:cNvPr id="4" name="Content Placeholder 3">
            <a:extLst>
              <a:ext uri="{FF2B5EF4-FFF2-40B4-BE49-F238E27FC236}">
                <a16:creationId xmlns:a16="http://schemas.microsoft.com/office/drawing/2014/main" id="{CEC92E57-352E-CF4E-E123-75B5C919DA94}"/>
              </a:ext>
            </a:extLst>
          </p:cNvPr>
          <p:cNvSpPr>
            <a:spLocks noGrp="1"/>
          </p:cNvSpPr>
          <p:nvPr>
            <p:ph sz="quarter" idx="10"/>
          </p:nvPr>
        </p:nvSpPr>
        <p:spPr/>
        <p:txBody>
          <a:bodyPr/>
          <a:lstStyle/>
          <a:p>
            <a:r>
              <a:rPr lang="en-US" dirty="0"/>
              <a:t>This is a reminder that this is the last Outreach for the rest of the year.</a:t>
            </a:r>
          </a:p>
          <a:p>
            <a:endParaRPr lang="en-US" dirty="0"/>
          </a:p>
          <a:p>
            <a:r>
              <a:rPr lang="en-US" dirty="0"/>
              <a:t>We appreciate your attendance and support over the 2024 year!</a:t>
            </a:r>
          </a:p>
          <a:p>
            <a:endParaRPr lang="en-US" dirty="0"/>
          </a:p>
          <a:p>
            <a:r>
              <a:rPr lang="en-US" dirty="0"/>
              <a:t>The normal Outreach Schedule will resume in January (2</a:t>
            </a:r>
            <a:r>
              <a:rPr lang="en-US" baseline="30000" dirty="0"/>
              <a:t>nd</a:t>
            </a:r>
            <a:r>
              <a:rPr lang="en-US" dirty="0"/>
              <a:t> and 4</a:t>
            </a:r>
            <a:r>
              <a:rPr lang="en-US" baseline="30000" dirty="0"/>
              <a:t>th</a:t>
            </a:r>
            <a:r>
              <a:rPr lang="en-US" dirty="0"/>
              <a:t> Tuesday of every month).</a:t>
            </a:r>
          </a:p>
          <a:p>
            <a:endParaRPr lang="en-US" dirty="0"/>
          </a:p>
          <a:p>
            <a:r>
              <a:rPr lang="en-US" dirty="0"/>
              <a:t>Have a wonderful holiday and we’ll see ya next year!</a:t>
            </a:r>
          </a:p>
        </p:txBody>
      </p:sp>
    </p:spTree>
    <p:extLst>
      <p:ext uri="{BB962C8B-B14F-4D97-AF65-F5344CB8AC3E}">
        <p14:creationId xmlns:p14="http://schemas.microsoft.com/office/powerpoint/2010/main" val="2329414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44</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lstStyle/>
          <a:p>
            <a:r>
              <a:rPr lang="en-US" dirty="0"/>
              <a:t>GovTravels 2025 Conference Information</a:t>
            </a:r>
          </a:p>
          <a:p>
            <a:pPr lvl="1"/>
            <a:r>
              <a:rPr lang="en-US" dirty="0">
                <a:hlinkClick r:id="rId3"/>
              </a:rPr>
              <a:t>https://www.ndtahq.com/events/gov-travels/</a:t>
            </a:r>
            <a:endParaRPr lang="en-US" dirty="0"/>
          </a:p>
          <a:p>
            <a:endParaRPr lang="en-US" dirty="0"/>
          </a:p>
          <a:p>
            <a:r>
              <a:rPr lang="en-US" dirty="0"/>
              <a:t>GovTravels Point of Contact – Andrea Carlock	</a:t>
            </a:r>
          </a:p>
          <a:p>
            <a:pPr lvl="1"/>
            <a:r>
              <a:rPr lang="en-US" dirty="0">
                <a:hlinkClick r:id="rId4"/>
              </a:rPr>
              <a:t>andrea.e.carlock.civ@mail.mil</a:t>
            </a:r>
            <a:endParaRPr lang="en-US" dirty="0"/>
          </a:p>
          <a:p>
            <a:endParaRPr lang="en-US" dirty="0"/>
          </a:p>
          <a:p>
            <a:r>
              <a:rPr lang="en-US" dirty="0"/>
              <a:t>Report Scheduler Reports Information Paper</a:t>
            </a:r>
          </a:p>
          <a:p>
            <a:pPr lvl="1"/>
            <a:r>
              <a:rPr lang="en-US" dirty="0">
                <a:hlinkClick r:id="rId5"/>
              </a:rPr>
              <a:t>https://media.defense.gov/2022/May/13/2002996903/-1/-1/0/Reports_Scheduler_Reports.PDF</a:t>
            </a:r>
            <a:r>
              <a:rPr lang="en-US" dirty="0"/>
              <a:t> </a:t>
            </a:r>
          </a:p>
          <a:p>
            <a:pPr lvl="1"/>
            <a:endParaRPr lang="en-US" dirty="0"/>
          </a:p>
        </p:txBody>
      </p:sp>
    </p:spTree>
    <p:extLst>
      <p:ext uri="{BB962C8B-B14F-4D97-AF65-F5344CB8AC3E}">
        <p14:creationId xmlns:p14="http://schemas.microsoft.com/office/powerpoint/2010/main" val="1964143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 (cont.)</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45</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lstStyle/>
          <a:p>
            <a:r>
              <a:rPr lang="en-US" dirty="0"/>
              <a:t>DTA Manual, Chapter 10: Reports </a:t>
            </a:r>
          </a:p>
          <a:p>
            <a:pPr lvl="1"/>
            <a:r>
              <a:rPr lang="en-US" dirty="0">
                <a:hlinkClick r:id="rId3"/>
              </a:rPr>
              <a:t>https://media.defense.gov/2022/May/11/2002994832/-1/-1/0/DTA_10.PDF</a:t>
            </a:r>
            <a:endParaRPr lang="en-US" dirty="0"/>
          </a:p>
          <a:p>
            <a:pPr lvl="1"/>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4"/>
              </a:rPr>
              <a:t>https://www.defensetravel.dod.mil/passport/</a:t>
            </a:r>
            <a:r>
              <a:rPr lang="en-US" dirty="0"/>
              <a:t>)</a:t>
            </a:r>
          </a:p>
          <a:p>
            <a:pPr lvl="1"/>
            <a:r>
              <a:rPr lang="en-US" dirty="0"/>
              <a:t>Chat (Available Monday – Friday between 8am and 6pm ET)</a:t>
            </a:r>
          </a:p>
          <a:p>
            <a:endParaRPr lang="en-US" dirty="0"/>
          </a:p>
          <a:p>
            <a:r>
              <a:rPr lang="en-US" dirty="0"/>
              <a:t>The slides for this presentation, as well as previous Outreach presentations, can be found on the DTMO Website at:</a:t>
            </a:r>
          </a:p>
          <a:p>
            <a:pPr lvl="1"/>
            <a:r>
              <a:rPr lang="en-US" dirty="0">
                <a:hlinkClick r:id="rId5"/>
              </a:rPr>
              <a:t>https://www.travel.dod.mil/Support/Travel-Assistance-Center/TAC-Outreach</a:t>
            </a:r>
            <a:r>
              <a:rPr lang="en-US" dirty="0"/>
              <a:t> </a:t>
            </a:r>
          </a:p>
          <a:p>
            <a:pPr lvl="1"/>
            <a:endParaRPr lang="en-US" dirty="0"/>
          </a:p>
        </p:txBody>
      </p:sp>
    </p:spTree>
    <p:extLst>
      <p:ext uri="{BB962C8B-B14F-4D97-AF65-F5344CB8AC3E}">
        <p14:creationId xmlns:p14="http://schemas.microsoft.com/office/powerpoint/2010/main" val="3167983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46</a:t>
            </a:fld>
            <a:endParaRPr lang="en-US" dirty="0"/>
          </a:p>
        </p:txBody>
      </p:sp>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a:xfrm>
            <a:off x="455303" y="271134"/>
            <a:ext cx="8350770" cy="498991"/>
          </a:xfrm>
        </p:spPr>
        <p:txBody>
          <a:bodyPr/>
          <a:lstStyle/>
          <a:p>
            <a:r>
              <a:rPr lang="en-US"/>
              <a:t>Questions</a:t>
            </a:r>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a:xfrm>
            <a:off x="455303" y="877661"/>
            <a:ext cx="8350460" cy="3951514"/>
          </a:xfrm>
        </p:spPr>
        <p:txBody>
          <a:bodyPr/>
          <a:lstStyle/>
          <a:p>
            <a:r>
              <a:rPr lang="en-US"/>
              <a:t>Questions are taken by Site Name in alphabetical order</a:t>
            </a:r>
          </a:p>
          <a:p>
            <a:pPr lvl="1"/>
            <a:r>
              <a:rPr lang="en-US"/>
              <a:t>A – E (Example – Dyess Air Force Base)</a:t>
            </a:r>
          </a:p>
          <a:p>
            <a:pPr lvl="1"/>
            <a:r>
              <a:rPr lang="en-US"/>
              <a:t>F – L (Example – Fort Huachuca) </a:t>
            </a:r>
          </a:p>
          <a:p>
            <a:pPr lvl="1"/>
            <a:r>
              <a:rPr lang="en-US"/>
              <a:t>M – S (Example – Redstone Arsenal)</a:t>
            </a:r>
          </a:p>
          <a:p>
            <a:pPr lvl="1"/>
            <a:r>
              <a:rPr lang="en-US"/>
              <a:t>T – Z (Example – Yuma Proving Ground)</a:t>
            </a:r>
          </a:p>
          <a:p>
            <a:endParaRPr lang="en-US"/>
          </a:p>
          <a:p>
            <a:r>
              <a:rPr lang="en-US"/>
              <a:t>If using your telephone to dial in, you can press *6 to unmute yourself to ask a question.</a:t>
            </a:r>
          </a:p>
          <a:p>
            <a:pPr lvl="1"/>
            <a:r>
              <a:rPr lang="en-US"/>
              <a:t>Please be considerate and mute your phone if you are not talking by pressing *6 again.</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00339-B06E-CF44-897A-A9EC4ECCEC87}"/>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11" name="Title 10">
            <a:extLst>
              <a:ext uri="{FF2B5EF4-FFF2-40B4-BE49-F238E27FC236}">
                <a16:creationId xmlns:a16="http://schemas.microsoft.com/office/drawing/2014/main" id="{50DCF653-FAD9-BABA-DE89-E33CABF450DA}"/>
              </a:ext>
            </a:extLst>
          </p:cNvPr>
          <p:cNvSpPr>
            <a:spLocks noGrp="1"/>
          </p:cNvSpPr>
          <p:nvPr>
            <p:ph type="title"/>
          </p:nvPr>
        </p:nvSpPr>
        <p:spPr/>
        <p:txBody>
          <a:bodyPr/>
          <a:lstStyle/>
          <a:p>
            <a:r>
              <a:rPr lang="en-US" dirty="0"/>
              <a:t>Top Issues for November/December (cont.)</a:t>
            </a:r>
          </a:p>
        </p:txBody>
      </p:sp>
      <p:graphicFrame>
        <p:nvGraphicFramePr>
          <p:cNvPr id="13" name="Table 5">
            <a:extLst>
              <a:ext uri="{FF2B5EF4-FFF2-40B4-BE49-F238E27FC236}">
                <a16:creationId xmlns:a16="http://schemas.microsoft.com/office/drawing/2014/main" id="{69C6D8C3-4398-1D04-C8C3-40C83C88C33E}"/>
              </a:ext>
            </a:extLst>
          </p:cNvPr>
          <p:cNvGraphicFramePr>
            <a:graphicFrameLocks noGrp="1"/>
          </p:cNvGraphicFramePr>
          <p:nvPr>
            <p:ph sz="quarter" idx="10"/>
            <p:extLst>
              <p:ext uri="{D42A27DB-BD31-4B8C-83A1-F6EECF244321}">
                <p14:modId xmlns:p14="http://schemas.microsoft.com/office/powerpoint/2010/main" val="4042560708"/>
              </p:ext>
            </p:extLst>
          </p:nvPr>
        </p:nvGraphicFramePr>
        <p:xfrm>
          <a:off x="-4107" y="915614"/>
          <a:ext cx="9129354" cy="2627760"/>
        </p:xfrm>
        <a:graphic>
          <a:graphicData uri="http://schemas.openxmlformats.org/drawingml/2006/table">
            <a:tbl>
              <a:tblPr firstRow="1" bandRow="1">
                <a:tableStyleId>{5C22544A-7EE6-4342-B048-85BDC9FD1C3A}</a:tableStyleId>
              </a:tblPr>
              <a:tblGrid>
                <a:gridCol w="1256418">
                  <a:extLst>
                    <a:ext uri="{9D8B030D-6E8A-4147-A177-3AD203B41FA5}">
                      <a16:colId xmlns:a16="http://schemas.microsoft.com/office/drawing/2014/main" val="3050094265"/>
                    </a:ext>
                  </a:extLst>
                </a:gridCol>
                <a:gridCol w="3634282">
                  <a:extLst>
                    <a:ext uri="{9D8B030D-6E8A-4147-A177-3AD203B41FA5}">
                      <a16:colId xmlns:a16="http://schemas.microsoft.com/office/drawing/2014/main" val="1722081071"/>
                    </a:ext>
                  </a:extLst>
                </a:gridCol>
                <a:gridCol w="3115702">
                  <a:extLst>
                    <a:ext uri="{9D8B030D-6E8A-4147-A177-3AD203B41FA5}">
                      <a16:colId xmlns:a16="http://schemas.microsoft.com/office/drawing/2014/main" val="4286681458"/>
                    </a:ext>
                  </a:extLst>
                </a:gridCol>
                <a:gridCol w="1122952">
                  <a:extLst>
                    <a:ext uri="{9D8B030D-6E8A-4147-A177-3AD203B41FA5}">
                      <a16:colId xmlns:a16="http://schemas.microsoft.com/office/drawing/2014/main" val="1957256232"/>
                    </a:ext>
                  </a:extLst>
                </a:gridCol>
              </a:tblGrid>
              <a:tr h="242107">
                <a:tc>
                  <a:txBody>
                    <a:bodyPr/>
                    <a:lstStyle/>
                    <a:p>
                      <a:pPr algn="ctr"/>
                      <a:r>
                        <a:rPr lang="en-US" sz="1400" dirty="0">
                          <a:solidFill>
                            <a:schemeClr val="bg1"/>
                          </a:solidFill>
                          <a:latin typeface="+mj-lt"/>
                        </a:rPr>
                        <a:t>Issue #</a:t>
                      </a:r>
                    </a:p>
                  </a:txBody>
                  <a:tcPr anchor="ctr"/>
                </a:tc>
                <a:tc>
                  <a:txBody>
                    <a:bodyPr/>
                    <a:lstStyle/>
                    <a:p>
                      <a:pPr algn="ctr"/>
                      <a:r>
                        <a:rPr lang="en-US" sz="1400" dirty="0">
                          <a:solidFill>
                            <a:schemeClr val="bg1"/>
                          </a:solidFill>
                          <a:latin typeface="+mj-lt"/>
                        </a:rPr>
                        <a:t>Summary</a:t>
                      </a:r>
                    </a:p>
                  </a:txBody>
                  <a:tcPr anchor="ctr">
                    <a:solidFill>
                      <a:srgbClr val="65778F"/>
                    </a:solidFill>
                  </a:tcPr>
                </a:tc>
                <a:tc>
                  <a:txBody>
                    <a:bodyPr/>
                    <a:lstStyle/>
                    <a:p>
                      <a:pPr algn="ctr"/>
                      <a:r>
                        <a:rPr lang="en-US" sz="1400" dirty="0">
                          <a:solidFill>
                            <a:schemeClr val="bg1"/>
                          </a:solidFill>
                          <a:latin typeface="+mj-lt"/>
                        </a:rPr>
                        <a:t>Workaround</a:t>
                      </a:r>
                    </a:p>
                  </a:txBody>
                  <a:tcPr anchor="ctr"/>
                </a:tc>
                <a:tc>
                  <a:txBody>
                    <a:bodyPr/>
                    <a:lstStyle/>
                    <a:p>
                      <a:pPr algn="ctr"/>
                      <a:r>
                        <a:rPr lang="en-US" sz="1400" dirty="0">
                          <a:solidFill>
                            <a:schemeClr val="bg1"/>
                          </a:solidFill>
                          <a:latin typeface="+mj-lt"/>
                        </a:rPr>
                        <a:t>Release</a:t>
                      </a:r>
                    </a:p>
                  </a:txBody>
                  <a:tcPr anchor="ctr"/>
                </a:tc>
                <a:extLst>
                  <a:ext uri="{0D108BD9-81ED-4DB2-BD59-A6C34878D82A}">
                    <a16:rowId xmlns:a16="http://schemas.microsoft.com/office/drawing/2014/main" val="4111442952"/>
                  </a:ext>
                </a:extLst>
              </a:tr>
              <a:tr h="1258958">
                <a:tc>
                  <a:txBody>
                    <a:bodyPr/>
                    <a:lstStyle/>
                    <a:p>
                      <a:pPr algn="ctr"/>
                      <a:r>
                        <a:rPr kumimoji="0" lang="en-US" sz="1400" b="0" i="0" u="none" strike="noStrike" kern="1200" cap="none" spc="0" normalizeH="0" baseline="0" noProof="0" dirty="0">
                          <a:ln>
                            <a:noFill/>
                          </a:ln>
                          <a:solidFill>
                            <a:srgbClr val="00467F"/>
                          </a:solidFill>
                          <a:effectLst/>
                          <a:uLnTx/>
                          <a:uFillTx/>
                          <a:latin typeface="Arial" panose="020B0604020202020204"/>
                          <a:ea typeface="+mn-ea"/>
                          <a:cs typeface="+mn-cs"/>
                        </a:rPr>
                        <a:t>PPT</a:t>
                      </a:r>
                      <a:endParaRPr lang="en-US" sz="1400" dirty="0">
                        <a:latin typeface="+mj-lt"/>
                      </a:endParaRPr>
                    </a:p>
                  </a:txBody>
                  <a:tcPr anchor="ctr"/>
                </a:tc>
                <a:tc>
                  <a:txBody>
                    <a:bodyPr/>
                    <a:lstStyle/>
                    <a:p>
                      <a:pPr algn="l"/>
                      <a:r>
                        <a:rPr kumimoji="0" lang="en-US" sz="1400" b="0" i="0" u="none" strike="noStrike" kern="1200" cap="none" spc="0" normalizeH="0" baseline="0" noProof="0" dirty="0">
                          <a:ln>
                            <a:noFill/>
                          </a:ln>
                          <a:solidFill>
                            <a:srgbClr val="00467F"/>
                          </a:solidFill>
                          <a:effectLst/>
                          <a:uLnTx/>
                          <a:uFillTx/>
                          <a:latin typeface="+mn-lt"/>
                          <a:ea typeface="+mn-ea"/>
                          <a:cs typeface="+mn-cs"/>
                        </a:rPr>
                        <a:t>Expense Categories are missing under the Add Expense drop-down. Only International Travel Expenses, Lodging Expenses and Mileage Expenses are displaying. </a:t>
                      </a:r>
                      <a:endParaRPr lang="en-US" sz="1400" kern="1200" dirty="0">
                        <a:solidFill>
                          <a:schemeClr val="dk1"/>
                        </a:solidFill>
                        <a:latin typeface="+mj-lt"/>
                        <a:ea typeface="+mn-ea"/>
                        <a:cs typeface="+mn-cs"/>
                      </a:endParaRPr>
                    </a:p>
                  </a:txBody>
                  <a:tcPr anchor="ctr"/>
                </a:tc>
                <a:tc>
                  <a:txBody>
                    <a:bodyPr/>
                    <a:lstStyle/>
                    <a:p>
                      <a:pPr algn="l"/>
                      <a:r>
                        <a:rPr kumimoji="0" lang="en-US" sz="1400" b="0" i="0" u="none" strike="noStrike" kern="1200" cap="none" spc="0" normalizeH="0" baseline="0" noProof="0" dirty="0">
                          <a:ln>
                            <a:noFill/>
                          </a:ln>
                          <a:solidFill>
                            <a:srgbClr val="00467F"/>
                          </a:solidFill>
                          <a:effectLst/>
                          <a:uLnTx/>
                          <a:uFillTx/>
                          <a:latin typeface="+mn-lt"/>
                          <a:ea typeface="+mn-ea"/>
                          <a:cs typeface="+mn-cs"/>
                        </a:rPr>
                        <a:t>Typing the missing expense in filter will add the expense. Zooming in/out will display the missing categories. Additionally Selecting an available category and then selecting the back button at the top will display the missing categories.</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1461752596"/>
                  </a:ext>
                </a:extLst>
              </a:tr>
              <a:tr h="738000">
                <a:tc>
                  <a:txBody>
                    <a:bodyPr/>
                    <a:lstStyle/>
                    <a:p>
                      <a:pPr algn="ctr"/>
                      <a:r>
                        <a:rPr lang="en-US" sz="1400" dirty="0">
                          <a:latin typeface="+mj-lt"/>
                        </a:rPr>
                        <a:t>PPT</a:t>
                      </a:r>
                    </a:p>
                  </a:txBody>
                  <a:tcPr anchor="ctr"/>
                </a:tc>
                <a:tc>
                  <a:txBody>
                    <a:bodyPr/>
                    <a:lstStyle/>
                    <a:p>
                      <a:pPr algn="l"/>
                      <a:r>
                        <a:rPr lang="en-US" sz="1400" kern="1200" dirty="0">
                          <a:solidFill>
                            <a:schemeClr val="dk1"/>
                          </a:solidFill>
                          <a:latin typeface="+mj-lt"/>
                          <a:ea typeface="+mn-ea"/>
                          <a:cs typeface="+mn-cs"/>
                        </a:rPr>
                        <a:t>Authorizations are getting stuck at Paylink.</a:t>
                      </a: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Please contact the TAC for further assistance.</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897505646"/>
                  </a:ext>
                </a:extLst>
              </a:tr>
            </a:tbl>
          </a:graphicData>
        </a:graphic>
      </p:graphicFrame>
    </p:spTree>
    <p:extLst>
      <p:ext uri="{BB962C8B-B14F-4D97-AF65-F5344CB8AC3E}">
        <p14:creationId xmlns:p14="http://schemas.microsoft.com/office/powerpoint/2010/main" val="344753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15428B-F7E4-25C1-81D5-830D5A964C64}"/>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3" name="Title 2">
            <a:extLst>
              <a:ext uri="{FF2B5EF4-FFF2-40B4-BE49-F238E27FC236}">
                <a16:creationId xmlns:a16="http://schemas.microsoft.com/office/drawing/2014/main" id="{073AA05E-037D-06FC-8FD8-A72F681A4EE6}"/>
              </a:ext>
            </a:extLst>
          </p:cNvPr>
          <p:cNvSpPr>
            <a:spLocks noGrp="1"/>
          </p:cNvSpPr>
          <p:nvPr>
            <p:ph type="title"/>
          </p:nvPr>
        </p:nvSpPr>
        <p:spPr/>
        <p:txBody>
          <a:bodyPr/>
          <a:lstStyle/>
          <a:p>
            <a:r>
              <a:rPr lang="en-US" dirty="0"/>
              <a:t>GovTravels 2025</a:t>
            </a:r>
          </a:p>
        </p:txBody>
      </p:sp>
      <p:sp>
        <p:nvSpPr>
          <p:cNvPr id="4" name="Content Placeholder 3">
            <a:extLst>
              <a:ext uri="{FF2B5EF4-FFF2-40B4-BE49-F238E27FC236}">
                <a16:creationId xmlns:a16="http://schemas.microsoft.com/office/drawing/2014/main" id="{52E7EFA5-05D7-C3C3-AA9D-775F0BC738D0}"/>
              </a:ext>
            </a:extLst>
          </p:cNvPr>
          <p:cNvSpPr>
            <a:spLocks noGrp="1"/>
          </p:cNvSpPr>
          <p:nvPr>
            <p:ph sz="quarter" idx="10"/>
          </p:nvPr>
        </p:nvSpPr>
        <p:spPr/>
        <p:txBody>
          <a:bodyPr/>
          <a:lstStyle/>
          <a:p>
            <a:r>
              <a:rPr lang="en-US" dirty="0"/>
              <a:t>Registration opened </a:t>
            </a:r>
            <a:br>
              <a:rPr lang="en-US" dirty="0"/>
            </a:br>
            <a:r>
              <a:rPr lang="en-US" dirty="0"/>
              <a:t>September 19, 2024</a:t>
            </a:r>
          </a:p>
          <a:p>
            <a:r>
              <a:rPr lang="en-US" dirty="0"/>
              <a:t>Early bird/discounted registration </a:t>
            </a:r>
            <a:br>
              <a:rPr lang="en-US" dirty="0"/>
            </a:br>
            <a:r>
              <a:rPr lang="en-US" dirty="0"/>
              <a:t>ends January 23, 2025</a:t>
            </a:r>
          </a:p>
          <a:p>
            <a:r>
              <a:rPr lang="en-US" dirty="0"/>
              <a:t>Event is February 24-27, 2025; </a:t>
            </a:r>
            <a:br>
              <a:rPr lang="en-US" dirty="0"/>
            </a:br>
            <a:r>
              <a:rPr lang="en-US" dirty="0"/>
              <a:t>we’ve added an extra half-day from the previous three-day GovTravels events</a:t>
            </a:r>
          </a:p>
          <a:p>
            <a:r>
              <a:rPr lang="en-US" dirty="0"/>
              <a:t>Hotel bookings can be made now through the NDTA website</a:t>
            </a:r>
          </a:p>
          <a:p>
            <a:r>
              <a:rPr lang="en-US" dirty="0"/>
              <a:t>DTMO’s Point of Contact is Andrea Carlock; her email address is </a:t>
            </a:r>
            <a:r>
              <a:rPr lang="en-US" dirty="0">
                <a:hlinkClick r:id="rId2"/>
              </a:rPr>
              <a:t>andrea.e.carlock.civ@mail.mil</a:t>
            </a:r>
            <a:r>
              <a:rPr lang="en-US" dirty="0"/>
              <a:t> </a:t>
            </a:r>
          </a:p>
          <a:p>
            <a:r>
              <a:rPr lang="en-US" dirty="0">
                <a:hlinkClick r:id="rId3"/>
              </a:rPr>
              <a:t>https://www.ndtahq.com/events/gov-travels/</a:t>
            </a:r>
            <a:endParaRPr lang="en-US" dirty="0"/>
          </a:p>
          <a:p>
            <a:pPr marL="129778" indent="0">
              <a:buNone/>
            </a:pPr>
            <a:endParaRPr lang="en-US" dirty="0"/>
          </a:p>
        </p:txBody>
      </p:sp>
      <p:pic>
        <p:nvPicPr>
          <p:cNvPr id="5" name="Picture 4" descr="Govtravels 2025 Logo">
            <a:extLst>
              <a:ext uri="{FF2B5EF4-FFF2-40B4-BE49-F238E27FC236}">
                <a16:creationId xmlns:a16="http://schemas.microsoft.com/office/drawing/2014/main" id="{5DE6A59B-8369-9D58-2EAF-FC4068C8EED9}"/>
              </a:ext>
            </a:extLst>
          </p:cNvPr>
          <p:cNvPicPr>
            <a:picLocks noChangeAspect="1"/>
          </p:cNvPicPr>
          <p:nvPr/>
        </p:nvPicPr>
        <p:blipFill>
          <a:blip r:embed="rId4"/>
          <a:stretch>
            <a:fillRect/>
          </a:stretch>
        </p:blipFill>
        <p:spPr>
          <a:xfrm>
            <a:off x="4956631" y="572887"/>
            <a:ext cx="3732066" cy="1459241"/>
          </a:xfrm>
          <a:prstGeom prst="rect">
            <a:avLst/>
          </a:prstGeom>
        </p:spPr>
      </p:pic>
    </p:spTree>
    <p:extLst>
      <p:ext uri="{BB962C8B-B14F-4D97-AF65-F5344CB8AC3E}">
        <p14:creationId xmlns:p14="http://schemas.microsoft.com/office/powerpoint/2010/main" val="897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DA886B-5CE8-4DA4-8C1C-D9D1BDFED9DE}"/>
              </a:ext>
            </a:extLst>
          </p:cNvPr>
          <p:cNvSpPr>
            <a:spLocks noGrp="1"/>
          </p:cNvSpPr>
          <p:nvPr>
            <p:ph type="sldNum" sz="quarter" idx="4"/>
          </p:nvPr>
        </p:nvSpPr>
        <p:spPr/>
        <p:txBody>
          <a:bodyPr/>
          <a:lstStyle/>
          <a:p>
            <a:fld id="{4C6B7127-9F77-471E-BA61-1540CB2C57B2}" type="slidenum">
              <a:rPr lang="en-US" smtClean="0"/>
              <a:pPr/>
              <a:t>7</a:t>
            </a:fld>
            <a:endParaRPr lang="en-US" dirty="0"/>
          </a:p>
        </p:txBody>
      </p:sp>
      <p:sp>
        <p:nvSpPr>
          <p:cNvPr id="2" name="Title 1">
            <a:extLst>
              <a:ext uri="{FF2B5EF4-FFF2-40B4-BE49-F238E27FC236}">
                <a16:creationId xmlns:a16="http://schemas.microsoft.com/office/drawing/2014/main" id="{A24F58E2-1606-405C-B5FC-64CFCD39CEF0}"/>
              </a:ext>
            </a:extLst>
          </p:cNvPr>
          <p:cNvSpPr>
            <a:spLocks noGrp="1"/>
          </p:cNvSpPr>
          <p:nvPr>
            <p:ph type="title"/>
          </p:nvPr>
        </p:nvSpPr>
        <p:spPr/>
        <p:txBody>
          <a:bodyPr/>
          <a:lstStyle/>
          <a:p>
            <a:r>
              <a:rPr lang="en-US" dirty="0"/>
              <a:t>Reports in DTS</a:t>
            </a:r>
          </a:p>
        </p:txBody>
      </p:sp>
      <p:sp>
        <p:nvSpPr>
          <p:cNvPr id="4" name="Content Placeholder 3">
            <a:extLst>
              <a:ext uri="{FF2B5EF4-FFF2-40B4-BE49-F238E27FC236}">
                <a16:creationId xmlns:a16="http://schemas.microsoft.com/office/drawing/2014/main" id="{7D5517E6-5E7C-412B-BBFF-D92B36B6FDDE}"/>
              </a:ext>
            </a:extLst>
          </p:cNvPr>
          <p:cNvSpPr>
            <a:spLocks noGrp="1"/>
          </p:cNvSpPr>
          <p:nvPr>
            <p:ph sz="quarter" idx="10"/>
          </p:nvPr>
        </p:nvSpPr>
        <p:spPr/>
        <p:txBody>
          <a:bodyPr>
            <a:normAutofit/>
          </a:bodyPr>
          <a:lstStyle/>
          <a:p>
            <a:r>
              <a:rPr lang="en-US" dirty="0"/>
              <a:t>Reports in DTS analyze and present data from DTS travel documents and personal profiles. </a:t>
            </a:r>
          </a:p>
          <a:p>
            <a:endParaRPr lang="en-US" dirty="0"/>
          </a:p>
          <a:p>
            <a:r>
              <a:rPr lang="en-US" dirty="0"/>
              <a:t>The reports generated are vital tools for managing your organization’s travel program. </a:t>
            </a:r>
          </a:p>
          <a:p>
            <a:endParaRPr lang="en-US" dirty="0"/>
          </a:p>
          <a:p>
            <a:r>
              <a:rPr lang="en-US" b="1" u="sng" dirty="0">
                <a:solidFill>
                  <a:srgbClr val="FF0000"/>
                </a:solidFill>
              </a:rPr>
              <a:t>All</a:t>
            </a:r>
            <a:r>
              <a:rPr lang="en-US" dirty="0"/>
              <a:t> DTS reports require organization (Org) access, and in addition, some require additional permission levels or role appointments. </a:t>
            </a:r>
          </a:p>
        </p:txBody>
      </p:sp>
    </p:spTree>
    <p:extLst>
      <p:ext uri="{BB962C8B-B14F-4D97-AF65-F5344CB8AC3E}">
        <p14:creationId xmlns:p14="http://schemas.microsoft.com/office/powerpoint/2010/main" val="257561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19D50D-A4BF-4D6B-98EA-68E540E5BB25}"/>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2" name="Title 1">
            <a:extLst>
              <a:ext uri="{FF2B5EF4-FFF2-40B4-BE49-F238E27FC236}">
                <a16:creationId xmlns:a16="http://schemas.microsoft.com/office/drawing/2014/main" id="{8B8C25A2-0157-441C-B32E-D3873E5AB992}"/>
              </a:ext>
            </a:extLst>
          </p:cNvPr>
          <p:cNvSpPr>
            <a:spLocks noGrp="1"/>
          </p:cNvSpPr>
          <p:nvPr>
            <p:ph type="title"/>
          </p:nvPr>
        </p:nvSpPr>
        <p:spPr/>
        <p:txBody>
          <a:bodyPr/>
          <a:lstStyle/>
          <a:p>
            <a:r>
              <a:rPr lang="en-US" dirty="0"/>
              <a:t>Reports in DTS (cont.)</a:t>
            </a:r>
          </a:p>
        </p:txBody>
      </p:sp>
      <p:sp>
        <p:nvSpPr>
          <p:cNvPr id="4" name="Content Placeholder 3">
            <a:extLst>
              <a:ext uri="{FF2B5EF4-FFF2-40B4-BE49-F238E27FC236}">
                <a16:creationId xmlns:a16="http://schemas.microsoft.com/office/drawing/2014/main" id="{FA3BB60F-167A-4D36-B322-CF5FB006BA92}"/>
              </a:ext>
            </a:extLst>
          </p:cNvPr>
          <p:cNvSpPr>
            <a:spLocks noGrp="1"/>
          </p:cNvSpPr>
          <p:nvPr>
            <p:ph sz="quarter" idx="10"/>
          </p:nvPr>
        </p:nvSpPr>
        <p:spPr/>
        <p:txBody>
          <a:bodyPr/>
          <a:lstStyle/>
          <a:p>
            <a:r>
              <a:rPr lang="en-US" dirty="0"/>
              <a:t>DTS offers a variety of reports, which are in different locations:</a:t>
            </a:r>
          </a:p>
          <a:p>
            <a:pPr lvl="1"/>
            <a:r>
              <a:rPr lang="en-US" dirty="0"/>
              <a:t>DTS Report Scheduler</a:t>
            </a:r>
          </a:p>
          <a:p>
            <a:pPr lvl="1"/>
            <a:r>
              <a:rPr lang="en-US" dirty="0"/>
              <a:t>DTS Budget Module</a:t>
            </a:r>
          </a:p>
          <a:p>
            <a:pPr lvl="1"/>
            <a:r>
              <a:rPr lang="en-US" dirty="0"/>
              <a:t>DTA Maintenance Tool</a:t>
            </a:r>
          </a:p>
          <a:p>
            <a:pPr lvl="1"/>
            <a:r>
              <a:rPr lang="en-US" dirty="0"/>
              <a:t>Business Intelligence Reporting Tool (BIRT)</a:t>
            </a:r>
          </a:p>
          <a:p>
            <a:pPr lvl="1"/>
            <a:r>
              <a:rPr lang="en-US" dirty="0"/>
              <a:t>Specialized Modules</a:t>
            </a:r>
          </a:p>
          <a:p>
            <a:pPr lvl="2"/>
            <a:r>
              <a:rPr lang="en-US" dirty="0"/>
              <a:t>CBA Reconciliation Module</a:t>
            </a:r>
          </a:p>
          <a:p>
            <a:pPr lvl="2"/>
            <a:r>
              <a:rPr lang="en-US" dirty="0"/>
              <a:t>DMM Gateway</a:t>
            </a:r>
          </a:p>
          <a:p>
            <a:pPr lvl="2"/>
            <a:endParaRPr lang="en-US" dirty="0"/>
          </a:p>
        </p:txBody>
      </p:sp>
    </p:spTree>
    <p:extLst>
      <p:ext uri="{BB962C8B-B14F-4D97-AF65-F5344CB8AC3E}">
        <p14:creationId xmlns:p14="http://schemas.microsoft.com/office/powerpoint/2010/main" val="401242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DA886B-5CE8-4DA4-8C1C-D9D1BDFED9DE}"/>
              </a:ext>
            </a:extLst>
          </p:cNvPr>
          <p:cNvSpPr>
            <a:spLocks noGrp="1"/>
          </p:cNvSpPr>
          <p:nvPr>
            <p:ph type="sldNum" sz="quarter" idx="4"/>
          </p:nvPr>
        </p:nvSpPr>
        <p:spPr/>
        <p:txBody>
          <a:bodyPr/>
          <a:lstStyle/>
          <a:p>
            <a:fld id="{4C6B7127-9F77-471E-BA61-1540CB2C57B2}" type="slidenum">
              <a:rPr lang="en-US" smtClean="0"/>
              <a:pPr/>
              <a:t>9</a:t>
            </a:fld>
            <a:endParaRPr lang="en-US" dirty="0"/>
          </a:p>
        </p:txBody>
      </p:sp>
      <p:sp>
        <p:nvSpPr>
          <p:cNvPr id="2" name="Title 1">
            <a:extLst>
              <a:ext uri="{FF2B5EF4-FFF2-40B4-BE49-F238E27FC236}">
                <a16:creationId xmlns:a16="http://schemas.microsoft.com/office/drawing/2014/main" id="{A24F58E2-1606-405C-B5FC-64CFCD39CEF0}"/>
              </a:ext>
            </a:extLst>
          </p:cNvPr>
          <p:cNvSpPr>
            <a:spLocks noGrp="1"/>
          </p:cNvSpPr>
          <p:nvPr>
            <p:ph type="title"/>
          </p:nvPr>
        </p:nvSpPr>
        <p:spPr/>
        <p:txBody>
          <a:bodyPr/>
          <a:lstStyle/>
          <a:p>
            <a:r>
              <a:rPr lang="en-US" dirty="0"/>
              <a:t>Reports in DTS (cont.)</a:t>
            </a:r>
          </a:p>
        </p:txBody>
      </p:sp>
      <p:sp>
        <p:nvSpPr>
          <p:cNvPr id="4" name="Content Placeholder 3">
            <a:extLst>
              <a:ext uri="{FF2B5EF4-FFF2-40B4-BE49-F238E27FC236}">
                <a16:creationId xmlns:a16="http://schemas.microsoft.com/office/drawing/2014/main" id="{7D5517E6-5E7C-412B-BBFF-D92B36B6FDDE}"/>
              </a:ext>
            </a:extLst>
          </p:cNvPr>
          <p:cNvSpPr>
            <a:spLocks noGrp="1"/>
          </p:cNvSpPr>
          <p:nvPr>
            <p:ph sz="quarter" idx="10"/>
          </p:nvPr>
        </p:nvSpPr>
        <p:spPr/>
        <p:txBody>
          <a:bodyPr>
            <a:normAutofit lnSpcReduction="10000"/>
          </a:bodyPr>
          <a:lstStyle/>
          <a:p>
            <a:r>
              <a:rPr lang="en-US" dirty="0"/>
              <a:t>To create a report in DTS, you must enter search criteria, which can vary depending on the type of report. </a:t>
            </a:r>
          </a:p>
          <a:p>
            <a:pPr lvl="1"/>
            <a:r>
              <a:rPr lang="en-US" dirty="0"/>
              <a:t>For the best results, identify as many specific criteria as possible, to return a more focused report in less time. </a:t>
            </a:r>
          </a:p>
          <a:p>
            <a:endParaRPr lang="en-US" dirty="0"/>
          </a:p>
          <a:p>
            <a:r>
              <a:rPr lang="en-US" dirty="0"/>
              <a:t>While many reports return results quickly, others may take longer for various reasons:</a:t>
            </a:r>
          </a:p>
          <a:p>
            <a:pPr lvl="1"/>
            <a:r>
              <a:rPr lang="en-US" dirty="0"/>
              <a:t>Amount of data being compiled.</a:t>
            </a:r>
          </a:p>
          <a:p>
            <a:pPr lvl="1"/>
            <a:r>
              <a:rPr lang="en-US" dirty="0"/>
              <a:t>A report that has been pre-scheduled to run during non-peak hours. </a:t>
            </a:r>
          </a:p>
          <a:p>
            <a:endParaRPr lang="en-US" dirty="0"/>
          </a:p>
          <a:p>
            <a:r>
              <a:rPr lang="en-US" dirty="0"/>
              <a:t>For most reports, DTS emails you when the report is ready for you to retrieve the data.</a:t>
            </a:r>
          </a:p>
        </p:txBody>
      </p:sp>
    </p:spTree>
    <p:extLst>
      <p:ext uri="{BB962C8B-B14F-4D97-AF65-F5344CB8AC3E}">
        <p14:creationId xmlns:p14="http://schemas.microsoft.com/office/powerpoint/2010/main" val="2660731218"/>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solidFill>
        </a:ln>
      </a:spPr>
      <a:bodyPr wrap="square" lIns="91440" tIns="91440" rIns="91440" bIns="91440" rtlCol="0" anchor="ctr">
        <a:noAutofit/>
      </a:bodyPr>
      <a:lstStyle>
        <a:defPPr algn="l">
          <a:defRPr sz="1400" dirty="0" smtClean="0">
            <a:solidFill>
              <a:schemeClr val="tx2"/>
            </a:solidFill>
          </a:defRPr>
        </a:defPPr>
      </a:lstStyle>
    </a:txDef>
  </a:objectDefaults>
  <a:extraClrSchemeLst/>
  <a:extLst>
    <a:ext uri="{05A4C25C-085E-4340-85A3-A5531E510DB2}">
      <thm15:themeFamily xmlns:thm15="http://schemas.microsoft.com/office/thememl/2012/main" name="Presentation4" id="{C1688B54-9407-46F5-9621-4CF3C80B5FE4}" vid="{63491FA2-C4D0-4D1C-825A-0DF6A992A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C450DAF8E0149B4AFF01105F7BB74" ma:contentTypeVersion="16" ma:contentTypeDescription="Create a new document." ma:contentTypeScope="" ma:versionID="5a6e86c44ed3bd5a1ac7ee9a9bb98643">
  <xsd:schema xmlns:xsd="http://www.w3.org/2001/XMLSchema" xmlns:xs="http://www.w3.org/2001/XMLSchema" xmlns:p="http://schemas.microsoft.com/office/2006/metadata/properties" xmlns:ns2="6a678f0c-57ef-4a4f-b056-d97b4e444312" xmlns:ns3="dee3b535-7437-4ad9-9ef6-4ba1b81087f0" xmlns:ns4="3f63e637-ce5b-4de7-91c4-ee4f06a94433" targetNamespace="http://schemas.microsoft.com/office/2006/metadata/properties" ma:root="true" ma:fieldsID="1147d6a03cead1f03d24189ec5d9e494" ns2:_="" ns3:_="" ns4:_="">
    <xsd:import namespace="6a678f0c-57ef-4a4f-b056-d97b4e444312"/>
    <xsd:import namespace="dee3b535-7437-4ad9-9ef6-4ba1b81087f0"/>
    <xsd:import namespace="3f63e637-ce5b-4de7-91c4-ee4f06a94433"/>
    <xsd:element name="properties">
      <xsd:complexType>
        <xsd:sequence>
          <xsd:element name="documentManagement">
            <xsd:complexType>
              <xsd:all>
                <xsd:element ref="ns2:Section"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78f0c-57ef-4a4f-b056-d97b4e444312" elementFormDefault="qualified">
    <xsd:import namespace="http://schemas.microsoft.com/office/2006/documentManagement/types"/>
    <xsd:import namespace="http://schemas.microsoft.com/office/infopath/2007/PartnerControls"/>
    <xsd:element name="Section" ma:index="4" nillable="true" ma:displayName="Section" ma:default="03 DTMO Templates" ma:format="Dropdown" ma:internalName="Section" ma:readOnly="false">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enumeration value="07 Document Conversion"/>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3b535-7437-4ad9-9ef6-4ba1b81087f0"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3e637-ce5b-4de7-91c4-ee4f06a9443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43e8f98-0dc9-4d73-bd7a-d3270626bcd8}" ma:internalName="TaxCatchAll" ma:showField="CatchAllData" ma:web="3f63e637-ce5b-4de7-91c4-ee4f06a94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6a678f0c-57ef-4a4f-b056-d97b4e444312">03 DTMO Templates</Section>
    <SharedWithUsers xmlns="dee3b535-7437-4ad9-9ef6-4ba1b81087f0">
      <UserInfo>
        <DisplayName>Kerrins, Amy J CTR DODHRA DSSC (USA)</DisplayName>
        <AccountId>193</AccountId>
        <AccountType/>
      </UserInfo>
    </SharedWithUsers>
    <lcf76f155ced4ddcb4097134ff3c332f xmlns="6a678f0c-57ef-4a4f-b056-d97b4e444312">
      <Terms xmlns="http://schemas.microsoft.com/office/infopath/2007/PartnerControls"/>
    </lcf76f155ced4ddcb4097134ff3c332f>
    <TaxCatchAll xmlns="3f63e637-ce5b-4de7-91c4-ee4f06a94433" xsi:nil="true"/>
  </documentManagement>
</p:properties>
</file>

<file path=customXml/itemProps1.xml><?xml version="1.0" encoding="utf-8"?>
<ds:datastoreItem xmlns:ds="http://schemas.openxmlformats.org/officeDocument/2006/customXml" ds:itemID="{60F2C152-7A9B-4BEC-835E-95FBEDB88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78f0c-57ef-4a4f-b056-d97b4e444312"/>
    <ds:schemaRef ds:uri="dee3b535-7437-4ad9-9ef6-4ba1b81087f0"/>
    <ds:schemaRef ds:uri="3f63e637-ce5b-4de7-91c4-ee4f06a94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3.xml><?xml version="1.0" encoding="utf-8"?>
<ds:datastoreItem xmlns:ds="http://schemas.openxmlformats.org/officeDocument/2006/customXml" ds:itemID="{12F7C0F1-EF5D-4BA6-9E13-150EE21BE035}">
  <ds:schemaRefs>
    <ds:schemaRef ds:uri="http://schemas.microsoft.com/office/infopath/2007/PartnerControls"/>
    <ds:schemaRef ds:uri="http://schemas.microsoft.com/office/2006/documentManagement/types"/>
    <ds:schemaRef ds:uri="http://schemas.microsoft.com/office/2006/metadata/properties"/>
    <ds:schemaRef ds:uri="6a678f0c-57ef-4a4f-b056-d97b4e444312"/>
    <ds:schemaRef ds:uri="http://purl.org/dc/elements/1.1/"/>
    <ds:schemaRef ds:uri="http://purl.org/dc/dcmitype/"/>
    <ds:schemaRef ds:uri="dee3b535-7437-4ad9-9ef6-4ba1b81087f0"/>
    <ds:schemaRef ds:uri="http://schemas.openxmlformats.org/package/2006/metadata/core-properties"/>
    <ds:schemaRef ds:uri="3f63e637-ce5b-4de7-91c4-ee4f06a9443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71751</TotalTime>
  <Words>3307</Words>
  <Application>Microsoft Office PowerPoint</Application>
  <PresentationFormat>On-screen Show (16:9)</PresentationFormat>
  <Paragraphs>394</Paragraphs>
  <Slides>46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DTMO Template</vt:lpstr>
      <vt:lpstr>Welcome to the TAC Outreach Call</vt:lpstr>
      <vt:lpstr>TAC Outreach Call –  Reports in DTS</vt:lpstr>
      <vt:lpstr>Agenda</vt:lpstr>
      <vt:lpstr>Top Issues for November/December</vt:lpstr>
      <vt:lpstr>Top Issues for November/December (cont.)</vt:lpstr>
      <vt:lpstr>GovTravels 2025</vt:lpstr>
      <vt:lpstr>Reports in DTS</vt:lpstr>
      <vt:lpstr>Reports in DTS (cont.)</vt:lpstr>
      <vt:lpstr>Reports in DTS (cont.)</vt:lpstr>
      <vt:lpstr>Report Scheduler Reports</vt:lpstr>
      <vt:lpstr>Report Scheduler Reports – Categories </vt:lpstr>
      <vt:lpstr>Report Scheduler Reports – Categories (cont.)</vt:lpstr>
      <vt:lpstr>Report Scheduler Reports – Categories (cont.)</vt:lpstr>
      <vt:lpstr>Report Scheduler Reports – Running Reports</vt:lpstr>
      <vt:lpstr>Report Scheduler Reports – Running Reports (cont.)</vt:lpstr>
      <vt:lpstr>Report Scheduler Reports – Running Reports (cont.)</vt:lpstr>
      <vt:lpstr>Report Scheduler Permission Level, Access, or Settings List</vt:lpstr>
      <vt:lpstr>Report Scheduler Permission Level, Access, or Settings List (cont.)</vt:lpstr>
      <vt:lpstr>Report Scheduler Reports – Running Reports (cont.)</vt:lpstr>
      <vt:lpstr>Report Scheduler Reports – Running Reports (cont.)</vt:lpstr>
      <vt:lpstr>Report Scheduler Limitations</vt:lpstr>
      <vt:lpstr>Report Scheduler Limitations (cont.)</vt:lpstr>
      <vt:lpstr>Report Scheduler Reports – Completed Reports</vt:lpstr>
      <vt:lpstr>Report Scheduler Reports – Completed Reports (cont.)</vt:lpstr>
      <vt:lpstr>Report Scheduler Reports – Completed Reports (cont.)</vt:lpstr>
      <vt:lpstr>Report Scheduler Suggested Reports</vt:lpstr>
      <vt:lpstr>Report Scheduler Suggested Reports (cont.)</vt:lpstr>
      <vt:lpstr>Report Scheduler Suggested Reports (cont.)</vt:lpstr>
      <vt:lpstr>Report Scheduler Suggested Reports (cont.)</vt:lpstr>
      <vt:lpstr>DTA Maintenance Tool Lists</vt:lpstr>
      <vt:lpstr>DTA Maintenance Tool Lists (cont.)</vt:lpstr>
      <vt:lpstr>Budget Module</vt:lpstr>
      <vt:lpstr>Budget Module Reports</vt:lpstr>
      <vt:lpstr>Business Intelligence Reporting Tool (BIRT)</vt:lpstr>
      <vt:lpstr>Business Intelligence Reporting Tool (BIRT)</vt:lpstr>
      <vt:lpstr>Business Intelligence Reporting Tool (BIRT)</vt:lpstr>
      <vt:lpstr>Business Intelligence Reporting Tool (BIRT)</vt:lpstr>
      <vt:lpstr>Business Intelligence Reporting Tool (BIRT)</vt:lpstr>
      <vt:lpstr>Business Intelligence Reporting Tool (BIRT)</vt:lpstr>
      <vt:lpstr>DMDCRS Report Requests</vt:lpstr>
      <vt:lpstr>Issues with Reports</vt:lpstr>
      <vt:lpstr>Reporting Issue Examples Bad Vs. Good</vt:lpstr>
      <vt:lpstr>Future Outreach Schedule for December</vt:lpstr>
      <vt:lpstr>Resources</vt:lpstr>
      <vt:lpstr>Resources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DTMO PowerPoint Widescreen 16x9 May 2024 - 508C</dc:title>
  <dc:creator>DTMO Stakeholder Engagement Team</dc:creator>
  <dc:description>The service member photo has been cropped to emphasize the subject</dc:description>
  <cp:lastModifiedBy>Greene, Dan - US</cp:lastModifiedBy>
  <cp:revision>166</cp:revision>
  <dcterms:created xsi:type="dcterms:W3CDTF">2021-02-03T21:02:30Z</dcterms:created>
  <dcterms:modified xsi:type="dcterms:W3CDTF">2024-12-11T15:41:43Z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0x010100D6DC450DAF8E0149B4AFF01105F7BB74</vt:lpwstr>
  </property>
  <property fmtid="{D5CDD505-2E9C-101B-9397-08002B2CF9AE}" pid="3" name="MediaServiceImageTags">
    <vt:lpwstr/>
  </property>
</Properties>
</file>