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8"/>
  </p:notesMasterIdLst>
  <p:sldIdLst>
    <p:sldId id="270" r:id="rId5"/>
    <p:sldId id="267" r:id="rId6"/>
    <p:sldId id="268" r:id="rId7"/>
    <p:sldId id="272" r:id="rId8"/>
    <p:sldId id="566" r:id="rId9"/>
    <p:sldId id="451" r:id="rId10"/>
    <p:sldId id="542" r:id="rId11"/>
    <p:sldId id="495" r:id="rId12"/>
    <p:sldId id="452" r:id="rId13"/>
    <p:sldId id="453" r:id="rId14"/>
    <p:sldId id="454" r:id="rId15"/>
    <p:sldId id="592" r:id="rId16"/>
    <p:sldId id="455" r:id="rId17"/>
    <p:sldId id="456" r:id="rId18"/>
    <p:sldId id="457" r:id="rId19"/>
    <p:sldId id="458" r:id="rId20"/>
    <p:sldId id="459" r:id="rId21"/>
    <p:sldId id="460" r:id="rId22"/>
    <p:sldId id="496" r:id="rId23"/>
    <p:sldId id="467" r:id="rId24"/>
    <p:sldId id="466" r:id="rId25"/>
    <p:sldId id="469" r:id="rId26"/>
    <p:sldId id="468" r:id="rId27"/>
    <p:sldId id="497" r:id="rId28"/>
    <p:sldId id="498" r:id="rId29"/>
    <p:sldId id="470" r:id="rId30"/>
    <p:sldId id="499" r:id="rId31"/>
    <p:sldId id="500" r:id="rId32"/>
    <p:sldId id="501" r:id="rId33"/>
    <p:sldId id="502" r:id="rId34"/>
    <p:sldId id="471" r:id="rId35"/>
    <p:sldId id="472" r:id="rId36"/>
    <p:sldId id="593" r:id="rId37"/>
    <p:sldId id="461" r:id="rId38"/>
    <p:sldId id="473" r:id="rId39"/>
    <p:sldId id="463" r:id="rId40"/>
    <p:sldId id="462" r:id="rId41"/>
    <p:sldId id="464" r:id="rId42"/>
    <p:sldId id="474" r:id="rId43"/>
    <p:sldId id="465" r:id="rId44"/>
    <p:sldId id="534" r:id="rId45"/>
    <p:sldId id="535" r:id="rId46"/>
    <p:sldId id="594" r:id="rId47"/>
    <p:sldId id="537" r:id="rId48"/>
    <p:sldId id="538" r:id="rId49"/>
    <p:sldId id="539" r:id="rId50"/>
    <p:sldId id="595" r:id="rId51"/>
    <p:sldId id="541" r:id="rId52"/>
    <p:sldId id="591" r:id="rId53"/>
    <p:sldId id="596" r:id="rId54"/>
    <p:sldId id="543" r:id="rId55"/>
    <p:sldId id="544" r:id="rId56"/>
    <p:sldId id="565"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4B59E-F52F-E5B0-EC01-B7A72525D9DD}" name="Elizabeth" initials="E" userId="S::elizabeth.m.carver4.civ@mail.mil::ee2c669f-91ed-4d02-94cc-b39d59f3c0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a:srgbClr val="00B0F0"/>
    <a:srgbClr val="65778F"/>
    <a:srgbClr val="000000"/>
    <a:srgbClr val="00467F"/>
    <a:srgbClr val="17345C"/>
    <a:srgbClr val="015B99"/>
    <a:srgbClr val="FACC80"/>
    <a:srgbClr val="8AD3ED"/>
    <a:srgbClr val="AED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2" autoAdjust="0"/>
  </p:normalViewPr>
  <p:slideViewPr>
    <p:cSldViewPr snapToGrid="0" snapToObjects="1">
      <p:cViewPr>
        <p:scale>
          <a:sx n="125" d="100"/>
          <a:sy n="125" d="100"/>
        </p:scale>
        <p:origin x="486"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1</a:t>
            </a:fld>
            <a:endParaRPr lang="en-US"/>
          </a:p>
        </p:txBody>
      </p:sp>
    </p:spTree>
    <p:extLst>
      <p:ext uri="{BB962C8B-B14F-4D97-AF65-F5344CB8AC3E}">
        <p14:creationId xmlns:p14="http://schemas.microsoft.com/office/powerpoint/2010/main" val="254904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17</a:t>
            </a:fld>
            <a:endParaRPr lang="en-US"/>
          </a:p>
        </p:txBody>
      </p:sp>
    </p:spTree>
    <p:extLst>
      <p:ext uri="{BB962C8B-B14F-4D97-AF65-F5344CB8AC3E}">
        <p14:creationId xmlns:p14="http://schemas.microsoft.com/office/powerpoint/2010/main" val="413308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49</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50</a:t>
            </a:fld>
            <a:endParaRPr lang="en-US"/>
          </a:p>
        </p:txBody>
      </p:sp>
    </p:spTree>
    <p:extLst>
      <p:ext uri="{BB962C8B-B14F-4D97-AF65-F5344CB8AC3E}">
        <p14:creationId xmlns:p14="http://schemas.microsoft.com/office/powerpoint/2010/main" val="54603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51</a:t>
            </a:fld>
            <a:endParaRPr lang="en-US"/>
          </a:p>
        </p:txBody>
      </p:sp>
    </p:spTree>
    <p:extLst>
      <p:ext uri="{BB962C8B-B14F-4D97-AF65-F5344CB8AC3E}">
        <p14:creationId xmlns:p14="http://schemas.microsoft.com/office/powerpoint/2010/main" val="205770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52</a:t>
            </a:fld>
            <a:endParaRPr lang="en-US"/>
          </a:p>
        </p:txBody>
      </p:sp>
    </p:spTree>
    <p:extLst>
      <p:ext uri="{BB962C8B-B14F-4D97-AF65-F5344CB8AC3E}">
        <p14:creationId xmlns:p14="http://schemas.microsoft.com/office/powerpoint/2010/main" val="29909689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grpSp>
        <p:nvGrpSpPr>
          <p:cNvPr id="20" name="Group 19">
            <a:extLst>
              <a:ext uri="{C183D7F6-B498-43B3-948B-1728B52AA6E4}">
                <adec:decorative xmlns:adec="http://schemas.microsoft.com/office/drawing/2017/decorative" val="1"/>
              </a:ext>
            </a:extLst>
          </p:cNvPr>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 name="Group 2">
            <a:extLst>
              <a:ext uri="{FF2B5EF4-FFF2-40B4-BE49-F238E27FC236}">
                <a16:creationId xmlns:a16="http://schemas.microsoft.com/office/drawing/2014/main" id="{74951F6F-F1A4-E14B-945B-D7C2FFBDC274}"/>
              </a:ext>
              <a:ext uri="{C183D7F6-B498-43B3-948B-1728B52AA6E4}">
                <adec:decorative xmlns:adec="http://schemas.microsoft.com/office/drawing/2017/decorative" val="1"/>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dirty="0"/>
              <a:t>Click to enter title</a:t>
            </a:r>
          </a:p>
        </p:txBody>
      </p:sp>
      <p:sp>
        <p:nvSpPr>
          <p:cNvPr id="7" name="Content Placeholder 3"/>
          <p:cNvSpPr>
            <a:spLocks noGrp="1"/>
          </p:cNvSpPr>
          <p:nvPr>
            <p:ph sz="quarter" idx="12"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21" name="Oval 20">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22" name="Oval 21">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6"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3" name="Oval 22">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8" name="Oval 17">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19" name="Oval 18">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3"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lstStyle>
            <a:lvl1pPr marL="0" indent="0">
              <a:buNone/>
              <a:defRPr sz="1400"/>
            </a:lvl1pPr>
          </a:lstStyle>
          <a:p>
            <a:pPr lvl="0"/>
            <a:r>
              <a:rPr lang="en-US" dirty="0"/>
              <a:t>Click to add text</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lstStyle>
            <a:lvl1pPr marL="0" indent="0">
              <a:buNone/>
              <a:defRPr sz="1400"/>
            </a:lvl1pPr>
          </a:lstStyle>
          <a:p>
            <a:pPr lvl="0"/>
            <a:r>
              <a:rPr lang="en-US" dirty="0"/>
              <a:t>Click to add text</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tx1"/>
                </a:solidFill>
              </a:defRPr>
            </a:lvl1pPr>
          </a:lstStyle>
          <a:p>
            <a:pPr lvl="0"/>
            <a:r>
              <a:rPr lang="en-US" dirty="0"/>
              <a: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chemeClr val="accent6">
                    <a:lumMod val="50000"/>
                  </a:schemeClr>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lstStyle>
            <a:lvl1pPr marL="0" indent="0">
              <a:buNone/>
              <a:defRPr sz="1400"/>
            </a:lvl1pPr>
          </a:lstStyle>
          <a:p>
            <a:pPr lvl="0"/>
            <a:r>
              <a:rPr lang="en-US" dirty="0"/>
              <a:t>Click to add text</a:t>
            </a:r>
          </a:p>
        </p:txBody>
      </p:sp>
      <p:sp>
        <p:nvSpPr>
          <p:cNvPr id="2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1F3A8-5DC0-EE40-A62A-5246E668891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2E8D-2B08-DB83-2D17-071584675521}"/>
              </a:ext>
            </a:extLst>
          </p:cNvPr>
          <p:cNvSpPr>
            <a:spLocks noGrp="1"/>
          </p:cNvSpPr>
          <p:nvPr>
            <p:ph type="title" hasCustomPrompt="1"/>
          </p:nvPr>
        </p:nvSpPr>
        <p:spPr>
          <a:xfrm>
            <a:off x="455304" y="2313179"/>
            <a:ext cx="2911673" cy="517142"/>
          </a:xfrm>
        </p:spPr>
        <p:txBody>
          <a:bodyPr/>
          <a:lstStyle>
            <a:lvl1pPr>
              <a:defRPr/>
            </a:lvl1pPr>
          </a:lstStyle>
          <a:p>
            <a:r>
              <a:rPr lang="en-US" dirty="0"/>
              <a:t>Type “Agenda” here</a:t>
            </a:r>
          </a:p>
        </p:txBody>
      </p:sp>
      <p:sp>
        <p:nvSpPr>
          <p:cNvPr id="3" name="Text Placeholder 2"/>
          <p:cNvSpPr>
            <a:spLocks noGrp="1"/>
          </p:cNvSpPr>
          <p:nvPr>
            <p:ph type="body" sz="quarter" idx="18" hasCustomPrompt="1"/>
          </p:nvPr>
        </p:nvSpPr>
        <p:spPr>
          <a:xfrm>
            <a:off x="3543300" y="486966"/>
            <a:ext cx="5219656" cy="4024313"/>
          </a:xfrm>
        </p:spPr>
        <p:txBody>
          <a:bodyPr anchor="ctr"/>
          <a:lstStyle>
            <a:lvl1pPr>
              <a:defRPr baseline="0"/>
            </a:lvl1pPr>
          </a:lstStyle>
          <a:p>
            <a:pPr lvl="0"/>
            <a:r>
              <a:rPr lang="en-US" dirty="0"/>
              <a:t>Enter topics</a:t>
            </a:r>
          </a:p>
        </p:txBody>
      </p:sp>
      <p:sp>
        <p:nvSpPr>
          <p:cNvPr id="7"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C52E-6BFA-8B94-4D17-6F447A4A81C6}"/>
              </a:ext>
            </a:extLst>
          </p:cNvPr>
          <p:cNvSpPr>
            <a:spLocks noGrp="1"/>
          </p:cNvSpPr>
          <p:nvPr>
            <p:ph type="title" hasCustomPrompt="1"/>
          </p:nvPr>
        </p:nvSpPr>
        <p:spPr>
          <a:xfrm>
            <a:off x="455304" y="2311425"/>
            <a:ext cx="2287896" cy="601702"/>
          </a:xfrm>
        </p:spPr>
        <p:txBody>
          <a:bodyPr/>
          <a:lstStyle>
            <a:lvl1pPr>
              <a:defRPr/>
            </a:lvl1p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8" y="487018"/>
            <a:ext cx="2378959"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7" name="Text Placeholder 7"/>
          <p:cNvSpPr>
            <a:spLocks noGrp="1"/>
          </p:cNvSpPr>
          <p:nvPr>
            <p:ph type="body" sz="quarter" idx="19" hasCustomPrompt="1"/>
          </p:nvPr>
        </p:nvSpPr>
        <p:spPr>
          <a:xfrm>
            <a:off x="2868410" y="2622880"/>
            <a:ext cx="2378958"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6B6B-D543-91FC-E33B-0EEFEC86C825}"/>
              </a:ext>
            </a:extLst>
          </p:cNvPr>
          <p:cNvSpPr>
            <a:spLocks noGrp="1"/>
          </p:cNvSpPr>
          <p:nvPr>
            <p:ph type="title" hasCustomPrompt="1"/>
          </p:nvPr>
        </p:nvSpPr>
        <p:spPr>
          <a:xfrm>
            <a:off x="455303" y="2311425"/>
            <a:ext cx="2128543"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10" y="487019"/>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935987"/>
            <a:ext cx="2378957"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3384954"/>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CFF9-69EE-3C6B-24E6-B2CC433857A9}"/>
              </a:ext>
            </a:extLst>
          </p:cNvPr>
          <p:cNvSpPr>
            <a:spLocks noGrp="1"/>
          </p:cNvSpPr>
          <p:nvPr>
            <p:ph type="title" hasCustomPrompt="1"/>
          </p:nvPr>
        </p:nvSpPr>
        <p:spPr>
          <a:xfrm>
            <a:off x="455304" y="2311425"/>
            <a:ext cx="2311958" cy="601702"/>
          </a:xfrm>
        </p:spPr>
        <p:txBody>
          <a:bodyPr/>
          <a:lstStyle/>
          <a:p>
            <a:r>
              <a:rPr lang="en-US" sz="2400" b="1" dirty="0">
                <a:solidFill>
                  <a:srgbClr val="00467F"/>
                </a:solidFill>
              </a:rPr>
              <a:t>Type “Presenters” here</a:t>
            </a:r>
          </a:p>
        </p:txBody>
      </p:sp>
      <p:sp>
        <p:nvSpPr>
          <p:cNvPr id="19" name="Text Placeholder 7"/>
          <p:cNvSpPr>
            <a:spLocks noGrp="1"/>
          </p:cNvSpPr>
          <p:nvPr>
            <p:ph type="body" sz="quarter" idx="25" hasCustomPrompt="1"/>
          </p:nvPr>
        </p:nvSpPr>
        <p:spPr>
          <a:xfrm>
            <a:off x="3120029"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120029"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21" name="Text Placeholder 7"/>
          <p:cNvSpPr>
            <a:spLocks noGrp="1"/>
          </p:cNvSpPr>
          <p:nvPr>
            <p:ph type="body" sz="quarter" idx="27" hasCustomPrompt="1"/>
          </p:nvPr>
        </p:nvSpPr>
        <p:spPr>
          <a:xfrm>
            <a:off x="5850234"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5850234"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5" name="Text Placeholder 7"/>
          <p:cNvSpPr>
            <a:spLocks noGrp="1"/>
          </p:cNvSpPr>
          <p:nvPr>
            <p:ph type="body" sz="quarter" idx="21" hasCustomPrompt="1"/>
          </p:nvPr>
        </p:nvSpPr>
        <p:spPr>
          <a:xfrm>
            <a:off x="3120029" y="2627416"/>
            <a:ext cx="2377439"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120030" y="3360790"/>
            <a:ext cx="2377440"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7" name="Text Placeholder 7"/>
          <p:cNvSpPr>
            <a:spLocks noGrp="1"/>
          </p:cNvSpPr>
          <p:nvPr>
            <p:ph type="body" sz="quarter" idx="23" hasCustomPrompt="1"/>
          </p:nvPr>
        </p:nvSpPr>
        <p:spPr>
          <a:xfrm>
            <a:off x="5850235" y="2627416"/>
            <a:ext cx="2377438"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5850235" y="3360790"/>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resenter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79D9-296B-3E2B-920B-E1A2D71E6E2A}"/>
              </a:ext>
            </a:extLst>
          </p:cNvPr>
          <p:cNvSpPr>
            <a:spLocks noGrp="1"/>
          </p:cNvSpPr>
          <p:nvPr>
            <p:ph type="title" hasCustomPrompt="1"/>
          </p:nvPr>
        </p:nvSpPr>
        <p:spPr>
          <a:xfrm>
            <a:off x="455303" y="2302111"/>
            <a:ext cx="2128544"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9" y="483383"/>
            <a:ext cx="2377440"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914400"/>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594059"/>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594059"/>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2701100"/>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270110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4" name="Text Placeholder 7"/>
          <p:cNvSpPr>
            <a:spLocks noGrp="1"/>
          </p:cNvSpPr>
          <p:nvPr>
            <p:ph type="body" sz="quarter" idx="23" hasCustomPrompt="1"/>
          </p:nvPr>
        </p:nvSpPr>
        <p:spPr>
          <a:xfrm>
            <a:off x="2868410" y="3808141"/>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5" name="Text Placeholder 7"/>
          <p:cNvSpPr>
            <a:spLocks noGrp="1"/>
          </p:cNvSpPr>
          <p:nvPr>
            <p:ph type="body" sz="quarter" idx="24" hasCustomPrompt="1"/>
          </p:nvPr>
        </p:nvSpPr>
        <p:spPr>
          <a:xfrm>
            <a:off x="5531931" y="378899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7927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1466389" y="1641863"/>
            <a:ext cx="768096" cy="702798"/>
          </a:xfrm>
          <a:prstGeom prst="rect">
            <a:avLst/>
          </a:prstGeom>
        </p:spPr>
      </p:pic>
      <p:sp>
        <p:nvSpPr>
          <p:cNvPr id="8" name="Text Placeholder 14"/>
          <p:cNvSpPr>
            <a:spLocks noGrp="1"/>
          </p:cNvSpPr>
          <p:nvPr>
            <p:ph type="body" sz="quarter" idx="13" hasCustomPrompt="1"/>
          </p:nvPr>
        </p:nvSpPr>
        <p:spPr>
          <a:xfrm>
            <a:off x="615997" y="2573806"/>
            <a:ext cx="2468880" cy="1847826"/>
          </a:xfrm>
        </p:spPr>
        <p:txBody>
          <a:bodyPr/>
          <a:lstStyle>
            <a:lvl1pPr marL="0" indent="0" algn="ctr">
              <a:buNone/>
              <a:defRPr sz="16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4336131" y="1725612"/>
            <a:ext cx="749808" cy="535300"/>
          </a:xfrm>
          <a:prstGeom prst="rect">
            <a:avLst/>
          </a:prstGeom>
        </p:spPr>
      </p:pic>
      <p:sp>
        <p:nvSpPr>
          <p:cNvPr id="9" name="Text Placeholder 14"/>
          <p:cNvSpPr>
            <a:spLocks noGrp="1"/>
          </p:cNvSpPr>
          <p:nvPr>
            <p:ph type="body" sz="quarter" idx="15" hasCustomPrompt="1"/>
          </p:nvPr>
        </p:nvSpPr>
        <p:spPr>
          <a:xfrm>
            <a:off x="3476595" y="2573806"/>
            <a:ext cx="2468880" cy="1847826"/>
          </a:xfrm>
        </p:spPr>
        <p:txBody>
          <a:bodyPr/>
          <a:lstStyle>
            <a:lvl1pPr marL="0" indent="0" algn="ctr">
              <a:buNone/>
              <a:defRPr sz="1600" baseline="0"/>
            </a:lvl1pPr>
          </a:lstStyle>
          <a:p>
            <a:pPr lvl="0"/>
            <a:r>
              <a:rPr lang="en-US" dirty="0"/>
              <a:t>Click to enter email </a:t>
            </a:r>
            <a:r>
              <a:rPr lang="en-US" dirty="0" err="1"/>
              <a:t>addr</a:t>
            </a:r>
            <a:endParaRPr lang="en-US" dirty="0"/>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7205873" y="1596701"/>
            <a:ext cx="731520" cy="793122"/>
          </a:xfrm>
          <a:prstGeom prst="rect">
            <a:avLst/>
          </a:prstGeom>
        </p:spPr>
      </p:pic>
      <p:sp>
        <p:nvSpPr>
          <p:cNvPr id="11" name="Text Placeholder 14"/>
          <p:cNvSpPr>
            <a:spLocks noGrp="1"/>
          </p:cNvSpPr>
          <p:nvPr>
            <p:ph type="body" sz="quarter" idx="17" hasCustomPrompt="1"/>
          </p:nvPr>
        </p:nvSpPr>
        <p:spPr>
          <a:xfrm>
            <a:off x="6337193" y="2573806"/>
            <a:ext cx="2468880" cy="1847826"/>
          </a:xfrm>
        </p:spPr>
        <p:txBody>
          <a:bodyPr/>
          <a:lstStyle>
            <a:lvl1pPr marL="0" indent="0" algn="ctr">
              <a:buNone/>
              <a:defRPr sz="1600" baseline="0"/>
            </a:lvl1pPr>
          </a:lstStyle>
          <a:p>
            <a:pPr lvl="0"/>
            <a:r>
              <a:rPr lang="en-US" dirty="0"/>
              <a:t>Click to enter </a:t>
            </a:r>
            <a:r>
              <a:rPr lang="en-US" dirty="0" err="1"/>
              <a:t>tel</a:t>
            </a:r>
            <a:r>
              <a:rPr lang="en-US" dirty="0"/>
              <a: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2328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 -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994250" y="1330141"/>
            <a:ext cx="768096" cy="702798"/>
          </a:xfrm>
          <a:prstGeom prst="rect">
            <a:avLst/>
          </a:prstGeom>
        </p:spPr>
      </p:pic>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1035398" y="2572312"/>
            <a:ext cx="685800" cy="489604"/>
          </a:xfrm>
          <a:prstGeom prst="rect">
            <a:avLst/>
          </a:prstGeom>
        </p:spPr>
      </p:pic>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email address</a:t>
            </a:r>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1044542" y="3600508"/>
            <a:ext cx="667512" cy="723724"/>
          </a:xfrm>
          <a:prstGeom prst="rect">
            <a:avLst/>
          </a:prstGeom>
        </p:spPr>
      </p:pic>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telephone number</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743947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1393237" y="1350227"/>
            <a:ext cx="914400" cy="914400"/>
          </a:xfrm>
        </p:spPr>
        <p:txBody>
          <a:bodyPr/>
          <a:lstStyle>
            <a:lvl1pPr marL="129778" indent="0">
              <a:buNone/>
              <a:defRPr sz="1600" baseline="0"/>
            </a:lvl1pPr>
          </a:lstStyle>
          <a:p>
            <a:r>
              <a:rPr lang="en-US" dirty="0"/>
              <a:t>Insert icon</a:t>
            </a:r>
          </a:p>
        </p:txBody>
      </p:sp>
      <p:sp>
        <p:nvSpPr>
          <p:cNvPr id="13" name="Text Placeholder 14"/>
          <p:cNvSpPr>
            <a:spLocks noGrp="1"/>
          </p:cNvSpPr>
          <p:nvPr>
            <p:ph type="body" sz="quarter" idx="21" hasCustomPrompt="1"/>
          </p:nvPr>
        </p:nvSpPr>
        <p:spPr>
          <a:xfrm>
            <a:off x="615997" y="2573806"/>
            <a:ext cx="2468880" cy="1847826"/>
          </a:xfrm>
        </p:spPr>
        <p:txBody>
          <a:bodyPr/>
          <a:lstStyle>
            <a:lvl1pPr marL="0" indent="0" algn="ctr">
              <a:buNone/>
              <a:defRPr sz="1600" baseline="0"/>
            </a:lvl1pPr>
          </a:lstStyle>
          <a:p>
            <a:pPr lvl="0"/>
            <a:r>
              <a:rPr lang="en-US" dirty="0"/>
              <a:t>Click to enter contact information</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4253835" y="1350227"/>
            <a:ext cx="914400" cy="914400"/>
          </a:xfrm>
        </p:spPr>
        <p:txBody>
          <a:bodyPr/>
          <a:lstStyle>
            <a:lvl1pPr marL="129778" indent="0">
              <a:buNone/>
              <a:defRPr sz="1600"/>
            </a:lvl1pPr>
          </a:lstStyle>
          <a:p>
            <a:r>
              <a:rPr lang="en-US" dirty="0"/>
              <a:t>Insert icon</a:t>
            </a:r>
          </a:p>
        </p:txBody>
      </p:sp>
      <p:sp>
        <p:nvSpPr>
          <p:cNvPr id="14" name="Text Placeholder 14"/>
          <p:cNvSpPr>
            <a:spLocks noGrp="1"/>
          </p:cNvSpPr>
          <p:nvPr>
            <p:ph type="body" sz="quarter" idx="22" hasCustomPrompt="1"/>
          </p:nvPr>
        </p:nvSpPr>
        <p:spPr>
          <a:xfrm>
            <a:off x="3476595" y="2573806"/>
            <a:ext cx="2468880" cy="1847826"/>
          </a:xfrm>
        </p:spPr>
        <p:txBody>
          <a:bodyPr/>
          <a:lstStyle>
            <a:lvl1pPr marL="0" indent="0" algn="ctr">
              <a:buNone/>
              <a:defRPr sz="16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7114433" y="1351156"/>
            <a:ext cx="914400" cy="914400"/>
          </a:xfrm>
        </p:spPr>
        <p:txBody>
          <a:bodyPr/>
          <a:lstStyle>
            <a:lvl1pPr marL="129778" indent="0">
              <a:buNone/>
              <a:defRPr sz="1600"/>
            </a:lvl1pPr>
          </a:lstStyle>
          <a:p>
            <a:r>
              <a:rPr lang="en-US" dirty="0"/>
              <a:t>Insert icon</a:t>
            </a:r>
          </a:p>
        </p:txBody>
      </p:sp>
      <p:sp>
        <p:nvSpPr>
          <p:cNvPr id="15" name="Text Placeholder 14"/>
          <p:cNvSpPr>
            <a:spLocks noGrp="1"/>
          </p:cNvSpPr>
          <p:nvPr>
            <p:ph type="body" sz="quarter" idx="23" hasCustomPrompt="1"/>
          </p:nvPr>
        </p:nvSpPr>
        <p:spPr>
          <a:xfrm>
            <a:off x="6337193" y="2573806"/>
            <a:ext cx="2468880" cy="1847826"/>
          </a:xfrm>
        </p:spPr>
        <p:txBody>
          <a:bodyPr/>
          <a:lstStyle>
            <a:lvl1pPr marL="0" indent="0" algn="ctr">
              <a:buNone/>
              <a:defRPr sz="16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30921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Info - Freeform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899206" y="1224340"/>
            <a:ext cx="914400" cy="914400"/>
          </a:xfrm>
        </p:spPr>
        <p:txBody>
          <a:bodyPr/>
          <a:lstStyle>
            <a:lvl1pPr marL="129778" indent="0">
              <a:buNone/>
              <a:defRPr sz="1600" baseline="0"/>
            </a:lvl1pPr>
          </a:lstStyle>
          <a:p>
            <a:r>
              <a:rPr lang="en-US" dirty="0"/>
              <a:t>Insert icon</a:t>
            </a:r>
          </a:p>
        </p:txBody>
      </p:sp>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899206" y="2359914"/>
            <a:ext cx="914400" cy="914400"/>
          </a:xfrm>
        </p:spPr>
        <p:txBody>
          <a:bodyPr/>
          <a:lstStyle>
            <a:lvl1pPr marL="129778" indent="0">
              <a:buNone/>
              <a:defRPr sz="1600"/>
            </a:lvl1pPr>
          </a:lstStyle>
          <a:p>
            <a:r>
              <a:rPr lang="en-US" dirty="0"/>
              <a:t>Insert icon</a:t>
            </a:r>
          </a:p>
        </p:txBody>
      </p:sp>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contact information</a:t>
            </a:r>
          </a:p>
        </p:txBody>
      </p:sp>
      <p:sp>
        <p:nvSpPr>
          <p:cNvPr id="17"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899206" y="3503415"/>
            <a:ext cx="914400" cy="914400"/>
          </a:xfrm>
        </p:spPr>
        <p:txBody>
          <a:bodyPr/>
          <a:lstStyle>
            <a:lvl1pPr marL="129778" indent="0">
              <a:buNone/>
              <a:defRPr sz="1600"/>
            </a:lvl1pPr>
          </a:lstStyle>
          <a:p>
            <a:r>
              <a:rPr lang="en-US" dirty="0"/>
              <a:t>Insert icon</a:t>
            </a:r>
          </a:p>
        </p:txBody>
      </p:sp>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27515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0096FB-8F3D-1C4A-9DDC-BFD20811882C}"/>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22287"/>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E36195-0A3D-604D-967D-E4BE869DBC7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5">
            <a:extLst>
              <a:ext uri="{C183D7F6-B498-43B3-948B-1728B52AA6E4}">
                <adec:decorative xmlns:adec="http://schemas.microsoft.com/office/drawing/2017/decorative" val="0"/>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p:cNvSpPr>
            <a:spLocks noGrp="1"/>
          </p:cNvSpPr>
          <p:nvPr>
            <p:ph sz="quarter" idx="10" hasCustomPrompt="1"/>
          </p:nvPr>
        </p:nvSpPr>
        <p:spPr>
          <a:xfrm>
            <a:off x="455303" y="877661"/>
            <a:ext cx="8350460" cy="3951514"/>
          </a:xfrm>
        </p:spPr>
        <p:txBody>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018048"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C183D7F6-B498-43B3-948B-1728B52AA6E4}">
                <adec:decorative xmlns:adec="http://schemas.microsoft.com/office/drawing/2017/decorative" val="0"/>
              </a:ext>
            </a:extLst>
          </p:cNvPr>
          <p:cNvSpPr>
            <a:spLocks noGrp="1"/>
          </p:cNvSpPr>
          <p:nvPr>
            <p:ph idx="13" hasCustomPrompt="1"/>
          </p:nvPr>
        </p:nvSpPr>
        <p:spPr>
          <a:xfrm>
            <a:off x="4784476" y="874980"/>
            <a:ext cx="3975153" cy="3992336"/>
          </a:xfrm>
          <a:prstGeom prst="rect">
            <a:avLst/>
          </a:prstGeom>
        </p:spPr>
        <p:txBody>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8" name="Content Placeholder 3"/>
          <p:cNvSpPr>
            <a:spLocks noGrp="1"/>
          </p:cNvSpPr>
          <p:nvPr>
            <p:ph sz="quarter" idx="10" hasCustomPrompt="1"/>
          </p:nvPr>
        </p:nvSpPr>
        <p:spPr>
          <a:xfrm>
            <a:off x="455302" y="877661"/>
            <a:ext cx="5943600"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7" name="Title Placeholder 1">
            <a:extLst>
              <a:ext uri="{C183D7F6-B498-43B3-948B-1728B52AA6E4}">
                <adec:decorative xmlns:adec="http://schemas.microsoft.com/office/drawing/2017/decorative" val="0"/>
              </a:ext>
            </a:extLst>
          </p:cNvPr>
          <p:cNvSpPr>
            <a:spLocks noGrp="1"/>
          </p:cNvSpPr>
          <p:nvPr>
            <p:ph type="title"/>
          </p:nvPr>
        </p:nvSpPr>
        <p:spPr>
          <a:xfrm>
            <a:off x="455304" y="278222"/>
            <a:ext cx="4989361" cy="498991"/>
          </a:xfrm>
          <a:prstGeom prst="rect">
            <a:avLst/>
          </a:prstGeom>
        </p:spPr>
        <p:txBody>
          <a:bodyPr vert="horz" lIns="0" tIns="0" rIns="0" bIns="0" rtlCol="0" anchor="t" anchorCtr="0">
            <a:noAutofit/>
          </a:bodyPr>
          <a:lstStyle/>
          <a:p>
            <a:r>
              <a:rPr lang="en-US" noProof="0" dirty="0"/>
              <a:t>Click to enter title</a:t>
            </a:r>
          </a:p>
        </p:txBody>
      </p:sp>
      <p:sp>
        <p:nvSpPr>
          <p:cNvPr id="9"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C183D7F6-B498-43B3-948B-1728B52AA6E4}">
                <adec:decorative xmlns:adec="http://schemas.microsoft.com/office/drawing/2017/decorative" val="0"/>
              </a:ext>
            </a:extLst>
          </p:cNvPr>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a:extLst>
              <a:ext uri="{C183D7F6-B498-43B3-948B-1728B52AA6E4}">
                <adec:decorative xmlns:adec="http://schemas.microsoft.com/office/drawing/2017/decorative" val="0"/>
              </a:ext>
            </a:extLst>
          </p:cNvPr>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Box 4">
            <a:extLst>
              <a:ext uri="{FF2B5EF4-FFF2-40B4-BE49-F238E27FC236}">
                <a16:creationId xmlns:a16="http://schemas.microsoft.com/office/drawing/2014/main" id="{02478EAF-B3F1-5541-A5F4-4697B4003A3C}"/>
              </a:ext>
              <a:ext uri="{C183D7F6-B498-43B3-948B-1728B52AA6E4}">
                <adec:decorative xmlns:adec="http://schemas.microsoft.com/office/drawing/2017/decorative" val="1"/>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 uri="{C183D7F6-B498-43B3-948B-1728B52AA6E4}">
                <adec:decorative xmlns:adec="http://schemas.microsoft.com/office/drawing/2017/decorative" val="1"/>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32" r:id="rId24"/>
    <p:sldLayoutId id="2147483724" r:id="rId25"/>
    <p:sldLayoutId id="2147483725" r:id="rId26"/>
    <p:sldLayoutId id="2147483730" r:id="rId27"/>
    <p:sldLayoutId id="2147483726" r:id="rId28"/>
    <p:sldLayoutId id="2147483731" r:id="rId29"/>
    <p:sldLayoutId id="2147483727" r:id="rId30"/>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gov.com/u/absGdkJ9A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media.defense.gov/2022/May/11/2002994835/-1/-1/0/DTA_9.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media.defense.gov/2021/Nov/15/2002893229/-1/-1/0/DTA_APP_L.PDF"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travel.dod.mil/About/News/Article/Article/3503553/managing-installation-name-changes-in-d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travel.dod.mil/Programs/DoD-Travel-Systems/Fiscal-Year-Crossover/" TargetMode="External"/><Relationship Id="rId4" Type="http://schemas.openxmlformats.org/officeDocument/2006/relationships/hyperlink" Target="https://www.travel.dod.mil/About/News/Article/Article/3362393/dod-to-change-the-name-of-nine-army-installations-by-20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media.defense.gov/2022/Jun/21/2003021205/-1/-1/0/Accounting_System_Downtime.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media.defense.gov/2022/May/12/2002995650/-1/-1/1/PROCESSING_AUTHORIZATIONS_FOR_THE_NEW_YEAR.PDF" TargetMode="External"/><Relationship Id="rId4" Type="http://schemas.openxmlformats.org/officeDocument/2006/relationships/hyperlink" Target="https://media.defense.gov/2022/May/12/2002995654/-1/-1/1/ESTABLISH_LOAS_FOR_THE_NEW_YEAR.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edia.defense.gov/2022/May/11/2002994836/-1/-1/0/DTA_8.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media.defense.gov/2022/May/12/2002995654/-1/-1/1/ESTABLISH_LOAS_FOR_THE_NEW_YEAR.PDF" TargetMode="External"/><Relationship Id="rId4" Type="http://schemas.openxmlformats.org/officeDocument/2006/relationships/hyperlink" Target="https://media.defense.gov/2022/May/11/2002994835/-1/-1/0/DTA_9.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defensetravel.dod.mil/passpor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travel.dod.mil/Support/Travel-Assistance-Center/TAC-Outreach"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edia.defense.gov/2022/Jun/21/2003021205/-1/-1/0/Accounting_System_Downtime.PDF" TargetMode="External"/><Relationship Id="rId2" Type="http://schemas.openxmlformats.org/officeDocument/2006/relationships/hyperlink" Target="https://www.travel.dod.mil/Programs/DoD-Travel-Systems/Fiscal-Year-Crossover/" TargetMode="External"/><Relationship Id="rId1" Type="http://schemas.openxmlformats.org/officeDocument/2006/relationships/slideLayout" Target="../slideLayouts/slideLayout6.xml"/><Relationship Id="rId5" Type="http://schemas.openxmlformats.org/officeDocument/2006/relationships/hyperlink" Target="https://media.defense.gov/2022/May/12/2002995650/-1/-1/1/PROCESSING_AUTHORIZATIONS_FOR_THE_NEW_YEAR.PDF" TargetMode="External"/><Relationship Id="rId4" Type="http://schemas.openxmlformats.org/officeDocument/2006/relationships/hyperlink" Target="https://media.defense.gov/2022/May/12/2002995654/-1/-1/1/ESTABLISH_LOAS_FOR_THE_NEW_YEAR.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3B79A-008B-D6E1-CC52-87A2D9943C40}"/>
              </a:ext>
            </a:extLst>
          </p:cNvPr>
          <p:cNvSpPr>
            <a:spLocks noGrp="1"/>
          </p:cNvSpPr>
          <p:nvPr>
            <p:ph type="title"/>
          </p:nvPr>
        </p:nvSpPr>
        <p:spPr/>
        <p:txBody>
          <a:bodyPr/>
          <a:lstStyle/>
          <a:p>
            <a:r>
              <a:rPr lang="en-US"/>
              <a:t>Welcome to the TAC Outreach Call</a:t>
            </a:r>
            <a:endParaRPr lang="en-US" dirty="0"/>
          </a:p>
        </p:txBody>
      </p:sp>
      <p:sp>
        <p:nvSpPr>
          <p:cNvPr id="7" name="Content Placeholder 26">
            <a:extLst>
              <a:ext uri="{FF2B5EF4-FFF2-40B4-BE49-F238E27FC236}">
                <a16:creationId xmlns:a16="http://schemas.microsoft.com/office/drawing/2014/main" id="{FB04E158-6DEF-5BAA-A5FC-61A2E20CD360}"/>
              </a:ext>
              <a:ext uri="{C183D7F6-B498-43B3-948B-1728B52AA6E4}">
                <adec:decorative xmlns:adec="http://schemas.microsoft.com/office/drawing/2017/decorative" val="1"/>
              </a:ext>
            </a:extLst>
          </p:cNvPr>
          <p:cNvSpPr>
            <a:spLocks noGrp="1"/>
          </p:cNvSpPr>
          <p:nvPr>
            <p:ph sz="quarter" idx="10"/>
          </p:nvPr>
        </p:nvSpPr>
        <p:spPr>
          <a:xfrm>
            <a:off x="455613" y="877888"/>
            <a:ext cx="8350250" cy="1338637"/>
          </a:xfrm>
        </p:spPr>
        <p:txBody>
          <a:bodyPr/>
          <a:lstStyle/>
          <a:p>
            <a:pPr marL="129778" indent="0">
              <a:buNone/>
            </a:pPr>
            <a:r>
              <a:rPr lang="en-US" sz="1800"/>
              <a:t>Presenter(s) 		– Dan Greene</a:t>
            </a:r>
            <a:br>
              <a:rPr lang="en-US" sz="1800"/>
            </a:br>
            <a:r>
              <a:rPr lang="en-US" sz="1800"/>
              <a:t>				– Jason Prado</a:t>
            </a:r>
          </a:p>
          <a:p>
            <a:pPr marL="129778" indent="0">
              <a:buNone/>
            </a:pPr>
            <a:r>
              <a:rPr lang="en-US" sz="1800"/>
              <a:t>	Date 		– August 27, 2024</a:t>
            </a:r>
          </a:p>
          <a:p>
            <a:pPr marL="129778" indent="0">
              <a:buNone/>
            </a:pPr>
            <a:r>
              <a:rPr lang="en-US" sz="1800"/>
              <a:t>	Topic		– Fiscal Year Crossover Preparation Part 1 of 3</a:t>
            </a:r>
            <a:endParaRPr lang="en-US" sz="1800" dirty="0"/>
          </a:p>
        </p:txBody>
      </p:sp>
      <p:sp>
        <p:nvSpPr>
          <p:cNvPr id="8" name="Content Placeholder 26">
            <a:extLst>
              <a:ext uri="{FF2B5EF4-FFF2-40B4-BE49-F238E27FC236}">
                <a16:creationId xmlns:a16="http://schemas.microsoft.com/office/drawing/2014/main" id="{41090AE1-0ACB-492C-BC1A-9E9D7DC427F7}"/>
              </a:ext>
              <a:ext uri="{C183D7F6-B498-43B3-948B-1728B52AA6E4}">
                <adec:decorative xmlns:adec="http://schemas.microsoft.com/office/drawing/2017/decorative" val="0"/>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sz="1400" dirty="0"/>
              <a:t>Audio is available through ZoomGov (ensure you enable Audio) or using the telephone number(s) below.</a:t>
            </a:r>
            <a:r>
              <a:rPr lang="en-US" dirty="0"/>
              <a:t>			</a:t>
            </a:r>
          </a:p>
          <a:p>
            <a:pPr marL="129778" indent="0">
              <a:buNone/>
            </a:pPr>
            <a:endParaRPr lang="en-US" dirty="0"/>
          </a:p>
        </p:txBody>
      </p:sp>
      <p:graphicFrame>
        <p:nvGraphicFramePr>
          <p:cNvPr id="9" name="Table 2">
            <a:extLst>
              <a:ext uri="{FF2B5EF4-FFF2-40B4-BE49-F238E27FC236}">
                <a16:creationId xmlns:a16="http://schemas.microsoft.com/office/drawing/2014/main" id="{AC54BB0A-C9B4-6DCF-0CF4-427299BC651F}"/>
              </a:ext>
            </a:extLst>
          </p:cNvPr>
          <p:cNvGraphicFramePr>
            <a:graphicFrameLocks noGrp="1"/>
          </p:cNvGraphicFramePr>
          <p:nvPr>
            <p:extLst>
              <p:ext uri="{D42A27DB-BD31-4B8C-83A1-F6EECF244321}">
                <p14:modId xmlns:p14="http://schemas.microsoft.com/office/powerpoint/2010/main" val="3407955156"/>
              </p:ext>
            </p:extLst>
          </p:nvPr>
        </p:nvGraphicFramePr>
        <p:xfrm>
          <a:off x="1670501" y="3087683"/>
          <a:ext cx="5920064" cy="1229045"/>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bl>
          </a:graphicData>
        </a:graphic>
      </p:graphicFrame>
      <p:graphicFrame>
        <p:nvGraphicFramePr>
          <p:cNvPr id="10" name="Table 9">
            <a:extLst>
              <a:ext uri="{FF2B5EF4-FFF2-40B4-BE49-F238E27FC236}">
                <a16:creationId xmlns:a16="http://schemas.microsoft.com/office/drawing/2014/main" id="{7C44BDB0-DCF6-8AD3-CFE6-4B490C34E6C0}"/>
              </a:ext>
            </a:extLst>
          </p:cNvPr>
          <p:cNvGraphicFramePr>
            <a:graphicFrameLocks noGrp="1"/>
          </p:cNvGraphicFramePr>
          <p:nvPr>
            <p:extLst>
              <p:ext uri="{D42A27DB-BD31-4B8C-83A1-F6EECF244321}">
                <p14:modId xmlns:p14="http://schemas.microsoft.com/office/powerpoint/2010/main" val="959784121"/>
              </p:ext>
            </p:extLst>
          </p:nvPr>
        </p:nvGraphicFramePr>
        <p:xfrm>
          <a:off x="1670501" y="4352791"/>
          <a:ext cx="5920064" cy="704977"/>
        </p:xfrm>
        <a:graphic>
          <a:graphicData uri="http://schemas.openxmlformats.org/drawingml/2006/table">
            <a:tbl>
              <a:tblPr firstRow="1" bandRow="1">
                <a:tableStyleId>{5C22544A-7EE6-4342-B048-85BDC9FD1C3A}</a:tableStyleId>
              </a:tblPr>
              <a:tblGrid>
                <a:gridCol w="5920064">
                  <a:extLst>
                    <a:ext uri="{9D8B030D-6E8A-4147-A177-3AD203B41FA5}">
                      <a16:colId xmlns:a16="http://schemas.microsoft.com/office/drawing/2014/main" val="3007187468"/>
                    </a:ext>
                  </a:extLst>
                </a:gridCol>
              </a:tblGrid>
              <a:tr h="230456">
                <a:tc>
                  <a:txBody>
                    <a:bodyPr/>
                    <a:lstStyle/>
                    <a:p>
                      <a:pPr algn="ctr"/>
                      <a:r>
                        <a:rPr lang="en-US" dirty="0">
                          <a:solidFill>
                            <a:schemeClr val="bg1"/>
                          </a:solidFill>
                          <a:highlight>
                            <a:srgbClr val="65778F"/>
                          </a:highlight>
                        </a:rPr>
                        <a:t>If you are dialing internationally, find your phone number at </a:t>
                      </a:r>
                      <a:r>
                        <a:rPr lang="en-US" dirty="0">
                          <a:solidFill>
                            <a:schemeClr val="bg1"/>
                          </a:solidFill>
                          <a:highlight>
                            <a:srgbClr val="65778F"/>
                          </a:highlight>
                          <a:hlinkClick r:id="rId3">
                            <a:extLst>
                              <a:ext uri="{A12FA001-AC4F-418D-AE19-62706E023703}">
                                <ahyp:hlinkClr xmlns:ahyp="http://schemas.microsoft.com/office/drawing/2018/hyperlinkcolor" val="tx"/>
                              </a:ext>
                            </a:extLst>
                          </a:hlinkClick>
                        </a:rPr>
                        <a:t>https://zoomgov.com/u/absGdkJ9AD</a:t>
                      </a:r>
                      <a:r>
                        <a:rPr lang="en-US" dirty="0">
                          <a:solidFill>
                            <a:schemeClr val="bg1"/>
                          </a:solidFill>
                          <a:highlight>
                            <a:srgbClr val="65778F"/>
                          </a:highlight>
                        </a:rPr>
                        <a:t> </a:t>
                      </a:r>
                    </a:p>
                  </a:txBody>
                  <a:tcPr anchor="ctr">
                    <a:solidFill>
                      <a:srgbClr val="65778F"/>
                    </a:solidFill>
                  </a:tcPr>
                </a:tc>
                <a:extLst>
                  <a:ext uri="{0D108BD9-81ED-4DB2-BD59-A6C34878D82A}">
                    <a16:rowId xmlns:a16="http://schemas.microsoft.com/office/drawing/2014/main" val="3315962426"/>
                  </a:ext>
                </a:extLst>
              </a:tr>
              <a:tr h="230456">
                <a:tc>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extLst>
                  <a:ext uri="{0D108BD9-81ED-4DB2-BD59-A6C34878D82A}">
                    <a16:rowId xmlns:a16="http://schemas.microsoft.com/office/drawing/2014/main" val="2248231341"/>
                  </a:ext>
                </a:extLst>
              </a:tr>
            </a:tbl>
          </a:graphicData>
        </a:graphic>
      </p:graphicFrame>
    </p:spTree>
    <p:extLst>
      <p:ext uri="{BB962C8B-B14F-4D97-AF65-F5344CB8AC3E}">
        <p14:creationId xmlns:p14="http://schemas.microsoft.com/office/powerpoint/2010/main" val="118377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BFFDD3-7EE9-4F18-AE13-56FAB985F1B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10</a:t>
            </a:fld>
            <a:endParaRPr lang="en-US"/>
          </a:p>
        </p:txBody>
      </p:sp>
      <p:sp>
        <p:nvSpPr>
          <p:cNvPr id="2" name="Title 1">
            <a:extLst>
              <a:ext uri="{FF2B5EF4-FFF2-40B4-BE49-F238E27FC236}">
                <a16:creationId xmlns:a16="http://schemas.microsoft.com/office/drawing/2014/main" id="{E28C4FC5-2F67-4614-8777-06BD06F7180F}"/>
              </a:ext>
            </a:extLst>
          </p:cNvPr>
          <p:cNvSpPr>
            <a:spLocks noGrp="1"/>
          </p:cNvSpPr>
          <p:nvPr>
            <p:ph type="title"/>
          </p:nvPr>
        </p:nvSpPr>
        <p:spPr>
          <a:xfrm>
            <a:off x="455303" y="271134"/>
            <a:ext cx="8350770" cy="498991"/>
          </a:xfrm>
        </p:spPr>
        <p:txBody>
          <a:bodyPr/>
          <a:lstStyle/>
          <a:p>
            <a:r>
              <a:rPr lang="en-US" dirty="0"/>
              <a:t>Lines of Accounting</a:t>
            </a:r>
          </a:p>
        </p:txBody>
      </p:sp>
      <p:sp>
        <p:nvSpPr>
          <p:cNvPr id="3" name="Content Placeholder 2">
            <a:extLst>
              <a:ext uri="{FF2B5EF4-FFF2-40B4-BE49-F238E27FC236}">
                <a16:creationId xmlns:a16="http://schemas.microsoft.com/office/drawing/2014/main" id="{FD707396-ADB8-4463-8ABC-4F62416950A3}"/>
              </a:ext>
            </a:extLst>
          </p:cNvPr>
          <p:cNvSpPr>
            <a:spLocks noGrp="1"/>
          </p:cNvSpPr>
          <p:nvPr>
            <p:ph sz="quarter" idx="10"/>
          </p:nvPr>
        </p:nvSpPr>
        <p:spPr>
          <a:xfrm>
            <a:off x="455303" y="877661"/>
            <a:ext cx="8350460" cy="3951514"/>
          </a:xfrm>
        </p:spPr>
        <p:txBody>
          <a:bodyPr/>
          <a:lstStyle/>
          <a:p>
            <a:r>
              <a:rPr lang="en-US" dirty="0"/>
              <a:t>The process begins with the FDTA obtaining a list of LOAs and then determining the appropriate method to create the new LOAs for the new fiscal year. </a:t>
            </a:r>
          </a:p>
          <a:p>
            <a:endParaRPr lang="en-US" dirty="0"/>
          </a:p>
          <a:p>
            <a:r>
              <a:rPr lang="en-US" dirty="0"/>
              <a:t>There are three main options to establish LOAs for the new fiscal year:</a:t>
            </a:r>
          </a:p>
          <a:p>
            <a:pPr lvl="1"/>
            <a:r>
              <a:rPr lang="en-US" dirty="0"/>
              <a:t>Rolling Over method using either Default or Custom rules </a:t>
            </a:r>
          </a:p>
          <a:p>
            <a:pPr lvl="1"/>
            <a:r>
              <a:rPr lang="en-US" dirty="0"/>
              <a:t>Copying an existing LOA</a:t>
            </a:r>
          </a:p>
          <a:p>
            <a:pPr lvl="1"/>
            <a:r>
              <a:rPr lang="en-US" dirty="0"/>
              <a:t>Creating a new LOA</a:t>
            </a:r>
          </a:p>
        </p:txBody>
      </p:sp>
    </p:spTree>
    <p:extLst>
      <p:ext uri="{BB962C8B-B14F-4D97-AF65-F5344CB8AC3E}">
        <p14:creationId xmlns:p14="http://schemas.microsoft.com/office/powerpoint/2010/main" val="201734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236CC-10D1-4CF0-89BB-F7914A5C0C3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11</a:t>
            </a:fld>
            <a:endParaRPr lang="en-US"/>
          </a:p>
        </p:txBody>
      </p:sp>
      <p:sp>
        <p:nvSpPr>
          <p:cNvPr id="2" name="Title 1">
            <a:extLst>
              <a:ext uri="{FF2B5EF4-FFF2-40B4-BE49-F238E27FC236}">
                <a16:creationId xmlns:a16="http://schemas.microsoft.com/office/drawing/2014/main" id="{623302B3-8A4C-4C63-A1CB-FA5D643FF92C}"/>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3" name="Content Placeholder 2">
            <a:extLst>
              <a:ext uri="{FF2B5EF4-FFF2-40B4-BE49-F238E27FC236}">
                <a16:creationId xmlns:a16="http://schemas.microsoft.com/office/drawing/2014/main" id="{E8139414-57B8-4339-AA65-E6180A2F82DB}"/>
              </a:ext>
            </a:extLst>
          </p:cNvPr>
          <p:cNvSpPr>
            <a:spLocks noGrp="1"/>
          </p:cNvSpPr>
          <p:nvPr>
            <p:ph sz="quarter" idx="10"/>
          </p:nvPr>
        </p:nvSpPr>
        <p:spPr>
          <a:xfrm>
            <a:off x="455303" y="877661"/>
            <a:ext cx="8350460" cy="3951514"/>
          </a:xfrm>
        </p:spPr>
        <p:txBody>
          <a:bodyPr>
            <a:normAutofit/>
          </a:bodyPr>
          <a:lstStyle/>
          <a:p>
            <a:r>
              <a:rPr lang="en-US" dirty="0"/>
              <a:t>DTS provides two means of rolling over LOAs to the new fiscal year:</a:t>
            </a:r>
          </a:p>
          <a:p>
            <a:pPr lvl="1"/>
            <a:r>
              <a:rPr lang="en-US" dirty="0"/>
              <a:t>Default Rules</a:t>
            </a:r>
          </a:p>
          <a:p>
            <a:pPr lvl="1"/>
            <a:r>
              <a:rPr lang="en-US" dirty="0"/>
              <a:t>Custom Rules</a:t>
            </a:r>
          </a:p>
          <a:p>
            <a:pPr lvl="1"/>
            <a:endParaRPr lang="en-US" dirty="0"/>
          </a:p>
          <a:p>
            <a:r>
              <a:rPr lang="en-US" dirty="0"/>
              <a:t>Default rules automatically update fiscal year and program year account elements in each LOA to the designated fiscal year defined for each LOA format map. </a:t>
            </a:r>
          </a:p>
          <a:p>
            <a:pPr lvl="1"/>
            <a:r>
              <a:rPr lang="en-US" dirty="0"/>
              <a:t>Any empty elements in the LOA will remain empty. </a:t>
            </a:r>
          </a:p>
          <a:p>
            <a:pPr lvl="1"/>
            <a:r>
              <a:rPr lang="en-US" dirty="0"/>
              <a:t>All other data elements within the LOA will be copied into the new LOA. </a:t>
            </a:r>
          </a:p>
          <a:p>
            <a:pPr lvl="1"/>
            <a:r>
              <a:rPr lang="en-US" dirty="0"/>
              <a:t>Default rules can be customized.</a:t>
            </a:r>
          </a:p>
          <a:p>
            <a:pPr lvl="1"/>
            <a:endParaRPr lang="en-US" dirty="0"/>
          </a:p>
        </p:txBody>
      </p:sp>
    </p:spTree>
    <p:extLst>
      <p:ext uri="{BB962C8B-B14F-4D97-AF65-F5344CB8AC3E}">
        <p14:creationId xmlns:p14="http://schemas.microsoft.com/office/powerpoint/2010/main" val="42598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236CC-10D1-4CF0-89BB-F7914A5C0C3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12</a:t>
            </a:fld>
            <a:endParaRPr lang="en-US"/>
          </a:p>
        </p:txBody>
      </p:sp>
      <p:sp>
        <p:nvSpPr>
          <p:cNvPr id="2" name="Title 1">
            <a:extLst>
              <a:ext uri="{FF2B5EF4-FFF2-40B4-BE49-F238E27FC236}">
                <a16:creationId xmlns:a16="http://schemas.microsoft.com/office/drawing/2014/main" id="{623302B3-8A4C-4C63-A1CB-FA5D643FF92C}"/>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3" name="Content Placeholder 2">
            <a:extLst>
              <a:ext uri="{FF2B5EF4-FFF2-40B4-BE49-F238E27FC236}">
                <a16:creationId xmlns:a16="http://schemas.microsoft.com/office/drawing/2014/main" id="{E8139414-57B8-4339-AA65-E6180A2F82DB}"/>
              </a:ext>
            </a:extLst>
          </p:cNvPr>
          <p:cNvSpPr>
            <a:spLocks noGrp="1"/>
          </p:cNvSpPr>
          <p:nvPr>
            <p:ph sz="quarter" idx="10"/>
          </p:nvPr>
        </p:nvSpPr>
        <p:spPr>
          <a:xfrm>
            <a:off x="455303" y="877661"/>
            <a:ext cx="8350460" cy="3951514"/>
          </a:xfrm>
        </p:spPr>
        <p:txBody>
          <a:bodyPr>
            <a:normAutofit/>
          </a:bodyPr>
          <a:lstStyle/>
          <a:p>
            <a:r>
              <a:rPr lang="en-US" dirty="0"/>
              <a:t>Custom rules allow users to turn off individual fiscal/program year account element rules from the default rule set. </a:t>
            </a:r>
          </a:p>
          <a:p>
            <a:pPr lvl="1"/>
            <a:r>
              <a:rPr lang="en-US" dirty="0"/>
              <a:t>Custom rules can apply to one or more LOAs when selected in the Roll over feature. </a:t>
            </a:r>
          </a:p>
          <a:p>
            <a:pPr lvl="1"/>
            <a:r>
              <a:rPr lang="en-US" dirty="0"/>
              <a:t>Once the user has turned off the LOA element rules, DTS will not automatically update fiscal/year account elements in each LOA with a specified fiscal year value.</a:t>
            </a:r>
          </a:p>
          <a:p>
            <a:pPr lvl="1"/>
            <a:endParaRPr lang="en-US" dirty="0"/>
          </a:p>
        </p:txBody>
      </p:sp>
    </p:spTree>
    <p:extLst>
      <p:ext uri="{BB962C8B-B14F-4D97-AF65-F5344CB8AC3E}">
        <p14:creationId xmlns:p14="http://schemas.microsoft.com/office/powerpoint/2010/main" val="164610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Lines of Accounting section emphasizing the Rollover column and buttons.">
            <a:extLst>
              <a:ext uri="{FF2B5EF4-FFF2-40B4-BE49-F238E27FC236}">
                <a16:creationId xmlns:a16="http://schemas.microsoft.com/office/drawing/2014/main" id="{E1FB5794-CBFA-DE41-5E49-EF70AAEE3BE6}"/>
              </a:ext>
            </a:extLst>
          </p:cNvPr>
          <p:cNvPicPr>
            <a:picLocks noGrp="1" noChangeAspect="1"/>
          </p:cNvPicPr>
          <p:nvPr>
            <p:ph sz="quarter" idx="10"/>
          </p:nvPr>
        </p:nvPicPr>
        <p:blipFill>
          <a:blip r:embed="rId2"/>
          <a:stretch>
            <a:fillRect/>
          </a:stretch>
        </p:blipFill>
        <p:spPr>
          <a:xfrm>
            <a:off x="763253" y="1451330"/>
            <a:ext cx="7734970" cy="2804403"/>
          </a:xfrm>
        </p:spPr>
      </p:pic>
      <p:sp>
        <p:nvSpPr>
          <p:cNvPr id="4" name="Slide Number Placeholder 3">
            <a:extLst>
              <a:ext uri="{FF2B5EF4-FFF2-40B4-BE49-F238E27FC236}">
                <a16:creationId xmlns:a16="http://schemas.microsoft.com/office/drawing/2014/main" id="{E4AFEB76-1285-4B21-B68A-B478BABAA80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13</a:t>
            </a:fld>
            <a:endParaRPr lang="en-US"/>
          </a:p>
        </p:txBody>
      </p:sp>
      <p:sp>
        <p:nvSpPr>
          <p:cNvPr id="2" name="Title 1">
            <a:extLst>
              <a:ext uri="{FF2B5EF4-FFF2-40B4-BE49-F238E27FC236}">
                <a16:creationId xmlns:a16="http://schemas.microsoft.com/office/drawing/2014/main" id="{BFC7B278-D159-42AB-94EA-3B3C201E98A6}"/>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6" name="Arrow: Right 5">
            <a:extLst>
              <a:ext uri="{FF2B5EF4-FFF2-40B4-BE49-F238E27FC236}">
                <a16:creationId xmlns:a16="http://schemas.microsoft.com/office/drawing/2014/main" id="{9B0DC101-0A12-4C33-B157-744730AF7D5B}"/>
              </a:ext>
              <a:ext uri="{C183D7F6-B498-43B3-948B-1728B52AA6E4}">
                <adec:decorative xmlns:adec="http://schemas.microsoft.com/office/drawing/2017/decorative" val="1"/>
              </a:ext>
            </a:extLst>
          </p:cNvPr>
          <p:cNvSpPr/>
          <p:nvPr/>
        </p:nvSpPr>
        <p:spPr bwMode="auto">
          <a:xfrm rot="5400000">
            <a:off x="1197361" y="1889613"/>
            <a:ext cx="514350" cy="285750"/>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Arrow: Up 6">
            <a:extLst>
              <a:ext uri="{FF2B5EF4-FFF2-40B4-BE49-F238E27FC236}">
                <a16:creationId xmlns:a16="http://schemas.microsoft.com/office/drawing/2014/main" id="{CC790FD2-4431-4061-BB2A-EBB207AB53F5}"/>
              </a:ext>
              <a:ext uri="{C183D7F6-B498-43B3-948B-1728B52AA6E4}">
                <adec:decorative xmlns:adec="http://schemas.microsoft.com/office/drawing/2017/decorative" val="1"/>
              </a:ext>
            </a:extLst>
          </p:cNvPr>
          <p:cNvSpPr/>
          <p:nvPr/>
        </p:nvSpPr>
        <p:spPr bwMode="auto">
          <a:xfrm>
            <a:off x="5329563" y="3998558"/>
            <a:ext cx="288842" cy="514350"/>
          </a:xfrm>
          <a:prstGeom prst="up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TextBox 7">
            <a:extLst>
              <a:ext uri="{FF2B5EF4-FFF2-40B4-BE49-F238E27FC236}">
                <a16:creationId xmlns:a16="http://schemas.microsoft.com/office/drawing/2014/main" id="{8840A925-57A2-4240-849B-F3F76BBFAD5D}"/>
              </a:ext>
            </a:extLst>
          </p:cNvPr>
          <p:cNvSpPr txBox="1"/>
          <p:nvPr/>
        </p:nvSpPr>
        <p:spPr>
          <a:xfrm>
            <a:off x="5187975" y="764868"/>
            <a:ext cx="3617888" cy="1028700"/>
          </a:xfrm>
          <a:prstGeom prst="rect">
            <a:avLst/>
          </a:prstGeom>
          <a:solidFill>
            <a:schemeClr val="bg1"/>
          </a:solidFill>
          <a:ln>
            <a:solidFill>
              <a:schemeClr val="tx1"/>
            </a:solidFill>
          </a:ln>
        </p:spPr>
        <p:txBody>
          <a:bodyPr wrap="square" rtlCol="0" anchor="ctr">
            <a:normAutofit/>
          </a:bodyPr>
          <a:lstStyle/>
          <a:p>
            <a:r>
              <a:rPr lang="en-US" sz="1400" dirty="0">
                <a:latin typeface="+mj-lt"/>
              </a:rPr>
              <a:t>To Rollover an LOA, or multiple LOAs, select the check box next to each LOA and select “Rollover Selected (on this page)” at the bottom.</a:t>
            </a:r>
          </a:p>
        </p:txBody>
      </p:sp>
    </p:spTree>
    <p:extLst>
      <p:ext uri="{BB962C8B-B14F-4D97-AF65-F5344CB8AC3E}">
        <p14:creationId xmlns:p14="http://schemas.microsoft.com/office/powerpoint/2010/main" val="22562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Rollover LOA rule selection options.">
            <a:extLst>
              <a:ext uri="{FF2B5EF4-FFF2-40B4-BE49-F238E27FC236}">
                <a16:creationId xmlns:a16="http://schemas.microsoft.com/office/drawing/2014/main" id="{DC42EA94-6AD1-B3AE-CACD-BEFCF9D2E461}"/>
              </a:ext>
            </a:extLst>
          </p:cNvPr>
          <p:cNvPicPr>
            <a:picLocks noGrp="1" noChangeAspect="1"/>
          </p:cNvPicPr>
          <p:nvPr>
            <p:ph sz="quarter" idx="10"/>
          </p:nvPr>
        </p:nvPicPr>
        <p:blipFill>
          <a:blip r:embed="rId2"/>
          <a:stretch>
            <a:fillRect/>
          </a:stretch>
        </p:blipFill>
        <p:spPr>
          <a:xfrm>
            <a:off x="961390" y="1855225"/>
            <a:ext cx="7338696" cy="1996613"/>
          </a:xfrm>
        </p:spPr>
      </p:pic>
      <p:sp>
        <p:nvSpPr>
          <p:cNvPr id="4" name="Slide Number Placeholder 3">
            <a:extLst>
              <a:ext uri="{FF2B5EF4-FFF2-40B4-BE49-F238E27FC236}">
                <a16:creationId xmlns:a16="http://schemas.microsoft.com/office/drawing/2014/main" id="{CD52A14C-700B-48B0-B97F-9A93FF79F83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14</a:t>
            </a:fld>
            <a:endParaRPr lang="en-US"/>
          </a:p>
        </p:txBody>
      </p:sp>
      <p:sp>
        <p:nvSpPr>
          <p:cNvPr id="2" name="Title 1">
            <a:extLst>
              <a:ext uri="{FF2B5EF4-FFF2-40B4-BE49-F238E27FC236}">
                <a16:creationId xmlns:a16="http://schemas.microsoft.com/office/drawing/2014/main" id="{245E1658-1FC0-4679-B72A-C97C747DF7BB}"/>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6" name="TextBox 5">
            <a:extLst>
              <a:ext uri="{FF2B5EF4-FFF2-40B4-BE49-F238E27FC236}">
                <a16:creationId xmlns:a16="http://schemas.microsoft.com/office/drawing/2014/main" id="{269F1012-DC0E-4D1F-8702-1913274C8A5A}"/>
              </a:ext>
            </a:extLst>
          </p:cNvPr>
          <p:cNvSpPr txBox="1"/>
          <p:nvPr/>
        </p:nvSpPr>
        <p:spPr>
          <a:xfrm>
            <a:off x="6413110" y="770125"/>
            <a:ext cx="2000250" cy="1310135"/>
          </a:xfrm>
          <a:prstGeom prst="rect">
            <a:avLst/>
          </a:prstGeom>
          <a:solidFill>
            <a:schemeClr val="bg1"/>
          </a:solidFill>
          <a:ln>
            <a:solidFill>
              <a:schemeClr val="tx1"/>
            </a:solidFill>
          </a:ln>
        </p:spPr>
        <p:txBody>
          <a:bodyPr wrap="square" rtlCol="0" anchor="ctr">
            <a:normAutofit/>
          </a:bodyPr>
          <a:lstStyle/>
          <a:p>
            <a:r>
              <a:rPr lang="en-US" sz="1400" dirty="0">
                <a:latin typeface="+mj-lt"/>
              </a:rPr>
              <a:t>You will now be able to select if you want to use the roll over feature using default or custom rules.</a:t>
            </a:r>
          </a:p>
        </p:txBody>
      </p:sp>
    </p:spTree>
    <p:extLst>
      <p:ext uri="{BB962C8B-B14F-4D97-AF65-F5344CB8AC3E}">
        <p14:creationId xmlns:p14="http://schemas.microsoft.com/office/powerpoint/2010/main" val="327965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 of Custom Rules.">
            <a:extLst>
              <a:ext uri="{FF2B5EF4-FFF2-40B4-BE49-F238E27FC236}">
                <a16:creationId xmlns:a16="http://schemas.microsoft.com/office/drawing/2014/main" id="{34F97167-B025-1D8F-F347-DFC63F9382F7}"/>
              </a:ext>
            </a:extLst>
          </p:cNvPr>
          <p:cNvPicPr>
            <a:picLocks noChangeAspect="1"/>
          </p:cNvPicPr>
          <p:nvPr/>
        </p:nvPicPr>
        <p:blipFill>
          <a:blip r:embed="rId2"/>
          <a:stretch>
            <a:fillRect/>
          </a:stretch>
        </p:blipFill>
        <p:spPr>
          <a:xfrm>
            <a:off x="344116" y="2895116"/>
            <a:ext cx="8573243" cy="1691787"/>
          </a:xfrm>
          <a:prstGeom prst="rect">
            <a:avLst/>
          </a:prstGeom>
        </p:spPr>
      </p:pic>
      <p:pic>
        <p:nvPicPr>
          <p:cNvPr id="15" name="Content Placeholder 14" descr="Screenshot of Default Rules">
            <a:extLst>
              <a:ext uri="{FF2B5EF4-FFF2-40B4-BE49-F238E27FC236}">
                <a16:creationId xmlns:a16="http://schemas.microsoft.com/office/drawing/2014/main" id="{A1A6B439-EFA9-DCEC-16AF-737C9B613AAF}"/>
              </a:ext>
            </a:extLst>
          </p:cNvPr>
          <p:cNvPicPr>
            <a:picLocks noGrp="1" noChangeAspect="1"/>
          </p:cNvPicPr>
          <p:nvPr>
            <p:ph sz="quarter" idx="10"/>
          </p:nvPr>
        </p:nvPicPr>
        <p:blipFill>
          <a:blip r:embed="rId3"/>
          <a:stretch>
            <a:fillRect/>
          </a:stretch>
        </p:blipFill>
        <p:spPr>
          <a:xfrm>
            <a:off x="319881" y="869749"/>
            <a:ext cx="8350250" cy="1524956"/>
          </a:xfrm>
        </p:spPr>
      </p:pic>
      <p:sp>
        <p:nvSpPr>
          <p:cNvPr id="4" name="Slide Number Placeholder 3">
            <a:extLst>
              <a:ext uri="{FF2B5EF4-FFF2-40B4-BE49-F238E27FC236}">
                <a16:creationId xmlns:a16="http://schemas.microsoft.com/office/drawing/2014/main" id="{9D7D70F4-65DD-4D07-B05B-6A4CC1F1CA4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15</a:t>
            </a:fld>
            <a:endParaRPr lang="en-US"/>
          </a:p>
        </p:txBody>
      </p:sp>
      <p:sp>
        <p:nvSpPr>
          <p:cNvPr id="2" name="Title 1">
            <a:extLst>
              <a:ext uri="{FF2B5EF4-FFF2-40B4-BE49-F238E27FC236}">
                <a16:creationId xmlns:a16="http://schemas.microsoft.com/office/drawing/2014/main" id="{681A62A1-77B3-4375-A2AD-1654DD7A27AA}"/>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7" name="TextBox 6">
            <a:extLst>
              <a:ext uri="{FF2B5EF4-FFF2-40B4-BE49-F238E27FC236}">
                <a16:creationId xmlns:a16="http://schemas.microsoft.com/office/drawing/2014/main" id="{C988F162-8D76-4A5D-AB49-144CEE3C3347}"/>
              </a:ext>
            </a:extLst>
          </p:cNvPr>
          <p:cNvSpPr txBox="1"/>
          <p:nvPr/>
        </p:nvSpPr>
        <p:spPr>
          <a:xfrm>
            <a:off x="6726148" y="309884"/>
            <a:ext cx="2000250" cy="1595116"/>
          </a:xfrm>
          <a:prstGeom prst="rect">
            <a:avLst/>
          </a:prstGeom>
          <a:solidFill>
            <a:schemeClr val="bg1"/>
          </a:solidFill>
          <a:ln>
            <a:solidFill>
              <a:schemeClr val="tx1"/>
            </a:solidFill>
          </a:ln>
        </p:spPr>
        <p:txBody>
          <a:bodyPr wrap="square" rtlCol="0" anchor="ctr">
            <a:normAutofit/>
          </a:bodyPr>
          <a:lstStyle/>
          <a:p>
            <a:r>
              <a:rPr lang="en-US" sz="1400" dirty="0">
                <a:latin typeface="+mj-lt"/>
              </a:rPr>
              <a:t>Depending on the method selected and format map, the fields will be displayed with the ability to Preview before completing the process.</a:t>
            </a:r>
          </a:p>
        </p:txBody>
      </p:sp>
      <p:sp>
        <p:nvSpPr>
          <p:cNvPr id="3" name="Rectangle 2">
            <a:extLst>
              <a:ext uri="{FF2B5EF4-FFF2-40B4-BE49-F238E27FC236}">
                <a16:creationId xmlns:a16="http://schemas.microsoft.com/office/drawing/2014/main" id="{E6A3C45A-CF6C-4679-A75A-0CF6A5909F35}"/>
              </a:ext>
              <a:ext uri="{C183D7F6-B498-43B3-948B-1728B52AA6E4}">
                <adec:decorative xmlns:adec="http://schemas.microsoft.com/office/drawing/2017/decorative" val="1"/>
              </a:ext>
            </a:extLst>
          </p:cNvPr>
          <p:cNvSpPr/>
          <p:nvPr/>
        </p:nvSpPr>
        <p:spPr bwMode="auto">
          <a:xfrm>
            <a:off x="2858027" y="1039840"/>
            <a:ext cx="1098912"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Rectangle 7">
            <a:extLst>
              <a:ext uri="{FF2B5EF4-FFF2-40B4-BE49-F238E27FC236}">
                <a16:creationId xmlns:a16="http://schemas.microsoft.com/office/drawing/2014/main" id="{F5A2FB42-2D74-4E18-93A4-95A855DE0B29}"/>
              </a:ext>
              <a:ext uri="{C183D7F6-B498-43B3-948B-1728B52AA6E4}">
                <adec:decorative xmlns:adec="http://schemas.microsoft.com/office/drawing/2017/decorative" val="1"/>
              </a:ext>
            </a:extLst>
          </p:cNvPr>
          <p:cNvSpPr/>
          <p:nvPr/>
        </p:nvSpPr>
        <p:spPr bwMode="auto">
          <a:xfrm>
            <a:off x="2906322" y="3022963"/>
            <a:ext cx="1179703" cy="243839"/>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106859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5F3B26-A46D-4185-96C9-91676C62F64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16</a:t>
            </a:fld>
            <a:endParaRPr lang="en-US"/>
          </a:p>
        </p:txBody>
      </p:sp>
      <p:sp>
        <p:nvSpPr>
          <p:cNvPr id="2" name="Title 1">
            <a:extLst>
              <a:ext uri="{FF2B5EF4-FFF2-40B4-BE49-F238E27FC236}">
                <a16:creationId xmlns:a16="http://schemas.microsoft.com/office/drawing/2014/main" id="{76888076-109C-48E7-BAFA-C70A44F081A0}"/>
              </a:ext>
            </a:extLst>
          </p:cNvPr>
          <p:cNvSpPr>
            <a:spLocks noGrp="1"/>
          </p:cNvSpPr>
          <p:nvPr>
            <p:ph type="title"/>
          </p:nvPr>
        </p:nvSpPr>
        <p:spPr>
          <a:xfrm>
            <a:off x="455303" y="271134"/>
            <a:ext cx="8350770" cy="498991"/>
          </a:xfrm>
        </p:spPr>
        <p:txBody>
          <a:bodyPr/>
          <a:lstStyle/>
          <a:p>
            <a:r>
              <a:rPr lang="en-US" dirty="0"/>
              <a:t>Copy LOA</a:t>
            </a:r>
          </a:p>
        </p:txBody>
      </p:sp>
      <p:sp>
        <p:nvSpPr>
          <p:cNvPr id="3" name="Content Placeholder 2">
            <a:extLst>
              <a:ext uri="{FF2B5EF4-FFF2-40B4-BE49-F238E27FC236}">
                <a16:creationId xmlns:a16="http://schemas.microsoft.com/office/drawing/2014/main" id="{02BB363E-9750-4D6A-AA2A-E868E7704575}"/>
              </a:ext>
            </a:extLst>
          </p:cNvPr>
          <p:cNvSpPr>
            <a:spLocks noGrp="1"/>
          </p:cNvSpPr>
          <p:nvPr>
            <p:ph sz="quarter" idx="10"/>
          </p:nvPr>
        </p:nvSpPr>
        <p:spPr>
          <a:xfrm>
            <a:off x="455303" y="877661"/>
            <a:ext cx="8350460" cy="3951514"/>
          </a:xfrm>
        </p:spPr>
        <p:txBody>
          <a:bodyPr/>
          <a:lstStyle/>
          <a:p>
            <a:r>
              <a:rPr lang="en-US" dirty="0"/>
              <a:t>The FDTA should use the Copy LOA feature when other data elements change from one fiscal year to the next (i.e., changes in addition to fiscal year and program year related elements). </a:t>
            </a:r>
          </a:p>
          <a:p>
            <a:endParaRPr lang="en-US" dirty="0"/>
          </a:p>
          <a:p>
            <a:r>
              <a:rPr lang="en-US" dirty="0"/>
              <a:t>The Copy LOA feature does the following: </a:t>
            </a:r>
          </a:p>
          <a:p>
            <a:pPr lvl="1"/>
            <a:r>
              <a:rPr lang="en-US" dirty="0"/>
              <a:t>Allows all the elements of an existing LOA to be copied so that a new LOA can be created for another fiscal year. </a:t>
            </a:r>
          </a:p>
          <a:p>
            <a:pPr lvl="1"/>
            <a:r>
              <a:rPr lang="en-US" dirty="0"/>
              <a:t>This must be done individually, as only one LOA may be copied at a time. </a:t>
            </a:r>
          </a:p>
          <a:p>
            <a:pPr lvl="1"/>
            <a:r>
              <a:rPr lang="en-US" dirty="0"/>
              <a:t>The LOA can only be copied into an organization that the FDTA has access to. </a:t>
            </a:r>
          </a:p>
          <a:p>
            <a:pPr lvl="1"/>
            <a:r>
              <a:rPr lang="en-US" dirty="0"/>
              <a:t>Note: This does not change the fiscal year related elements in the LOA. </a:t>
            </a:r>
          </a:p>
        </p:txBody>
      </p:sp>
    </p:spTree>
    <p:extLst>
      <p:ext uri="{BB962C8B-B14F-4D97-AF65-F5344CB8AC3E}">
        <p14:creationId xmlns:p14="http://schemas.microsoft.com/office/powerpoint/2010/main" val="360252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3" descr="Screenshot of LOA selection screen with emphasis on the Copy button.">
            <a:extLst>
              <a:ext uri="{FF2B5EF4-FFF2-40B4-BE49-F238E27FC236}">
                <a16:creationId xmlns:a16="http://schemas.microsoft.com/office/drawing/2014/main" id="{B099CE65-592D-3EC5-C2B4-1316DBA191B5}"/>
              </a:ext>
            </a:extLst>
          </p:cNvPr>
          <p:cNvPicPr>
            <a:picLocks noGrp="1" noChangeAspect="1"/>
          </p:cNvPicPr>
          <p:nvPr>
            <p:ph sz="quarter" idx="10"/>
          </p:nvPr>
        </p:nvPicPr>
        <p:blipFill>
          <a:blip r:embed="rId3"/>
          <a:stretch>
            <a:fillRect/>
          </a:stretch>
        </p:blipFill>
        <p:spPr>
          <a:xfrm>
            <a:off x="763253" y="1451330"/>
            <a:ext cx="7734970" cy="2804403"/>
          </a:xfrm>
        </p:spPr>
      </p:pic>
      <p:sp>
        <p:nvSpPr>
          <p:cNvPr id="4" name="Slide Number Placeholder 3">
            <a:extLst>
              <a:ext uri="{FF2B5EF4-FFF2-40B4-BE49-F238E27FC236}">
                <a16:creationId xmlns:a16="http://schemas.microsoft.com/office/drawing/2014/main" id="{96102612-67A3-4999-B94A-7C2AA02A065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17</a:t>
            </a:fld>
            <a:endParaRPr lang="en-US"/>
          </a:p>
        </p:txBody>
      </p:sp>
      <p:sp>
        <p:nvSpPr>
          <p:cNvPr id="2" name="Title 1">
            <a:extLst>
              <a:ext uri="{FF2B5EF4-FFF2-40B4-BE49-F238E27FC236}">
                <a16:creationId xmlns:a16="http://schemas.microsoft.com/office/drawing/2014/main" id="{A5703AEB-0B94-4E72-AB75-F5D1A2F23C31}"/>
              </a:ext>
            </a:extLst>
          </p:cNvPr>
          <p:cNvSpPr>
            <a:spLocks noGrp="1"/>
          </p:cNvSpPr>
          <p:nvPr>
            <p:ph type="title"/>
          </p:nvPr>
        </p:nvSpPr>
        <p:spPr>
          <a:xfrm>
            <a:off x="455303" y="271134"/>
            <a:ext cx="8350770" cy="498991"/>
          </a:xfrm>
        </p:spPr>
        <p:txBody>
          <a:bodyPr/>
          <a:lstStyle/>
          <a:p>
            <a:r>
              <a:rPr lang="en-US" dirty="0"/>
              <a:t>Copy LOA</a:t>
            </a:r>
          </a:p>
        </p:txBody>
      </p:sp>
      <p:sp>
        <p:nvSpPr>
          <p:cNvPr id="6" name="Rectangle 5">
            <a:extLst>
              <a:ext uri="{FF2B5EF4-FFF2-40B4-BE49-F238E27FC236}">
                <a16:creationId xmlns:a16="http://schemas.microsoft.com/office/drawing/2014/main" id="{A04046E9-C65A-45E6-B4B9-72A46DA57EA3}"/>
              </a:ext>
              <a:ext uri="{C183D7F6-B498-43B3-948B-1728B52AA6E4}">
                <adec:decorative xmlns:adec="http://schemas.microsoft.com/office/drawing/2017/decorative" val="1"/>
              </a:ext>
            </a:extLst>
          </p:cNvPr>
          <p:cNvSpPr/>
          <p:nvPr/>
        </p:nvSpPr>
        <p:spPr bwMode="auto">
          <a:xfrm>
            <a:off x="2514611" y="3358976"/>
            <a:ext cx="445997" cy="215497"/>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E3BDC973-2385-4C83-A687-8F3B24FF6450}"/>
              </a:ext>
            </a:extLst>
          </p:cNvPr>
          <p:cNvSpPr txBox="1"/>
          <p:nvPr/>
        </p:nvSpPr>
        <p:spPr>
          <a:xfrm>
            <a:off x="7029450" y="670560"/>
            <a:ext cx="2000250" cy="1040368"/>
          </a:xfrm>
          <a:prstGeom prst="rect">
            <a:avLst/>
          </a:prstGeom>
          <a:solidFill>
            <a:schemeClr val="bg1"/>
          </a:solidFill>
          <a:ln>
            <a:solidFill>
              <a:schemeClr val="tx1"/>
            </a:solidFill>
          </a:ln>
        </p:spPr>
        <p:txBody>
          <a:bodyPr wrap="square" rtlCol="0" anchor="ctr">
            <a:normAutofit/>
          </a:bodyPr>
          <a:lstStyle/>
          <a:p>
            <a:r>
              <a:rPr lang="en-US" sz="1400" dirty="0">
                <a:latin typeface="+mj-lt"/>
              </a:rPr>
              <a:t>To copy an LOA, select the Copy button next to the LOA.</a:t>
            </a:r>
          </a:p>
        </p:txBody>
      </p:sp>
    </p:spTree>
    <p:extLst>
      <p:ext uri="{BB962C8B-B14F-4D97-AF65-F5344CB8AC3E}">
        <p14:creationId xmlns:p14="http://schemas.microsoft.com/office/powerpoint/2010/main" val="298904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Copy LOA Screen with emphasis on the Empty Budget Shell Fiscal Year and LOA Label FY and Name.">
            <a:extLst>
              <a:ext uri="{FF2B5EF4-FFF2-40B4-BE49-F238E27FC236}">
                <a16:creationId xmlns:a16="http://schemas.microsoft.com/office/drawing/2014/main" id="{57613E90-2CD6-1019-8E92-0B5234990389}"/>
              </a:ext>
            </a:extLst>
          </p:cNvPr>
          <p:cNvPicPr>
            <a:picLocks noGrp="1" noChangeAspect="1"/>
          </p:cNvPicPr>
          <p:nvPr>
            <p:ph sz="quarter" idx="10"/>
          </p:nvPr>
        </p:nvPicPr>
        <p:blipFill>
          <a:blip r:embed="rId2"/>
          <a:srcRect/>
          <a:stretch/>
        </p:blipFill>
        <p:spPr>
          <a:xfrm>
            <a:off x="1003303" y="986469"/>
            <a:ext cx="7254869" cy="3734124"/>
          </a:xfrm>
        </p:spPr>
      </p:pic>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18</a:t>
            </a:fld>
            <a:endParaRPr lang="en-US"/>
          </a:p>
        </p:txBody>
      </p:sp>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a:xfrm>
            <a:off x="455303" y="271134"/>
            <a:ext cx="8350770" cy="498991"/>
          </a:xfrm>
        </p:spPr>
        <p:txBody>
          <a:bodyPr/>
          <a:lstStyle/>
          <a:p>
            <a:r>
              <a:rPr lang="en-US" dirty="0"/>
              <a:t>Copy LOA</a:t>
            </a:r>
          </a:p>
        </p:txBody>
      </p:sp>
      <p:sp>
        <p:nvSpPr>
          <p:cNvPr id="6" name="TextBox 5">
            <a:extLst>
              <a:ext uri="{FF2B5EF4-FFF2-40B4-BE49-F238E27FC236}">
                <a16:creationId xmlns:a16="http://schemas.microsoft.com/office/drawing/2014/main" id="{C648BF43-AC63-4942-87AE-9A117603EF9C}"/>
              </a:ext>
            </a:extLst>
          </p:cNvPr>
          <p:cNvSpPr txBox="1"/>
          <p:nvPr/>
        </p:nvSpPr>
        <p:spPr>
          <a:xfrm>
            <a:off x="7029450" y="1415915"/>
            <a:ext cx="2000250" cy="2465071"/>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It’s important to remember that you are copying an existing LOA, so all fields will be identical.</a:t>
            </a:r>
          </a:p>
          <a:p>
            <a:endParaRPr lang="en-US" sz="1400" dirty="0">
              <a:latin typeface="+mj-lt"/>
            </a:endParaRPr>
          </a:p>
          <a:p>
            <a:r>
              <a:rPr lang="en-US" sz="1400" dirty="0">
                <a:latin typeface="+mj-lt"/>
              </a:rPr>
              <a:t>If this copy is to replace your next fiscal year, ensure you have these fields filled out correctly to reflect the correct fiscal year.</a:t>
            </a:r>
          </a:p>
        </p:txBody>
      </p:sp>
      <p:sp>
        <p:nvSpPr>
          <p:cNvPr id="15" name="Rectangle 14">
            <a:extLst>
              <a:ext uri="{FF2B5EF4-FFF2-40B4-BE49-F238E27FC236}">
                <a16:creationId xmlns:a16="http://schemas.microsoft.com/office/drawing/2014/main" id="{3634D381-B401-4708-B0DB-E67143804D77}"/>
              </a:ext>
              <a:ext uri="{C183D7F6-B498-43B3-948B-1728B52AA6E4}">
                <adec:decorative xmlns:adec="http://schemas.microsoft.com/office/drawing/2017/decorative" val="1"/>
              </a:ext>
            </a:extLst>
          </p:cNvPr>
          <p:cNvSpPr/>
          <p:nvPr/>
        </p:nvSpPr>
        <p:spPr bwMode="auto">
          <a:xfrm>
            <a:off x="2310288" y="2526385"/>
            <a:ext cx="3492912" cy="244133"/>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16" name="Rectangle 15">
            <a:extLst>
              <a:ext uri="{FF2B5EF4-FFF2-40B4-BE49-F238E27FC236}">
                <a16:creationId xmlns:a16="http://schemas.microsoft.com/office/drawing/2014/main" id="{9F67DD8F-2EEC-461D-8FF3-5B420E1A7DAD}"/>
              </a:ext>
              <a:ext uri="{C183D7F6-B498-43B3-948B-1728B52AA6E4}">
                <adec:decorative xmlns:adec="http://schemas.microsoft.com/office/drawing/2017/decorative" val="1"/>
              </a:ext>
            </a:extLst>
          </p:cNvPr>
          <p:cNvSpPr/>
          <p:nvPr/>
        </p:nvSpPr>
        <p:spPr bwMode="auto">
          <a:xfrm>
            <a:off x="3167806" y="3107620"/>
            <a:ext cx="2440994" cy="62168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425350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Screenshot of Copy LOA Screen with emphasis on the elements that may need to change between fiscal years.">
            <a:extLst>
              <a:ext uri="{FF2B5EF4-FFF2-40B4-BE49-F238E27FC236}">
                <a16:creationId xmlns:a16="http://schemas.microsoft.com/office/drawing/2014/main" id="{74130137-EDCE-70B5-4699-FC79032205A1}"/>
              </a:ext>
            </a:extLst>
          </p:cNvPr>
          <p:cNvPicPr>
            <a:picLocks noGrp="1" noChangeAspect="1"/>
          </p:cNvPicPr>
          <p:nvPr>
            <p:ph sz="quarter" idx="10"/>
          </p:nvPr>
        </p:nvPicPr>
        <p:blipFill>
          <a:blip r:embed="rId2"/>
          <a:stretch>
            <a:fillRect/>
          </a:stretch>
        </p:blipFill>
        <p:spPr>
          <a:xfrm>
            <a:off x="2089476" y="877888"/>
            <a:ext cx="5082523" cy="3951287"/>
          </a:xfrm>
        </p:spPr>
      </p:pic>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19</a:t>
            </a:fld>
            <a:endParaRPr lang="en-US"/>
          </a:p>
        </p:txBody>
      </p:sp>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a:xfrm>
            <a:off x="455303" y="271134"/>
            <a:ext cx="8350770" cy="498991"/>
          </a:xfrm>
        </p:spPr>
        <p:txBody>
          <a:bodyPr/>
          <a:lstStyle/>
          <a:p>
            <a:r>
              <a:rPr lang="en-US" dirty="0"/>
              <a:t>Copy LOA</a:t>
            </a:r>
          </a:p>
        </p:txBody>
      </p:sp>
      <p:sp>
        <p:nvSpPr>
          <p:cNvPr id="6" name="TextBox 5">
            <a:extLst>
              <a:ext uri="{FF2B5EF4-FFF2-40B4-BE49-F238E27FC236}">
                <a16:creationId xmlns:a16="http://schemas.microsoft.com/office/drawing/2014/main" id="{C648BF43-AC63-4942-87AE-9A117603EF9C}"/>
              </a:ext>
            </a:extLst>
          </p:cNvPr>
          <p:cNvSpPr txBox="1"/>
          <p:nvPr/>
        </p:nvSpPr>
        <p:spPr>
          <a:xfrm>
            <a:off x="7029450" y="1543050"/>
            <a:ext cx="2000250" cy="1543050"/>
          </a:xfrm>
          <a:prstGeom prst="rect">
            <a:avLst/>
          </a:prstGeom>
          <a:solidFill>
            <a:schemeClr val="bg1"/>
          </a:solidFill>
          <a:ln>
            <a:solidFill>
              <a:schemeClr val="tx1"/>
            </a:solidFill>
          </a:ln>
        </p:spPr>
        <p:txBody>
          <a:bodyPr wrap="square" rtlCol="0" anchor="ctr">
            <a:normAutofit/>
          </a:bodyPr>
          <a:lstStyle/>
          <a:p>
            <a:r>
              <a:rPr lang="en-US" sz="1400" dirty="0">
                <a:latin typeface="+mj-lt"/>
              </a:rPr>
              <a:t>You also can choose the Organization, rename the LOA, and edit any appropriate account elements if necessary.</a:t>
            </a:r>
          </a:p>
        </p:txBody>
      </p:sp>
      <p:sp>
        <p:nvSpPr>
          <p:cNvPr id="10" name="Arrow: Down 9">
            <a:extLst>
              <a:ext uri="{FF2B5EF4-FFF2-40B4-BE49-F238E27FC236}">
                <a16:creationId xmlns:a16="http://schemas.microsoft.com/office/drawing/2014/main" id="{C474B6F4-CCCF-498C-D3A4-BDF1EDAB9044}"/>
              </a:ext>
              <a:ext uri="{C183D7F6-B498-43B3-948B-1728B52AA6E4}">
                <adec:decorative xmlns:adec="http://schemas.microsoft.com/office/drawing/2017/decorative" val="1"/>
              </a:ext>
            </a:extLst>
          </p:cNvPr>
          <p:cNvSpPr/>
          <p:nvPr/>
        </p:nvSpPr>
        <p:spPr>
          <a:xfrm rot="4069991">
            <a:off x="5240092" y="3296092"/>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77670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702968"/>
            <a:ext cx="4131874" cy="1223701"/>
          </a:xfrm>
        </p:spPr>
        <p:txBody>
          <a:bodyPr/>
          <a:lstStyle/>
          <a:p>
            <a:r>
              <a:rPr lang="en-US" dirty="0"/>
              <a:t>TAC Outreach Call – </a:t>
            </a:r>
            <a:br>
              <a:rPr lang="en-US" dirty="0"/>
            </a:br>
            <a:r>
              <a:rPr lang="en-US" sz="2400" dirty="0"/>
              <a:t>Fiscal Year Crossover Preparation Part 1 of 3</a:t>
            </a:r>
            <a:endParaRPr lang="en-US" dirty="0"/>
          </a:p>
        </p:txBody>
      </p:sp>
      <p:sp>
        <p:nvSpPr>
          <p:cNvPr id="9" name="Text Placeholder 8"/>
          <p:cNvSpPr>
            <a:spLocks noGrp="1"/>
          </p:cNvSpPr>
          <p:nvPr>
            <p:ph type="body" sz="quarter" idx="10"/>
          </p:nvPr>
        </p:nvSpPr>
        <p:spPr/>
        <p:txBody>
          <a:bodyPr/>
          <a:lstStyle/>
          <a:p>
            <a:r>
              <a:rPr lang="en-US"/>
              <a:t>Dan Greene</a:t>
            </a:r>
          </a:p>
          <a:p>
            <a:r>
              <a:rPr lang="en-US"/>
              <a:t>Jason Prado</a:t>
            </a:r>
            <a:endParaRPr lang="en-US" dirty="0"/>
          </a:p>
        </p:txBody>
      </p:sp>
      <p:sp>
        <p:nvSpPr>
          <p:cNvPr id="10" name="Text Placeholder 9"/>
          <p:cNvSpPr>
            <a:spLocks noGrp="1"/>
          </p:cNvSpPr>
          <p:nvPr>
            <p:ph type="body" sz="quarter" idx="11"/>
          </p:nvPr>
        </p:nvSpPr>
        <p:spPr>
          <a:xfrm>
            <a:off x="399911" y="4158479"/>
            <a:ext cx="2322512" cy="203126"/>
          </a:xfrm>
        </p:spPr>
        <p:txBody>
          <a:bodyPr/>
          <a:lstStyle/>
          <a:p>
            <a:r>
              <a:rPr lang="en-US"/>
              <a:t>August 27, 2024</a:t>
            </a:r>
            <a:endParaRPr lang="en-US" dirty="0"/>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0B90A3-B482-4150-A81C-8C3F33D8262D}"/>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20</a:t>
            </a:fld>
            <a:endParaRPr lang="en-US"/>
          </a:p>
        </p:txBody>
      </p:sp>
      <p:sp>
        <p:nvSpPr>
          <p:cNvPr id="2" name="Title 1">
            <a:extLst>
              <a:ext uri="{FF2B5EF4-FFF2-40B4-BE49-F238E27FC236}">
                <a16:creationId xmlns:a16="http://schemas.microsoft.com/office/drawing/2014/main" id="{E728D6B7-CBC6-4B1B-86AF-C7CED5DB7B7B}"/>
              </a:ext>
            </a:extLst>
          </p:cNvPr>
          <p:cNvSpPr>
            <a:spLocks noGrp="1"/>
          </p:cNvSpPr>
          <p:nvPr>
            <p:ph type="title"/>
          </p:nvPr>
        </p:nvSpPr>
        <p:spPr>
          <a:xfrm>
            <a:off x="455303" y="271134"/>
            <a:ext cx="8350770" cy="498991"/>
          </a:xfrm>
        </p:spPr>
        <p:txBody>
          <a:bodyPr/>
          <a:lstStyle/>
          <a:p>
            <a:r>
              <a:rPr lang="en-US" dirty="0"/>
              <a:t>Establishing Budgets</a:t>
            </a:r>
          </a:p>
        </p:txBody>
      </p:sp>
      <p:sp>
        <p:nvSpPr>
          <p:cNvPr id="3" name="Content Placeholder 2">
            <a:extLst>
              <a:ext uri="{FF2B5EF4-FFF2-40B4-BE49-F238E27FC236}">
                <a16:creationId xmlns:a16="http://schemas.microsoft.com/office/drawing/2014/main" id="{3C134BAA-3DFE-4412-ACA3-D4E9C2B94E81}"/>
              </a:ext>
            </a:extLst>
          </p:cNvPr>
          <p:cNvSpPr>
            <a:spLocks noGrp="1"/>
          </p:cNvSpPr>
          <p:nvPr>
            <p:ph sz="quarter" idx="10"/>
          </p:nvPr>
        </p:nvSpPr>
        <p:spPr>
          <a:xfrm>
            <a:off x="455303" y="877661"/>
            <a:ext cx="8350460" cy="3951514"/>
          </a:xfrm>
        </p:spPr>
        <p:txBody>
          <a:bodyPr>
            <a:normAutofit lnSpcReduction="10000"/>
          </a:bodyPr>
          <a:lstStyle/>
          <a:p>
            <a:r>
              <a:rPr lang="en-US" dirty="0"/>
              <a:t>The DTS Budget Tool tracks and manages travel funds in DTS; however, the DTS Budget Tool is not an official accounting system. </a:t>
            </a:r>
          </a:p>
          <a:p>
            <a:pPr lvl="1"/>
            <a:r>
              <a:rPr lang="en-US" dirty="0"/>
              <a:t>It does not link to your official accounting system. </a:t>
            </a:r>
          </a:p>
          <a:p>
            <a:endParaRPr lang="en-US" dirty="0"/>
          </a:p>
          <a:p>
            <a:r>
              <a:rPr lang="en-US" dirty="0"/>
              <a:t>Since the DTS Budget Tool does not link to your official accounting system, its accuracy depends on you entering accurate spending limits and periodically reconciling available funds against your official accounting system. </a:t>
            </a:r>
          </a:p>
          <a:p>
            <a:endParaRPr lang="en-US" dirty="0"/>
          </a:p>
          <a:p>
            <a:r>
              <a:rPr lang="en-US" dirty="0"/>
              <a:t>You should think of the Budget Tool as a bookkeeping tool that monitors the use of your travel funds. </a:t>
            </a:r>
          </a:p>
          <a:p>
            <a:pPr lvl="1"/>
            <a:r>
              <a:rPr lang="en-US" dirty="0"/>
              <a:t>Its purpose is to ensure that unfunded travel does not take place.</a:t>
            </a:r>
          </a:p>
          <a:p>
            <a:pPr lvl="1"/>
            <a:endParaRPr lang="en-US" dirty="0"/>
          </a:p>
          <a:p>
            <a:pPr lvl="1"/>
            <a:endParaRPr lang="en-US" dirty="0"/>
          </a:p>
        </p:txBody>
      </p:sp>
    </p:spTree>
    <p:extLst>
      <p:ext uri="{BB962C8B-B14F-4D97-AF65-F5344CB8AC3E}">
        <p14:creationId xmlns:p14="http://schemas.microsoft.com/office/powerpoint/2010/main" val="254810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3E068-7E4D-4D50-9FF6-6B686C66BF5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21</a:t>
            </a:fld>
            <a:endParaRPr lang="en-US"/>
          </a:p>
        </p:txBody>
      </p:sp>
      <p:sp>
        <p:nvSpPr>
          <p:cNvPr id="2" name="Title 1">
            <a:extLst>
              <a:ext uri="{FF2B5EF4-FFF2-40B4-BE49-F238E27FC236}">
                <a16:creationId xmlns:a16="http://schemas.microsoft.com/office/drawing/2014/main" id="{806DAB8D-ADC8-4E67-A4D8-84CBFBFD0B30}"/>
              </a:ext>
            </a:extLst>
          </p:cNvPr>
          <p:cNvSpPr>
            <a:spLocks noGrp="1"/>
          </p:cNvSpPr>
          <p:nvPr>
            <p:ph type="title"/>
          </p:nvPr>
        </p:nvSpPr>
        <p:spPr>
          <a:xfrm>
            <a:off x="455303" y="271134"/>
            <a:ext cx="8350770" cy="498991"/>
          </a:xfrm>
        </p:spPr>
        <p:txBody>
          <a:bodyPr/>
          <a:lstStyle/>
          <a:p>
            <a:r>
              <a:rPr lang="en-US" dirty="0"/>
              <a:t>Establishing Budgets (cont.)</a:t>
            </a:r>
          </a:p>
        </p:txBody>
      </p:sp>
      <p:sp>
        <p:nvSpPr>
          <p:cNvPr id="3" name="Content Placeholder 2">
            <a:extLst>
              <a:ext uri="{FF2B5EF4-FFF2-40B4-BE49-F238E27FC236}">
                <a16:creationId xmlns:a16="http://schemas.microsoft.com/office/drawing/2014/main" id="{960944D0-E908-4B25-A776-0168FFC55EC8}"/>
              </a:ext>
            </a:extLst>
          </p:cNvPr>
          <p:cNvSpPr>
            <a:spLocks noGrp="1"/>
          </p:cNvSpPr>
          <p:nvPr>
            <p:ph sz="quarter" idx="10"/>
          </p:nvPr>
        </p:nvSpPr>
        <p:spPr>
          <a:xfrm>
            <a:off x="455303" y="877661"/>
            <a:ext cx="8350460" cy="3951514"/>
          </a:xfrm>
        </p:spPr>
        <p:txBody>
          <a:bodyPr/>
          <a:lstStyle/>
          <a:p>
            <a:r>
              <a:rPr lang="en-US" dirty="0"/>
              <a:t>Like the LOAs, Budgets must be established for the next fiscal year.</a:t>
            </a:r>
          </a:p>
          <a:p>
            <a:endParaRPr lang="en-US" dirty="0"/>
          </a:p>
          <a:p>
            <a:r>
              <a:rPr lang="en-US" dirty="0"/>
              <a:t>There are three main options to establish Budgets for the new fiscal year:</a:t>
            </a:r>
          </a:p>
          <a:p>
            <a:pPr lvl="1"/>
            <a:r>
              <a:rPr lang="en-US" dirty="0"/>
              <a:t>Creating a Budget simultaneously when the LOA is created</a:t>
            </a:r>
          </a:p>
          <a:p>
            <a:pPr lvl="1"/>
            <a:r>
              <a:rPr lang="en-US" dirty="0"/>
              <a:t>Creating a Budget manually</a:t>
            </a:r>
          </a:p>
          <a:p>
            <a:pPr lvl="1"/>
            <a:r>
              <a:rPr lang="en-US" dirty="0"/>
              <a:t>Using an existing LOA to create a new Budget</a:t>
            </a:r>
          </a:p>
          <a:p>
            <a:pPr lvl="2"/>
            <a:r>
              <a:rPr lang="en-US" dirty="0"/>
              <a:t>This can be done in the Budget Module or in the DTA Maintenance Tool</a:t>
            </a:r>
          </a:p>
          <a:p>
            <a:pPr lvl="2"/>
            <a:endParaRPr lang="en-US" dirty="0"/>
          </a:p>
          <a:p>
            <a:r>
              <a:rPr lang="en-US" dirty="0"/>
              <a:t>Permission Level 1 is required to view Budgets and Permission Level 3 is required to edit Budgets.</a:t>
            </a:r>
          </a:p>
          <a:p>
            <a:endParaRPr lang="en-US" dirty="0"/>
          </a:p>
        </p:txBody>
      </p:sp>
    </p:spTree>
    <p:extLst>
      <p:ext uri="{BB962C8B-B14F-4D97-AF65-F5344CB8AC3E}">
        <p14:creationId xmlns:p14="http://schemas.microsoft.com/office/powerpoint/2010/main" val="251886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the Rollover LOA screen with emphasis on the Create Budget box.">
            <a:extLst>
              <a:ext uri="{FF2B5EF4-FFF2-40B4-BE49-F238E27FC236}">
                <a16:creationId xmlns:a16="http://schemas.microsoft.com/office/drawing/2014/main" id="{2FFEEDCD-3A34-D55C-1999-EBDB332D5CF2}"/>
              </a:ext>
            </a:extLst>
          </p:cNvPr>
          <p:cNvPicPr>
            <a:picLocks noChangeAspect="1"/>
          </p:cNvPicPr>
          <p:nvPr/>
        </p:nvPicPr>
        <p:blipFill>
          <a:blip r:embed="rId2"/>
          <a:stretch>
            <a:fillRect/>
          </a:stretch>
        </p:blipFill>
        <p:spPr>
          <a:xfrm>
            <a:off x="344116" y="2895116"/>
            <a:ext cx="8573243" cy="1691787"/>
          </a:xfrm>
          <a:prstGeom prst="rect">
            <a:avLst/>
          </a:prstGeom>
        </p:spPr>
      </p:pic>
      <p:sp>
        <p:nvSpPr>
          <p:cNvPr id="4" name="Slide Number Placeholder 3">
            <a:extLst>
              <a:ext uri="{FF2B5EF4-FFF2-40B4-BE49-F238E27FC236}">
                <a16:creationId xmlns:a16="http://schemas.microsoft.com/office/drawing/2014/main" id="{97C36415-8B6F-4EBD-BF0D-6D324372248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22</a:t>
            </a:fld>
            <a:endParaRPr lang="en-US"/>
          </a:p>
        </p:txBody>
      </p:sp>
      <p:sp>
        <p:nvSpPr>
          <p:cNvPr id="2" name="Title 1">
            <a:extLst>
              <a:ext uri="{FF2B5EF4-FFF2-40B4-BE49-F238E27FC236}">
                <a16:creationId xmlns:a16="http://schemas.microsoft.com/office/drawing/2014/main" id="{8B249E98-AB6C-4FC0-B5E4-63B77DD3D2C4}"/>
              </a:ext>
            </a:extLst>
          </p:cNvPr>
          <p:cNvSpPr>
            <a:spLocks noGrp="1"/>
          </p:cNvSpPr>
          <p:nvPr>
            <p:ph type="title"/>
          </p:nvPr>
        </p:nvSpPr>
        <p:spPr>
          <a:xfrm>
            <a:off x="455303" y="271134"/>
            <a:ext cx="8350770" cy="498991"/>
          </a:xfrm>
        </p:spPr>
        <p:txBody>
          <a:bodyPr/>
          <a:lstStyle/>
          <a:p>
            <a:r>
              <a:rPr lang="en-US" dirty="0"/>
              <a:t>Creating a Budget simultaneously when creating LOA</a:t>
            </a:r>
          </a:p>
        </p:txBody>
      </p:sp>
      <p:pic>
        <p:nvPicPr>
          <p:cNvPr id="7" name="Content Placeholder 6" descr="Screenshot of the Create LOA screen with the emphasis on the Create Budget Box.">
            <a:extLst>
              <a:ext uri="{FF2B5EF4-FFF2-40B4-BE49-F238E27FC236}">
                <a16:creationId xmlns:a16="http://schemas.microsoft.com/office/drawing/2014/main" id="{37ACFB6E-48B4-F1DD-7044-CBF26BA6C706}"/>
              </a:ext>
            </a:extLst>
          </p:cNvPr>
          <p:cNvPicPr>
            <a:picLocks noGrp="1" noChangeAspect="1"/>
          </p:cNvPicPr>
          <p:nvPr>
            <p:ph sz="quarter" idx="10"/>
          </p:nvPr>
        </p:nvPicPr>
        <p:blipFill>
          <a:blip r:embed="rId3"/>
          <a:srcRect/>
          <a:stretch/>
        </p:blipFill>
        <p:spPr>
          <a:xfrm>
            <a:off x="2773050" y="1123934"/>
            <a:ext cx="3856054" cy="1005927"/>
          </a:xfrm>
        </p:spPr>
      </p:pic>
      <p:sp>
        <p:nvSpPr>
          <p:cNvPr id="21" name="TextBox 20">
            <a:extLst>
              <a:ext uri="{FF2B5EF4-FFF2-40B4-BE49-F238E27FC236}">
                <a16:creationId xmlns:a16="http://schemas.microsoft.com/office/drawing/2014/main" id="{365EA329-AF2F-45B0-AFE0-F3CFA82CDCE6}"/>
              </a:ext>
            </a:extLst>
          </p:cNvPr>
          <p:cNvSpPr txBox="1"/>
          <p:nvPr/>
        </p:nvSpPr>
        <p:spPr>
          <a:xfrm>
            <a:off x="7029450" y="1122762"/>
            <a:ext cx="2000250" cy="2627410"/>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Creating a Budget can be performed by checking these boxes and filling in the appropriate data when either rolling over or copying the LOA.</a:t>
            </a:r>
          </a:p>
          <a:p>
            <a:endParaRPr lang="en-US" sz="1400" dirty="0">
              <a:latin typeface="+mj-lt"/>
            </a:endParaRPr>
          </a:p>
          <a:p>
            <a:r>
              <a:rPr lang="en-US" sz="1400" dirty="0">
                <a:latin typeface="+mj-lt"/>
              </a:rPr>
              <a:t>Keep in mind that if you decide to create a budget this way, it can only be created as a quarterly budget.</a:t>
            </a:r>
          </a:p>
        </p:txBody>
      </p:sp>
      <p:sp>
        <p:nvSpPr>
          <p:cNvPr id="12" name="Arrow: Down 11">
            <a:extLst>
              <a:ext uri="{FF2B5EF4-FFF2-40B4-BE49-F238E27FC236}">
                <a16:creationId xmlns:a16="http://schemas.microsoft.com/office/drawing/2014/main" id="{86A29767-1252-9CA0-A21D-D598D1E26B11}"/>
              </a:ext>
              <a:ext uri="{C183D7F6-B498-43B3-948B-1728B52AA6E4}">
                <adec:decorative xmlns:adec="http://schemas.microsoft.com/office/drawing/2017/decorative" val="1"/>
              </a:ext>
            </a:extLst>
          </p:cNvPr>
          <p:cNvSpPr/>
          <p:nvPr/>
        </p:nvSpPr>
        <p:spPr>
          <a:xfrm rot="19066099">
            <a:off x="4251177" y="1363487"/>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3" name="Arrow: Down 12">
            <a:extLst>
              <a:ext uri="{FF2B5EF4-FFF2-40B4-BE49-F238E27FC236}">
                <a16:creationId xmlns:a16="http://schemas.microsoft.com/office/drawing/2014/main" id="{599B6098-1D9A-963A-EC18-48D0B25AE086}"/>
              </a:ext>
              <a:ext uri="{C183D7F6-B498-43B3-948B-1728B52AA6E4}">
                <adec:decorative xmlns:adec="http://schemas.microsoft.com/office/drawing/2017/decorative" val="1"/>
              </a:ext>
            </a:extLst>
          </p:cNvPr>
          <p:cNvSpPr/>
          <p:nvPr/>
        </p:nvSpPr>
        <p:spPr>
          <a:xfrm rot="4069991">
            <a:off x="1705746" y="3673417"/>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55076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creenshot of the Create Budget Screen">
            <a:extLst>
              <a:ext uri="{FF2B5EF4-FFF2-40B4-BE49-F238E27FC236}">
                <a16:creationId xmlns:a16="http://schemas.microsoft.com/office/drawing/2014/main" id="{7DA769D4-A015-60AF-4430-1CC559017D3F}"/>
              </a:ext>
            </a:extLst>
          </p:cNvPr>
          <p:cNvPicPr>
            <a:picLocks noGrp="1" noChangeAspect="1"/>
          </p:cNvPicPr>
          <p:nvPr>
            <p:ph sz="quarter" idx="10"/>
          </p:nvPr>
        </p:nvPicPr>
        <p:blipFill>
          <a:blip r:embed="rId2"/>
          <a:stretch>
            <a:fillRect/>
          </a:stretch>
        </p:blipFill>
        <p:spPr>
          <a:xfrm>
            <a:off x="623503" y="877888"/>
            <a:ext cx="8014469" cy="3951287"/>
          </a:xfrm>
        </p:spPr>
      </p:pic>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23</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Creating a Budget manually</a:t>
            </a:r>
            <a:br>
              <a:rPr lang="en-US" dirty="0"/>
            </a:br>
            <a:endParaRPr lang="en-US" dirty="0"/>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4"/>
            <a:ext cx="2000250" cy="1296866"/>
          </a:xfrm>
          <a:prstGeom prst="rect">
            <a:avLst/>
          </a:prstGeom>
          <a:solidFill>
            <a:schemeClr val="bg1"/>
          </a:solidFill>
          <a:ln>
            <a:solidFill>
              <a:schemeClr val="tx1"/>
            </a:solidFill>
          </a:ln>
        </p:spPr>
        <p:txBody>
          <a:bodyPr wrap="square" rtlCol="0" anchor="ctr">
            <a:normAutofit/>
          </a:bodyPr>
          <a:lstStyle/>
          <a:p>
            <a:r>
              <a:rPr lang="en-US" sz="140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38643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the elements after creating a budget.">
            <a:extLst>
              <a:ext uri="{FF2B5EF4-FFF2-40B4-BE49-F238E27FC236}">
                <a16:creationId xmlns:a16="http://schemas.microsoft.com/office/drawing/2014/main" id="{2D7B9298-E7D6-A965-3AE6-CADB7487EDE1}"/>
              </a:ext>
            </a:extLst>
          </p:cNvPr>
          <p:cNvPicPr>
            <a:picLocks noGrp="1" noChangeAspect="1"/>
          </p:cNvPicPr>
          <p:nvPr>
            <p:ph sz="quarter" idx="10"/>
          </p:nvPr>
        </p:nvPicPr>
        <p:blipFill>
          <a:blip r:embed="rId2"/>
          <a:stretch>
            <a:fillRect/>
          </a:stretch>
        </p:blipFill>
        <p:spPr>
          <a:xfrm>
            <a:off x="1193331" y="877888"/>
            <a:ext cx="6874813" cy="3951287"/>
          </a:xfrm>
        </p:spPr>
      </p:pic>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24</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Creating a Budget manually</a:t>
            </a:r>
            <a:br>
              <a:rPr lang="en-US" dirty="0"/>
            </a:br>
            <a:endParaRPr lang="en-US" dirty="0"/>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4"/>
            <a:ext cx="2000250" cy="1571185"/>
          </a:xfrm>
          <a:prstGeom prst="rect">
            <a:avLst/>
          </a:prstGeom>
          <a:solidFill>
            <a:schemeClr val="bg1"/>
          </a:solidFill>
          <a:ln>
            <a:solidFill>
              <a:schemeClr val="tx1"/>
            </a:solidFill>
          </a:ln>
        </p:spPr>
        <p:txBody>
          <a:bodyPr wrap="square" rtlCol="0" anchor="ctr">
            <a:normAutofit/>
          </a:bodyPr>
          <a:lstStyle/>
          <a:p>
            <a:r>
              <a:rPr lang="en-US" sz="140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187789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25</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pic>
        <p:nvPicPr>
          <p:cNvPr id="14" name="Content Placeholder 13" descr="Screenshot of the Copy an existing Budget button.">
            <a:extLst>
              <a:ext uri="{FF2B5EF4-FFF2-40B4-BE49-F238E27FC236}">
                <a16:creationId xmlns:a16="http://schemas.microsoft.com/office/drawing/2014/main" id="{A77A904A-D81A-24F5-3DD4-8FF077AC8171}"/>
              </a:ext>
            </a:extLst>
          </p:cNvPr>
          <p:cNvPicPr>
            <a:picLocks noGrp="1" noChangeAspect="1"/>
          </p:cNvPicPr>
          <p:nvPr>
            <p:ph sz="quarter" idx="10"/>
          </p:nvPr>
        </p:nvPicPr>
        <p:blipFill>
          <a:blip r:embed="rId2"/>
          <a:stretch>
            <a:fillRect/>
          </a:stretch>
        </p:blipFill>
        <p:spPr>
          <a:xfrm>
            <a:off x="583272" y="956799"/>
            <a:ext cx="8350250" cy="1298066"/>
          </a:xfrm>
        </p:spPr>
      </p:pic>
      <p:pic>
        <p:nvPicPr>
          <p:cNvPr id="16" name="Picture 15" descr="Screenshot of existing LOAs to select after hitting Copy an Existing LOA to this Budget.">
            <a:extLst>
              <a:ext uri="{FF2B5EF4-FFF2-40B4-BE49-F238E27FC236}">
                <a16:creationId xmlns:a16="http://schemas.microsoft.com/office/drawing/2014/main" id="{30E86946-03CF-52D5-6884-0268DF8BC22E}"/>
              </a:ext>
            </a:extLst>
          </p:cNvPr>
          <p:cNvPicPr>
            <a:picLocks noChangeAspect="1"/>
          </p:cNvPicPr>
          <p:nvPr/>
        </p:nvPicPr>
        <p:blipFill>
          <a:blip r:embed="rId3"/>
          <a:srcRect/>
          <a:stretch/>
        </p:blipFill>
        <p:spPr>
          <a:xfrm>
            <a:off x="3226213" y="2339170"/>
            <a:ext cx="2539393" cy="2804330"/>
          </a:xfrm>
          <a:prstGeom prst="rect">
            <a:avLst/>
          </a:prstGeom>
        </p:spPr>
      </p:pic>
      <p:sp>
        <p:nvSpPr>
          <p:cNvPr id="12" name="Arrow: Down 11">
            <a:extLst>
              <a:ext uri="{FF2B5EF4-FFF2-40B4-BE49-F238E27FC236}">
                <a16:creationId xmlns:a16="http://schemas.microsoft.com/office/drawing/2014/main" id="{89E25BEA-D932-43DD-9B66-68B8CDF9CC5D}"/>
              </a:ext>
              <a:ext uri="{C183D7F6-B498-43B3-948B-1728B52AA6E4}">
                <adec:decorative xmlns:adec="http://schemas.microsoft.com/office/drawing/2017/decorative" val="1"/>
              </a:ext>
            </a:extLst>
          </p:cNvPr>
          <p:cNvSpPr/>
          <p:nvPr/>
        </p:nvSpPr>
        <p:spPr bwMode="auto">
          <a:xfrm rot="19472199">
            <a:off x="3674709" y="1874119"/>
            <a:ext cx="372794" cy="506437"/>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solidFill>
                <a:sysClr val="windowText" lastClr="000000"/>
              </a:solidFill>
              <a:latin typeface="+mj-lt"/>
            </a:endParaRPr>
          </a:p>
        </p:txBody>
      </p:sp>
      <p:sp>
        <p:nvSpPr>
          <p:cNvPr id="43" name="TextBox 42">
            <a:extLst>
              <a:ext uri="{FF2B5EF4-FFF2-40B4-BE49-F238E27FC236}">
                <a16:creationId xmlns:a16="http://schemas.microsoft.com/office/drawing/2014/main" id="{C109777D-96C6-4A7B-AE8B-67C0523CE0A0}"/>
              </a:ext>
            </a:extLst>
          </p:cNvPr>
          <p:cNvSpPr txBox="1"/>
          <p:nvPr/>
        </p:nvSpPr>
        <p:spPr>
          <a:xfrm>
            <a:off x="6541477" y="1149154"/>
            <a:ext cx="2417884" cy="3339025"/>
          </a:xfrm>
          <a:prstGeom prst="rect">
            <a:avLst/>
          </a:prstGeom>
          <a:solidFill>
            <a:schemeClr val="bg1"/>
          </a:solidFill>
          <a:ln>
            <a:solidFill>
              <a:schemeClr val="tx1"/>
            </a:solidFill>
          </a:ln>
        </p:spPr>
        <p:txBody>
          <a:bodyPr wrap="square" rtlCol="0" anchor="ctr">
            <a:noAutofit/>
          </a:bodyPr>
          <a:lstStyle/>
          <a:p>
            <a:r>
              <a:rPr lang="en-US" sz="1400" dirty="0">
                <a:latin typeface="+mj-lt"/>
              </a:rPr>
              <a:t>If an LOA is already established, an easier way to fill out the budget can be using the “Copy an existing LOA to this Budget”.</a:t>
            </a:r>
          </a:p>
          <a:p>
            <a:endParaRPr lang="en-US" sz="1400" dirty="0">
              <a:latin typeface="+mj-lt"/>
            </a:endParaRPr>
          </a:p>
          <a:p>
            <a:r>
              <a:rPr lang="en-US" sz="1400" dirty="0">
                <a:latin typeface="+mj-lt"/>
              </a:rPr>
              <a:t>This will appear after you have begun the Budget creation.</a:t>
            </a:r>
          </a:p>
          <a:p>
            <a:endParaRPr lang="en-US" sz="1400" dirty="0">
              <a:latin typeface="+mj-lt"/>
            </a:endParaRPr>
          </a:p>
          <a:p>
            <a:r>
              <a:rPr lang="en-US" sz="1400" dirty="0">
                <a:latin typeface="+mj-lt"/>
              </a:rPr>
              <a:t>Selecting the magnifying glass will cause a pop-up that you can easily use to choose an existing LOA.</a:t>
            </a:r>
          </a:p>
        </p:txBody>
      </p:sp>
    </p:spTree>
    <p:extLst>
      <p:ext uri="{BB962C8B-B14F-4D97-AF65-F5344CB8AC3E}">
        <p14:creationId xmlns:p14="http://schemas.microsoft.com/office/powerpoint/2010/main" val="86266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26</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pic>
        <p:nvPicPr>
          <p:cNvPr id="10" name="Content Placeholder 9" descr="Screenshot of the Create Budget Screen with emphasis on the &quot;Copy an Existing LOA&quot; feature.">
            <a:extLst>
              <a:ext uri="{FF2B5EF4-FFF2-40B4-BE49-F238E27FC236}">
                <a16:creationId xmlns:a16="http://schemas.microsoft.com/office/drawing/2014/main" id="{8CEF7C7D-6049-4A09-B9BF-BDD3296284B3}"/>
              </a:ext>
              <a:ext uri="{C183D7F6-B498-43B3-948B-1728B52AA6E4}">
                <adec:decorative xmlns:adec="http://schemas.microsoft.com/office/drawing/2017/decorative" val="0"/>
              </a:ext>
            </a:extLst>
          </p:cNvPr>
          <p:cNvPicPr>
            <a:picLocks noGrp="1" noChangeAspect="1"/>
          </p:cNvPicPr>
          <p:nvPr>
            <p:ph sz="quarter" idx="10"/>
          </p:nvPr>
        </p:nvPicPr>
        <p:blipFill>
          <a:blip r:embed="rId2"/>
          <a:srcRect/>
          <a:stretch/>
        </p:blipFill>
        <p:spPr>
          <a:xfrm>
            <a:off x="455613" y="1801617"/>
            <a:ext cx="8350250" cy="2103829"/>
          </a:xfrm>
        </p:spPr>
      </p:pic>
      <p:sp>
        <p:nvSpPr>
          <p:cNvPr id="6" name="Rectangle 5">
            <a:extLst>
              <a:ext uri="{FF2B5EF4-FFF2-40B4-BE49-F238E27FC236}">
                <a16:creationId xmlns:a16="http://schemas.microsoft.com/office/drawing/2014/main" id="{09CDB881-DEBE-4CBE-A33A-70CAE86A7EDE}"/>
              </a:ext>
              <a:ext uri="{C183D7F6-B498-43B3-948B-1728B52AA6E4}">
                <adec:decorative xmlns:adec="http://schemas.microsoft.com/office/drawing/2017/decorative" val="1"/>
              </a:ext>
            </a:extLst>
          </p:cNvPr>
          <p:cNvSpPr/>
          <p:nvPr/>
        </p:nvSpPr>
        <p:spPr bwMode="auto">
          <a:xfrm>
            <a:off x="2344028" y="2935752"/>
            <a:ext cx="1489417" cy="2857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12F1AC9D-9DC5-419E-A2A1-6D40A96CDEBF}"/>
              </a:ext>
            </a:extLst>
          </p:cNvPr>
          <p:cNvSpPr txBox="1"/>
          <p:nvPr/>
        </p:nvSpPr>
        <p:spPr>
          <a:xfrm>
            <a:off x="6082518" y="1543050"/>
            <a:ext cx="2286000" cy="948690"/>
          </a:xfrm>
          <a:prstGeom prst="rect">
            <a:avLst/>
          </a:prstGeom>
          <a:solidFill>
            <a:schemeClr val="bg1"/>
          </a:solidFill>
          <a:ln>
            <a:solidFill>
              <a:schemeClr val="tx1"/>
            </a:solidFill>
          </a:ln>
        </p:spPr>
        <p:txBody>
          <a:bodyPr wrap="square" rtlCol="0" anchor="ctr">
            <a:normAutofit/>
          </a:bodyPr>
          <a:lstStyle/>
          <a:p>
            <a:r>
              <a:rPr lang="en-US" sz="1400" dirty="0">
                <a:latin typeface="+mj-lt"/>
              </a:rPr>
              <a:t>The Copy feature is also available at the beginning of the budget creation by selecting this link.</a:t>
            </a:r>
          </a:p>
        </p:txBody>
      </p:sp>
    </p:spTree>
    <p:extLst>
      <p:ext uri="{BB962C8B-B14F-4D97-AF65-F5344CB8AC3E}">
        <p14:creationId xmlns:p14="http://schemas.microsoft.com/office/powerpoint/2010/main" val="111348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27</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12F1AC9D-9DC5-419E-A2A1-6D40A96CDEBF}"/>
              </a:ext>
            </a:extLst>
          </p:cNvPr>
          <p:cNvSpPr txBox="1"/>
          <p:nvPr/>
        </p:nvSpPr>
        <p:spPr>
          <a:xfrm>
            <a:off x="6402387" y="1543050"/>
            <a:ext cx="2286000" cy="679645"/>
          </a:xfrm>
          <a:prstGeom prst="rect">
            <a:avLst/>
          </a:prstGeom>
          <a:solidFill>
            <a:schemeClr val="bg1"/>
          </a:solidFill>
          <a:ln>
            <a:solidFill>
              <a:schemeClr val="tx1"/>
            </a:solidFill>
          </a:ln>
        </p:spPr>
        <p:txBody>
          <a:bodyPr wrap="square" rtlCol="0" anchor="ctr">
            <a:normAutofit/>
          </a:bodyPr>
          <a:lstStyle/>
          <a:p>
            <a:r>
              <a:rPr lang="en-US" sz="1050" dirty="0">
                <a:latin typeface="+mj-lt"/>
              </a:rPr>
              <a:t>When using this method, you will need to put in the proper search criteria to return the proper LOAs.</a:t>
            </a:r>
          </a:p>
        </p:txBody>
      </p:sp>
      <p:pic>
        <p:nvPicPr>
          <p:cNvPr id="16" name="Content Placeholder 15" descr="Screenshot of the Search LOA to Copy Existing Budget Screen.">
            <a:extLst>
              <a:ext uri="{FF2B5EF4-FFF2-40B4-BE49-F238E27FC236}">
                <a16:creationId xmlns:a16="http://schemas.microsoft.com/office/drawing/2014/main" id="{9069951D-33FF-31BF-8C01-8C2C37581DF9}"/>
              </a:ext>
            </a:extLst>
          </p:cNvPr>
          <p:cNvPicPr>
            <a:picLocks noGrp="1" noChangeAspect="1"/>
          </p:cNvPicPr>
          <p:nvPr>
            <p:ph sz="quarter" idx="10"/>
          </p:nvPr>
        </p:nvPicPr>
        <p:blipFill>
          <a:blip r:embed="rId2"/>
          <a:stretch>
            <a:fillRect/>
          </a:stretch>
        </p:blipFill>
        <p:spPr>
          <a:xfrm>
            <a:off x="455613" y="1202224"/>
            <a:ext cx="8350250" cy="3302614"/>
          </a:xfrm>
        </p:spPr>
      </p:pic>
    </p:spTree>
    <p:extLst>
      <p:ext uri="{BB962C8B-B14F-4D97-AF65-F5344CB8AC3E}">
        <p14:creationId xmlns:p14="http://schemas.microsoft.com/office/powerpoint/2010/main" val="22003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Screenshot of the existing LOAs that appeared in the search.">
            <a:extLst>
              <a:ext uri="{FF2B5EF4-FFF2-40B4-BE49-F238E27FC236}">
                <a16:creationId xmlns:a16="http://schemas.microsoft.com/office/drawing/2014/main" id="{2CE3CE58-1DF6-BAF8-E3C0-6D6BC936EAF4}"/>
              </a:ext>
            </a:extLst>
          </p:cNvPr>
          <p:cNvPicPr>
            <a:picLocks noGrp="1" noChangeAspect="1"/>
          </p:cNvPicPr>
          <p:nvPr>
            <p:ph sz="quarter" idx="10"/>
          </p:nvPr>
        </p:nvPicPr>
        <p:blipFill>
          <a:blip r:embed="rId2"/>
          <a:stretch>
            <a:fillRect/>
          </a:stretch>
        </p:blipFill>
        <p:spPr>
          <a:xfrm>
            <a:off x="2082168" y="1158240"/>
            <a:ext cx="4979663" cy="3670935"/>
          </a:xfrm>
        </p:spPr>
      </p:pic>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28</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12F1AC9D-9DC5-419E-A2A1-6D40A96CDEBF}"/>
              </a:ext>
            </a:extLst>
          </p:cNvPr>
          <p:cNvSpPr txBox="1"/>
          <p:nvPr/>
        </p:nvSpPr>
        <p:spPr>
          <a:xfrm>
            <a:off x="6608127" y="1543050"/>
            <a:ext cx="2286000" cy="1215390"/>
          </a:xfrm>
          <a:prstGeom prst="rect">
            <a:avLst/>
          </a:prstGeom>
          <a:solidFill>
            <a:schemeClr val="bg1"/>
          </a:solidFill>
          <a:ln>
            <a:solidFill>
              <a:schemeClr val="tx1"/>
            </a:solidFill>
          </a:ln>
        </p:spPr>
        <p:txBody>
          <a:bodyPr wrap="square" rtlCol="0" anchor="ctr">
            <a:normAutofit/>
          </a:bodyPr>
          <a:lstStyle/>
          <a:p>
            <a:r>
              <a:rPr lang="en-US" sz="1400" dirty="0">
                <a:latin typeface="+mj-lt"/>
              </a:rPr>
              <a:t>When the search returns results, simply choose the “Copy” next to the appropriate LOA.</a:t>
            </a:r>
          </a:p>
        </p:txBody>
      </p:sp>
    </p:spTree>
    <p:extLst>
      <p:ext uri="{BB962C8B-B14F-4D97-AF65-F5344CB8AC3E}">
        <p14:creationId xmlns:p14="http://schemas.microsoft.com/office/powerpoint/2010/main" val="212809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the Create Budget Screen.">
            <a:extLst>
              <a:ext uri="{FF2B5EF4-FFF2-40B4-BE49-F238E27FC236}">
                <a16:creationId xmlns:a16="http://schemas.microsoft.com/office/drawing/2014/main" id="{851E3DE0-1220-02C2-DF4C-4842683FA8BB}"/>
              </a:ext>
            </a:extLst>
          </p:cNvPr>
          <p:cNvPicPr>
            <a:picLocks noGrp="1" noChangeAspect="1"/>
          </p:cNvPicPr>
          <p:nvPr>
            <p:ph sz="quarter" idx="10"/>
          </p:nvPr>
        </p:nvPicPr>
        <p:blipFill>
          <a:blip r:embed="rId2"/>
          <a:stretch>
            <a:fillRect/>
          </a:stretch>
        </p:blipFill>
        <p:spPr>
          <a:xfrm>
            <a:off x="995419" y="1257300"/>
            <a:ext cx="7270637" cy="3571875"/>
          </a:xfrm>
        </p:spPr>
      </p:pic>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29</a:t>
            </a:fld>
            <a:endParaRPr lang="en-US" dirty="0"/>
          </a:p>
        </p:txBody>
      </p:sp>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383030"/>
          </a:xfrm>
          <a:prstGeom prst="rect">
            <a:avLst/>
          </a:prstGeom>
          <a:solidFill>
            <a:schemeClr val="bg1"/>
          </a:solidFill>
          <a:ln>
            <a:solidFill>
              <a:schemeClr val="tx1"/>
            </a:solidFill>
          </a:ln>
        </p:spPr>
        <p:txBody>
          <a:bodyPr wrap="square" rtlCol="0" anchor="ctr">
            <a:normAutofit/>
          </a:bodyPr>
          <a:lstStyle/>
          <a:p>
            <a:r>
              <a:rPr lang="en-US" sz="1400" dirty="0">
                <a:latin typeface="+mj-lt"/>
              </a:rPr>
              <a:t>At this point, the information will be filled in.</a:t>
            </a:r>
          </a:p>
          <a:p>
            <a:endParaRPr lang="en-US" sz="1400" dirty="0">
              <a:latin typeface="+mj-lt"/>
            </a:endParaRPr>
          </a:p>
          <a:p>
            <a:r>
              <a:rPr lang="en-US" sz="1400" dirty="0">
                <a:latin typeface="+mj-lt"/>
              </a:rPr>
              <a:t>Choose the type and hit “Save” to continue.</a:t>
            </a:r>
          </a:p>
        </p:txBody>
      </p:sp>
    </p:spTree>
    <p:extLst>
      <p:ext uri="{BB962C8B-B14F-4D97-AF65-F5344CB8AC3E}">
        <p14:creationId xmlns:p14="http://schemas.microsoft.com/office/powerpoint/2010/main" val="13747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304E5-2A53-6D2C-330A-73815E1FF688}"/>
              </a:ext>
            </a:extLst>
          </p:cNvPr>
          <p:cNvSpPr>
            <a:spLocks noGrp="1"/>
          </p:cNvSpPr>
          <p:nvPr>
            <p:ph type="sldNum" sz="quarter" idx="4"/>
          </p:nvPr>
        </p:nvSpPr>
        <p:spPr/>
        <p:txBody>
          <a:bodyPr/>
          <a:lstStyle/>
          <a:p>
            <a:fld id="{4C6B7127-9F77-471E-BA61-1540CB2C57B2}" type="slidenum">
              <a:rPr lang="en-US" smtClean="0"/>
              <a:pPr/>
              <a:t>3</a:t>
            </a:fld>
            <a:endParaRPr lang="en-US" dirty="0"/>
          </a:p>
        </p:txBody>
      </p:sp>
      <p:sp>
        <p:nvSpPr>
          <p:cNvPr id="2" name="Title 1">
            <a:extLst>
              <a:ext uri="{FF2B5EF4-FFF2-40B4-BE49-F238E27FC236}">
                <a16:creationId xmlns:a16="http://schemas.microsoft.com/office/drawing/2014/main" id="{C4C2D097-B075-E233-CAC6-49EBC0651584}"/>
              </a:ext>
            </a:extLst>
          </p:cNvPr>
          <p:cNvSpPr>
            <a:spLocks noGrp="1"/>
          </p:cNvSpPr>
          <p:nvPr>
            <p:ph type="title"/>
          </p:nvPr>
        </p:nvSpPr>
        <p:spPr/>
        <p:txBody>
          <a:bodyPr/>
          <a:lstStyle/>
          <a:p>
            <a:r>
              <a:rPr lang="en-US"/>
              <a:t>Agenda</a:t>
            </a:r>
            <a:endParaRPr lang="en-US" dirty="0"/>
          </a:p>
        </p:txBody>
      </p:sp>
      <p:sp>
        <p:nvSpPr>
          <p:cNvPr id="3" name="Text Placeholder 2">
            <a:extLst>
              <a:ext uri="{FF2B5EF4-FFF2-40B4-BE49-F238E27FC236}">
                <a16:creationId xmlns:a16="http://schemas.microsoft.com/office/drawing/2014/main" id="{F8C15059-ED63-C805-AD14-6110C399DAB7}"/>
              </a:ext>
            </a:extLst>
          </p:cNvPr>
          <p:cNvSpPr>
            <a:spLocks noGrp="1"/>
          </p:cNvSpPr>
          <p:nvPr>
            <p:ph type="body" sz="quarter" idx="18"/>
          </p:nvPr>
        </p:nvSpPr>
        <p:spPr/>
        <p:txBody>
          <a:bodyPr/>
          <a:lstStyle/>
          <a:p>
            <a:r>
              <a:rPr lang="en-US"/>
              <a:t>Top Issues for August</a:t>
            </a:r>
          </a:p>
          <a:p>
            <a:r>
              <a:rPr lang="en-US"/>
              <a:t>Fiscal Year Crossover</a:t>
            </a:r>
          </a:p>
          <a:p>
            <a:pPr lvl="1"/>
            <a:r>
              <a:rPr lang="en-US"/>
              <a:t>Rolling over LOAs</a:t>
            </a:r>
          </a:p>
          <a:p>
            <a:pPr lvl="1"/>
            <a:r>
              <a:rPr lang="en-US"/>
              <a:t>Establishing Budgets</a:t>
            </a:r>
          </a:p>
          <a:p>
            <a:pPr lvl="1"/>
            <a:r>
              <a:rPr lang="en-US"/>
              <a:t>Updating the Default LOA</a:t>
            </a:r>
          </a:p>
          <a:p>
            <a:r>
              <a:rPr lang="en-US"/>
              <a:t>Reorganization</a:t>
            </a:r>
          </a:p>
          <a:p>
            <a:pPr lvl="1"/>
            <a:r>
              <a:rPr lang="en-US"/>
              <a:t>Preparation</a:t>
            </a:r>
          </a:p>
          <a:p>
            <a:pPr lvl="1"/>
            <a:r>
              <a:rPr lang="en-US"/>
              <a:t>Execution</a:t>
            </a:r>
          </a:p>
          <a:p>
            <a:pPr lvl="1"/>
            <a:r>
              <a:rPr lang="en-US"/>
              <a:t>Hiding Old Organization</a:t>
            </a:r>
          </a:p>
          <a:p>
            <a:r>
              <a:rPr lang="en-US"/>
              <a:t>Resources</a:t>
            </a:r>
          </a:p>
          <a:p>
            <a:r>
              <a:rPr lang="en-US"/>
              <a:t>Questions</a:t>
            </a:r>
            <a:endParaRPr lang="en-US" dirty="0"/>
          </a:p>
        </p:txBody>
      </p:sp>
    </p:spTree>
    <p:extLst>
      <p:ext uri="{BB962C8B-B14F-4D97-AF65-F5344CB8AC3E}">
        <p14:creationId xmlns:p14="http://schemas.microsoft.com/office/powerpoint/2010/main" val="273510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the Create Budget Screen.">
            <a:extLst>
              <a:ext uri="{FF2B5EF4-FFF2-40B4-BE49-F238E27FC236}">
                <a16:creationId xmlns:a16="http://schemas.microsoft.com/office/drawing/2014/main" id="{0905E3B4-E900-E05D-53D1-846318C4AFAA}"/>
              </a:ext>
            </a:extLst>
          </p:cNvPr>
          <p:cNvPicPr>
            <a:picLocks noGrp="1" noChangeAspect="1"/>
          </p:cNvPicPr>
          <p:nvPr>
            <p:ph sz="quarter" idx="10"/>
          </p:nvPr>
        </p:nvPicPr>
        <p:blipFill>
          <a:blip r:embed="rId2"/>
          <a:stretch>
            <a:fillRect/>
          </a:stretch>
        </p:blipFill>
        <p:spPr>
          <a:xfrm>
            <a:off x="996910" y="1189038"/>
            <a:ext cx="7267656" cy="3640137"/>
          </a:xfrm>
        </p:spPr>
      </p:pic>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30</a:t>
            </a:fld>
            <a:endParaRPr lang="en-US" dirty="0"/>
          </a:p>
        </p:txBody>
      </p:sp>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028700"/>
          </a:xfrm>
          <a:prstGeom prst="rect">
            <a:avLst/>
          </a:prstGeom>
          <a:solidFill>
            <a:schemeClr val="bg1"/>
          </a:solidFill>
          <a:ln>
            <a:solidFill>
              <a:schemeClr val="tx1"/>
            </a:solidFill>
          </a:ln>
        </p:spPr>
        <p:txBody>
          <a:bodyPr wrap="square" rtlCol="0" anchor="ctr">
            <a:normAutofit/>
          </a:bodyPr>
          <a:lstStyle/>
          <a:p>
            <a:r>
              <a:rPr lang="en-US" sz="1400" dirty="0">
                <a:latin typeface="+mj-lt"/>
              </a:rPr>
              <a:t>All the information from the LOA will be copied into the new Budget automatically.</a:t>
            </a:r>
          </a:p>
        </p:txBody>
      </p:sp>
    </p:spTree>
    <p:extLst>
      <p:ext uri="{BB962C8B-B14F-4D97-AF65-F5344CB8AC3E}">
        <p14:creationId xmlns:p14="http://schemas.microsoft.com/office/powerpoint/2010/main" val="310421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Screenshot of the DTA Maintenance Tool LOA Search Results with emphasis on the Link to New Budget feature.">
            <a:extLst>
              <a:ext uri="{FF2B5EF4-FFF2-40B4-BE49-F238E27FC236}">
                <a16:creationId xmlns:a16="http://schemas.microsoft.com/office/drawing/2014/main" id="{21739B8E-3673-855C-1E53-CF6433D289ED}"/>
              </a:ext>
            </a:extLst>
          </p:cNvPr>
          <p:cNvPicPr>
            <a:picLocks noGrp="1" noChangeAspect="1"/>
          </p:cNvPicPr>
          <p:nvPr>
            <p:ph sz="quarter" idx="10"/>
          </p:nvPr>
        </p:nvPicPr>
        <p:blipFill>
          <a:blip r:embed="rId2"/>
          <a:stretch>
            <a:fillRect/>
          </a:stretch>
        </p:blipFill>
        <p:spPr>
          <a:xfrm>
            <a:off x="1010924" y="1326109"/>
            <a:ext cx="7239627" cy="2423370"/>
          </a:xfrm>
        </p:spPr>
      </p:pic>
      <p:sp>
        <p:nvSpPr>
          <p:cNvPr id="4" name="Slide Number Placeholder 3">
            <a:extLst>
              <a:ext uri="{FF2B5EF4-FFF2-40B4-BE49-F238E27FC236}">
                <a16:creationId xmlns:a16="http://schemas.microsoft.com/office/drawing/2014/main" id="{4C5EAD6B-8F4F-458E-B0C0-922B05F40A5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31</a:t>
            </a:fld>
            <a:endParaRPr lang="en-US"/>
          </a:p>
        </p:txBody>
      </p:sp>
      <p:sp>
        <p:nvSpPr>
          <p:cNvPr id="2" name="Title 1">
            <a:extLst>
              <a:ext uri="{FF2B5EF4-FFF2-40B4-BE49-F238E27FC236}">
                <a16:creationId xmlns:a16="http://schemas.microsoft.com/office/drawing/2014/main" id="{1D429B88-0725-4E0B-A14F-989082D6C300}"/>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DTA Maintenance Tool</a:t>
            </a:r>
          </a:p>
        </p:txBody>
      </p:sp>
      <p:sp>
        <p:nvSpPr>
          <p:cNvPr id="8" name="Arrow: Up 7">
            <a:extLst>
              <a:ext uri="{FF2B5EF4-FFF2-40B4-BE49-F238E27FC236}">
                <a16:creationId xmlns:a16="http://schemas.microsoft.com/office/drawing/2014/main" id="{FFBC202C-719F-4EDE-A850-410005EA8018}"/>
              </a:ext>
              <a:ext uri="{C183D7F6-B498-43B3-948B-1728B52AA6E4}">
                <adec:decorative xmlns:adec="http://schemas.microsoft.com/office/drawing/2017/decorative" val="1"/>
              </a:ext>
            </a:extLst>
          </p:cNvPr>
          <p:cNvSpPr/>
          <p:nvPr/>
        </p:nvSpPr>
        <p:spPr bwMode="auto">
          <a:xfrm>
            <a:off x="7753350" y="3119836"/>
            <a:ext cx="285750" cy="440375"/>
          </a:xfrm>
          <a:prstGeom prst="up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9" name="TextBox 8">
            <a:extLst>
              <a:ext uri="{FF2B5EF4-FFF2-40B4-BE49-F238E27FC236}">
                <a16:creationId xmlns:a16="http://schemas.microsoft.com/office/drawing/2014/main" id="{AA6FC1AE-1A82-4791-8A53-75EE7B736703}"/>
              </a:ext>
            </a:extLst>
          </p:cNvPr>
          <p:cNvSpPr txBox="1"/>
          <p:nvPr/>
        </p:nvSpPr>
        <p:spPr>
          <a:xfrm>
            <a:off x="571500" y="3119836"/>
            <a:ext cx="3131820" cy="1492489"/>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If an LOA is already established, the budget can be created from the DTA Maintenance Tool by selecting the “Link to New Budget”.</a:t>
            </a:r>
          </a:p>
          <a:p>
            <a:endParaRPr lang="en-US" sz="1400" dirty="0">
              <a:latin typeface="+mj-lt"/>
            </a:endParaRPr>
          </a:p>
          <a:p>
            <a:r>
              <a:rPr lang="en-US" sz="1400" dirty="0">
                <a:latin typeface="+mj-lt"/>
              </a:rPr>
              <a:t>This option should only be utilized if the FDTA is also the BDTA.</a:t>
            </a:r>
          </a:p>
        </p:txBody>
      </p:sp>
    </p:spTree>
    <p:extLst>
      <p:ext uri="{BB962C8B-B14F-4D97-AF65-F5344CB8AC3E}">
        <p14:creationId xmlns:p14="http://schemas.microsoft.com/office/powerpoint/2010/main" val="344852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CEA9C1-DCD2-4D60-9B7E-68EB51FF7F7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32</a:t>
            </a:fld>
            <a:endParaRPr lang="en-US"/>
          </a:p>
        </p:txBody>
      </p:sp>
      <p:sp>
        <p:nvSpPr>
          <p:cNvPr id="2" name="Title 1">
            <a:extLst>
              <a:ext uri="{FF2B5EF4-FFF2-40B4-BE49-F238E27FC236}">
                <a16:creationId xmlns:a16="http://schemas.microsoft.com/office/drawing/2014/main" id="{B203BD29-BBF1-4096-A944-6CE19F3A2DB2}"/>
              </a:ext>
            </a:extLst>
          </p:cNvPr>
          <p:cNvSpPr>
            <a:spLocks noGrp="1"/>
          </p:cNvSpPr>
          <p:nvPr>
            <p:ph type="title"/>
          </p:nvPr>
        </p:nvSpPr>
        <p:spPr>
          <a:xfrm>
            <a:off x="455303" y="271134"/>
            <a:ext cx="8350770" cy="498991"/>
          </a:xfrm>
        </p:spPr>
        <p:txBody>
          <a:bodyPr/>
          <a:lstStyle/>
          <a:p>
            <a:r>
              <a:rPr lang="en-US" dirty="0"/>
              <a:t>Adding Funds to your newly established budget</a:t>
            </a:r>
          </a:p>
        </p:txBody>
      </p:sp>
      <p:sp>
        <p:nvSpPr>
          <p:cNvPr id="3" name="Content Placeholder 2">
            <a:extLst>
              <a:ext uri="{FF2B5EF4-FFF2-40B4-BE49-F238E27FC236}">
                <a16:creationId xmlns:a16="http://schemas.microsoft.com/office/drawing/2014/main" id="{71E6DA2F-CE59-48B3-A0D3-9B48FB75F98A}"/>
              </a:ext>
            </a:extLst>
          </p:cNvPr>
          <p:cNvSpPr>
            <a:spLocks noGrp="1"/>
          </p:cNvSpPr>
          <p:nvPr>
            <p:ph sz="quarter" idx="10"/>
          </p:nvPr>
        </p:nvSpPr>
        <p:spPr>
          <a:xfrm>
            <a:off x="455303" y="877661"/>
            <a:ext cx="8350460" cy="3951514"/>
          </a:xfrm>
        </p:spPr>
        <p:txBody>
          <a:bodyPr>
            <a:normAutofit/>
          </a:bodyPr>
          <a:lstStyle/>
          <a:p>
            <a:r>
              <a:rPr lang="en-US" dirty="0"/>
              <a:t>After creating a budget, you must manually add budget targets (that is, funds) to it. </a:t>
            </a:r>
          </a:p>
          <a:p>
            <a:pPr lvl="1"/>
            <a:r>
              <a:rPr lang="en-US" dirty="0"/>
              <a:t>DTS automatically adjusts the travel funds available in the DTS budget as the Authorizing Official (AO) approves obligations and reimbursements against that budget.</a:t>
            </a:r>
          </a:p>
          <a:p>
            <a:endParaRPr lang="en-US" dirty="0"/>
          </a:p>
          <a:p>
            <a:r>
              <a:rPr lang="en-US" dirty="0"/>
              <a:t>There are two types of Budgets available, Annual and Quarterly.</a:t>
            </a:r>
          </a:p>
          <a:p>
            <a:pPr lvl="1"/>
            <a:r>
              <a:rPr lang="en-US" dirty="0"/>
              <a:t>Once the Budget type is established, it cannot be changed.</a:t>
            </a:r>
          </a:p>
          <a:p>
            <a:endParaRPr lang="en-US" dirty="0"/>
          </a:p>
        </p:txBody>
      </p:sp>
    </p:spTree>
    <p:extLst>
      <p:ext uri="{BB962C8B-B14F-4D97-AF65-F5344CB8AC3E}">
        <p14:creationId xmlns:p14="http://schemas.microsoft.com/office/powerpoint/2010/main" val="79324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CEA9C1-DCD2-4D60-9B7E-68EB51FF7F7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33</a:t>
            </a:fld>
            <a:endParaRPr lang="en-US"/>
          </a:p>
        </p:txBody>
      </p:sp>
      <p:sp>
        <p:nvSpPr>
          <p:cNvPr id="2" name="Title 1">
            <a:extLst>
              <a:ext uri="{FF2B5EF4-FFF2-40B4-BE49-F238E27FC236}">
                <a16:creationId xmlns:a16="http://schemas.microsoft.com/office/drawing/2014/main" id="{B203BD29-BBF1-4096-A944-6CE19F3A2DB2}"/>
              </a:ext>
            </a:extLst>
          </p:cNvPr>
          <p:cNvSpPr>
            <a:spLocks noGrp="1"/>
          </p:cNvSpPr>
          <p:nvPr>
            <p:ph type="title"/>
          </p:nvPr>
        </p:nvSpPr>
        <p:spPr>
          <a:xfrm>
            <a:off x="455303" y="271134"/>
            <a:ext cx="8350770" cy="498991"/>
          </a:xfrm>
        </p:spPr>
        <p:txBody>
          <a:bodyPr/>
          <a:lstStyle/>
          <a:p>
            <a:r>
              <a:rPr lang="en-US" dirty="0"/>
              <a:t>Adding Funds to your newly established budget (cont.)</a:t>
            </a:r>
          </a:p>
        </p:txBody>
      </p:sp>
      <p:sp>
        <p:nvSpPr>
          <p:cNvPr id="3" name="Content Placeholder 2">
            <a:extLst>
              <a:ext uri="{FF2B5EF4-FFF2-40B4-BE49-F238E27FC236}">
                <a16:creationId xmlns:a16="http://schemas.microsoft.com/office/drawing/2014/main" id="{71E6DA2F-CE59-48B3-A0D3-9B48FB75F98A}"/>
              </a:ext>
            </a:extLst>
          </p:cNvPr>
          <p:cNvSpPr>
            <a:spLocks noGrp="1"/>
          </p:cNvSpPr>
          <p:nvPr>
            <p:ph sz="quarter" idx="10"/>
          </p:nvPr>
        </p:nvSpPr>
        <p:spPr>
          <a:xfrm>
            <a:off x="455303" y="877661"/>
            <a:ext cx="8350460" cy="3951514"/>
          </a:xfrm>
        </p:spPr>
        <p:txBody>
          <a:bodyPr>
            <a:normAutofit/>
          </a:bodyPr>
          <a:lstStyle/>
          <a:p>
            <a:r>
              <a:rPr lang="en-US" dirty="0"/>
              <a:t>If you created your Budget simultaneously your LOA, the Budget will automatically be created as a Quarterly Budget.</a:t>
            </a:r>
          </a:p>
          <a:p>
            <a:endParaRPr lang="en-US" dirty="0"/>
          </a:p>
          <a:p>
            <a:r>
              <a:rPr lang="en-US" dirty="0"/>
              <a:t>Instructions to add funds to your budget can be found in Chapter 9 of the DTA Manual</a:t>
            </a:r>
          </a:p>
          <a:p>
            <a:pPr lvl="1"/>
            <a:r>
              <a:rPr lang="en-US" dirty="0">
                <a:hlinkClick r:id="rId2"/>
              </a:rPr>
              <a:t>https://media.defense.gov/2022/May/11/2002994835/-1/-1/0/DTA_9.PDF</a:t>
            </a:r>
            <a:r>
              <a:rPr lang="en-US" dirty="0"/>
              <a:t> </a:t>
            </a:r>
          </a:p>
        </p:txBody>
      </p:sp>
    </p:spTree>
    <p:extLst>
      <p:ext uri="{BB962C8B-B14F-4D97-AF65-F5344CB8AC3E}">
        <p14:creationId xmlns:p14="http://schemas.microsoft.com/office/powerpoint/2010/main" val="16886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705ABF-C1DF-4F9D-BF3F-03CFF1FF982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34</a:t>
            </a:fld>
            <a:endParaRPr lang="en-US"/>
          </a:p>
        </p:txBody>
      </p:sp>
      <p:sp>
        <p:nvSpPr>
          <p:cNvPr id="2" name="Title 1">
            <a:extLst>
              <a:ext uri="{FF2B5EF4-FFF2-40B4-BE49-F238E27FC236}">
                <a16:creationId xmlns:a16="http://schemas.microsoft.com/office/drawing/2014/main" id="{EBA77DCF-A155-4C42-A559-036DBE21F9F1}"/>
              </a:ext>
            </a:extLst>
          </p:cNvPr>
          <p:cNvSpPr>
            <a:spLocks noGrp="1"/>
          </p:cNvSpPr>
          <p:nvPr>
            <p:ph type="title"/>
          </p:nvPr>
        </p:nvSpPr>
        <p:spPr>
          <a:xfrm>
            <a:off x="455303" y="271134"/>
            <a:ext cx="8350770" cy="498991"/>
          </a:xfrm>
        </p:spPr>
        <p:txBody>
          <a:bodyPr/>
          <a:lstStyle/>
          <a:p>
            <a:r>
              <a:rPr lang="en-US" dirty="0"/>
              <a:t>Update Default LOA</a:t>
            </a:r>
          </a:p>
        </p:txBody>
      </p:sp>
      <p:sp>
        <p:nvSpPr>
          <p:cNvPr id="3" name="Content Placeholder 2">
            <a:extLst>
              <a:ext uri="{FF2B5EF4-FFF2-40B4-BE49-F238E27FC236}">
                <a16:creationId xmlns:a16="http://schemas.microsoft.com/office/drawing/2014/main" id="{1B0BD680-6ADE-40CE-BC19-1251E7C8DED4}"/>
              </a:ext>
            </a:extLst>
          </p:cNvPr>
          <p:cNvSpPr>
            <a:spLocks noGrp="1"/>
          </p:cNvSpPr>
          <p:nvPr>
            <p:ph sz="quarter" idx="10"/>
          </p:nvPr>
        </p:nvSpPr>
        <p:spPr>
          <a:xfrm>
            <a:off x="455303" y="877661"/>
            <a:ext cx="8350460" cy="3951514"/>
          </a:xfrm>
        </p:spPr>
        <p:txBody>
          <a:bodyPr>
            <a:normAutofit/>
          </a:bodyPr>
          <a:lstStyle/>
          <a:p>
            <a:r>
              <a:rPr lang="en-US" dirty="0"/>
              <a:t>Every traveler’s profile contains a default LOA. </a:t>
            </a:r>
          </a:p>
          <a:p>
            <a:pPr lvl="1"/>
            <a:r>
              <a:rPr lang="en-US" dirty="0"/>
              <a:t>Some profiles contain the organization’s default LOA while other travelers use different default LOAs. </a:t>
            </a:r>
          </a:p>
          <a:p>
            <a:pPr lvl="1"/>
            <a:r>
              <a:rPr lang="en-US" dirty="0"/>
              <a:t>Whichever one they use, DTS automatically assigns it to all that person’s travel documents.</a:t>
            </a:r>
          </a:p>
          <a:p>
            <a:pPr lvl="1"/>
            <a:endParaRPr lang="en-US" dirty="0"/>
          </a:p>
          <a:p>
            <a:endParaRPr lang="en-US" dirty="0"/>
          </a:p>
          <a:p>
            <a:endParaRPr lang="en-US" dirty="0"/>
          </a:p>
        </p:txBody>
      </p:sp>
      <p:pic>
        <p:nvPicPr>
          <p:cNvPr id="11" name="Picture 10" descr="Screenshot of the Default LOA Label inside a traveler's profile.">
            <a:extLst>
              <a:ext uri="{FF2B5EF4-FFF2-40B4-BE49-F238E27FC236}">
                <a16:creationId xmlns:a16="http://schemas.microsoft.com/office/drawing/2014/main" id="{50FC6226-43D8-64B8-7611-142CF8E40AA1}"/>
              </a:ext>
            </a:extLst>
          </p:cNvPr>
          <p:cNvPicPr>
            <a:picLocks noChangeAspect="1"/>
          </p:cNvPicPr>
          <p:nvPr/>
        </p:nvPicPr>
        <p:blipFill>
          <a:blip r:embed="rId2"/>
          <a:stretch>
            <a:fillRect/>
          </a:stretch>
        </p:blipFill>
        <p:spPr>
          <a:xfrm>
            <a:off x="1022355" y="2735504"/>
            <a:ext cx="7216765" cy="1745131"/>
          </a:xfrm>
          <a:prstGeom prst="rect">
            <a:avLst/>
          </a:prstGeom>
        </p:spPr>
      </p:pic>
    </p:spTree>
    <p:extLst>
      <p:ext uri="{BB962C8B-B14F-4D97-AF65-F5344CB8AC3E}">
        <p14:creationId xmlns:p14="http://schemas.microsoft.com/office/powerpoint/2010/main" val="379221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9EE83-4ED3-4705-9161-2F8FD1A07BCE}"/>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35</a:t>
            </a:fld>
            <a:endParaRPr lang="en-US"/>
          </a:p>
        </p:txBody>
      </p:sp>
      <p:sp>
        <p:nvSpPr>
          <p:cNvPr id="2" name="Title 1">
            <a:extLst>
              <a:ext uri="{FF2B5EF4-FFF2-40B4-BE49-F238E27FC236}">
                <a16:creationId xmlns:a16="http://schemas.microsoft.com/office/drawing/2014/main" id="{7B272193-A8B3-4B8C-A5B7-8CFA841B33F4}"/>
              </a:ext>
            </a:extLst>
          </p:cNvPr>
          <p:cNvSpPr>
            <a:spLocks noGrp="1"/>
          </p:cNvSpPr>
          <p:nvPr>
            <p:ph type="title"/>
          </p:nvPr>
        </p:nvSpPr>
        <p:spPr>
          <a:xfrm>
            <a:off x="455303" y="271134"/>
            <a:ext cx="8350770" cy="498991"/>
          </a:xfrm>
        </p:spPr>
        <p:txBody>
          <a:bodyPr/>
          <a:lstStyle/>
          <a:p>
            <a:r>
              <a:rPr lang="en-US" dirty="0"/>
              <a:t>Update Default LOA</a:t>
            </a:r>
          </a:p>
        </p:txBody>
      </p:sp>
      <p:sp>
        <p:nvSpPr>
          <p:cNvPr id="3" name="Content Placeholder 2">
            <a:extLst>
              <a:ext uri="{FF2B5EF4-FFF2-40B4-BE49-F238E27FC236}">
                <a16:creationId xmlns:a16="http://schemas.microsoft.com/office/drawing/2014/main" id="{A75F7431-4EA8-4E73-8935-67590F619EE3}"/>
              </a:ext>
            </a:extLst>
          </p:cNvPr>
          <p:cNvSpPr>
            <a:spLocks noGrp="1"/>
          </p:cNvSpPr>
          <p:nvPr>
            <p:ph sz="quarter" idx="10"/>
          </p:nvPr>
        </p:nvSpPr>
        <p:spPr>
          <a:xfrm>
            <a:off x="455303" y="877661"/>
            <a:ext cx="8350460" cy="3951514"/>
          </a:xfrm>
        </p:spPr>
        <p:txBody>
          <a:bodyPr/>
          <a:lstStyle/>
          <a:p>
            <a:r>
              <a:rPr lang="en-US" dirty="0"/>
              <a:t>An organization generally changes its default LOA when the fiscal year changes, but it may happen more (or even less) often than that.</a:t>
            </a:r>
          </a:p>
          <a:p>
            <a:pPr lvl="1"/>
            <a:r>
              <a:rPr lang="en-US" dirty="0"/>
              <a:t>It can also occur for different reasons altogether, such as when the organization is performing a reorganization.</a:t>
            </a:r>
          </a:p>
          <a:p>
            <a:pPr lvl="1"/>
            <a:endParaRPr lang="en-US" dirty="0"/>
          </a:p>
          <a:p>
            <a:r>
              <a:rPr lang="en-US" dirty="0"/>
              <a:t>Regardless of when it happens, DTS provides a way to change the default LOA for some or all an organization’s travelers at the same time.</a:t>
            </a:r>
          </a:p>
          <a:p>
            <a:pPr lvl="1"/>
            <a:endParaRPr lang="en-US" dirty="0"/>
          </a:p>
          <a:p>
            <a:r>
              <a:rPr lang="en-US" dirty="0"/>
              <a:t>Before updating travelers’ default LOA, be sure the new default LOA is associated with a funded budget or financial transactions that use the LOA will fail.</a:t>
            </a:r>
          </a:p>
          <a:p>
            <a:endParaRPr lang="en-US" dirty="0"/>
          </a:p>
        </p:txBody>
      </p:sp>
    </p:spTree>
    <p:extLst>
      <p:ext uri="{BB962C8B-B14F-4D97-AF65-F5344CB8AC3E}">
        <p14:creationId xmlns:p14="http://schemas.microsoft.com/office/powerpoint/2010/main" val="3243461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the DTA Maintenance Tool LOA section with emphasis on the Update Default LOA feature.">
            <a:extLst>
              <a:ext uri="{FF2B5EF4-FFF2-40B4-BE49-F238E27FC236}">
                <a16:creationId xmlns:a16="http://schemas.microsoft.com/office/drawing/2014/main" id="{639937FF-1140-F3D6-EAC5-06FD6441DBF4}"/>
              </a:ext>
            </a:extLst>
          </p:cNvPr>
          <p:cNvPicPr>
            <a:picLocks noGrp="1" noChangeAspect="1"/>
          </p:cNvPicPr>
          <p:nvPr>
            <p:ph sz="quarter" idx="10"/>
          </p:nvPr>
        </p:nvPicPr>
        <p:blipFill>
          <a:blip r:embed="rId2"/>
          <a:stretch>
            <a:fillRect/>
          </a:stretch>
        </p:blipFill>
        <p:spPr>
          <a:xfrm>
            <a:off x="534633" y="1196038"/>
            <a:ext cx="8192210" cy="3314987"/>
          </a:xfrm>
        </p:spPr>
      </p:pic>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36</a:t>
            </a:fld>
            <a:endParaRPr lang="en-US"/>
          </a:p>
        </p:txBody>
      </p:sp>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a:xfrm>
            <a:off x="455303" y="271134"/>
            <a:ext cx="8350770" cy="498991"/>
          </a:xfrm>
        </p:spPr>
        <p:txBody>
          <a:bodyPr/>
          <a:lstStyle/>
          <a:p>
            <a:r>
              <a:rPr lang="en-US" dirty="0"/>
              <a:t>Update Default LOA</a:t>
            </a:r>
          </a:p>
        </p:txBody>
      </p:sp>
      <p:sp>
        <p:nvSpPr>
          <p:cNvPr id="6" name="Arrow: Down 5">
            <a:extLst>
              <a:ext uri="{FF2B5EF4-FFF2-40B4-BE49-F238E27FC236}">
                <a16:creationId xmlns:a16="http://schemas.microsoft.com/office/drawing/2014/main" id="{61759C1F-89B4-4D27-A84B-BE0D30CDB65E}"/>
              </a:ext>
              <a:ext uri="{C183D7F6-B498-43B3-948B-1728B52AA6E4}">
                <adec:decorative xmlns:adec="http://schemas.microsoft.com/office/drawing/2017/decorative" val="1"/>
              </a:ext>
            </a:extLst>
          </p:cNvPr>
          <p:cNvSpPr/>
          <p:nvPr/>
        </p:nvSpPr>
        <p:spPr bwMode="auto">
          <a:xfrm rot="10800000">
            <a:off x="4968240" y="2159380"/>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743700" y="394284"/>
            <a:ext cx="2286000" cy="1177408"/>
          </a:xfrm>
          <a:prstGeom prst="rect">
            <a:avLst/>
          </a:prstGeom>
          <a:solidFill>
            <a:schemeClr val="bg1"/>
          </a:solidFill>
          <a:ln>
            <a:solidFill>
              <a:schemeClr val="tx1"/>
            </a:solidFill>
          </a:ln>
        </p:spPr>
        <p:txBody>
          <a:bodyPr wrap="square" rtlCol="0" anchor="ctr">
            <a:normAutofit/>
          </a:bodyPr>
          <a:lstStyle/>
          <a:p>
            <a:r>
              <a:rPr lang="en-US" sz="1400" dirty="0">
                <a:latin typeface="+mj-lt"/>
              </a:rPr>
              <a:t>Update Default LOA(s) has its own section in the DTA Maintenance Tool under Lines of Accounting.</a:t>
            </a:r>
          </a:p>
        </p:txBody>
      </p:sp>
    </p:spTree>
    <p:extLst>
      <p:ext uri="{BB962C8B-B14F-4D97-AF65-F5344CB8AC3E}">
        <p14:creationId xmlns:p14="http://schemas.microsoft.com/office/powerpoint/2010/main" val="100474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A9488A-F808-479D-AD17-CD7C8331535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37</a:t>
            </a:fld>
            <a:endParaRPr lang="en-US"/>
          </a:p>
        </p:txBody>
      </p:sp>
      <p:sp>
        <p:nvSpPr>
          <p:cNvPr id="2" name="Title 1">
            <a:extLst>
              <a:ext uri="{FF2B5EF4-FFF2-40B4-BE49-F238E27FC236}">
                <a16:creationId xmlns:a16="http://schemas.microsoft.com/office/drawing/2014/main" id="{230CDA8B-B4AE-40DE-BCF0-4EDC26E6BBDF}"/>
              </a:ext>
            </a:extLst>
          </p:cNvPr>
          <p:cNvSpPr>
            <a:spLocks noGrp="1"/>
          </p:cNvSpPr>
          <p:nvPr>
            <p:ph type="title"/>
          </p:nvPr>
        </p:nvSpPr>
        <p:spPr>
          <a:xfrm>
            <a:off x="455303" y="271134"/>
            <a:ext cx="8350770" cy="498991"/>
          </a:xfrm>
        </p:spPr>
        <p:txBody>
          <a:bodyPr/>
          <a:lstStyle/>
          <a:p>
            <a:r>
              <a:rPr lang="en-US" dirty="0"/>
              <a:t>Update Default LOA</a:t>
            </a:r>
          </a:p>
        </p:txBody>
      </p:sp>
      <p:pic>
        <p:nvPicPr>
          <p:cNvPr id="10" name="Content Placeholder 9" descr="Screenshot of Update Default LOA Feature with emphasis on the Existing Default LOA Label.">
            <a:extLst>
              <a:ext uri="{FF2B5EF4-FFF2-40B4-BE49-F238E27FC236}">
                <a16:creationId xmlns:a16="http://schemas.microsoft.com/office/drawing/2014/main" id="{A648962D-0358-EF12-240E-492ADA0195CE}"/>
              </a:ext>
            </a:extLst>
          </p:cNvPr>
          <p:cNvPicPr>
            <a:picLocks noGrp="1" noChangeAspect="1"/>
          </p:cNvPicPr>
          <p:nvPr>
            <p:ph sz="quarter" idx="10"/>
          </p:nvPr>
        </p:nvPicPr>
        <p:blipFill>
          <a:blip r:embed="rId2"/>
          <a:stretch>
            <a:fillRect/>
          </a:stretch>
        </p:blipFill>
        <p:spPr>
          <a:xfrm>
            <a:off x="895031" y="876429"/>
            <a:ext cx="7353937" cy="2248095"/>
          </a:xfrm>
        </p:spPr>
      </p:pic>
      <p:sp>
        <p:nvSpPr>
          <p:cNvPr id="6" name="TextBox 5">
            <a:extLst>
              <a:ext uri="{FF2B5EF4-FFF2-40B4-BE49-F238E27FC236}">
                <a16:creationId xmlns:a16="http://schemas.microsoft.com/office/drawing/2014/main" id="{DDC0049B-9638-4347-AD6D-7A5C3219FBFE}"/>
              </a:ext>
            </a:extLst>
          </p:cNvPr>
          <p:cNvSpPr txBox="1"/>
          <p:nvPr/>
        </p:nvSpPr>
        <p:spPr>
          <a:xfrm>
            <a:off x="6629400" y="981972"/>
            <a:ext cx="2400300" cy="1776468"/>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Select an Existing Default LOA Label to only find travelers with a specific LOA in their profiles or leave it blank to only find travelers that have no default LOA listed in their profiles. </a:t>
            </a:r>
          </a:p>
        </p:txBody>
      </p:sp>
      <p:sp>
        <p:nvSpPr>
          <p:cNvPr id="7" name="Arrow: Down 6">
            <a:extLst>
              <a:ext uri="{FF2B5EF4-FFF2-40B4-BE49-F238E27FC236}">
                <a16:creationId xmlns:a16="http://schemas.microsoft.com/office/drawing/2014/main" id="{2E8B027D-3E24-449A-B27D-C3290C729F7D}"/>
              </a:ext>
              <a:ext uri="{C183D7F6-B498-43B3-948B-1728B52AA6E4}">
                <adec:decorative xmlns:adec="http://schemas.microsoft.com/office/drawing/2017/decorative" val="1"/>
              </a:ext>
            </a:extLst>
          </p:cNvPr>
          <p:cNvSpPr/>
          <p:nvPr/>
        </p:nvSpPr>
        <p:spPr bwMode="auto">
          <a:xfrm rot="5400000">
            <a:off x="4673449" y="1727351"/>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072634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9" descr="Screenshot of Update Default LOA Feature with emphasis on the New Default LOA Label.">
            <a:extLst>
              <a:ext uri="{FF2B5EF4-FFF2-40B4-BE49-F238E27FC236}">
                <a16:creationId xmlns:a16="http://schemas.microsoft.com/office/drawing/2014/main" id="{BBBB04BE-021F-36E4-5C16-C582BEA78856}"/>
              </a:ext>
            </a:extLst>
          </p:cNvPr>
          <p:cNvPicPr>
            <a:picLocks noChangeAspect="1"/>
          </p:cNvPicPr>
          <p:nvPr/>
        </p:nvPicPr>
        <p:blipFill>
          <a:blip r:embed="rId2"/>
          <a:stretch>
            <a:fillRect/>
          </a:stretch>
        </p:blipFill>
        <p:spPr>
          <a:xfrm>
            <a:off x="895031" y="876429"/>
            <a:ext cx="7353937" cy="2248095"/>
          </a:xfrm>
          <a:prstGeom prst="rect">
            <a:avLst/>
          </a:prstGeom>
        </p:spPr>
      </p:pic>
      <p:sp>
        <p:nvSpPr>
          <p:cNvPr id="4" name="Slide Number Placeholder 3">
            <a:extLst>
              <a:ext uri="{FF2B5EF4-FFF2-40B4-BE49-F238E27FC236}">
                <a16:creationId xmlns:a16="http://schemas.microsoft.com/office/drawing/2014/main" id="{080CE5BF-C2CC-4DDD-BD56-5C04CA3FAB2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38</a:t>
            </a:fld>
            <a:endParaRPr lang="en-US"/>
          </a:p>
        </p:txBody>
      </p:sp>
      <p:sp>
        <p:nvSpPr>
          <p:cNvPr id="2" name="Title 1">
            <a:extLst>
              <a:ext uri="{FF2B5EF4-FFF2-40B4-BE49-F238E27FC236}">
                <a16:creationId xmlns:a16="http://schemas.microsoft.com/office/drawing/2014/main" id="{B304504C-A702-4D89-9D11-7095013D705A}"/>
              </a:ext>
            </a:extLst>
          </p:cNvPr>
          <p:cNvSpPr>
            <a:spLocks noGrp="1"/>
          </p:cNvSpPr>
          <p:nvPr>
            <p:ph type="title"/>
          </p:nvPr>
        </p:nvSpPr>
        <p:spPr>
          <a:xfrm>
            <a:off x="455303" y="271134"/>
            <a:ext cx="8350770" cy="498991"/>
          </a:xfrm>
        </p:spPr>
        <p:txBody>
          <a:bodyPr/>
          <a:lstStyle/>
          <a:p>
            <a:r>
              <a:rPr lang="en-US" dirty="0"/>
              <a:t>Update Default LOA</a:t>
            </a:r>
          </a:p>
        </p:txBody>
      </p:sp>
      <p:sp>
        <p:nvSpPr>
          <p:cNvPr id="6" name="TextBox 5">
            <a:extLst>
              <a:ext uri="{FF2B5EF4-FFF2-40B4-BE49-F238E27FC236}">
                <a16:creationId xmlns:a16="http://schemas.microsoft.com/office/drawing/2014/main" id="{505D46F6-8D27-405B-9385-4929B086DD4D}"/>
              </a:ext>
            </a:extLst>
          </p:cNvPr>
          <p:cNvSpPr txBox="1"/>
          <p:nvPr/>
        </p:nvSpPr>
        <p:spPr>
          <a:xfrm>
            <a:off x="6671310" y="1371340"/>
            <a:ext cx="2286000" cy="1258272"/>
          </a:xfrm>
          <a:prstGeom prst="rect">
            <a:avLst/>
          </a:prstGeom>
          <a:solidFill>
            <a:schemeClr val="bg1"/>
          </a:solidFill>
          <a:ln>
            <a:solidFill>
              <a:schemeClr val="tx1"/>
            </a:solidFill>
          </a:ln>
        </p:spPr>
        <p:txBody>
          <a:bodyPr wrap="square" rtlCol="0" anchor="ctr">
            <a:normAutofit/>
          </a:bodyPr>
          <a:lstStyle/>
          <a:p>
            <a:r>
              <a:rPr lang="en-US" sz="1400" dirty="0">
                <a:latin typeface="+mj-lt"/>
              </a:rPr>
              <a:t>Select a New Default LOA Label that all the selected travelers will use.</a:t>
            </a:r>
          </a:p>
        </p:txBody>
      </p:sp>
      <p:sp>
        <p:nvSpPr>
          <p:cNvPr id="8" name="Arrow: Down 7">
            <a:extLst>
              <a:ext uri="{FF2B5EF4-FFF2-40B4-BE49-F238E27FC236}">
                <a16:creationId xmlns:a16="http://schemas.microsoft.com/office/drawing/2014/main" id="{B172D5AB-8BCC-4FF8-A47C-09CDD1698481}"/>
              </a:ext>
              <a:ext uri="{C183D7F6-B498-43B3-948B-1728B52AA6E4}">
                <adec:decorative xmlns:adec="http://schemas.microsoft.com/office/drawing/2017/decorative" val="1"/>
              </a:ext>
            </a:extLst>
          </p:cNvPr>
          <p:cNvSpPr/>
          <p:nvPr/>
        </p:nvSpPr>
        <p:spPr bwMode="auto">
          <a:xfrm rot="5400000">
            <a:off x="5647913" y="1899026"/>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177111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Update Default LOA Feature with emphasis on the Include All Users feature.">
            <a:extLst>
              <a:ext uri="{FF2B5EF4-FFF2-40B4-BE49-F238E27FC236}">
                <a16:creationId xmlns:a16="http://schemas.microsoft.com/office/drawing/2014/main" id="{8365A93D-4007-C07B-C119-5DF8240AC0B0}"/>
              </a:ext>
            </a:extLst>
          </p:cNvPr>
          <p:cNvPicPr>
            <a:picLocks noChangeAspect="1"/>
          </p:cNvPicPr>
          <p:nvPr/>
        </p:nvPicPr>
        <p:blipFill>
          <a:blip r:embed="rId2"/>
          <a:stretch>
            <a:fillRect/>
          </a:stretch>
        </p:blipFill>
        <p:spPr>
          <a:xfrm>
            <a:off x="895031" y="876429"/>
            <a:ext cx="7353937" cy="2248095"/>
          </a:xfrm>
          <a:prstGeom prst="rect">
            <a:avLst/>
          </a:prstGeom>
        </p:spPr>
      </p:pic>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39</a:t>
            </a:fld>
            <a:endParaRPr lang="en-US"/>
          </a:p>
        </p:txBody>
      </p:sp>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a:xfrm>
            <a:off x="455303" y="271134"/>
            <a:ext cx="8350770" cy="498991"/>
          </a:xfrm>
        </p:spPr>
        <p:txBody>
          <a:bodyPr/>
          <a:lstStyle/>
          <a:p>
            <a:r>
              <a:rPr lang="en-US" dirty="0"/>
              <a:t>Update Default LOA</a:t>
            </a:r>
          </a:p>
        </p:txBody>
      </p:sp>
      <p:sp>
        <p:nvSpPr>
          <p:cNvPr id="6" name="Arrow: Down 5">
            <a:extLst>
              <a:ext uri="{FF2B5EF4-FFF2-40B4-BE49-F238E27FC236}">
                <a16:creationId xmlns:a16="http://schemas.microsoft.com/office/drawing/2014/main" id="{61759C1F-89B4-4D27-A84B-BE0D30CDB65E}"/>
              </a:ext>
              <a:ext uri="{C183D7F6-B498-43B3-948B-1728B52AA6E4}">
                <adec:decorative xmlns:adec="http://schemas.microsoft.com/office/drawing/2017/decorative" val="1"/>
              </a:ext>
            </a:extLst>
          </p:cNvPr>
          <p:cNvSpPr/>
          <p:nvPr/>
        </p:nvSpPr>
        <p:spPr bwMode="auto">
          <a:xfrm rot="5400000">
            <a:off x="4487862" y="2138832"/>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519863" y="1125856"/>
            <a:ext cx="2286000" cy="1571623"/>
          </a:xfrm>
          <a:prstGeom prst="rect">
            <a:avLst/>
          </a:prstGeom>
          <a:solidFill>
            <a:schemeClr val="bg1"/>
          </a:solidFill>
          <a:ln>
            <a:solidFill>
              <a:schemeClr val="tx1"/>
            </a:solidFill>
          </a:ln>
        </p:spPr>
        <p:txBody>
          <a:bodyPr wrap="square" rtlCol="0" anchor="ctr">
            <a:normAutofit/>
          </a:bodyPr>
          <a:lstStyle/>
          <a:p>
            <a:r>
              <a:rPr lang="en-US" sz="1400" dirty="0">
                <a:latin typeface="+mj-lt"/>
              </a:rPr>
              <a:t>If you want to update everyone to the new LOA label (regardless of their “Existing”), then check the box to “Include All Users”.</a:t>
            </a:r>
          </a:p>
        </p:txBody>
      </p:sp>
    </p:spTree>
    <p:extLst>
      <p:ext uri="{BB962C8B-B14F-4D97-AF65-F5344CB8AC3E}">
        <p14:creationId xmlns:p14="http://schemas.microsoft.com/office/powerpoint/2010/main" val="242409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4</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August</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2482536315"/>
              </p:ext>
            </p:extLst>
          </p:nvPr>
        </p:nvGraphicFramePr>
        <p:xfrm>
          <a:off x="-4107" y="915614"/>
          <a:ext cx="9129354" cy="3352800"/>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73028">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solidFill>
                      <a:srgbClr val="65778F"/>
                    </a:solidFill>
                  </a:tcP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1228627">
                <a:tc>
                  <a:txBody>
                    <a:bodyPr/>
                    <a:lstStyle/>
                    <a:p>
                      <a:pPr algn="ctr"/>
                      <a:r>
                        <a:rPr lang="en-US" sz="1400" dirty="0">
                          <a:latin typeface="+mj-lt"/>
                        </a:rPr>
                        <a:t>Stuck at CTO SUBMIT</a:t>
                      </a:r>
                    </a:p>
                  </a:txBody>
                  <a:tcPr anchor="ctr"/>
                </a:tc>
                <a:tc>
                  <a:txBody>
                    <a:bodyPr/>
                    <a:lstStyle/>
                    <a:p>
                      <a:pPr algn="l"/>
                      <a:r>
                        <a:rPr lang="en-US" sz="1400" dirty="0">
                          <a:latin typeface="+mj-lt"/>
                        </a:rPr>
                        <a:t>There are multiple factors that can cause an authorization to get stuck at CTO SUBMIT. Authorizations are not considered stuck until they remain at CTO SUBMIT </a:t>
                      </a:r>
                      <a:r>
                        <a:rPr lang="en-US" sz="1400" kern="1200" dirty="0">
                          <a:solidFill>
                            <a:schemeClr val="dk1"/>
                          </a:solidFill>
                          <a:effectLst/>
                          <a:latin typeface="+mj-lt"/>
                          <a:ea typeface="+mn-ea"/>
                          <a:cs typeface="+mn-cs"/>
                        </a:rPr>
                        <a:t>longer than the close of business on the next business day.</a:t>
                      </a:r>
                      <a:endParaRPr lang="en-US" sz="14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dirty="0">
                          <a:latin typeface="+mj-lt"/>
                        </a:rPr>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Issues are regularly researched and resolved.</a:t>
                      </a:r>
                    </a:p>
                  </a:txBody>
                  <a:tcPr anchor="ctr"/>
                </a:tc>
                <a:extLst>
                  <a:ext uri="{0D108BD9-81ED-4DB2-BD59-A6C34878D82A}">
                    <a16:rowId xmlns:a16="http://schemas.microsoft.com/office/drawing/2014/main" val="1368126481"/>
                  </a:ext>
                </a:extLst>
              </a:tr>
              <a:tr h="655268">
                <a:tc>
                  <a:txBody>
                    <a:bodyPr/>
                    <a:lstStyle/>
                    <a:p>
                      <a:pPr marL="0" algn="ctr" defTabSz="514351" rtl="0" eaLnBrk="1" fontAlgn="ctr" latinLnBrk="0" hangingPunct="1"/>
                      <a:endParaRPr lang="en-US" sz="1400" kern="1200" dirty="0">
                        <a:solidFill>
                          <a:schemeClr val="dk1"/>
                        </a:solidFill>
                        <a:latin typeface="+mj-lt"/>
                        <a:ea typeface="+mn-ea"/>
                        <a:cs typeface="+mn-cs"/>
                      </a:endParaRPr>
                    </a:p>
                  </a:txBody>
                  <a:tcPr marL="9525" marR="9525" marT="9525" marB="0" anchor="ctr"/>
                </a:tc>
                <a:tc>
                  <a:txBody>
                    <a:bodyPr/>
                    <a:lstStyle/>
                    <a:p>
                      <a:pPr algn="l"/>
                      <a:r>
                        <a:rPr lang="en-US" sz="1400" b="0" i="0" kern="1200" dirty="0">
                          <a:solidFill>
                            <a:schemeClr val="dk1"/>
                          </a:solidFill>
                          <a:effectLst/>
                          <a:latin typeface="+mn-lt"/>
                          <a:ea typeface="+mn-ea"/>
                          <a:cs typeface="+mn-cs"/>
                        </a:rPr>
                        <a:t>Due to an issue with the disbursing partner system that sends payments back to DTS, we’re seeing delayed payment issues for Vouchers, Advances, and SPP's.</a:t>
                      </a:r>
                      <a:endParaRPr lang="en-US" sz="2400" kern="1200" dirty="0">
                        <a:solidFill>
                          <a:schemeClr val="dk1"/>
                        </a:solidFill>
                        <a:latin typeface="+mj-lt"/>
                        <a:ea typeface="+mn-ea"/>
                        <a:cs typeface="+mn-cs"/>
                      </a:endParaRPr>
                    </a:p>
                  </a:txBody>
                  <a:tcPr anchor="ctr"/>
                </a:tc>
                <a:tc>
                  <a:txBody>
                    <a:bodyPr/>
                    <a:lstStyle/>
                    <a:p>
                      <a:pPr algn="l"/>
                      <a:r>
                        <a:rPr lang="en-US" sz="1400" b="0" i="0" kern="1200" dirty="0">
                          <a:solidFill>
                            <a:schemeClr val="dk1"/>
                          </a:solidFill>
                          <a:effectLst/>
                          <a:latin typeface="+mn-lt"/>
                          <a:ea typeface="+mn-ea"/>
                          <a:cs typeface="+mn-cs"/>
                        </a:rPr>
                        <a:t>This is not a DTS issue. Once the issue has been resolved, all payments will be made to the travelers’ financial institutions. </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3632647893"/>
                  </a:ext>
                </a:extLst>
              </a:tr>
              <a:tr h="655268">
                <a:tc>
                  <a:txBody>
                    <a:bodyPr/>
                    <a:lstStyle/>
                    <a:p>
                      <a:pPr marL="0" algn="ctr" defTabSz="514351" rtl="0" eaLnBrk="1" fontAlgn="ctr" latinLnBrk="0" hangingPunct="1"/>
                      <a:r>
                        <a:rPr lang="en-US" sz="1400" kern="1200" dirty="0">
                          <a:solidFill>
                            <a:schemeClr val="dk1"/>
                          </a:solidFill>
                          <a:latin typeface="+mn-lt"/>
                          <a:ea typeface="+mn-ea"/>
                          <a:cs typeface="+mn-cs"/>
                        </a:rPr>
                        <a:t>DTS-21056</a:t>
                      </a:r>
                      <a:endParaRPr lang="en-US" sz="1400" kern="1200" dirty="0">
                        <a:solidFill>
                          <a:schemeClr val="dk1"/>
                        </a:solidFill>
                        <a:latin typeface="+mj-lt"/>
                        <a:ea typeface="+mn-ea"/>
                        <a:cs typeface="+mn-cs"/>
                      </a:endParaRPr>
                    </a:p>
                  </a:txBody>
                  <a:tcPr marL="9525" marR="9525" marT="9525" marB="0" anchor="ctr"/>
                </a:tc>
                <a:tc>
                  <a:txBody>
                    <a:bodyPr/>
                    <a:lstStyle/>
                    <a:p>
                      <a:pPr algn="l"/>
                      <a:r>
                        <a:rPr lang="en-US" sz="1400" b="0" i="0" kern="1200" dirty="0">
                          <a:solidFill>
                            <a:schemeClr val="dk1"/>
                          </a:solidFill>
                          <a:effectLst/>
                          <a:latin typeface="+mj-lt"/>
                          <a:ea typeface="+mn-ea"/>
                          <a:cs typeface="+mn-cs"/>
                        </a:rPr>
                        <a:t>Reservation for Car rental does not show rates in the PNR or in DTS. This affects Sabre PNRs only.</a:t>
                      </a:r>
                      <a:endParaRPr lang="en-US" sz="1400" kern="1200" dirty="0">
                        <a:solidFill>
                          <a:schemeClr val="dk1"/>
                        </a:solidFill>
                        <a:latin typeface="+mj-lt"/>
                        <a:ea typeface="+mn-ea"/>
                        <a:cs typeface="+mn-cs"/>
                      </a:endParaRPr>
                    </a:p>
                  </a:txBody>
                  <a:tcPr anchor="ctr"/>
                </a:tc>
                <a:tc>
                  <a:txBody>
                    <a:bodyPr/>
                    <a:lstStyle/>
                    <a:p>
                      <a:pPr algn="l"/>
                      <a:r>
                        <a:rPr lang="en-US" sz="1400" dirty="0">
                          <a:latin typeface="+mj-lt"/>
                        </a:rPr>
                        <a:t>Please contact the TAC for further assistance.</a:t>
                      </a:r>
                    </a:p>
                  </a:txBody>
                  <a:tcPr anchor="ctr"/>
                </a:tc>
                <a:tc>
                  <a:txBody>
                    <a:bodyPr/>
                    <a:lstStyle/>
                    <a:p>
                      <a:pPr algn="ctr"/>
                      <a:r>
                        <a:rPr lang="en-US" sz="1400" dirty="0">
                          <a:latin typeface="+mj-lt"/>
                        </a:rPr>
                        <a:t>Ready for Assignment</a:t>
                      </a:r>
                    </a:p>
                  </a:txBody>
                  <a:tcPr anchor="ctr"/>
                </a:tc>
                <a:extLst>
                  <a:ext uri="{0D108BD9-81ED-4DB2-BD59-A6C34878D82A}">
                    <a16:rowId xmlns:a16="http://schemas.microsoft.com/office/drawing/2014/main" val="1850228704"/>
                  </a:ext>
                </a:extLst>
              </a:tr>
            </a:tbl>
          </a:graphicData>
        </a:graphic>
      </p:graphicFrame>
    </p:spTree>
    <p:extLst>
      <p:ext uri="{BB962C8B-B14F-4D97-AF65-F5344CB8AC3E}">
        <p14:creationId xmlns:p14="http://schemas.microsoft.com/office/powerpoint/2010/main" val="20992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Screenshot of Update Default LOA Feature with results from the search. All the PII has been blacked out.">
            <a:extLst>
              <a:ext uri="{FF2B5EF4-FFF2-40B4-BE49-F238E27FC236}">
                <a16:creationId xmlns:a16="http://schemas.microsoft.com/office/drawing/2014/main" id="{87713ACB-A6FE-3148-E78E-44F49359BA53}"/>
              </a:ext>
            </a:extLst>
          </p:cNvPr>
          <p:cNvPicPr>
            <a:picLocks noGrp="1" noChangeAspect="1"/>
          </p:cNvPicPr>
          <p:nvPr>
            <p:ph sz="quarter" idx="10"/>
          </p:nvPr>
        </p:nvPicPr>
        <p:blipFill>
          <a:blip r:embed="rId2"/>
          <a:stretch>
            <a:fillRect/>
          </a:stretch>
        </p:blipFill>
        <p:spPr>
          <a:xfrm>
            <a:off x="637512" y="1188417"/>
            <a:ext cx="7986452" cy="3330229"/>
          </a:xfrm>
        </p:spPr>
      </p:pic>
      <p:sp>
        <p:nvSpPr>
          <p:cNvPr id="4" name="Slide Number Placeholder 3">
            <a:extLst>
              <a:ext uri="{FF2B5EF4-FFF2-40B4-BE49-F238E27FC236}">
                <a16:creationId xmlns:a16="http://schemas.microsoft.com/office/drawing/2014/main" id="{DEF0E8BA-B10A-47B1-AC34-7C48D91FE9B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40</a:t>
            </a:fld>
            <a:endParaRPr lang="en-US"/>
          </a:p>
        </p:txBody>
      </p:sp>
      <p:sp>
        <p:nvSpPr>
          <p:cNvPr id="2" name="Title 1">
            <a:extLst>
              <a:ext uri="{FF2B5EF4-FFF2-40B4-BE49-F238E27FC236}">
                <a16:creationId xmlns:a16="http://schemas.microsoft.com/office/drawing/2014/main" id="{094D2B22-C011-4D5A-9D65-B116EA5E7C73}"/>
              </a:ext>
            </a:extLst>
          </p:cNvPr>
          <p:cNvSpPr>
            <a:spLocks noGrp="1"/>
          </p:cNvSpPr>
          <p:nvPr>
            <p:ph type="title"/>
          </p:nvPr>
        </p:nvSpPr>
        <p:spPr>
          <a:xfrm>
            <a:off x="455303" y="271134"/>
            <a:ext cx="8350770" cy="498991"/>
          </a:xfrm>
        </p:spPr>
        <p:txBody>
          <a:bodyPr/>
          <a:lstStyle/>
          <a:p>
            <a:r>
              <a:rPr lang="en-US" dirty="0"/>
              <a:t>Update Default LOA</a:t>
            </a:r>
          </a:p>
        </p:txBody>
      </p:sp>
      <p:sp>
        <p:nvSpPr>
          <p:cNvPr id="6" name="TextBox 5">
            <a:extLst>
              <a:ext uri="{FF2B5EF4-FFF2-40B4-BE49-F238E27FC236}">
                <a16:creationId xmlns:a16="http://schemas.microsoft.com/office/drawing/2014/main" id="{FD64B2FB-E4BC-4658-AD71-C0B15287DF9D}"/>
              </a:ext>
            </a:extLst>
          </p:cNvPr>
          <p:cNvSpPr txBox="1"/>
          <p:nvPr/>
        </p:nvSpPr>
        <p:spPr>
          <a:xfrm>
            <a:off x="6520074" y="2072640"/>
            <a:ext cx="2286000" cy="2111931"/>
          </a:xfrm>
          <a:prstGeom prst="rect">
            <a:avLst/>
          </a:prstGeom>
          <a:solidFill>
            <a:schemeClr val="bg1"/>
          </a:solidFill>
          <a:ln>
            <a:solidFill>
              <a:schemeClr val="tx1"/>
            </a:solidFill>
          </a:ln>
        </p:spPr>
        <p:txBody>
          <a:bodyPr wrap="square" rtlCol="0" anchor="ctr">
            <a:normAutofit/>
          </a:bodyPr>
          <a:lstStyle/>
          <a:p>
            <a:r>
              <a:rPr lang="en-US" sz="1400" dirty="0">
                <a:latin typeface="+mj-lt"/>
              </a:rPr>
              <a:t>The search results display the travelers who met your search criteria, along with their truncated SSN, current default LOA, and new default LOA, if you include them in the update. </a:t>
            </a:r>
          </a:p>
        </p:txBody>
      </p:sp>
    </p:spTree>
    <p:extLst>
      <p:ext uri="{BB962C8B-B14F-4D97-AF65-F5344CB8AC3E}">
        <p14:creationId xmlns:p14="http://schemas.microsoft.com/office/powerpoint/2010/main" val="21185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E9DC3-60AC-4235-A881-14A9A851793C}"/>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41</a:t>
            </a:fld>
            <a:endParaRPr lang="en-US"/>
          </a:p>
        </p:txBody>
      </p:sp>
      <p:sp>
        <p:nvSpPr>
          <p:cNvPr id="2" name="Title 1">
            <a:extLst>
              <a:ext uri="{FF2B5EF4-FFF2-40B4-BE49-F238E27FC236}">
                <a16:creationId xmlns:a16="http://schemas.microsoft.com/office/drawing/2014/main" id="{FD0132A6-21E3-4426-9958-F87524B0F256}"/>
              </a:ext>
            </a:extLst>
          </p:cNvPr>
          <p:cNvSpPr>
            <a:spLocks noGrp="1"/>
          </p:cNvSpPr>
          <p:nvPr>
            <p:ph type="title"/>
          </p:nvPr>
        </p:nvSpPr>
        <p:spPr>
          <a:xfrm>
            <a:off x="455303" y="271134"/>
            <a:ext cx="8350770" cy="498991"/>
          </a:xfrm>
        </p:spPr>
        <p:txBody>
          <a:bodyPr/>
          <a:lstStyle/>
          <a:p>
            <a:r>
              <a:rPr lang="en-US"/>
              <a:t>Reorganizations</a:t>
            </a:r>
          </a:p>
        </p:txBody>
      </p:sp>
      <p:sp>
        <p:nvSpPr>
          <p:cNvPr id="3" name="Content Placeholder 2">
            <a:extLst>
              <a:ext uri="{FF2B5EF4-FFF2-40B4-BE49-F238E27FC236}">
                <a16:creationId xmlns:a16="http://schemas.microsoft.com/office/drawing/2014/main" id="{8A7D7ED2-CA39-4DEE-BD87-873A66197541}"/>
              </a:ext>
            </a:extLst>
          </p:cNvPr>
          <p:cNvSpPr>
            <a:spLocks noGrp="1"/>
          </p:cNvSpPr>
          <p:nvPr>
            <p:ph sz="quarter" idx="10"/>
          </p:nvPr>
        </p:nvSpPr>
        <p:spPr>
          <a:xfrm>
            <a:off x="455303" y="877661"/>
            <a:ext cx="8350460" cy="3951514"/>
          </a:xfrm>
        </p:spPr>
        <p:txBody>
          <a:bodyPr>
            <a:normAutofit lnSpcReduction="10000"/>
          </a:bodyPr>
          <a:lstStyle/>
          <a:p>
            <a:r>
              <a:rPr lang="en-US" dirty="0"/>
              <a:t>When your senior management changes your organization structure, you may find it necessary to change your DTS organization set-up as well. </a:t>
            </a:r>
          </a:p>
          <a:p>
            <a:endParaRPr lang="en-US" dirty="0"/>
          </a:p>
          <a:p>
            <a:r>
              <a:rPr lang="en-US" dirty="0"/>
              <a:t>This process is referred to as a reorganization.</a:t>
            </a:r>
          </a:p>
          <a:p>
            <a:endParaRPr lang="en-US" dirty="0"/>
          </a:p>
          <a:p>
            <a:r>
              <a:rPr lang="en-US" dirty="0"/>
              <a:t>Even without such a change, other circumstances – for example, an organization name change or a mass reassignment of personnel – may lead you to consider a DTS reorganization. </a:t>
            </a:r>
          </a:p>
          <a:p>
            <a:endParaRPr lang="en-US" altLang="en-US" dirty="0"/>
          </a:p>
          <a:p>
            <a:r>
              <a:rPr lang="en-US" dirty="0"/>
              <a:t>Reorganizations</a:t>
            </a:r>
            <a:r>
              <a:rPr lang="en-US" altLang="en-US" dirty="0"/>
              <a:t> are normally performed during the Fiscal Year Crossover time period. </a:t>
            </a:r>
          </a:p>
          <a:p>
            <a:endParaRPr lang="en-US" dirty="0"/>
          </a:p>
        </p:txBody>
      </p:sp>
    </p:spTree>
    <p:extLst>
      <p:ext uri="{BB962C8B-B14F-4D97-AF65-F5344CB8AC3E}">
        <p14:creationId xmlns:p14="http://schemas.microsoft.com/office/powerpoint/2010/main" val="3733792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9DD40-6BA3-432E-A500-78B35F672BF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42</a:t>
            </a:fld>
            <a:endParaRPr lang="en-US"/>
          </a:p>
        </p:txBody>
      </p:sp>
      <p:sp>
        <p:nvSpPr>
          <p:cNvPr id="2" name="Title 1">
            <a:extLst>
              <a:ext uri="{FF2B5EF4-FFF2-40B4-BE49-F238E27FC236}">
                <a16:creationId xmlns:a16="http://schemas.microsoft.com/office/drawing/2014/main" id="{3A40573B-2424-4AC9-955F-1E7C5EC79CDA}"/>
              </a:ext>
            </a:extLst>
          </p:cNvPr>
          <p:cNvSpPr>
            <a:spLocks noGrp="1"/>
          </p:cNvSpPr>
          <p:nvPr>
            <p:ph type="title"/>
          </p:nvPr>
        </p:nvSpPr>
        <p:spPr>
          <a:xfrm>
            <a:off x="455613" y="271463"/>
            <a:ext cx="8350250" cy="498475"/>
          </a:xfrm>
        </p:spPr>
        <p:txBody>
          <a:bodyPr/>
          <a:lstStyle/>
          <a:p>
            <a:r>
              <a:rPr lang="en-US" dirty="0"/>
              <a:t>Reorganization Preparation</a:t>
            </a:r>
          </a:p>
        </p:txBody>
      </p:sp>
      <p:sp>
        <p:nvSpPr>
          <p:cNvPr id="3" name="Content Placeholder 2">
            <a:extLst>
              <a:ext uri="{FF2B5EF4-FFF2-40B4-BE49-F238E27FC236}">
                <a16:creationId xmlns:a16="http://schemas.microsoft.com/office/drawing/2014/main" id="{6807E9BA-3A03-402D-B758-DB5C99DF0B5F}"/>
              </a:ext>
            </a:extLst>
          </p:cNvPr>
          <p:cNvSpPr>
            <a:spLocks noGrp="1"/>
          </p:cNvSpPr>
          <p:nvPr>
            <p:ph sz="quarter" idx="10"/>
          </p:nvPr>
        </p:nvSpPr>
        <p:spPr>
          <a:xfrm>
            <a:off x="455613" y="877888"/>
            <a:ext cx="8350250" cy="4164012"/>
          </a:xfrm>
        </p:spPr>
        <p:txBody>
          <a:bodyPr>
            <a:normAutofit/>
          </a:bodyPr>
          <a:lstStyle/>
          <a:p>
            <a:r>
              <a:rPr lang="en-US" altLang="en-US" dirty="0"/>
              <a:t>Preparation is a key element in reorganization</a:t>
            </a:r>
          </a:p>
          <a:p>
            <a:pPr lvl="1"/>
            <a:r>
              <a:rPr lang="en-US" altLang="en-US" dirty="0"/>
              <a:t>You can never start preparing too soon.</a:t>
            </a:r>
          </a:p>
          <a:p>
            <a:endParaRPr lang="en-US" altLang="en-US" dirty="0"/>
          </a:p>
          <a:p>
            <a:r>
              <a:rPr lang="en-US" altLang="en-US" dirty="0"/>
              <a:t>It’s important your organization is aware of when this is planned to happen.</a:t>
            </a:r>
          </a:p>
          <a:p>
            <a:pPr lvl="1"/>
            <a:r>
              <a:rPr lang="en-US" altLang="en-US" dirty="0"/>
              <a:t>Travelers should be discouraged from traveling until the reorganization is completed.</a:t>
            </a:r>
          </a:p>
          <a:p>
            <a:endParaRPr lang="en-US" dirty="0"/>
          </a:p>
        </p:txBody>
      </p:sp>
    </p:spTree>
    <p:extLst>
      <p:ext uri="{BB962C8B-B14F-4D97-AF65-F5344CB8AC3E}">
        <p14:creationId xmlns:p14="http://schemas.microsoft.com/office/powerpoint/2010/main" val="614399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9DD40-6BA3-432E-A500-78B35F672BF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43</a:t>
            </a:fld>
            <a:endParaRPr lang="en-US"/>
          </a:p>
        </p:txBody>
      </p:sp>
      <p:sp>
        <p:nvSpPr>
          <p:cNvPr id="2" name="Title 1">
            <a:extLst>
              <a:ext uri="{FF2B5EF4-FFF2-40B4-BE49-F238E27FC236}">
                <a16:creationId xmlns:a16="http://schemas.microsoft.com/office/drawing/2014/main" id="{3A40573B-2424-4AC9-955F-1E7C5EC79CDA}"/>
              </a:ext>
            </a:extLst>
          </p:cNvPr>
          <p:cNvSpPr>
            <a:spLocks noGrp="1"/>
          </p:cNvSpPr>
          <p:nvPr>
            <p:ph type="title"/>
          </p:nvPr>
        </p:nvSpPr>
        <p:spPr>
          <a:xfrm>
            <a:off x="455613" y="271463"/>
            <a:ext cx="8350250" cy="498475"/>
          </a:xfrm>
        </p:spPr>
        <p:txBody>
          <a:bodyPr/>
          <a:lstStyle/>
          <a:p>
            <a:r>
              <a:rPr lang="en-US" dirty="0"/>
              <a:t>Reorganization Preparation</a:t>
            </a:r>
          </a:p>
        </p:txBody>
      </p:sp>
      <p:sp>
        <p:nvSpPr>
          <p:cNvPr id="3" name="Content Placeholder 2">
            <a:extLst>
              <a:ext uri="{FF2B5EF4-FFF2-40B4-BE49-F238E27FC236}">
                <a16:creationId xmlns:a16="http://schemas.microsoft.com/office/drawing/2014/main" id="{6807E9BA-3A03-402D-B758-DB5C99DF0B5F}"/>
              </a:ext>
            </a:extLst>
          </p:cNvPr>
          <p:cNvSpPr>
            <a:spLocks noGrp="1"/>
          </p:cNvSpPr>
          <p:nvPr>
            <p:ph sz="quarter" idx="10"/>
          </p:nvPr>
        </p:nvSpPr>
        <p:spPr>
          <a:xfrm>
            <a:off x="455613" y="877888"/>
            <a:ext cx="8350250" cy="4164012"/>
          </a:xfrm>
        </p:spPr>
        <p:txBody>
          <a:bodyPr>
            <a:normAutofit/>
          </a:bodyPr>
          <a:lstStyle/>
          <a:p>
            <a:r>
              <a:rPr lang="en-US" altLang="en-US" dirty="0"/>
              <a:t>Administrative Process</a:t>
            </a:r>
          </a:p>
          <a:p>
            <a:pPr lvl="1"/>
            <a:r>
              <a:rPr lang="en-US" altLang="en-US" dirty="0"/>
              <a:t>Consult with upper echelon</a:t>
            </a:r>
          </a:p>
          <a:p>
            <a:pPr lvl="1"/>
            <a:r>
              <a:rPr lang="en-US" altLang="en-US" dirty="0"/>
              <a:t>Conduct meetings and discuss naming the new org</a:t>
            </a:r>
          </a:p>
          <a:p>
            <a:pPr lvl="1"/>
            <a:r>
              <a:rPr lang="en-US" altLang="en-US" dirty="0"/>
              <a:t>Sketch out new and old organization on paper</a:t>
            </a:r>
          </a:p>
          <a:p>
            <a:pPr lvl="1"/>
            <a:r>
              <a:rPr lang="en-US" altLang="en-US" dirty="0"/>
              <a:t>Centrally Billed Accounts (CBA) need to be linked to new organization</a:t>
            </a:r>
          </a:p>
          <a:p>
            <a:pPr lvl="1"/>
            <a:r>
              <a:rPr lang="en-US" altLang="en-US" dirty="0"/>
              <a:t>Designate roles and responsibilities</a:t>
            </a:r>
          </a:p>
          <a:p>
            <a:pPr lvl="1"/>
            <a:r>
              <a:rPr lang="en-US" altLang="en-US" dirty="0"/>
              <a:t>Inactivate and hide organization to prevent future use</a:t>
            </a:r>
          </a:p>
          <a:p>
            <a:pPr marL="129778" indent="0">
              <a:buNone/>
            </a:pPr>
            <a:endParaRPr lang="en-US" altLang="en-US" dirty="0"/>
          </a:p>
        </p:txBody>
      </p:sp>
    </p:spTree>
    <p:extLst>
      <p:ext uri="{BB962C8B-B14F-4D97-AF65-F5344CB8AC3E}">
        <p14:creationId xmlns:p14="http://schemas.microsoft.com/office/powerpoint/2010/main" val="2278708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44</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a:t>Reorganization Execution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lnSpcReduction="10000"/>
          </a:bodyPr>
          <a:lstStyle/>
          <a:p>
            <a:r>
              <a:rPr lang="en-US" dirty="0"/>
              <a:t>The DTA should coordinate to ensure there is enough time to complete all the necessary actions for the reorganization.</a:t>
            </a:r>
          </a:p>
          <a:p>
            <a:endParaRPr lang="en-US" dirty="0"/>
          </a:p>
          <a:p>
            <a:r>
              <a:rPr lang="en-US" dirty="0"/>
              <a:t>Depending on the extent of the reorganization, this can include:</a:t>
            </a:r>
          </a:p>
          <a:p>
            <a:pPr lvl="1"/>
            <a:r>
              <a:rPr lang="en-US" dirty="0"/>
              <a:t>Creating/Copying/Modifying the Organization</a:t>
            </a:r>
          </a:p>
          <a:p>
            <a:pPr lvl="1"/>
            <a:r>
              <a:rPr lang="en-US" dirty="0"/>
              <a:t>Establishing Routing Lists</a:t>
            </a:r>
          </a:p>
          <a:p>
            <a:pPr lvl="1"/>
            <a:r>
              <a:rPr lang="en-US" dirty="0"/>
              <a:t>Setting up the Lines of Accounting and Budgets</a:t>
            </a:r>
          </a:p>
          <a:p>
            <a:pPr lvl="1"/>
            <a:r>
              <a:rPr lang="en-US" dirty="0"/>
              <a:t>Adding funding to the newly created Budgets</a:t>
            </a:r>
          </a:p>
          <a:p>
            <a:pPr lvl="1"/>
            <a:r>
              <a:rPr lang="en-US" dirty="0"/>
              <a:t>Creating the Groups</a:t>
            </a:r>
          </a:p>
          <a:p>
            <a:pPr lvl="1"/>
            <a:r>
              <a:rPr lang="en-US" dirty="0"/>
              <a:t>Establishing the Global Group Membership Rules</a:t>
            </a:r>
          </a:p>
          <a:p>
            <a:pPr lvl="1"/>
            <a:r>
              <a:rPr lang="en-US" dirty="0"/>
              <a:t>Re-Assigning Personnel</a:t>
            </a:r>
          </a:p>
          <a:p>
            <a:pPr lvl="1"/>
            <a:r>
              <a:rPr lang="en-US" dirty="0"/>
              <a:t>Assign and verify the roles and responsibilities for each member</a:t>
            </a:r>
          </a:p>
        </p:txBody>
      </p:sp>
    </p:spTree>
    <p:extLst>
      <p:ext uri="{BB962C8B-B14F-4D97-AF65-F5344CB8AC3E}">
        <p14:creationId xmlns:p14="http://schemas.microsoft.com/office/powerpoint/2010/main" val="1877113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45</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a:t>Reorganization Execution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lnSpcReduction="10000"/>
          </a:bodyPr>
          <a:lstStyle/>
          <a:p>
            <a:r>
              <a:rPr lang="en-US" dirty="0"/>
              <a:t>The DTA performing the actions of the reorganization should have Organization Access to see both organizations.</a:t>
            </a:r>
          </a:p>
          <a:p>
            <a:pPr lvl="1"/>
            <a:r>
              <a:rPr lang="en-US" dirty="0"/>
              <a:t>For example, if DA250ARC09334 is transitioning to DA250NEW, the DTA will need Organization Access to DA250.</a:t>
            </a:r>
          </a:p>
          <a:p>
            <a:pPr lvl="1"/>
            <a:endParaRPr lang="en-US" dirty="0"/>
          </a:p>
          <a:p>
            <a:r>
              <a:rPr lang="en-US" dirty="0"/>
              <a:t>It’s recommended that the DTA run the Complete Traveler Information Report prior to performing any actions to ensure that all personnel are accounted for upon completion.</a:t>
            </a:r>
          </a:p>
          <a:p>
            <a:pPr lvl="1"/>
            <a:r>
              <a:rPr lang="en-US" dirty="0"/>
              <a:t>After completing the reorganization process, the Complete Traveler Info Report should be re-ran.</a:t>
            </a:r>
          </a:p>
          <a:p>
            <a:pPr lvl="1"/>
            <a:endParaRPr lang="en-US" dirty="0"/>
          </a:p>
          <a:p>
            <a:r>
              <a:rPr lang="en-US" dirty="0"/>
              <a:t>Using the old report and new report, the DTA should compare permission levels, organizational, and group access.</a:t>
            </a:r>
          </a:p>
        </p:txBody>
      </p:sp>
    </p:spTree>
    <p:extLst>
      <p:ext uri="{BB962C8B-B14F-4D97-AF65-F5344CB8AC3E}">
        <p14:creationId xmlns:p14="http://schemas.microsoft.com/office/powerpoint/2010/main" val="3513672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46</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dirty="0"/>
              <a:t>Hiding your Old Organization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a:bodyPr>
          <a:lstStyle/>
          <a:p>
            <a:r>
              <a:rPr lang="en-US" dirty="0"/>
              <a:t>Keep in mind that existing organizations cannot be deleted if they have ever had a budget that has been used.</a:t>
            </a:r>
          </a:p>
          <a:p>
            <a:pPr lvl="1"/>
            <a:r>
              <a:rPr lang="en-US" dirty="0"/>
              <a:t>This is pretty much every organization.</a:t>
            </a:r>
          </a:p>
          <a:p>
            <a:pPr lvl="1"/>
            <a:endParaRPr lang="en-US" dirty="0"/>
          </a:p>
          <a:p>
            <a:r>
              <a:rPr lang="en-US" dirty="0"/>
              <a:t>Instead of deletion, the </a:t>
            </a:r>
            <a:r>
              <a:rPr lang="en-US" altLang="en-US" dirty="0"/>
              <a:t>previous organization should be restricted from use.</a:t>
            </a:r>
          </a:p>
          <a:p>
            <a:pPr lvl="1"/>
            <a:r>
              <a:rPr lang="fr-FR" altLang="en-US" dirty="0"/>
              <a:t>Inactivate the Commercial Travel Office information.</a:t>
            </a:r>
          </a:p>
          <a:p>
            <a:pPr lvl="1"/>
            <a:r>
              <a:rPr lang="en-US" altLang="en-US" dirty="0"/>
              <a:t>Change organization description. </a:t>
            </a:r>
          </a:p>
          <a:p>
            <a:pPr lvl="2"/>
            <a:r>
              <a:rPr lang="en-US" altLang="en-US" dirty="0"/>
              <a:t>Recommend adding ‘DO NOT USE’ in the Organization Description.</a:t>
            </a:r>
          </a:p>
          <a:p>
            <a:pPr lvl="1"/>
            <a:r>
              <a:rPr lang="en-US" altLang="en-US" dirty="0"/>
              <a:t>Change the Site Name to “Z – DISABLED ORGANIZATION” to hide it in Self-Registration.</a:t>
            </a:r>
          </a:p>
          <a:p>
            <a:endParaRPr lang="en-US" altLang="en-US" dirty="0"/>
          </a:p>
        </p:txBody>
      </p:sp>
    </p:spTree>
    <p:extLst>
      <p:ext uri="{BB962C8B-B14F-4D97-AF65-F5344CB8AC3E}">
        <p14:creationId xmlns:p14="http://schemas.microsoft.com/office/powerpoint/2010/main" val="301115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47</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dirty="0"/>
              <a:t>Hiding your Old Organization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a:bodyPr>
          <a:lstStyle/>
          <a:p>
            <a:r>
              <a:rPr lang="en-US" altLang="en-US" dirty="0"/>
              <a:t>If the former organization will remain in use by some personnel, it’s recommended that the DTA create a duplicate non-traveler profile.</a:t>
            </a:r>
          </a:p>
          <a:p>
            <a:pPr lvl="1"/>
            <a:r>
              <a:rPr lang="en-US" altLang="en-US" dirty="0"/>
              <a:t>Non-Traveler profiles can be created by adding a character to the end of the social security number.</a:t>
            </a:r>
          </a:p>
        </p:txBody>
      </p:sp>
    </p:spTree>
    <p:extLst>
      <p:ext uri="{BB962C8B-B14F-4D97-AF65-F5344CB8AC3E}">
        <p14:creationId xmlns:p14="http://schemas.microsoft.com/office/powerpoint/2010/main" val="3925070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568D8C-9AB4-46E7-9624-D9BBEFF7F2B3}"/>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48</a:t>
            </a:fld>
            <a:endParaRPr lang="en-US" dirty="0"/>
          </a:p>
        </p:txBody>
      </p:sp>
      <p:sp>
        <p:nvSpPr>
          <p:cNvPr id="2" name="Title 1">
            <a:extLst>
              <a:ext uri="{FF2B5EF4-FFF2-40B4-BE49-F238E27FC236}">
                <a16:creationId xmlns:a16="http://schemas.microsoft.com/office/drawing/2014/main" id="{0A706E0B-9FC6-4B82-AC89-06424232D348}"/>
              </a:ext>
            </a:extLst>
          </p:cNvPr>
          <p:cNvSpPr>
            <a:spLocks noGrp="1"/>
          </p:cNvSpPr>
          <p:nvPr>
            <p:ph type="title"/>
          </p:nvPr>
        </p:nvSpPr>
        <p:spPr>
          <a:xfrm>
            <a:off x="455303" y="271134"/>
            <a:ext cx="8350770" cy="498991"/>
          </a:xfrm>
        </p:spPr>
        <p:txBody>
          <a:bodyPr/>
          <a:lstStyle/>
          <a:p>
            <a:r>
              <a:rPr lang="en-US" dirty="0"/>
              <a:t>Reorganization Assistance</a:t>
            </a:r>
          </a:p>
        </p:txBody>
      </p:sp>
      <p:sp>
        <p:nvSpPr>
          <p:cNvPr id="4" name="Content Placeholder 3">
            <a:extLst>
              <a:ext uri="{FF2B5EF4-FFF2-40B4-BE49-F238E27FC236}">
                <a16:creationId xmlns:a16="http://schemas.microsoft.com/office/drawing/2014/main" id="{F8D83F4E-C75D-404C-9D71-008440000C99}"/>
              </a:ext>
            </a:extLst>
          </p:cNvPr>
          <p:cNvSpPr>
            <a:spLocks noGrp="1"/>
          </p:cNvSpPr>
          <p:nvPr>
            <p:ph sz="quarter" idx="10"/>
          </p:nvPr>
        </p:nvSpPr>
        <p:spPr>
          <a:xfrm>
            <a:off x="455303" y="877661"/>
            <a:ext cx="8350460" cy="3951514"/>
          </a:xfrm>
        </p:spPr>
        <p:txBody>
          <a:bodyPr>
            <a:normAutofit lnSpcReduction="10000"/>
          </a:bodyPr>
          <a:lstStyle/>
          <a:p>
            <a:r>
              <a:rPr lang="en-US" dirty="0"/>
              <a:t>Appendix L of the DTA Manual should be reviewed prior to performing a reorganization.</a:t>
            </a:r>
          </a:p>
          <a:p>
            <a:pPr lvl="1"/>
            <a:r>
              <a:rPr lang="en-US" dirty="0">
                <a:hlinkClick r:id="rId2"/>
              </a:rPr>
              <a:t>https://media.defense.gov/2021/Nov/15/2002893229/-1/-1/0/DTA_APP_L.PDF</a:t>
            </a:r>
            <a:r>
              <a:rPr lang="en-US" dirty="0"/>
              <a:t> </a:t>
            </a:r>
          </a:p>
          <a:p>
            <a:pPr lvl="1"/>
            <a:endParaRPr lang="en-US" dirty="0"/>
          </a:p>
          <a:p>
            <a:r>
              <a:rPr lang="en-US" dirty="0"/>
              <a:t>After reviewing Appendix L, you may have questions specific to the reorganization process.</a:t>
            </a:r>
          </a:p>
          <a:p>
            <a:pPr lvl="1"/>
            <a:r>
              <a:rPr lang="en-US" dirty="0"/>
              <a:t>You can submit tickets to the TAC if the question is not, “Can you do my reorganization for me?”</a:t>
            </a:r>
          </a:p>
          <a:p>
            <a:pPr lvl="1"/>
            <a:r>
              <a:rPr lang="en-US" dirty="0"/>
              <a:t>The TAC is happy to help and give advice on how to perform the different steps of the process, but we are not allowed to do this for you.</a:t>
            </a:r>
          </a:p>
          <a:p>
            <a:pPr lvl="1"/>
            <a:r>
              <a:rPr lang="en-US" dirty="0"/>
              <a:t>You may want to contact your Service/Agency Representative if you need assistance the TAC cannot provide.</a:t>
            </a:r>
          </a:p>
        </p:txBody>
      </p:sp>
    </p:spTree>
    <p:extLst>
      <p:ext uri="{BB962C8B-B14F-4D97-AF65-F5344CB8AC3E}">
        <p14:creationId xmlns:p14="http://schemas.microsoft.com/office/powerpoint/2010/main" val="2906619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49</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a:bodyPr>
          <a:lstStyle/>
          <a:p>
            <a:r>
              <a:rPr lang="en-US" dirty="0"/>
              <a:t>Managing Installation Name Changes in DTS</a:t>
            </a:r>
          </a:p>
          <a:p>
            <a:pPr lvl="1"/>
            <a:r>
              <a:rPr lang="en-US" dirty="0">
                <a:hlinkClick r:id="rId3"/>
              </a:rPr>
              <a:t>https://www.travel.dod.mil/About/News/Article/Article/3503553/managing-installation-name-changes-in-dts/</a:t>
            </a:r>
            <a:r>
              <a:rPr lang="en-US" dirty="0"/>
              <a:t> </a:t>
            </a:r>
          </a:p>
          <a:p>
            <a:pPr lvl="1"/>
            <a:endParaRPr lang="en-US" dirty="0"/>
          </a:p>
          <a:p>
            <a:r>
              <a:rPr lang="en-US" dirty="0"/>
              <a:t>DoD to Change the Name of Nine Army Installations by 2024</a:t>
            </a:r>
          </a:p>
          <a:p>
            <a:pPr lvl="1"/>
            <a:r>
              <a:rPr lang="en-US" dirty="0">
                <a:hlinkClick r:id="rId4"/>
              </a:rPr>
              <a:t>https://www.travel.dod.mil/About/News/Article/Article/3362393/dod-to-change-the-name-of-nine-army-installations-by-2024/</a:t>
            </a:r>
            <a:r>
              <a:rPr lang="en-US" dirty="0"/>
              <a:t> </a:t>
            </a:r>
          </a:p>
          <a:p>
            <a:endParaRPr lang="en-US" dirty="0"/>
          </a:p>
          <a:p>
            <a:r>
              <a:rPr lang="en-US" dirty="0"/>
              <a:t>Fiscal Year Crossover</a:t>
            </a:r>
          </a:p>
          <a:p>
            <a:pPr lvl="1"/>
            <a:r>
              <a:rPr lang="en-US" dirty="0">
                <a:hlinkClick r:id="rId5"/>
              </a:rPr>
              <a:t>https://www.travel.dod.mil/Programs/DoD-Travel-Systems/Fiscal-Year-Crossover/</a:t>
            </a:r>
            <a:endParaRPr lang="en-US" dirty="0"/>
          </a:p>
          <a:p>
            <a:pPr lvl="1"/>
            <a:endParaRPr lang="en-US" dirty="0"/>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August (cont.)</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349627910"/>
              </p:ext>
            </p:extLst>
          </p:nvPr>
        </p:nvGraphicFramePr>
        <p:xfrm>
          <a:off x="-4107" y="915614"/>
          <a:ext cx="9129354" cy="3048000"/>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56133">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solidFill>
                      <a:srgbClr val="65778F"/>
                    </a:solidFill>
                  </a:tcP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1152598">
                <a:tc>
                  <a:txBody>
                    <a:bodyPr/>
                    <a:lstStyle/>
                    <a:p>
                      <a:pPr algn="ctr"/>
                      <a:r>
                        <a:rPr lang="en-US" sz="1400" dirty="0">
                          <a:latin typeface="+mj-lt"/>
                        </a:rPr>
                        <a:t>DTS-15645</a:t>
                      </a:r>
                    </a:p>
                  </a:txBody>
                  <a:tcPr anchor="ctr"/>
                </a:tc>
                <a:tc>
                  <a:txBody>
                    <a:bodyPr/>
                    <a:lstStyle/>
                    <a:p>
                      <a:pPr algn="l"/>
                      <a:r>
                        <a:rPr lang="en-US" sz="1400" b="0" i="0" kern="1200" dirty="0">
                          <a:solidFill>
                            <a:schemeClr val="dk1"/>
                          </a:solidFill>
                          <a:effectLst/>
                          <a:latin typeface="+mn-lt"/>
                          <a:ea typeface="+mn-ea"/>
                          <a:cs typeface="+mn-cs"/>
                        </a:rPr>
                        <a:t>Users are experiencing issues when attempting to book reservations in their authorization. The following error is shown: "We are encountering an issue with our partner system. Please try again in a few minutes."</a:t>
                      </a:r>
                      <a:endParaRPr lang="en-US" sz="1400" kern="1200" dirty="0">
                        <a:solidFill>
                          <a:schemeClr val="dk1"/>
                        </a:solidFill>
                        <a:latin typeface="+mj-lt"/>
                        <a:ea typeface="+mn-ea"/>
                        <a:cs typeface="+mn-cs"/>
                      </a:endParaRPr>
                    </a:p>
                  </a:txBody>
                  <a:tcPr anchor="ctr"/>
                </a:tc>
                <a:tc>
                  <a:txBody>
                    <a:bodyPr/>
                    <a:lstStyle/>
                    <a:p>
                      <a:pPr algn="l"/>
                      <a:r>
                        <a:rPr lang="en-US" sz="1400" dirty="0">
                          <a:latin typeface="+mj-lt"/>
                        </a:rPr>
                        <a:t>The only known work around at this time is to try again or to request assistance from the TMC in making the reservations. Please be advised requesting TMC assistance may cause a higher fee to be charged. </a:t>
                      </a:r>
                    </a:p>
                  </a:txBody>
                  <a:tcPr anchor="ctr"/>
                </a:tc>
                <a:tc>
                  <a:txBody>
                    <a:bodyPr/>
                    <a:lstStyle/>
                    <a:p>
                      <a:pPr algn="ctr"/>
                      <a:r>
                        <a:rPr lang="en-US" sz="1400" dirty="0">
                          <a:latin typeface="+mj-lt"/>
                        </a:rPr>
                        <a:t>Ready for Assignment</a:t>
                      </a:r>
                    </a:p>
                  </a:txBody>
                  <a:tcPr anchor="ctr"/>
                </a:tc>
                <a:extLst>
                  <a:ext uri="{0D108BD9-81ED-4DB2-BD59-A6C34878D82A}">
                    <a16:rowId xmlns:a16="http://schemas.microsoft.com/office/drawing/2014/main" val="1461752596"/>
                  </a:ext>
                </a:extLst>
              </a:tr>
              <a:tr h="1152598">
                <a:tc>
                  <a:txBody>
                    <a:bodyPr/>
                    <a:lstStyle/>
                    <a:p>
                      <a:pPr algn="ctr"/>
                      <a:r>
                        <a:rPr lang="en-US" sz="1400" dirty="0">
                          <a:latin typeface="+mj-lt"/>
                        </a:rPr>
                        <a:t>PPT</a:t>
                      </a:r>
                    </a:p>
                  </a:txBody>
                  <a:tcPr anchor="ctr"/>
                </a:tc>
                <a:tc>
                  <a:txBody>
                    <a:bodyPr/>
                    <a:lstStyle/>
                    <a:p>
                      <a:pPr algn="l"/>
                      <a:r>
                        <a:rPr lang="en-US" sz="1400" dirty="0">
                          <a:latin typeface="+mj-lt"/>
                        </a:rPr>
                        <a:t>A</a:t>
                      </a:r>
                      <a:r>
                        <a:rPr lang="en-US" sz="1400" b="0" i="0" kern="1200" dirty="0">
                          <a:solidFill>
                            <a:schemeClr val="dk1"/>
                          </a:solidFill>
                          <a:effectLst/>
                          <a:latin typeface="+mj-lt"/>
                          <a:ea typeface="+mn-ea"/>
                          <a:cs typeface="+mn-cs"/>
                        </a:rPr>
                        <a:t>uthorizations with past dated reservations outside the trip dates receive an audit fail for LODGING OUTSIDE OF TRIP DATES: The document has lodging reservations outside of the trip dates.</a:t>
                      </a:r>
                      <a:endParaRPr lang="en-US" sz="14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j-lt"/>
                          <a:ea typeface="+mn-ea"/>
                          <a:cs typeface="+mn-cs"/>
                        </a:rPr>
                        <a:t>The dates could be changed to allow it to process then updated on the voucher. Alternatively, it will need to be trip cancelled. Please consult local business rules prior to making any changes.</a:t>
                      </a:r>
                      <a:endParaRPr lang="en-US" sz="1400" dirty="0">
                        <a:latin typeface="+mj-lt"/>
                      </a:endParaRP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368126481"/>
                  </a:ext>
                </a:extLst>
              </a:tr>
            </a:tbl>
          </a:graphicData>
        </a:graphic>
      </p:graphicFrame>
    </p:spTree>
    <p:extLst>
      <p:ext uri="{BB962C8B-B14F-4D97-AF65-F5344CB8AC3E}">
        <p14:creationId xmlns:p14="http://schemas.microsoft.com/office/powerpoint/2010/main" val="3447538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50</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 (cont.)</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lnSpcReduction="10000"/>
          </a:bodyPr>
          <a:lstStyle/>
          <a:p>
            <a:r>
              <a:rPr lang="en-US" dirty="0"/>
              <a:t>Affected Partner Systems and Downtimes</a:t>
            </a:r>
          </a:p>
          <a:p>
            <a:pPr lvl="1"/>
            <a:r>
              <a:rPr lang="en-US" dirty="0">
                <a:hlinkClick r:id="rId3"/>
              </a:rPr>
              <a:t>https://media.defense.gov/2022/Jun/21/2003021205/-1/-1/0/Accounting_System_Downtime.PDF</a:t>
            </a:r>
            <a:endParaRPr lang="en-US" dirty="0"/>
          </a:p>
          <a:p>
            <a:pPr lvl="1"/>
            <a:endParaRPr lang="en-US" dirty="0"/>
          </a:p>
          <a:p>
            <a:r>
              <a:rPr lang="en-US" dirty="0"/>
              <a:t>DTS Guide to Establishing Lines of Accounting (LOAs) and Budgets for the New Fiscal Year</a:t>
            </a:r>
          </a:p>
          <a:p>
            <a:pPr lvl="1"/>
            <a:r>
              <a:rPr lang="en-US" dirty="0">
                <a:hlinkClick r:id="rId4"/>
              </a:rPr>
              <a:t>https://media.defense.gov/2022/May/12/2002995654/-1/-1/1/ESTABLISH_LOAS_FOR_THE_NEW_YEAR.PDF</a:t>
            </a:r>
            <a:endParaRPr lang="en-US" dirty="0"/>
          </a:p>
          <a:p>
            <a:endParaRPr lang="en-US" dirty="0"/>
          </a:p>
          <a:p>
            <a:r>
              <a:rPr lang="en-US" dirty="0"/>
              <a:t>DTS Guide to Processing Authorizations for the New Fiscal Year</a:t>
            </a:r>
          </a:p>
          <a:p>
            <a:pPr lvl="1"/>
            <a:r>
              <a:rPr lang="en-US" dirty="0">
                <a:hlinkClick r:id="rId5"/>
              </a:rPr>
              <a:t>https://media.defense.gov/2022/May/12/2002995650/-1/-1/1/PROCESSING_AUTHORIZATIONS_FOR_THE_NEW_YEAR.PDF</a:t>
            </a:r>
            <a:r>
              <a:rPr lang="en-US" dirty="0"/>
              <a:t> </a:t>
            </a:r>
          </a:p>
        </p:txBody>
      </p:sp>
    </p:spTree>
    <p:extLst>
      <p:ext uri="{BB962C8B-B14F-4D97-AF65-F5344CB8AC3E}">
        <p14:creationId xmlns:p14="http://schemas.microsoft.com/office/powerpoint/2010/main" val="2233616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51</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 (cont.)</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a:bodyPr>
          <a:lstStyle/>
          <a:p>
            <a:r>
              <a:rPr lang="en-US" dirty="0"/>
              <a:t>DTA Manual, Chapter 08: LOAs</a:t>
            </a:r>
          </a:p>
          <a:p>
            <a:pPr lvl="1"/>
            <a:r>
              <a:rPr lang="en-US" dirty="0">
                <a:hlinkClick r:id="rId3"/>
              </a:rPr>
              <a:t>https://media.defense.gov/2022/May/11/2002994836/-1/-1/0/DTA_8.PDF</a:t>
            </a:r>
            <a:endParaRPr lang="en-US" dirty="0"/>
          </a:p>
          <a:p>
            <a:pPr lvl="1"/>
            <a:endParaRPr lang="en-US" dirty="0"/>
          </a:p>
          <a:p>
            <a:r>
              <a:rPr lang="en-US" dirty="0"/>
              <a:t>DTA Manual, Chapter 09: Budgets</a:t>
            </a:r>
          </a:p>
          <a:p>
            <a:pPr lvl="1"/>
            <a:r>
              <a:rPr lang="en-US" dirty="0">
                <a:hlinkClick r:id="rId4"/>
              </a:rPr>
              <a:t>https://media.defense.gov/2022/May/11/2002994835/-1/-1/0/DTA_9.PDF</a:t>
            </a:r>
            <a:endParaRPr lang="en-US" dirty="0"/>
          </a:p>
          <a:p>
            <a:endParaRPr lang="en-US" dirty="0"/>
          </a:p>
          <a:p>
            <a:r>
              <a:rPr lang="en-US" dirty="0"/>
              <a:t>DTA Manual, Appendix L: Reorganizations</a:t>
            </a:r>
          </a:p>
          <a:p>
            <a:pPr lvl="1"/>
            <a:r>
              <a:rPr lang="en-US" dirty="0">
                <a:hlinkClick r:id="rId5"/>
              </a:rPr>
              <a:t>https://media.defense.gov/2022/May/12/2002995654/-1/-1/1/ESTABLISH_LOAS_FOR_THE_NEW_YEAR.PDF</a:t>
            </a:r>
            <a:endParaRPr lang="en-US" dirty="0"/>
          </a:p>
          <a:p>
            <a:endParaRPr lang="en-US" b="1" dirty="0"/>
          </a:p>
        </p:txBody>
      </p:sp>
    </p:spTree>
    <p:extLst>
      <p:ext uri="{BB962C8B-B14F-4D97-AF65-F5344CB8AC3E}">
        <p14:creationId xmlns:p14="http://schemas.microsoft.com/office/powerpoint/2010/main" val="3642250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52</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 (cont.)</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a:bodyPr>
          <a:lstStyle/>
          <a:p>
            <a:r>
              <a:rPr lang="en-US" dirty="0"/>
              <a:t>You can contact the Travel Assistance Center (TAC) via:</a:t>
            </a:r>
          </a:p>
          <a:p>
            <a:pPr lvl="1"/>
            <a:r>
              <a:rPr lang="en-US" dirty="0"/>
              <a:t>Phone 888-Help1Go (888-435-7146)</a:t>
            </a:r>
          </a:p>
          <a:p>
            <a:pPr lvl="1"/>
            <a:r>
              <a:rPr lang="en-US" dirty="0"/>
              <a:t>Web (</a:t>
            </a:r>
            <a:r>
              <a:rPr lang="en-US" dirty="0">
                <a:hlinkClick r:id="rId3"/>
              </a:rPr>
              <a:t>https://www.defensetravel.dod.mil/passport/</a:t>
            </a:r>
            <a:r>
              <a:rPr lang="en-US" dirty="0"/>
              <a:t>)</a:t>
            </a:r>
          </a:p>
          <a:p>
            <a:pPr lvl="1"/>
            <a:r>
              <a:rPr lang="en-US" dirty="0"/>
              <a:t>Chat (Available Monday – Friday between 8am and 6pm ET)</a:t>
            </a:r>
          </a:p>
          <a:p>
            <a:pPr lvl="1"/>
            <a:endParaRPr lang="en-US" dirty="0"/>
          </a:p>
          <a:p>
            <a:r>
              <a:rPr lang="en-US" dirty="0"/>
              <a:t>The slides for this presentation, as well as previous Outreach presentations, can be found on the DTMO Website at:</a:t>
            </a:r>
          </a:p>
          <a:p>
            <a:pPr lvl="1"/>
            <a:r>
              <a:rPr lang="en-US" dirty="0">
                <a:hlinkClick r:id="rId4"/>
              </a:rPr>
              <a:t>https://www.travel.dod.mil/Support/Travel-Assistance-Center/TAC-Outreach</a:t>
            </a: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2599819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53</a:t>
            </a:fld>
            <a:endParaRPr lang="en-US" dirty="0"/>
          </a:p>
        </p:txBody>
      </p:sp>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a:xfrm>
            <a:off x="455303" y="271134"/>
            <a:ext cx="8350770" cy="498991"/>
          </a:xfrm>
        </p:spPr>
        <p:txBody>
          <a:bodyPr/>
          <a:lstStyle/>
          <a:p>
            <a:r>
              <a:rPr lang="en-US"/>
              <a:t>Questions</a:t>
            </a:r>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a:xfrm>
            <a:off x="455303" y="877661"/>
            <a:ext cx="8350460" cy="3951514"/>
          </a:xfrm>
        </p:spPr>
        <p:txBody>
          <a:bodyPr/>
          <a:lstStyle/>
          <a:p>
            <a:r>
              <a:rPr lang="en-US"/>
              <a:t>Questions are taken by Site Name in alphabetical order</a:t>
            </a:r>
          </a:p>
          <a:p>
            <a:pPr lvl="1"/>
            <a:r>
              <a:rPr lang="en-US"/>
              <a:t>A – E (Example – Dyess Air Force Base)</a:t>
            </a:r>
          </a:p>
          <a:p>
            <a:pPr lvl="1"/>
            <a:r>
              <a:rPr lang="en-US"/>
              <a:t>F – L (Example – Fort Huachuca) </a:t>
            </a:r>
          </a:p>
          <a:p>
            <a:pPr lvl="1"/>
            <a:r>
              <a:rPr lang="en-US"/>
              <a:t>M – S (Example – Redstone Arsenal)</a:t>
            </a:r>
          </a:p>
          <a:p>
            <a:pPr lvl="1"/>
            <a:r>
              <a:rPr lang="en-US"/>
              <a:t>T – Z (Example – Yuma Proving Ground)</a:t>
            </a:r>
          </a:p>
          <a:p>
            <a:endParaRPr lang="en-US"/>
          </a:p>
          <a:p>
            <a:r>
              <a:rPr lang="en-US"/>
              <a:t>If using your telephone to dial in, you can press *6 to unmute yourself to ask a question.</a:t>
            </a:r>
          </a:p>
          <a:p>
            <a:pPr lvl="1"/>
            <a:r>
              <a:rPr lang="en-US"/>
              <a:t>Please be considerate and mute your phone if you are not talking by pressing *6 again.</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094B94-066E-4C47-B096-B56840BF13B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6</a:t>
            </a:fld>
            <a:endParaRPr lang="en-US"/>
          </a:p>
        </p:txBody>
      </p:sp>
      <p:sp>
        <p:nvSpPr>
          <p:cNvPr id="2" name="Title 1">
            <a:extLst>
              <a:ext uri="{FF2B5EF4-FFF2-40B4-BE49-F238E27FC236}">
                <a16:creationId xmlns:a16="http://schemas.microsoft.com/office/drawing/2014/main" id="{ABD0866B-3D62-4779-BF6A-8E7724B594B8}"/>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A5C7E632-627A-44FB-8616-22B8108D0E73}"/>
              </a:ext>
            </a:extLst>
          </p:cNvPr>
          <p:cNvSpPr>
            <a:spLocks noGrp="1"/>
          </p:cNvSpPr>
          <p:nvPr>
            <p:ph sz="quarter" idx="10"/>
          </p:nvPr>
        </p:nvSpPr>
        <p:spPr>
          <a:xfrm>
            <a:off x="455303" y="877661"/>
            <a:ext cx="8350460" cy="3951514"/>
          </a:xfrm>
        </p:spPr>
        <p:txBody>
          <a:bodyPr>
            <a:normAutofit/>
          </a:bodyPr>
          <a:lstStyle/>
          <a:p>
            <a:r>
              <a:rPr lang="en-US" dirty="0"/>
              <a:t>The new fiscal year a little over one month away!</a:t>
            </a:r>
          </a:p>
          <a:p>
            <a:pPr lvl="1"/>
            <a:r>
              <a:rPr lang="en-US" dirty="0"/>
              <a:t>FY 25 begins on October 1, 2024.</a:t>
            </a:r>
          </a:p>
          <a:p>
            <a:pPr lvl="1"/>
            <a:endParaRPr lang="en-US" dirty="0"/>
          </a:p>
          <a:p>
            <a:r>
              <a:rPr lang="en-US" dirty="0"/>
              <a:t>The following 3 Outreach Presentations will focus on preparing for crossing into the next fiscal year.</a:t>
            </a:r>
          </a:p>
          <a:p>
            <a:endParaRPr lang="en-US" dirty="0"/>
          </a:p>
          <a:p>
            <a:r>
              <a:rPr lang="en-US" dirty="0"/>
              <a:t>Many actions take place around this time of year.</a:t>
            </a:r>
          </a:p>
          <a:p>
            <a:pPr lvl="1"/>
            <a:r>
              <a:rPr lang="en-US" dirty="0"/>
              <a:t>Reorganizations</a:t>
            </a:r>
          </a:p>
          <a:p>
            <a:pPr lvl="1"/>
            <a:r>
              <a:rPr lang="en-US" dirty="0"/>
              <a:t>Setting up the LOAs and Budgets</a:t>
            </a:r>
          </a:p>
          <a:p>
            <a:pPr lvl="1"/>
            <a:r>
              <a:rPr lang="en-US" dirty="0"/>
              <a:t>Clearing Unliquidated Funds</a:t>
            </a:r>
          </a:p>
          <a:p>
            <a:pPr lvl="1"/>
            <a:r>
              <a:rPr lang="en-US" dirty="0"/>
              <a:t>And More…</a:t>
            </a:r>
          </a:p>
        </p:txBody>
      </p:sp>
    </p:spTree>
    <p:extLst>
      <p:ext uri="{BB962C8B-B14F-4D97-AF65-F5344CB8AC3E}">
        <p14:creationId xmlns:p14="http://schemas.microsoft.com/office/powerpoint/2010/main" val="4785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B7CDFE-7B07-A03D-10FC-87B50D9091FE}"/>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7</a:t>
            </a:fld>
            <a:endParaRPr lang="en-US" dirty="0"/>
          </a:p>
        </p:txBody>
      </p:sp>
      <p:sp>
        <p:nvSpPr>
          <p:cNvPr id="2" name="Title 1">
            <a:extLst>
              <a:ext uri="{FF2B5EF4-FFF2-40B4-BE49-F238E27FC236}">
                <a16:creationId xmlns:a16="http://schemas.microsoft.com/office/drawing/2014/main" id="{B9B9064E-2107-B136-5321-214B232B2FA8}"/>
              </a:ext>
            </a:extLst>
          </p:cNvPr>
          <p:cNvSpPr>
            <a:spLocks noGrp="1"/>
          </p:cNvSpPr>
          <p:nvPr>
            <p:ph type="title"/>
          </p:nvPr>
        </p:nvSpPr>
        <p:spPr>
          <a:xfrm>
            <a:off x="455303" y="271134"/>
            <a:ext cx="8350770" cy="498991"/>
          </a:xfrm>
        </p:spPr>
        <p:txBody>
          <a:bodyPr/>
          <a:lstStyle/>
          <a:p>
            <a:r>
              <a:rPr lang="en-US" dirty="0"/>
              <a:t>Fiscal Year Crossover Resources</a:t>
            </a:r>
          </a:p>
        </p:txBody>
      </p:sp>
      <p:sp>
        <p:nvSpPr>
          <p:cNvPr id="4" name="Content Placeholder 3">
            <a:extLst>
              <a:ext uri="{FF2B5EF4-FFF2-40B4-BE49-F238E27FC236}">
                <a16:creationId xmlns:a16="http://schemas.microsoft.com/office/drawing/2014/main" id="{2856AA7D-AB90-091A-993D-CBBC2BC8788A}"/>
              </a:ext>
            </a:extLst>
          </p:cNvPr>
          <p:cNvSpPr>
            <a:spLocks noGrp="1"/>
          </p:cNvSpPr>
          <p:nvPr>
            <p:ph sz="quarter" idx="10"/>
          </p:nvPr>
        </p:nvSpPr>
        <p:spPr>
          <a:xfrm>
            <a:off x="455303" y="877661"/>
            <a:ext cx="8350460" cy="3951514"/>
          </a:xfrm>
        </p:spPr>
        <p:txBody>
          <a:bodyPr>
            <a:normAutofit fontScale="85000" lnSpcReduction="20000"/>
          </a:bodyPr>
          <a:lstStyle/>
          <a:p>
            <a:r>
              <a:rPr lang="en-US" dirty="0"/>
              <a:t>Fiscal Year Crossover</a:t>
            </a:r>
          </a:p>
          <a:p>
            <a:pPr lvl="1"/>
            <a:r>
              <a:rPr lang="en-US" dirty="0">
                <a:hlinkClick r:id="rId2"/>
              </a:rPr>
              <a:t>https://www.travel.dod.mil/Programs/DoD-Travel-Systems/Fiscal-Year-Crossover/</a:t>
            </a:r>
            <a:endParaRPr lang="en-US" dirty="0"/>
          </a:p>
          <a:p>
            <a:pPr lvl="1"/>
            <a:endParaRPr lang="en-US" dirty="0"/>
          </a:p>
          <a:p>
            <a:r>
              <a:rPr lang="en-US" dirty="0"/>
              <a:t>Affected Partner Systems and Downtimes</a:t>
            </a:r>
          </a:p>
          <a:p>
            <a:pPr lvl="1"/>
            <a:r>
              <a:rPr lang="en-US" dirty="0">
                <a:hlinkClick r:id="rId3"/>
              </a:rPr>
              <a:t>https://media.defense.gov/2022/Jun/21/2003021205/-1/-1/0/Accounting_System_Downtime.PDF</a:t>
            </a:r>
            <a:endParaRPr lang="en-US" dirty="0"/>
          </a:p>
          <a:p>
            <a:pPr lvl="1"/>
            <a:endParaRPr lang="en-US" dirty="0"/>
          </a:p>
          <a:p>
            <a:r>
              <a:rPr lang="en-US" dirty="0"/>
              <a:t>DTS Guide to Establishing Lines of Accounting (LOAs) and Budgets for the New Fiscal Year</a:t>
            </a:r>
          </a:p>
          <a:p>
            <a:pPr lvl="1"/>
            <a:r>
              <a:rPr lang="en-US" dirty="0">
                <a:hlinkClick r:id="rId4"/>
              </a:rPr>
              <a:t>https://media.defense.gov/2022/May/12/2002995654/-1/-1/1/ESTABLISH_LOAS_FOR_THE_NEW_YEAR.PDF</a:t>
            </a:r>
            <a:endParaRPr lang="en-US" dirty="0"/>
          </a:p>
          <a:p>
            <a:endParaRPr lang="en-US" dirty="0"/>
          </a:p>
          <a:p>
            <a:r>
              <a:rPr lang="en-US" dirty="0"/>
              <a:t>DTS Guide to Processing Authorizations for the New Fiscal Year</a:t>
            </a:r>
          </a:p>
          <a:p>
            <a:pPr lvl="1"/>
            <a:r>
              <a:rPr lang="en-US" dirty="0">
                <a:hlinkClick r:id="rId5"/>
              </a:rPr>
              <a:t>https://media.defense.gov/2022/May/12/2002995650/-1/-1/1/PROCESSING_AUTHORIZATIONS_FOR_THE_NEW_YEAR.PDF</a:t>
            </a:r>
            <a:r>
              <a:rPr lang="en-US" dirty="0"/>
              <a:t> </a:t>
            </a:r>
          </a:p>
          <a:p>
            <a:endParaRPr lang="en-US" dirty="0"/>
          </a:p>
        </p:txBody>
      </p:sp>
    </p:spTree>
    <p:extLst>
      <p:ext uri="{BB962C8B-B14F-4D97-AF65-F5344CB8AC3E}">
        <p14:creationId xmlns:p14="http://schemas.microsoft.com/office/powerpoint/2010/main" val="302580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0A473D-9195-4F7E-92FC-7D3A28C2F91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8</a:t>
            </a:fld>
            <a:endParaRPr lang="en-US"/>
          </a:p>
        </p:txBody>
      </p:sp>
      <p:sp>
        <p:nvSpPr>
          <p:cNvPr id="2" name="Title 1">
            <a:extLst>
              <a:ext uri="{FF2B5EF4-FFF2-40B4-BE49-F238E27FC236}">
                <a16:creationId xmlns:a16="http://schemas.microsoft.com/office/drawing/2014/main" id="{7901F792-9698-425D-ACE1-3ABFD5B384F0}"/>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A611943F-B97D-4D0C-BEC9-CEF6661A304E}"/>
              </a:ext>
            </a:extLst>
          </p:cNvPr>
          <p:cNvSpPr>
            <a:spLocks noGrp="1"/>
          </p:cNvSpPr>
          <p:nvPr>
            <p:ph sz="quarter" idx="10"/>
          </p:nvPr>
        </p:nvSpPr>
        <p:spPr>
          <a:xfrm>
            <a:off x="455303" y="877661"/>
            <a:ext cx="8350460" cy="3951514"/>
          </a:xfrm>
        </p:spPr>
        <p:txBody>
          <a:bodyPr/>
          <a:lstStyle/>
          <a:p>
            <a:r>
              <a:rPr lang="en-US" dirty="0"/>
              <a:t>This presentation will be concentrating on what to do for the next fiscal year, focusing on Lines of Accounting (LOAs) and Budgets.</a:t>
            </a:r>
          </a:p>
          <a:p>
            <a:pPr lvl="1"/>
            <a:r>
              <a:rPr lang="en-US" dirty="0"/>
              <a:t>Establishing LOAs</a:t>
            </a:r>
          </a:p>
          <a:p>
            <a:pPr lvl="1"/>
            <a:r>
              <a:rPr lang="en-US" dirty="0"/>
              <a:t>Updating Default LOAs</a:t>
            </a:r>
          </a:p>
          <a:p>
            <a:pPr lvl="1"/>
            <a:r>
              <a:rPr lang="en-US" dirty="0"/>
              <a:t>Establishing Budgets</a:t>
            </a:r>
          </a:p>
          <a:p>
            <a:endParaRPr lang="en-US" dirty="0"/>
          </a:p>
          <a:p>
            <a:r>
              <a:rPr lang="en-US" dirty="0"/>
              <a:t>The future presentations will be:</a:t>
            </a:r>
          </a:p>
          <a:p>
            <a:pPr lvl="1"/>
            <a:r>
              <a:rPr lang="en-US" dirty="0"/>
              <a:t>September 10, 2024 – </a:t>
            </a:r>
            <a:r>
              <a:rPr lang="en-US" sz="1800" dirty="0"/>
              <a:t>Fiscal Year Crossover Preparation Part 2 of 3</a:t>
            </a:r>
          </a:p>
          <a:p>
            <a:pPr lvl="2"/>
            <a:r>
              <a:rPr lang="en-US" dirty="0"/>
              <a:t>Document Processing</a:t>
            </a:r>
          </a:p>
          <a:p>
            <a:pPr lvl="1"/>
            <a:r>
              <a:rPr lang="en-US" dirty="0"/>
              <a:t>September 24, 2024 – </a:t>
            </a:r>
            <a:r>
              <a:rPr lang="en-US" sz="1800" dirty="0"/>
              <a:t>Fiscal Year Crossover Preparation Part 3 of 3</a:t>
            </a:r>
          </a:p>
          <a:p>
            <a:pPr lvl="2"/>
            <a:r>
              <a:rPr lang="en-US" dirty="0"/>
              <a:t>Approval Failures</a:t>
            </a:r>
          </a:p>
          <a:p>
            <a:endParaRPr lang="en-US" dirty="0"/>
          </a:p>
          <a:p>
            <a:endParaRPr lang="en-US" dirty="0"/>
          </a:p>
        </p:txBody>
      </p:sp>
    </p:spTree>
    <p:extLst>
      <p:ext uri="{BB962C8B-B14F-4D97-AF65-F5344CB8AC3E}">
        <p14:creationId xmlns:p14="http://schemas.microsoft.com/office/powerpoint/2010/main" val="259896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3A955F-C262-4916-A7AA-C8431E0503CE}"/>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9</a:t>
            </a:fld>
            <a:endParaRPr lang="en-US"/>
          </a:p>
        </p:txBody>
      </p:sp>
      <p:sp>
        <p:nvSpPr>
          <p:cNvPr id="2" name="Title 1">
            <a:extLst>
              <a:ext uri="{FF2B5EF4-FFF2-40B4-BE49-F238E27FC236}">
                <a16:creationId xmlns:a16="http://schemas.microsoft.com/office/drawing/2014/main" id="{656F729D-8ED1-4827-A11E-103F89DCE976}"/>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3A93006D-0C76-4ECF-8302-F4B4347A88AA}"/>
              </a:ext>
            </a:extLst>
          </p:cNvPr>
          <p:cNvSpPr>
            <a:spLocks noGrp="1"/>
          </p:cNvSpPr>
          <p:nvPr>
            <p:ph sz="quarter" idx="10"/>
          </p:nvPr>
        </p:nvSpPr>
        <p:spPr>
          <a:xfrm>
            <a:off x="455303" y="877661"/>
            <a:ext cx="8350460" cy="3951514"/>
          </a:xfrm>
        </p:spPr>
        <p:txBody>
          <a:bodyPr/>
          <a:lstStyle/>
          <a:p>
            <a:r>
              <a:rPr lang="en-US" dirty="0"/>
              <a:t>Every fiscal year, elements in the LOAs and corresponding budgets may require modification to reflect the new fiscal year.</a:t>
            </a:r>
          </a:p>
          <a:p>
            <a:endParaRPr lang="en-US" dirty="0"/>
          </a:p>
          <a:p>
            <a:r>
              <a:rPr lang="en-US" dirty="0"/>
              <a:t>This part of the presentation is geared towards Finance Defense Travel Administrators (FDTAs) and Budget DTAs (BDTAs) when setting up the LOAs and budgets in the Defense Travel System (DTS) for the new fiscal year. </a:t>
            </a:r>
          </a:p>
          <a:p>
            <a:endParaRPr lang="en-US" dirty="0"/>
          </a:p>
          <a:p>
            <a:r>
              <a:rPr lang="en-US" dirty="0"/>
              <a:t>Please check with your Organization’s Local Business Rules and ensure you are following with their intention.</a:t>
            </a:r>
          </a:p>
          <a:p>
            <a:endParaRPr lang="en-US" dirty="0"/>
          </a:p>
        </p:txBody>
      </p:sp>
    </p:spTree>
    <p:extLst>
      <p:ext uri="{BB962C8B-B14F-4D97-AF65-F5344CB8AC3E}">
        <p14:creationId xmlns:p14="http://schemas.microsoft.com/office/powerpoint/2010/main" val="2843076774"/>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Presentation4" id="{C1688B54-9407-46F5-9621-4CF3C80B5FE4}" vid="{63491FA2-C4D0-4D1C-825A-0DF6A992A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DC450DAF8E0149B4AFF01105F7BB74" ma:contentTypeVersion="16" ma:contentTypeDescription="Create a new document." ma:contentTypeScope="" ma:versionID="5a6e86c44ed3bd5a1ac7ee9a9bb98643">
  <xsd:schema xmlns:xsd="http://www.w3.org/2001/XMLSchema" xmlns:xs="http://www.w3.org/2001/XMLSchema" xmlns:p="http://schemas.microsoft.com/office/2006/metadata/properties" xmlns:ns2="6a678f0c-57ef-4a4f-b056-d97b4e444312" xmlns:ns3="dee3b535-7437-4ad9-9ef6-4ba1b81087f0" xmlns:ns4="3f63e637-ce5b-4de7-91c4-ee4f06a94433" targetNamespace="http://schemas.microsoft.com/office/2006/metadata/properties" ma:root="true" ma:fieldsID="1147d6a03cead1f03d24189ec5d9e494" ns2:_="" ns3:_="" ns4:_="">
    <xsd:import namespace="6a678f0c-57ef-4a4f-b056-d97b4e444312"/>
    <xsd:import namespace="dee3b535-7437-4ad9-9ef6-4ba1b81087f0"/>
    <xsd:import namespace="3f63e637-ce5b-4de7-91c4-ee4f06a94433"/>
    <xsd:element name="properties">
      <xsd:complexType>
        <xsd:sequence>
          <xsd:element name="documentManagement">
            <xsd:complexType>
              <xsd:all>
                <xsd:element ref="ns2:Section"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78f0c-57ef-4a4f-b056-d97b4e444312" elementFormDefault="qualified">
    <xsd:import namespace="http://schemas.microsoft.com/office/2006/documentManagement/types"/>
    <xsd:import namespace="http://schemas.microsoft.com/office/infopath/2007/PartnerControls"/>
    <xsd:element name="Section" ma:index="4" nillable="true" ma:displayName="Section" ma:default="03 DTMO Templates" ma:format="Dropdown" ma:internalName="Section" ma:readOnly="false">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enumeration value="07 Document Conversion"/>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3b535-7437-4ad9-9ef6-4ba1b81087f0"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3e637-ce5b-4de7-91c4-ee4f06a9443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43e8f98-0dc9-4d73-bd7a-d3270626bcd8}" ma:internalName="TaxCatchAll" ma:showField="CatchAllData" ma:web="3f63e637-ce5b-4de7-91c4-ee4f06a94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tion xmlns="6a678f0c-57ef-4a4f-b056-d97b4e444312">03 DTMO Templates</Section>
    <SharedWithUsers xmlns="dee3b535-7437-4ad9-9ef6-4ba1b81087f0">
      <UserInfo>
        <DisplayName>Kerrins, Amy J CTR DODHRA DSSC (USA)</DisplayName>
        <AccountId>193</AccountId>
        <AccountType/>
      </UserInfo>
    </SharedWithUsers>
    <lcf76f155ced4ddcb4097134ff3c332f xmlns="6a678f0c-57ef-4a4f-b056-d97b4e444312">
      <Terms xmlns="http://schemas.microsoft.com/office/infopath/2007/PartnerControls"/>
    </lcf76f155ced4ddcb4097134ff3c332f>
    <TaxCatchAll xmlns="3f63e637-ce5b-4de7-91c4-ee4f06a94433" xsi:nil="true"/>
  </documentManagement>
</p:properties>
</file>

<file path=customXml/itemProps1.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2.xml><?xml version="1.0" encoding="utf-8"?>
<ds:datastoreItem xmlns:ds="http://schemas.openxmlformats.org/officeDocument/2006/customXml" ds:itemID="{60F2C152-7A9B-4BEC-835E-95FBEDB88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78f0c-57ef-4a4f-b056-d97b4e444312"/>
    <ds:schemaRef ds:uri="dee3b535-7437-4ad9-9ef6-4ba1b81087f0"/>
    <ds:schemaRef ds:uri="3f63e637-ce5b-4de7-91c4-ee4f06a94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F7C0F1-EF5D-4BA6-9E13-150EE21BE035}">
  <ds:schemaRefs>
    <ds:schemaRef ds:uri="http://schemas.microsoft.com/office/infopath/2007/PartnerControls"/>
    <ds:schemaRef ds:uri="http://schemas.microsoft.com/office/2006/documentManagement/types"/>
    <ds:schemaRef ds:uri="http://schemas.microsoft.com/office/2006/metadata/properties"/>
    <ds:schemaRef ds:uri="6a678f0c-57ef-4a4f-b056-d97b4e444312"/>
    <ds:schemaRef ds:uri="http://purl.org/dc/elements/1.1/"/>
    <ds:schemaRef ds:uri="http://purl.org/dc/dcmitype/"/>
    <ds:schemaRef ds:uri="dee3b535-7437-4ad9-9ef6-4ba1b81087f0"/>
    <ds:schemaRef ds:uri="http://schemas.openxmlformats.org/package/2006/metadata/core-properties"/>
    <ds:schemaRef ds:uri="3f63e637-ce5b-4de7-91c4-ee4f06a9443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54149</TotalTime>
  <Words>3569</Words>
  <Application>Microsoft Office PowerPoint</Application>
  <PresentationFormat>On-screen Show (16:9)</PresentationFormat>
  <Paragraphs>389</Paragraphs>
  <Slides>53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DTMO Template</vt:lpstr>
      <vt:lpstr>Welcome to the TAC Outreach Call</vt:lpstr>
      <vt:lpstr>TAC Outreach Call –  Fiscal Year Crossover Preparation Part 1 of 3</vt:lpstr>
      <vt:lpstr>Agenda</vt:lpstr>
      <vt:lpstr>Top Issues for August</vt:lpstr>
      <vt:lpstr>Top Issues for August (cont.)</vt:lpstr>
      <vt:lpstr>Fiscal Year Crossover</vt:lpstr>
      <vt:lpstr>Fiscal Year Crossover Resources</vt:lpstr>
      <vt:lpstr>Fiscal Year Crossover</vt:lpstr>
      <vt:lpstr>Fiscal Year Crossover</vt:lpstr>
      <vt:lpstr>Lines of Accounting</vt:lpstr>
      <vt:lpstr>Roll Over LOA To New Fiscal Year</vt:lpstr>
      <vt:lpstr>Roll Over LOA To New Fiscal Year</vt:lpstr>
      <vt:lpstr>Roll Over LOA To New Fiscal Year</vt:lpstr>
      <vt:lpstr>Roll Over LOA To New Fiscal Year</vt:lpstr>
      <vt:lpstr>Roll Over LOA To New Fiscal Year</vt:lpstr>
      <vt:lpstr>Copy LOA</vt:lpstr>
      <vt:lpstr>Copy LOA</vt:lpstr>
      <vt:lpstr>Copy LOA</vt:lpstr>
      <vt:lpstr>Copy LOA</vt:lpstr>
      <vt:lpstr>Establishing Budgets</vt:lpstr>
      <vt:lpstr>Establishing Budgets (cont.)</vt:lpstr>
      <vt:lpstr>Creating a Budget simultaneously when creating LOA</vt:lpstr>
      <vt:lpstr>Creating a Budget manually </vt:lpstr>
      <vt:lpstr>Creating a Budget manually </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DTA Maintenance Tool</vt:lpstr>
      <vt:lpstr>Adding Funds to your newly established budget</vt:lpstr>
      <vt:lpstr>Adding Funds to your newly established budget (cont.)</vt:lpstr>
      <vt:lpstr>Update Default LOA</vt:lpstr>
      <vt:lpstr>Update Default LOA</vt:lpstr>
      <vt:lpstr>Update Default LOA</vt:lpstr>
      <vt:lpstr>Update Default LOA</vt:lpstr>
      <vt:lpstr>Update Default LOA</vt:lpstr>
      <vt:lpstr>Update Default LOA</vt:lpstr>
      <vt:lpstr>Update Default LOA</vt:lpstr>
      <vt:lpstr>Reorganizations</vt:lpstr>
      <vt:lpstr>Reorganization Preparation</vt:lpstr>
      <vt:lpstr>Reorganization Preparation</vt:lpstr>
      <vt:lpstr>Reorganization Execution</vt:lpstr>
      <vt:lpstr>Reorganization Execution</vt:lpstr>
      <vt:lpstr>Hiding your Old Organization</vt:lpstr>
      <vt:lpstr>Hiding your Old Organization</vt:lpstr>
      <vt:lpstr>Reorganization Assistance</vt:lpstr>
      <vt:lpstr>Resources</vt:lpstr>
      <vt:lpstr>Resources (cont.)</vt:lpstr>
      <vt:lpstr>Resources (cont.)</vt:lpstr>
      <vt:lpstr>Resources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DTMO PowerPoint Widescreen 16x9 May 2024 - 508C</dc:title>
  <dc:creator>DTMO Stakeholder Engagement Team</dc:creator>
  <dc:description>The service member photo has been cropped to emphasize the subject</dc:description>
  <cp:lastModifiedBy>Greene, Dan - US</cp:lastModifiedBy>
  <cp:revision>133</cp:revision>
  <dcterms:created xsi:type="dcterms:W3CDTF">2021-02-03T21:02:30Z</dcterms:created>
  <dcterms:modified xsi:type="dcterms:W3CDTF">2024-08-22T13:32:06Z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0x010100D6DC450DAF8E0149B4AFF01105F7BB74</vt:lpwstr>
  </property>
  <property fmtid="{D5CDD505-2E9C-101B-9397-08002B2CF9AE}" pid="3" name="MediaServiceImageTags">
    <vt:lpwstr/>
  </property>
</Properties>
</file>