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3"/>
  </p:notesMasterIdLst>
  <p:sldIdLst>
    <p:sldId id="274" r:id="rId5"/>
    <p:sldId id="267" r:id="rId6"/>
    <p:sldId id="269" r:id="rId7"/>
    <p:sldId id="273" r:id="rId8"/>
    <p:sldId id="552" r:id="rId9"/>
    <p:sldId id="275" r:id="rId10"/>
    <p:sldId id="276" r:id="rId11"/>
    <p:sldId id="284" r:id="rId12"/>
    <p:sldId id="277" r:id="rId13"/>
    <p:sldId id="278" r:id="rId14"/>
    <p:sldId id="279" r:id="rId15"/>
    <p:sldId id="280" r:id="rId16"/>
    <p:sldId id="281" r:id="rId17"/>
    <p:sldId id="282" r:id="rId18"/>
    <p:sldId id="283" r:id="rId19"/>
    <p:sldId id="285" r:id="rId20"/>
    <p:sldId id="577" r:id="rId21"/>
    <p:sldId id="578" r:id="rId22"/>
    <p:sldId id="482" r:id="rId23"/>
    <p:sldId id="542" r:id="rId24"/>
    <p:sldId id="543" r:id="rId25"/>
    <p:sldId id="544" r:id="rId26"/>
    <p:sldId id="259" r:id="rId27"/>
    <p:sldId id="526" r:id="rId28"/>
    <p:sldId id="579" r:id="rId29"/>
    <p:sldId id="553" r:id="rId30"/>
    <p:sldId id="554" r:id="rId31"/>
    <p:sldId id="555" r:id="rId32"/>
    <p:sldId id="556" r:id="rId33"/>
    <p:sldId id="571" r:id="rId34"/>
    <p:sldId id="572" r:id="rId35"/>
    <p:sldId id="576" r:id="rId36"/>
    <p:sldId id="573" r:id="rId37"/>
    <p:sldId id="580" r:id="rId38"/>
    <p:sldId id="272" r:id="rId39"/>
    <p:sldId id="575" r:id="rId40"/>
    <p:sldId id="574" r:id="rId41"/>
    <p:sldId id="271"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552F7-542B-035F-FB77-36EEDCF4B79F}" name="Woods, Christopher M CIV DODHRA DSSC (USA)" initials="WCMCDD(" userId="S::christopher.m.woods2.civ@mail.mil::6640711e-2b89-41da-90cb-80c85626b4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8"/>
  </p:normalViewPr>
  <p:slideViewPr>
    <p:cSldViewPr snapToGrid="0" snapToObjects="1">
      <p:cViewPr varScale="1">
        <p:scale>
          <a:sx n="112" d="100"/>
          <a:sy n="112" d="100"/>
        </p:scale>
        <p:origin x="638"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35</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36</a:t>
            </a:fld>
            <a:endParaRPr lang="en-US"/>
          </a:p>
        </p:txBody>
      </p:sp>
    </p:spTree>
    <p:extLst>
      <p:ext uri="{BB962C8B-B14F-4D97-AF65-F5344CB8AC3E}">
        <p14:creationId xmlns:p14="http://schemas.microsoft.com/office/powerpoint/2010/main" val="251201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37</a:t>
            </a:fld>
            <a:endParaRPr lang="en-US"/>
          </a:p>
        </p:txBody>
      </p:sp>
    </p:spTree>
    <p:extLst>
      <p:ext uri="{BB962C8B-B14F-4D97-AF65-F5344CB8AC3E}">
        <p14:creationId xmlns:p14="http://schemas.microsoft.com/office/powerpoint/2010/main" val="11837954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gov.com/u/absGdkJ9AD"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avel.dod.mil/Programs/Defense-Travel-System/Constructed-Trave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travel.dod.mil/Programs/Defense-Travel-System/Constructed-Trave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avel.dod.mil/About/News/Article/Article/3681564/sustainable-defense-travel-travel-green-on-your-next-official-trip/"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amtrak.com/plan-your-trip.htm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travel.dod.mil/Support/Travel-Assistance-Center/TAC-Outreach/"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whitehouse.gov/briefing-room/presidential-actions/2021/12/08/executive-order-on-catalyzing-clean-energy-industries-and-jobs-through-federal-sustainability/"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media.defense.gov/2024/Feb/22/2003398474/-1/-1/0/UTD-CTD_FOR_MAP-CAP_104-23(S)_SUSTAINABLE_TRANSPORTATION_FOR_OFFICIAL_TEMPORARY_DUTY_(TDY)_TRAVEL.PDF" TargetMode="External"/><Relationship Id="rId4" Type="http://schemas.openxmlformats.org/officeDocument/2006/relationships/hyperlink" Target="https://www.whitehouse.gov/wp-content/uploads/2023/12/M-24-05-Catalyzing-Sustainable-Transportation-Through-Federal-Travel.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ravel.dod.mil/Policy-Regulations/Joint-Travel-Regulation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gsa.gov/travel/plan-book/transportation-airfare-rates-pov-rates-etc/airfare-rates-city-pair-program" TargetMode="External"/><Relationship Id="rId4" Type="http://schemas.openxmlformats.org/officeDocument/2006/relationships/hyperlink" Target="https://www.travel.dod.mil/Programs/Defense-Travel-System/Constructed-Trave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ravel.dod.mil/About/News/Article/Article/3681564/sustainable-defense-travel-travel-green-on-your-next-official-trip/"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travel.dod.mil/Support/Travel-Assistance-Center/TAC-Outreach" TargetMode="External"/><Relationship Id="rId5" Type="http://schemas.openxmlformats.org/officeDocument/2006/relationships/hyperlink" Target="https://www.defensetravel.dod.mil/passport/" TargetMode="External"/><Relationship Id="rId4" Type="http://schemas.openxmlformats.org/officeDocument/2006/relationships/hyperlink" Target="https://www.amtrak.com/plan-your-trip.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wp-content/uploads/2023/12/M-24-05-Catalyzing-Sustainable-Transportation-Through-Federal-Travel.pdf" TargetMode="External"/><Relationship Id="rId2" Type="http://schemas.openxmlformats.org/officeDocument/2006/relationships/hyperlink" Target="https://www.whitehouse.gov/briefing-room/presidential-actions/2021/12/08/executive-order-on-catalyzing-clean-energy-industries-and-jobs-through-federal-sustainability/"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media.defense.gov/2024/Feb/22/2003398474/-1/-1/0/UTD-CTD_for_MAP-CAP_104-23(S)_Sustainable_Transportation_for_Official_Temporary_Duty_(TDY)_Travel.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767762"/>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April 9, 2024</a:t>
            </a:r>
          </a:p>
          <a:p>
            <a:pPr marL="129778" indent="0">
              <a:buNone/>
            </a:pPr>
            <a:r>
              <a:rPr lang="en-US" dirty="0"/>
              <a:t>	Topic		– Sustainable Defense Travel – Encore and Updates</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sz="1400" dirty="0"/>
              <a:t>Audio is available through ZoomGov (ensure you enable Audio) or using the telephone number(s) below.</a:t>
            </a:r>
            <a:r>
              <a:rPr lang="en-US" dirty="0"/>
              <a:t>			</a:t>
            </a:r>
          </a:p>
          <a:p>
            <a:pPr marL="129778" indent="0">
              <a:buNone/>
            </a:pPr>
            <a:endParaRPr lang="en-US" dirty="0"/>
          </a:p>
        </p:txBody>
      </p:sp>
      <p:graphicFrame>
        <p:nvGraphicFramePr>
          <p:cNvPr id="2" name="Table 2">
            <a:extLst>
              <a:ext uri="{FF2B5EF4-FFF2-40B4-BE49-F238E27FC236}">
                <a16:creationId xmlns:a16="http://schemas.microsoft.com/office/drawing/2014/main" id="{9505D456-3136-4DCB-AADD-47AE87130FE0}"/>
              </a:ext>
            </a:extLst>
          </p:cNvPr>
          <p:cNvGraphicFramePr>
            <a:graphicFrameLocks noGrp="1"/>
          </p:cNvGraphicFramePr>
          <p:nvPr>
            <p:extLst>
              <p:ext uri="{D42A27DB-BD31-4B8C-83A1-F6EECF244321}">
                <p14:modId xmlns:p14="http://schemas.microsoft.com/office/powerpoint/2010/main" val="1743184757"/>
              </p:ext>
            </p:extLst>
          </p:nvPr>
        </p:nvGraphicFramePr>
        <p:xfrm>
          <a:off x="1670501" y="3087683"/>
          <a:ext cx="5920064" cy="1779654"/>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r h="230456">
                <a:tc gridSpan="2">
                  <a:txBody>
                    <a:bodyPr/>
                    <a:lstStyle/>
                    <a:p>
                      <a:pPr algn="ctr"/>
                      <a:r>
                        <a:rPr lang="en-US" dirty="0"/>
                        <a:t>If you are dialing internationally, find your phone number at </a:t>
                      </a:r>
                      <a:r>
                        <a:rPr lang="en-US" dirty="0">
                          <a:hlinkClick r:id="rId2"/>
                        </a:rPr>
                        <a:t>https://zoomgov.com/u/absGdkJ9AD</a:t>
                      </a:r>
                      <a:r>
                        <a:rPr lang="en-US" dirty="0"/>
                        <a:t> </a:t>
                      </a:r>
                    </a:p>
                  </a:txBody>
                  <a:tcPr anchor="ctr"/>
                </a:tc>
                <a:tc hMerge="1">
                  <a:txBody>
                    <a:bodyPr/>
                    <a:lstStyle/>
                    <a:p>
                      <a:pPr algn="ctr"/>
                      <a:endParaRPr lang="en-US" dirty="0"/>
                    </a:p>
                  </a:txBody>
                  <a:tcPr/>
                </a:tc>
                <a:extLst>
                  <a:ext uri="{0D108BD9-81ED-4DB2-BD59-A6C34878D82A}">
                    <a16:rowId xmlns:a16="http://schemas.microsoft.com/office/drawing/2014/main" val="1892298472"/>
                  </a:ext>
                </a:extLst>
              </a:tr>
              <a:tr h="230456">
                <a:tc gridSpan="2">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tc hMerge="1">
                  <a:txBody>
                    <a:bodyPr/>
                    <a:lstStyle/>
                    <a:p>
                      <a:endParaRPr lang="en-US"/>
                    </a:p>
                  </a:txBody>
                  <a:tcPr/>
                </a:tc>
                <a:extLst>
                  <a:ext uri="{0D108BD9-81ED-4DB2-BD59-A6C34878D82A}">
                    <a16:rowId xmlns:a16="http://schemas.microsoft.com/office/drawing/2014/main" val="1940995040"/>
                  </a:ext>
                </a:extLst>
              </a:tr>
            </a:tbl>
          </a:graphicData>
        </a:graphic>
      </p:graphicFrame>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4D4C-5A70-9554-DFC7-C26C9B8E7246}"/>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D03F037C-3AE6-857D-2919-DEFA671A84E0}"/>
              </a:ext>
            </a:extLst>
          </p:cNvPr>
          <p:cNvSpPr>
            <a:spLocks noGrp="1"/>
          </p:cNvSpPr>
          <p:nvPr>
            <p:ph type="sldNum" sz="quarter" idx="4"/>
          </p:nvPr>
        </p:nvSpPr>
        <p:spPr/>
        <p:txBody>
          <a:bodyPr/>
          <a:lstStyle/>
          <a:p>
            <a:fld id="{4C6B7127-9F77-471E-BA61-1540CB2C57B2}" type="slidenum">
              <a:rPr lang="en-US" smtClean="0"/>
              <a:pPr/>
              <a:t>10</a:t>
            </a:fld>
            <a:endParaRPr lang="en-US" dirty="0"/>
          </a:p>
        </p:txBody>
      </p:sp>
      <p:sp>
        <p:nvSpPr>
          <p:cNvPr id="4" name="Content Placeholder 3">
            <a:extLst>
              <a:ext uri="{FF2B5EF4-FFF2-40B4-BE49-F238E27FC236}">
                <a16:creationId xmlns:a16="http://schemas.microsoft.com/office/drawing/2014/main" id="{66380CF4-4DAB-68AD-5F21-8F27FA94AF59}"/>
              </a:ext>
            </a:extLst>
          </p:cNvPr>
          <p:cNvSpPr>
            <a:spLocks noGrp="1"/>
          </p:cNvSpPr>
          <p:nvPr>
            <p:ph sz="quarter" idx="10"/>
          </p:nvPr>
        </p:nvSpPr>
        <p:spPr/>
        <p:txBody>
          <a:bodyPr>
            <a:normAutofit fontScale="85000" lnSpcReduction="20000"/>
          </a:bodyPr>
          <a:lstStyle/>
          <a:p>
            <a:r>
              <a:rPr lang="en-US" dirty="0">
                <a:highlight>
                  <a:srgbClr val="FFFF00"/>
                </a:highlight>
              </a:rPr>
              <a:t>O. Sustainable Travel Modes. To promote sustainable transportation, the traveler should consider using ZEVs over other automobiles; rail over air travel if the distance is less than 250 miles or long-distance automobile travel; and public transit over automobiles. </a:t>
            </a:r>
          </a:p>
          <a:p>
            <a:pPr marL="571500" lvl="2" indent="0">
              <a:buNone/>
            </a:pPr>
            <a:r>
              <a:rPr lang="en-US" dirty="0">
                <a:highlight>
                  <a:srgbClr val="FFFF00"/>
                </a:highlight>
              </a:rPr>
              <a:t>1. Government automobile. Traveler should use a Government ZEV to the maximum extent practicable where available and where adequate charging infrastructure is likely to be available en route or at the destination. </a:t>
            </a:r>
          </a:p>
          <a:p>
            <a:pPr marL="571500" lvl="2" indent="0">
              <a:buNone/>
            </a:pPr>
            <a:r>
              <a:rPr lang="en-US" dirty="0">
                <a:highlight>
                  <a:srgbClr val="FFFF00"/>
                </a:highlight>
              </a:rPr>
              <a:t>2. Rental Vehicle. If a traveler is authorized or approved the use of a rental vehicle for official travel, then the traveler should select a ZEV when the daily rental rate is equal to or less than the daily rental rate of the least expensive compact car available. </a:t>
            </a:r>
          </a:p>
          <a:p>
            <a:pPr marL="571500" lvl="2" indent="0">
              <a:buNone/>
            </a:pPr>
            <a:r>
              <a:rPr lang="en-US" dirty="0">
                <a:highlight>
                  <a:srgbClr val="FFFF00"/>
                </a:highlight>
              </a:rPr>
              <a:t>3. Taxis and transportation network companies (TNC). If a ZEV TNC or taxi is available and the charge is equal to or less than gasoline-fueled vehicles, then travelers should select a ZEV. </a:t>
            </a:r>
          </a:p>
          <a:p>
            <a:pPr marL="571500" lvl="2" indent="0">
              <a:buNone/>
            </a:pPr>
            <a:r>
              <a:rPr lang="en-US" dirty="0">
                <a:highlight>
                  <a:srgbClr val="FFFF00"/>
                </a:highlight>
              </a:rPr>
              <a:t>4. Ridesharing. Travelers sharing a ride may use larger TNC vehicles, taxis, or shuttle services between airports, hotels, and conferences or meetings. </a:t>
            </a:r>
          </a:p>
          <a:p>
            <a:pPr marL="571500" lvl="2" indent="0">
              <a:buNone/>
            </a:pPr>
            <a:r>
              <a:rPr lang="en-US" dirty="0">
                <a:highlight>
                  <a:srgbClr val="FFFF00"/>
                </a:highlight>
              </a:rPr>
              <a:t>5. Rail. Travelers should use trains when the destination is less than 250 miles away and when cost effective and consistent with mission needs. </a:t>
            </a:r>
          </a:p>
          <a:p>
            <a:pPr marL="571500" lvl="2" indent="0">
              <a:buNone/>
            </a:pPr>
            <a:r>
              <a:rPr lang="en-US" dirty="0">
                <a:highlight>
                  <a:srgbClr val="FFFF00"/>
                </a:highlight>
              </a:rPr>
              <a:t>6. Public transportation. When available, travelers should use public bus and rail options</a:t>
            </a:r>
          </a:p>
        </p:txBody>
      </p:sp>
      <p:sp>
        <p:nvSpPr>
          <p:cNvPr id="5" name="TextBox 4">
            <a:extLst>
              <a:ext uri="{FF2B5EF4-FFF2-40B4-BE49-F238E27FC236}">
                <a16:creationId xmlns:a16="http://schemas.microsoft.com/office/drawing/2014/main" id="{F5E8A7E9-B5DA-75EC-BD6C-7D727D08E940}"/>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020206 O</a:t>
            </a:r>
          </a:p>
        </p:txBody>
      </p:sp>
    </p:spTree>
    <p:extLst>
      <p:ext uri="{BB962C8B-B14F-4D97-AF65-F5344CB8AC3E}">
        <p14:creationId xmlns:p14="http://schemas.microsoft.com/office/powerpoint/2010/main" val="209766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4D4C-5A70-9554-DFC7-C26C9B8E7246}"/>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D03F037C-3AE6-857D-2919-DEFA671A84E0}"/>
              </a:ext>
            </a:extLst>
          </p:cNvPr>
          <p:cNvSpPr>
            <a:spLocks noGrp="1"/>
          </p:cNvSpPr>
          <p:nvPr>
            <p:ph type="sldNum" sz="quarter" idx="4"/>
          </p:nvPr>
        </p:nvSpPr>
        <p:spPr/>
        <p:txBody>
          <a:bodyPr/>
          <a:lstStyle/>
          <a:p>
            <a:fld id="{4C6B7127-9F77-471E-BA61-1540CB2C57B2}" type="slidenum">
              <a:rPr lang="en-US" smtClean="0"/>
              <a:pPr/>
              <a:t>11</a:t>
            </a:fld>
            <a:endParaRPr lang="en-US" dirty="0"/>
          </a:p>
        </p:txBody>
      </p:sp>
      <p:sp>
        <p:nvSpPr>
          <p:cNvPr id="4" name="Content Placeholder 3">
            <a:extLst>
              <a:ext uri="{FF2B5EF4-FFF2-40B4-BE49-F238E27FC236}">
                <a16:creationId xmlns:a16="http://schemas.microsoft.com/office/drawing/2014/main" id="{66380CF4-4DAB-68AD-5F21-8F27FA94AF59}"/>
              </a:ext>
            </a:extLst>
          </p:cNvPr>
          <p:cNvSpPr>
            <a:spLocks noGrp="1"/>
          </p:cNvSpPr>
          <p:nvPr>
            <p:ph sz="quarter" idx="10"/>
          </p:nvPr>
        </p:nvSpPr>
        <p:spPr/>
        <p:txBody>
          <a:bodyPr>
            <a:normAutofit/>
          </a:bodyPr>
          <a:lstStyle/>
          <a:p>
            <a:r>
              <a:rPr lang="en-US" dirty="0"/>
              <a:t>020209. Rental Vehicle</a:t>
            </a:r>
          </a:p>
          <a:p>
            <a:pPr lvl="1"/>
            <a:r>
              <a:rPr lang="en-US" dirty="0">
                <a:highlight>
                  <a:srgbClr val="FFFF00"/>
                </a:highlight>
              </a:rPr>
              <a:t>A. Selecting a Rental Vehicle. If a traveler is authorized or approved the use of a rental vehicle for official travel, then the traveler should select a ZEV when the daily rental rate is equal to or less than the daily rental rate of the least expensive compact car available. If another class of rental vehicle is approved, then travelers should select a ZEV when the rental rate is equal to or less than the least expensive car of the approved class of vehicle. If no ZEVs are available, then the traveler should consider renting a hybrid vehicle when the rental rate is equal to or less than the least expensive car of the approved class of vehicle. </a:t>
            </a:r>
          </a:p>
        </p:txBody>
      </p:sp>
      <p:sp>
        <p:nvSpPr>
          <p:cNvPr id="7" name="TextBox 6">
            <a:extLst>
              <a:ext uri="{FF2B5EF4-FFF2-40B4-BE49-F238E27FC236}">
                <a16:creationId xmlns:a16="http://schemas.microsoft.com/office/drawing/2014/main" id="{3D18E666-B21A-479F-43BC-ABEC84848A7A}"/>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020209 A</a:t>
            </a:r>
          </a:p>
        </p:txBody>
      </p:sp>
    </p:spTree>
    <p:extLst>
      <p:ext uri="{BB962C8B-B14F-4D97-AF65-F5344CB8AC3E}">
        <p14:creationId xmlns:p14="http://schemas.microsoft.com/office/powerpoint/2010/main" val="196896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331D-3BFE-1DED-F495-A70AECF79118}"/>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677B390F-B75E-2DAD-4E3E-3B865AE27487}"/>
              </a:ext>
            </a:extLst>
          </p:cNvPr>
          <p:cNvSpPr>
            <a:spLocks noGrp="1"/>
          </p:cNvSpPr>
          <p:nvPr>
            <p:ph type="sldNum" sz="quarter" idx="4"/>
          </p:nvPr>
        </p:nvSpPr>
        <p:spPr/>
        <p:txBody>
          <a:bodyPr/>
          <a:lstStyle/>
          <a:p>
            <a:fld id="{4C6B7127-9F77-471E-BA61-1540CB2C57B2}" type="slidenum">
              <a:rPr lang="en-US" smtClean="0"/>
              <a:pPr/>
              <a:t>12</a:t>
            </a:fld>
            <a:endParaRPr lang="en-US" dirty="0"/>
          </a:p>
        </p:txBody>
      </p:sp>
      <p:graphicFrame>
        <p:nvGraphicFramePr>
          <p:cNvPr id="5" name="Table 5">
            <a:extLst>
              <a:ext uri="{FF2B5EF4-FFF2-40B4-BE49-F238E27FC236}">
                <a16:creationId xmlns:a16="http://schemas.microsoft.com/office/drawing/2014/main" id="{D7B96DAB-693C-FDDC-7DFC-842F48326A9D}"/>
              </a:ext>
            </a:extLst>
          </p:cNvPr>
          <p:cNvGraphicFramePr>
            <a:graphicFrameLocks noGrp="1"/>
          </p:cNvGraphicFramePr>
          <p:nvPr>
            <p:ph sz="quarter" idx="10"/>
          </p:nvPr>
        </p:nvGraphicFramePr>
        <p:xfrm>
          <a:off x="455613" y="877888"/>
          <a:ext cx="8350248" cy="2042160"/>
        </p:xfrm>
        <a:graphic>
          <a:graphicData uri="http://schemas.openxmlformats.org/drawingml/2006/table">
            <a:tbl>
              <a:tblPr firstRow="1" bandRow="1">
                <a:tableStyleId>{7E9639D4-E3E2-4D34-9284-5A2195B3D0D7}</a:tableStyleId>
              </a:tblPr>
              <a:tblGrid>
                <a:gridCol w="208280">
                  <a:extLst>
                    <a:ext uri="{9D8B030D-6E8A-4147-A177-3AD203B41FA5}">
                      <a16:colId xmlns:a16="http://schemas.microsoft.com/office/drawing/2014/main" val="2607684217"/>
                    </a:ext>
                  </a:extLst>
                </a:gridCol>
                <a:gridCol w="3921755">
                  <a:extLst>
                    <a:ext uri="{9D8B030D-6E8A-4147-A177-3AD203B41FA5}">
                      <a16:colId xmlns:a16="http://schemas.microsoft.com/office/drawing/2014/main" val="1045678147"/>
                    </a:ext>
                  </a:extLst>
                </a:gridCol>
                <a:gridCol w="4220213">
                  <a:extLst>
                    <a:ext uri="{9D8B030D-6E8A-4147-A177-3AD203B41FA5}">
                      <a16:colId xmlns:a16="http://schemas.microsoft.com/office/drawing/2014/main" val="1291741316"/>
                    </a:ext>
                  </a:extLst>
                </a:gridCol>
              </a:tblGrid>
              <a:tr h="370840">
                <a:tc gridSpan="3">
                  <a:txBody>
                    <a:bodyPr/>
                    <a:lstStyle/>
                    <a:p>
                      <a:pPr algn="ctr"/>
                      <a:r>
                        <a:rPr lang="en-US" sz="1600" dirty="0"/>
                        <a:t>Table 2-11. Cost Comparison Rules for Using a POV</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68149136"/>
                  </a:ext>
                </a:extLst>
              </a:tr>
              <a:tr h="370840">
                <a:tc gridSpan="2">
                  <a:txBody>
                    <a:bodyPr/>
                    <a:lstStyle/>
                    <a:p>
                      <a:pPr algn="ctr"/>
                      <a:r>
                        <a:rPr lang="en-US" sz="1600" dirty="0">
                          <a:solidFill>
                            <a:schemeClr val="tx2"/>
                          </a:solidFill>
                        </a:rPr>
                        <a:t>If…</a:t>
                      </a:r>
                    </a:p>
                  </a:txBody>
                  <a:tcPr anchor="ctr"/>
                </a:tc>
                <a:tc hMerge="1">
                  <a:txBody>
                    <a:bodyPr/>
                    <a:lstStyle/>
                    <a:p>
                      <a:r>
                        <a:rPr lang="en-US" dirty="0"/>
                        <a:t>If…</a:t>
                      </a:r>
                    </a:p>
                  </a:txBody>
                  <a:tcPr/>
                </a:tc>
                <a:tc>
                  <a:txBody>
                    <a:bodyPr/>
                    <a:lstStyle/>
                    <a:p>
                      <a:pPr algn="ctr"/>
                      <a:r>
                        <a:rPr lang="en-US" sz="1600" dirty="0">
                          <a:solidFill>
                            <a:schemeClr val="tx2"/>
                          </a:solidFill>
                        </a:rPr>
                        <a:t>Then…</a:t>
                      </a:r>
                    </a:p>
                  </a:txBody>
                  <a:tcPr anchor="ctr"/>
                </a:tc>
                <a:extLst>
                  <a:ext uri="{0D108BD9-81ED-4DB2-BD59-A6C34878D82A}">
                    <a16:rowId xmlns:a16="http://schemas.microsoft.com/office/drawing/2014/main" val="1143697394"/>
                  </a:ext>
                </a:extLst>
              </a:tr>
              <a:tr h="370840">
                <a:tc gridSpan="3">
                  <a:txBody>
                    <a:bodyPr/>
                    <a:lstStyle/>
                    <a:p>
                      <a:pPr algn="ctr"/>
                      <a:r>
                        <a:rPr lang="en-US" sz="1400" dirty="0">
                          <a:solidFill>
                            <a:schemeClr val="tx2"/>
                          </a:solidFill>
                        </a:rPr>
                        <a:t>Vehicle v. Train</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31775440"/>
                  </a:ext>
                </a:extLst>
              </a:tr>
              <a:tr h="370840">
                <a:tc>
                  <a:txBody>
                    <a:bodyPr/>
                    <a:lstStyle/>
                    <a:p>
                      <a:pPr algn="ctr"/>
                      <a:r>
                        <a:rPr lang="en-US" sz="1100" dirty="0">
                          <a:solidFill>
                            <a:schemeClr val="tx2"/>
                          </a:solidFill>
                        </a:rPr>
                        <a:t>8</a:t>
                      </a:r>
                    </a:p>
                  </a:txBody>
                  <a:tcPr anchor="ctr">
                    <a:lnR w="12700" cap="flat" cmpd="sng" algn="ctr">
                      <a:solidFill>
                        <a:schemeClr val="tx1"/>
                      </a:solidFill>
                      <a:prstDash val="solid"/>
                      <a:round/>
                      <a:headEnd type="none" w="med" len="med"/>
                      <a:tailEnd type="none" w="med" len="med"/>
                    </a:lnR>
                  </a:tcPr>
                </a:tc>
                <a:tc>
                  <a:txBody>
                    <a:bodyPr/>
                    <a:lstStyle/>
                    <a:p>
                      <a:pPr algn="l"/>
                      <a:r>
                        <a:rPr lang="en-US" sz="1100" dirty="0">
                          <a:solidFill>
                            <a:schemeClr val="tx2"/>
                          </a:solidFill>
                          <a:highlight>
                            <a:srgbClr val="FFFF00"/>
                          </a:highlight>
                        </a:rPr>
                        <a:t>the official distance between authorized locations (as determined by the DTOD or from appropriate distances (non-DoD Services)) is less than 250 miles one way or less than 500 miles round trip, and use of rail is available and time and cost effective,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100" dirty="0">
                          <a:solidFill>
                            <a:schemeClr val="tx2"/>
                          </a:solidFill>
                          <a:highlight>
                            <a:srgbClr val="FFFF00"/>
                          </a:highlight>
                        </a:rPr>
                        <a:t>rail is considered advantageous to the Government. When rail transportation is considered advantageous to the Government, and a POV is used instead, the traveler is limited to the rail transportation cost.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2619302"/>
                  </a:ext>
                </a:extLst>
              </a:tr>
            </a:tbl>
          </a:graphicData>
        </a:graphic>
      </p:graphicFrame>
      <p:sp>
        <p:nvSpPr>
          <p:cNvPr id="7" name="TextBox 6">
            <a:extLst>
              <a:ext uri="{FF2B5EF4-FFF2-40B4-BE49-F238E27FC236}">
                <a16:creationId xmlns:a16="http://schemas.microsoft.com/office/drawing/2014/main" id="{774674F0-2A36-9E9D-C22E-C643D43C6A97}"/>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lnSpcReduction="10000"/>
          </a:bodyPr>
          <a:lstStyle/>
          <a:p>
            <a:pPr algn="ctr"/>
            <a:r>
              <a:rPr lang="en-US" sz="1200" dirty="0">
                <a:solidFill>
                  <a:schemeClr val="tx2"/>
                </a:solidFill>
              </a:rPr>
              <a:t>JTR 020210</a:t>
            </a:r>
          </a:p>
          <a:p>
            <a:pPr algn="ctr"/>
            <a:r>
              <a:rPr lang="en-US" sz="1200" dirty="0">
                <a:solidFill>
                  <a:schemeClr val="tx2"/>
                </a:solidFill>
              </a:rPr>
              <a:t>Table 2-11</a:t>
            </a:r>
          </a:p>
        </p:txBody>
      </p:sp>
    </p:spTree>
    <p:extLst>
      <p:ext uri="{BB962C8B-B14F-4D97-AF65-F5344CB8AC3E}">
        <p14:creationId xmlns:p14="http://schemas.microsoft.com/office/powerpoint/2010/main" val="230696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4D4C-5A70-9554-DFC7-C26C9B8E7246}"/>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D03F037C-3AE6-857D-2919-DEFA671A84E0}"/>
              </a:ext>
            </a:extLst>
          </p:cNvPr>
          <p:cNvSpPr>
            <a:spLocks noGrp="1"/>
          </p:cNvSpPr>
          <p:nvPr>
            <p:ph type="sldNum" sz="quarter" idx="4"/>
          </p:nvPr>
        </p:nvSpPr>
        <p:spPr/>
        <p:txBody>
          <a:bodyPr/>
          <a:lstStyle/>
          <a:p>
            <a:fld id="{4C6B7127-9F77-471E-BA61-1540CB2C57B2}" type="slidenum">
              <a:rPr lang="en-US" smtClean="0"/>
              <a:pPr/>
              <a:t>13</a:t>
            </a:fld>
            <a:endParaRPr lang="en-US" dirty="0"/>
          </a:p>
        </p:txBody>
      </p:sp>
      <p:sp>
        <p:nvSpPr>
          <p:cNvPr id="4" name="Content Placeholder 3">
            <a:extLst>
              <a:ext uri="{FF2B5EF4-FFF2-40B4-BE49-F238E27FC236}">
                <a16:creationId xmlns:a16="http://schemas.microsoft.com/office/drawing/2014/main" id="{66380CF4-4DAB-68AD-5F21-8F27FA94AF59}"/>
              </a:ext>
            </a:extLst>
          </p:cNvPr>
          <p:cNvSpPr>
            <a:spLocks noGrp="1"/>
          </p:cNvSpPr>
          <p:nvPr>
            <p:ph sz="quarter" idx="10"/>
          </p:nvPr>
        </p:nvSpPr>
        <p:spPr/>
        <p:txBody>
          <a:bodyPr>
            <a:normAutofit/>
          </a:bodyPr>
          <a:lstStyle/>
          <a:p>
            <a:r>
              <a:rPr lang="en-US" dirty="0"/>
              <a:t>020212. Travel in and around the TDY Location</a:t>
            </a:r>
          </a:p>
          <a:p>
            <a:pPr lvl="1"/>
            <a:r>
              <a:rPr lang="en-US" dirty="0"/>
              <a:t>B. Transportation Modes. The AO may authorize or approve the most economical transportation mode at the TDY location that meets the mission requirements. The transportation mode must be specified in the travel order if it is authorized before travel begins. </a:t>
            </a:r>
          </a:p>
          <a:p>
            <a:pPr lvl="2"/>
            <a:r>
              <a:rPr lang="en-US" dirty="0">
                <a:highlight>
                  <a:srgbClr val="FFFF00"/>
                </a:highlight>
              </a:rPr>
              <a:t>1. Public transportation should be the first option in and around the TDY location. Travelers should familiarize themselves with subway, trains, and bus routes that are available between meetings, lodging, and other locations at which business is to be conducted.</a:t>
            </a:r>
          </a:p>
        </p:txBody>
      </p:sp>
      <p:sp>
        <p:nvSpPr>
          <p:cNvPr id="7" name="TextBox 6">
            <a:extLst>
              <a:ext uri="{FF2B5EF4-FFF2-40B4-BE49-F238E27FC236}">
                <a16:creationId xmlns:a16="http://schemas.microsoft.com/office/drawing/2014/main" id="{3DF58814-49E7-616B-B577-8E8D196D0B17}"/>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020212 B1</a:t>
            </a:r>
          </a:p>
        </p:txBody>
      </p:sp>
    </p:spTree>
    <p:extLst>
      <p:ext uri="{BB962C8B-B14F-4D97-AF65-F5344CB8AC3E}">
        <p14:creationId xmlns:p14="http://schemas.microsoft.com/office/powerpoint/2010/main" val="47058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D50D-F1A1-ECE5-5D99-1C78D3E6A455}"/>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6C107ED2-B71F-C4B7-89C1-15F97F6CB537}"/>
              </a:ext>
            </a:extLst>
          </p:cNvPr>
          <p:cNvSpPr>
            <a:spLocks noGrp="1"/>
          </p:cNvSpPr>
          <p:nvPr>
            <p:ph type="sldNum" sz="quarter" idx="4"/>
          </p:nvPr>
        </p:nvSpPr>
        <p:spPr/>
        <p:txBody>
          <a:bodyPr/>
          <a:lstStyle/>
          <a:p>
            <a:fld id="{4C6B7127-9F77-471E-BA61-1540CB2C57B2}" type="slidenum">
              <a:rPr lang="en-US" smtClean="0"/>
              <a:pPr/>
              <a:t>14</a:t>
            </a:fld>
            <a:endParaRPr lang="en-US" dirty="0"/>
          </a:p>
        </p:txBody>
      </p:sp>
      <p:sp>
        <p:nvSpPr>
          <p:cNvPr id="4" name="Content Placeholder 3">
            <a:extLst>
              <a:ext uri="{FF2B5EF4-FFF2-40B4-BE49-F238E27FC236}">
                <a16:creationId xmlns:a16="http://schemas.microsoft.com/office/drawing/2014/main" id="{21159243-832D-291E-86AE-3961EDC537FF}"/>
              </a:ext>
            </a:extLst>
          </p:cNvPr>
          <p:cNvSpPr>
            <a:spLocks noGrp="1"/>
          </p:cNvSpPr>
          <p:nvPr>
            <p:ph sz="quarter" idx="10"/>
          </p:nvPr>
        </p:nvSpPr>
        <p:spPr/>
        <p:txBody>
          <a:bodyPr>
            <a:normAutofit fontScale="92500" lnSpcReduction="10000"/>
          </a:bodyPr>
          <a:lstStyle/>
          <a:p>
            <a:r>
              <a:rPr lang="en-US" dirty="0"/>
              <a:t>B. </a:t>
            </a:r>
            <a:r>
              <a:rPr lang="en-US" u="sng" dirty="0"/>
              <a:t>Transportation Network Companies</a:t>
            </a:r>
            <a:r>
              <a:rPr lang="en-US" dirty="0"/>
              <a:t>. Although travelers may use this transportation mode, as defined in Appendix A, cancellation fees and penalties charged by these companies are not reimbursable expenses. Travelers must select the ride option most economical and advantageous to the Government, when cost and other factors are considered. There is no authority to authorize or approve a premium or luxurious option. A class upgrade for a larger vehicle may be authorized or approved to accommodate multiple travelers; additional equipment; or when a premium TNC is equal to or less than the most economical TNC. </a:t>
            </a:r>
            <a:r>
              <a:rPr lang="en-US" dirty="0">
                <a:highlight>
                  <a:srgbClr val="FFFF00"/>
                </a:highlight>
              </a:rPr>
              <a:t>A traveler should select a ZEV TNC if the rate is equal to or less than the rate of the non-ZEV TNC. If a ZEV TNC is not available, then travelers should select a hybrid TNC if the rate is equal to or less than the rate of the non-ZEV TNC. If none are available, the traveler should select the least expensive vehicle with the highest fuel efficiency</a:t>
            </a:r>
          </a:p>
        </p:txBody>
      </p:sp>
      <p:sp>
        <p:nvSpPr>
          <p:cNvPr id="5" name="TextBox 4">
            <a:extLst>
              <a:ext uri="{FF2B5EF4-FFF2-40B4-BE49-F238E27FC236}">
                <a16:creationId xmlns:a16="http://schemas.microsoft.com/office/drawing/2014/main" id="{A5A364BE-7A1E-E58A-AB36-146DC1FCD76F}"/>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020213 B</a:t>
            </a:r>
          </a:p>
        </p:txBody>
      </p:sp>
    </p:spTree>
    <p:extLst>
      <p:ext uri="{BB962C8B-B14F-4D97-AF65-F5344CB8AC3E}">
        <p14:creationId xmlns:p14="http://schemas.microsoft.com/office/powerpoint/2010/main" val="177456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331D-3BFE-1DED-F495-A70AECF79118}"/>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677B390F-B75E-2DAD-4E3E-3B865AE27487}"/>
              </a:ext>
            </a:extLst>
          </p:cNvPr>
          <p:cNvSpPr>
            <a:spLocks noGrp="1"/>
          </p:cNvSpPr>
          <p:nvPr>
            <p:ph type="sldNum" sz="quarter" idx="4"/>
          </p:nvPr>
        </p:nvSpPr>
        <p:spPr/>
        <p:txBody>
          <a:bodyPr/>
          <a:lstStyle/>
          <a:p>
            <a:fld id="{4C6B7127-9F77-471E-BA61-1540CB2C57B2}" type="slidenum">
              <a:rPr lang="en-US" smtClean="0"/>
              <a:pPr/>
              <a:t>15</a:t>
            </a:fld>
            <a:endParaRPr lang="en-US" dirty="0"/>
          </a:p>
        </p:txBody>
      </p:sp>
      <p:graphicFrame>
        <p:nvGraphicFramePr>
          <p:cNvPr id="5" name="Table 5">
            <a:extLst>
              <a:ext uri="{FF2B5EF4-FFF2-40B4-BE49-F238E27FC236}">
                <a16:creationId xmlns:a16="http://schemas.microsoft.com/office/drawing/2014/main" id="{D7B96DAB-693C-FDDC-7DFC-842F48326A9D}"/>
              </a:ext>
            </a:extLst>
          </p:cNvPr>
          <p:cNvGraphicFramePr>
            <a:graphicFrameLocks noGrp="1"/>
          </p:cNvGraphicFramePr>
          <p:nvPr>
            <p:ph sz="quarter" idx="10"/>
          </p:nvPr>
        </p:nvGraphicFramePr>
        <p:xfrm>
          <a:off x="455613" y="877888"/>
          <a:ext cx="8350248" cy="1320800"/>
        </p:xfrm>
        <a:graphic>
          <a:graphicData uri="http://schemas.openxmlformats.org/drawingml/2006/table">
            <a:tbl>
              <a:tblPr firstRow="1" bandRow="1">
                <a:tableStyleId>{7E9639D4-E3E2-4D34-9284-5A2195B3D0D7}</a:tableStyleId>
              </a:tblPr>
              <a:tblGrid>
                <a:gridCol w="208280">
                  <a:extLst>
                    <a:ext uri="{9D8B030D-6E8A-4147-A177-3AD203B41FA5}">
                      <a16:colId xmlns:a16="http://schemas.microsoft.com/office/drawing/2014/main" val="2607684217"/>
                    </a:ext>
                  </a:extLst>
                </a:gridCol>
                <a:gridCol w="3921755">
                  <a:extLst>
                    <a:ext uri="{9D8B030D-6E8A-4147-A177-3AD203B41FA5}">
                      <a16:colId xmlns:a16="http://schemas.microsoft.com/office/drawing/2014/main" val="1045678147"/>
                    </a:ext>
                  </a:extLst>
                </a:gridCol>
                <a:gridCol w="4220213">
                  <a:extLst>
                    <a:ext uri="{9D8B030D-6E8A-4147-A177-3AD203B41FA5}">
                      <a16:colId xmlns:a16="http://schemas.microsoft.com/office/drawing/2014/main" val="1291741316"/>
                    </a:ext>
                  </a:extLst>
                </a:gridCol>
              </a:tblGrid>
              <a:tr h="370840">
                <a:tc gridSpan="3">
                  <a:txBody>
                    <a:bodyPr/>
                    <a:lstStyle/>
                    <a:p>
                      <a:pPr algn="ctr"/>
                      <a:r>
                        <a:rPr lang="en-US" sz="1600" dirty="0"/>
                        <a:t>Table 2-13. Reimbursement for Ground Transportation to and from Terminals and Rental Car Facilities</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68149136"/>
                  </a:ext>
                </a:extLst>
              </a:tr>
              <a:tr h="370840">
                <a:tc gridSpan="2">
                  <a:txBody>
                    <a:bodyPr/>
                    <a:lstStyle/>
                    <a:p>
                      <a:pPr algn="ctr"/>
                      <a:r>
                        <a:rPr lang="en-US" sz="1600" dirty="0">
                          <a:solidFill>
                            <a:schemeClr val="tx2"/>
                          </a:solidFill>
                        </a:rPr>
                        <a:t>If…</a:t>
                      </a:r>
                    </a:p>
                  </a:txBody>
                  <a:tcPr anchor="ctr"/>
                </a:tc>
                <a:tc hMerge="1">
                  <a:txBody>
                    <a:bodyPr/>
                    <a:lstStyle/>
                    <a:p>
                      <a:r>
                        <a:rPr lang="en-US" dirty="0"/>
                        <a:t>If…</a:t>
                      </a:r>
                    </a:p>
                  </a:txBody>
                  <a:tcPr/>
                </a:tc>
                <a:tc>
                  <a:txBody>
                    <a:bodyPr/>
                    <a:lstStyle/>
                    <a:p>
                      <a:pPr algn="ctr"/>
                      <a:r>
                        <a:rPr lang="en-US" sz="1600" dirty="0">
                          <a:solidFill>
                            <a:schemeClr val="tx2"/>
                          </a:solidFill>
                        </a:rPr>
                        <a:t>Then…</a:t>
                      </a:r>
                    </a:p>
                  </a:txBody>
                  <a:tcPr anchor="ctr"/>
                </a:tc>
                <a:extLst>
                  <a:ext uri="{0D108BD9-81ED-4DB2-BD59-A6C34878D82A}">
                    <a16:rowId xmlns:a16="http://schemas.microsoft.com/office/drawing/2014/main" val="1143697394"/>
                  </a:ext>
                </a:extLst>
              </a:tr>
              <a:tr h="370840">
                <a:tc>
                  <a:txBody>
                    <a:bodyPr/>
                    <a:lstStyle/>
                    <a:p>
                      <a:pPr algn="ctr"/>
                      <a:r>
                        <a:rPr lang="en-US" sz="1100" dirty="0">
                          <a:solidFill>
                            <a:schemeClr val="tx2"/>
                          </a:solidFill>
                        </a:rPr>
                        <a:t>7</a:t>
                      </a:r>
                    </a:p>
                  </a:txBody>
                  <a:tcPr anchor="ctr">
                    <a:lnR w="12700" cap="flat" cmpd="sng" algn="ctr">
                      <a:solidFill>
                        <a:schemeClr val="tx1"/>
                      </a:solidFill>
                      <a:prstDash val="solid"/>
                      <a:round/>
                      <a:headEnd type="none" w="med" len="med"/>
                      <a:tailEnd type="none" w="med" len="med"/>
                    </a:lnR>
                  </a:tcPr>
                </a:tc>
                <a:tc>
                  <a:txBody>
                    <a:bodyPr/>
                    <a:lstStyle/>
                    <a:p>
                      <a:pPr algn="l"/>
                      <a:r>
                        <a:rPr lang="en-US" sz="1100" dirty="0">
                          <a:solidFill>
                            <a:schemeClr val="tx2"/>
                          </a:solidFill>
                          <a:highlight>
                            <a:srgbClr val="FFFF00"/>
                          </a:highlight>
                        </a:rPr>
                        <a:t>a traveler uses public 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100" dirty="0">
                          <a:solidFill>
                            <a:schemeClr val="tx2"/>
                          </a:solidFill>
                          <a:highlight>
                            <a:srgbClr val="FFFF00"/>
                          </a:highlight>
                        </a:rPr>
                        <a:t>he or she may be reimbursed the fare cost.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2619302"/>
                  </a:ext>
                </a:extLst>
              </a:tr>
            </a:tbl>
          </a:graphicData>
        </a:graphic>
      </p:graphicFrame>
      <p:sp>
        <p:nvSpPr>
          <p:cNvPr id="4" name="TextBox 3">
            <a:extLst>
              <a:ext uri="{FF2B5EF4-FFF2-40B4-BE49-F238E27FC236}">
                <a16:creationId xmlns:a16="http://schemas.microsoft.com/office/drawing/2014/main" id="{9ED89042-E34C-34AE-0C82-ED413634C734}"/>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lnSpcReduction="10000"/>
          </a:bodyPr>
          <a:lstStyle/>
          <a:p>
            <a:pPr algn="ctr"/>
            <a:r>
              <a:rPr lang="en-US" sz="1200" dirty="0">
                <a:solidFill>
                  <a:schemeClr val="tx2"/>
                </a:solidFill>
              </a:rPr>
              <a:t>JTR 020213</a:t>
            </a:r>
          </a:p>
          <a:p>
            <a:pPr algn="ctr"/>
            <a:r>
              <a:rPr lang="en-US" sz="1200" dirty="0">
                <a:solidFill>
                  <a:schemeClr val="tx2"/>
                </a:solidFill>
              </a:rPr>
              <a:t>Table 2-13</a:t>
            </a:r>
          </a:p>
        </p:txBody>
      </p:sp>
    </p:spTree>
    <p:extLst>
      <p:ext uri="{BB962C8B-B14F-4D97-AF65-F5344CB8AC3E}">
        <p14:creationId xmlns:p14="http://schemas.microsoft.com/office/powerpoint/2010/main" val="135693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316F-EE8E-CCC5-CEB2-F2CA4B544FEB}"/>
              </a:ext>
            </a:extLst>
          </p:cNvPr>
          <p:cNvSpPr>
            <a:spLocks noGrp="1"/>
          </p:cNvSpPr>
          <p:nvPr>
            <p:ph type="title"/>
          </p:nvPr>
        </p:nvSpPr>
        <p:spPr/>
        <p:txBody>
          <a:bodyPr/>
          <a:lstStyle/>
          <a:p>
            <a:r>
              <a:rPr lang="en-US" dirty="0"/>
              <a:t>Break-Down of Changes</a:t>
            </a:r>
          </a:p>
        </p:txBody>
      </p:sp>
      <p:sp>
        <p:nvSpPr>
          <p:cNvPr id="3" name="Slide Number Placeholder 2">
            <a:extLst>
              <a:ext uri="{FF2B5EF4-FFF2-40B4-BE49-F238E27FC236}">
                <a16:creationId xmlns:a16="http://schemas.microsoft.com/office/drawing/2014/main" id="{A641389F-D938-F618-9027-E7590630BF97}"/>
              </a:ext>
            </a:extLst>
          </p:cNvPr>
          <p:cNvSpPr>
            <a:spLocks noGrp="1"/>
          </p:cNvSpPr>
          <p:nvPr>
            <p:ph type="sldNum" sz="quarter" idx="4"/>
          </p:nvPr>
        </p:nvSpPr>
        <p:spPr/>
        <p:txBody>
          <a:bodyPr/>
          <a:lstStyle/>
          <a:p>
            <a:fld id="{4C6B7127-9F77-471E-BA61-1540CB2C57B2}" type="slidenum">
              <a:rPr lang="en-US" smtClean="0"/>
              <a:pPr/>
              <a:t>16</a:t>
            </a:fld>
            <a:endParaRPr lang="en-US" dirty="0"/>
          </a:p>
        </p:txBody>
      </p:sp>
      <p:sp>
        <p:nvSpPr>
          <p:cNvPr id="4" name="Content Placeholder 3">
            <a:extLst>
              <a:ext uri="{FF2B5EF4-FFF2-40B4-BE49-F238E27FC236}">
                <a16:creationId xmlns:a16="http://schemas.microsoft.com/office/drawing/2014/main" id="{12F28802-D35D-EBD8-F5C9-09579C81836B}"/>
              </a:ext>
            </a:extLst>
          </p:cNvPr>
          <p:cNvSpPr>
            <a:spLocks noGrp="1"/>
          </p:cNvSpPr>
          <p:nvPr>
            <p:ph sz="quarter" idx="10"/>
          </p:nvPr>
        </p:nvSpPr>
        <p:spPr/>
        <p:txBody>
          <a:bodyPr>
            <a:normAutofit fontScale="85000" lnSpcReduction="10000"/>
          </a:bodyPr>
          <a:lstStyle/>
          <a:p>
            <a:r>
              <a:rPr lang="en-US" dirty="0"/>
              <a:t>If a POV is used, then a Constructed Travel Worksheet must be completed and submitted with the voucher</a:t>
            </a:r>
          </a:p>
          <a:p>
            <a:pPr lvl="1"/>
            <a:r>
              <a:rPr lang="en-US" dirty="0"/>
              <a:t>There is no longer an exemption for trips 400 miles one way or 800 miles roundtrip </a:t>
            </a:r>
          </a:p>
          <a:p>
            <a:pPr lvl="1"/>
            <a:r>
              <a:rPr lang="en-US"/>
              <a:t>Keep in mind that a CTW is not required for local travel or when using your POV to travel to/from the terminal.</a:t>
            </a:r>
          </a:p>
          <a:p>
            <a:r>
              <a:rPr lang="en-US"/>
              <a:t>For </a:t>
            </a:r>
            <a:r>
              <a:rPr lang="en-US" dirty="0"/>
              <a:t>trips 250 miles or less, select rail if it is available and advantageous</a:t>
            </a:r>
          </a:p>
          <a:p>
            <a:pPr lvl="1"/>
            <a:r>
              <a:rPr lang="en-US" dirty="0"/>
              <a:t>Currently, selecting an Amtrak fare in DTS requires a TMC “touch fee”</a:t>
            </a:r>
          </a:p>
          <a:p>
            <a:pPr lvl="1"/>
            <a:r>
              <a:rPr lang="en-US" dirty="0"/>
              <a:t>Amtrak and DoD are working together to integrate the reservation process</a:t>
            </a:r>
          </a:p>
          <a:p>
            <a:r>
              <a:rPr lang="en-US" dirty="0"/>
              <a:t>Select an electric vehicle if it is the cheapest vehicle in the authorized vehicle class</a:t>
            </a:r>
          </a:p>
          <a:p>
            <a:pPr lvl="1"/>
            <a:r>
              <a:rPr lang="en-US" dirty="0"/>
              <a:t>Currently, DTS does not display if a vehicle is electric and travelers should simply continue to select the lowest cost vehicle in the authorized class</a:t>
            </a:r>
          </a:p>
          <a:p>
            <a:pPr lvl="1"/>
            <a:r>
              <a:rPr lang="en-US" dirty="0"/>
              <a:t>The rental vehicle companies and DoD are working together to display electric vehicle options in DTS</a:t>
            </a:r>
          </a:p>
          <a:p>
            <a:r>
              <a:rPr lang="en-US" dirty="0"/>
              <a:t>Travelers are encouraged to use public transit whenever possible</a:t>
            </a:r>
          </a:p>
          <a:p>
            <a:endParaRPr lang="en-US" dirty="0"/>
          </a:p>
          <a:p>
            <a:endParaRPr lang="en-US" dirty="0"/>
          </a:p>
        </p:txBody>
      </p:sp>
    </p:spTree>
    <p:extLst>
      <p:ext uri="{BB962C8B-B14F-4D97-AF65-F5344CB8AC3E}">
        <p14:creationId xmlns:p14="http://schemas.microsoft.com/office/powerpoint/2010/main" val="191516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DEFE-5384-FC98-BCA1-B26E755D8466}"/>
              </a:ext>
            </a:extLst>
          </p:cNvPr>
          <p:cNvSpPr>
            <a:spLocks noGrp="1"/>
          </p:cNvSpPr>
          <p:nvPr>
            <p:ph type="title"/>
          </p:nvPr>
        </p:nvSpPr>
        <p:spPr/>
        <p:txBody>
          <a:bodyPr/>
          <a:lstStyle/>
          <a:p>
            <a:r>
              <a:rPr lang="en-US" dirty="0"/>
              <a:t>Constructed Travel Changes</a:t>
            </a:r>
          </a:p>
        </p:txBody>
      </p:sp>
      <p:sp>
        <p:nvSpPr>
          <p:cNvPr id="3" name="Slide Number Placeholder 2">
            <a:extLst>
              <a:ext uri="{FF2B5EF4-FFF2-40B4-BE49-F238E27FC236}">
                <a16:creationId xmlns:a16="http://schemas.microsoft.com/office/drawing/2014/main" id="{9F1B3143-11A7-02FC-F90E-BD756AB46195}"/>
              </a:ext>
            </a:extLst>
          </p:cNvPr>
          <p:cNvSpPr>
            <a:spLocks noGrp="1"/>
          </p:cNvSpPr>
          <p:nvPr>
            <p:ph type="sldNum" sz="quarter" idx="4"/>
          </p:nvPr>
        </p:nvSpPr>
        <p:spPr/>
        <p:txBody>
          <a:bodyPr/>
          <a:lstStyle/>
          <a:p>
            <a:fld id="{4C6B7127-9F77-471E-BA61-1540CB2C57B2}" type="slidenum">
              <a:rPr lang="en-US" smtClean="0"/>
              <a:pPr/>
              <a:t>17</a:t>
            </a:fld>
            <a:endParaRPr lang="en-US" dirty="0"/>
          </a:p>
        </p:txBody>
      </p:sp>
      <p:sp>
        <p:nvSpPr>
          <p:cNvPr id="4" name="Content Placeholder 3">
            <a:extLst>
              <a:ext uri="{FF2B5EF4-FFF2-40B4-BE49-F238E27FC236}">
                <a16:creationId xmlns:a16="http://schemas.microsoft.com/office/drawing/2014/main" id="{3CE6A4C3-D9EB-9F04-C4BC-C44F982DA388}"/>
              </a:ext>
            </a:extLst>
          </p:cNvPr>
          <p:cNvSpPr>
            <a:spLocks noGrp="1"/>
          </p:cNvSpPr>
          <p:nvPr>
            <p:ph sz="quarter" idx="10"/>
          </p:nvPr>
        </p:nvSpPr>
        <p:spPr/>
        <p:txBody>
          <a:bodyPr>
            <a:normAutofit fontScale="92500" lnSpcReduction="20000"/>
          </a:bodyPr>
          <a:lstStyle/>
          <a:p>
            <a:r>
              <a:rPr lang="en-US" dirty="0"/>
              <a:t>In addition to the changes for March 1, 2024, there have been additional changes to the regulations on April 1, 2024.</a:t>
            </a:r>
          </a:p>
          <a:p>
            <a:endParaRPr lang="en-US" dirty="0"/>
          </a:p>
          <a:p>
            <a:r>
              <a:rPr lang="en-US" dirty="0"/>
              <a:t>F. Cost Comparisons Between Use of a POV and Other Modes of Transportation (Computation and Calculation Rules). When a traveler uses a POV instead of an authorized type of transportation </a:t>
            </a:r>
            <a:r>
              <a:rPr lang="en-US" dirty="0">
                <a:highlight>
                  <a:srgbClr val="FFFF00"/>
                </a:highlight>
              </a:rPr>
              <a:t>deemed most advantageous to the Government</a:t>
            </a:r>
            <a:r>
              <a:rPr lang="en-US" dirty="0"/>
              <a:t>, a cost comparison is done to determine reimbursement. The POV mileage is compared to the constructed cost of the authorized transportation type and the lesser of the two amounts is reimbursed. The constructed cost is the sum of the transportation ticket cost, </a:t>
            </a:r>
            <a:r>
              <a:rPr lang="en-US" dirty="0">
                <a:highlight>
                  <a:srgbClr val="FFFF00"/>
                </a:highlight>
              </a:rPr>
              <a:t>the TMC fee, and other related costs that include, but not limited to, taxi and TNC fares, terminal mileage, baggage fees, ferry fees, parking, or rental car when authorized and necessary.</a:t>
            </a:r>
            <a:r>
              <a:rPr lang="en-US" dirty="0"/>
              <a:t> The per diem that the Government would have incurred if travel had been performed by the authorized transportation mode is paid.</a:t>
            </a:r>
          </a:p>
        </p:txBody>
      </p:sp>
      <p:sp>
        <p:nvSpPr>
          <p:cNvPr id="7" name="TextBox 6">
            <a:extLst>
              <a:ext uri="{FF2B5EF4-FFF2-40B4-BE49-F238E27FC236}">
                <a16:creationId xmlns:a16="http://schemas.microsoft.com/office/drawing/2014/main" id="{436AC5BE-B129-9583-B59A-D953546FABA6}"/>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020210 F</a:t>
            </a:r>
          </a:p>
        </p:txBody>
      </p:sp>
    </p:spTree>
    <p:extLst>
      <p:ext uri="{BB962C8B-B14F-4D97-AF65-F5344CB8AC3E}">
        <p14:creationId xmlns:p14="http://schemas.microsoft.com/office/powerpoint/2010/main" val="312278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AF95-D1D7-091C-0D22-927D2811C66A}"/>
              </a:ext>
            </a:extLst>
          </p:cNvPr>
          <p:cNvSpPr>
            <a:spLocks noGrp="1"/>
          </p:cNvSpPr>
          <p:nvPr>
            <p:ph type="title"/>
          </p:nvPr>
        </p:nvSpPr>
        <p:spPr/>
        <p:txBody>
          <a:bodyPr/>
          <a:lstStyle/>
          <a:p>
            <a:r>
              <a:rPr lang="en-US" dirty="0"/>
              <a:t>Constructed Travel Changes (cont.)</a:t>
            </a:r>
          </a:p>
        </p:txBody>
      </p:sp>
      <p:sp>
        <p:nvSpPr>
          <p:cNvPr id="3" name="Slide Number Placeholder 2">
            <a:extLst>
              <a:ext uri="{FF2B5EF4-FFF2-40B4-BE49-F238E27FC236}">
                <a16:creationId xmlns:a16="http://schemas.microsoft.com/office/drawing/2014/main" id="{43403C1B-408A-390F-09C1-AB0F92E8118D}"/>
              </a:ext>
            </a:extLst>
          </p:cNvPr>
          <p:cNvSpPr>
            <a:spLocks noGrp="1"/>
          </p:cNvSpPr>
          <p:nvPr>
            <p:ph type="sldNum" sz="quarter" idx="4"/>
          </p:nvPr>
        </p:nvSpPr>
        <p:spPr/>
        <p:txBody>
          <a:bodyPr/>
          <a:lstStyle/>
          <a:p>
            <a:fld id="{4C6B7127-9F77-471E-BA61-1540CB2C57B2}" type="slidenum">
              <a:rPr lang="en-US" smtClean="0"/>
              <a:pPr/>
              <a:t>18</a:t>
            </a:fld>
            <a:endParaRPr lang="en-US" dirty="0"/>
          </a:p>
        </p:txBody>
      </p:sp>
      <p:sp>
        <p:nvSpPr>
          <p:cNvPr id="4" name="Content Placeholder 3">
            <a:extLst>
              <a:ext uri="{FF2B5EF4-FFF2-40B4-BE49-F238E27FC236}">
                <a16:creationId xmlns:a16="http://schemas.microsoft.com/office/drawing/2014/main" id="{19B151AB-D717-BF41-CA54-72106E96419F}"/>
              </a:ext>
            </a:extLst>
          </p:cNvPr>
          <p:cNvSpPr>
            <a:spLocks noGrp="1"/>
          </p:cNvSpPr>
          <p:nvPr>
            <p:ph sz="quarter" idx="10"/>
          </p:nvPr>
        </p:nvSpPr>
        <p:spPr/>
        <p:txBody>
          <a:bodyPr/>
          <a:lstStyle/>
          <a:p>
            <a:r>
              <a:rPr lang="en-US" dirty="0"/>
              <a:t>This is a major change to the Constructed Travel.</a:t>
            </a:r>
          </a:p>
          <a:p>
            <a:endParaRPr lang="en-US" dirty="0"/>
          </a:p>
          <a:p>
            <a:r>
              <a:rPr lang="en-US" dirty="0"/>
              <a:t>The DTMO has updated the Constructed Travel Worksheet (CTW) and the instructions to comply with this new change and are available on their website.</a:t>
            </a:r>
          </a:p>
          <a:p>
            <a:pPr lvl="1"/>
            <a:r>
              <a:rPr lang="en-US" dirty="0">
                <a:hlinkClick r:id="rId2"/>
              </a:rPr>
              <a:t>https://www.travel.dod.mil/Programs/Defense-Travel-System/Constructed-Travel/</a:t>
            </a:r>
            <a:r>
              <a:rPr lang="en-US" dirty="0"/>
              <a:t> </a:t>
            </a:r>
          </a:p>
          <a:p>
            <a:endParaRPr lang="en-US" dirty="0"/>
          </a:p>
          <a:p>
            <a:r>
              <a:rPr lang="en-US" dirty="0"/>
              <a:t>Travelers are not required to use this CTW. </a:t>
            </a:r>
          </a:p>
          <a:p>
            <a:pPr lvl="1"/>
            <a:r>
              <a:rPr lang="en-US" dirty="0"/>
              <a:t>Travelers may use any locally-approved worksheet but should check with their organization’s local business rules.</a:t>
            </a:r>
          </a:p>
          <a:p>
            <a:endParaRPr lang="en-US" dirty="0"/>
          </a:p>
        </p:txBody>
      </p:sp>
    </p:spTree>
    <p:extLst>
      <p:ext uri="{BB962C8B-B14F-4D97-AF65-F5344CB8AC3E}">
        <p14:creationId xmlns:p14="http://schemas.microsoft.com/office/powerpoint/2010/main" val="303335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805C-9754-4F92-8962-B810B1BB7A33}"/>
              </a:ext>
            </a:extLst>
          </p:cNvPr>
          <p:cNvSpPr>
            <a:spLocks noGrp="1"/>
          </p:cNvSpPr>
          <p:nvPr>
            <p:ph type="title"/>
          </p:nvPr>
        </p:nvSpPr>
        <p:spPr/>
        <p:txBody>
          <a:bodyPr/>
          <a:lstStyle/>
          <a:p>
            <a:r>
              <a:rPr lang="en-US" dirty="0"/>
              <a:t>Constructed Travel Changes (cont.)</a:t>
            </a:r>
          </a:p>
        </p:txBody>
      </p:sp>
      <p:sp>
        <p:nvSpPr>
          <p:cNvPr id="4" name="Slide Number Placeholder 3">
            <a:extLst>
              <a:ext uri="{FF2B5EF4-FFF2-40B4-BE49-F238E27FC236}">
                <a16:creationId xmlns:a16="http://schemas.microsoft.com/office/drawing/2014/main" id="{08038018-BFD6-45E4-AD75-E6E1FD575734}"/>
              </a:ext>
            </a:extLst>
          </p:cNvPr>
          <p:cNvSpPr>
            <a:spLocks noGrp="1"/>
          </p:cNvSpPr>
          <p:nvPr>
            <p:ph type="sldNum" sz="quarter" idx="4"/>
          </p:nvPr>
        </p:nvSpPr>
        <p:spPr/>
        <p:txBody>
          <a:bodyPr/>
          <a:lstStyle/>
          <a:p>
            <a:pPr>
              <a:defRPr/>
            </a:pPr>
            <a:fld id="{7D187A4C-A87B-41AC-8A01-0B3AA42528A5}" type="slidenum">
              <a:rPr lang="en-US" smtClean="0"/>
              <a:pPr>
                <a:defRPr/>
              </a:pPr>
              <a:t>19</a:t>
            </a:fld>
            <a:endParaRPr lang="en-US"/>
          </a:p>
        </p:txBody>
      </p:sp>
      <p:sp>
        <p:nvSpPr>
          <p:cNvPr id="9" name="TextBox 8">
            <a:extLst>
              <a:ext uri="{FF2B5EF4-FFF2-40B4-BE49-F238E27FC236}">
                <a16:creationId xmlns:a16="http://schemas.microsoft.com/office/drawing/2014/main" id="{6ED12690-722C-44D0-9A5B-49A23CE7AF3A}"/>
              </a:ext>
            </a:extLst>
          </p:cNvPr>
          <p:cNvSpPr txBox="1"/>
          <p:nvPr/>
        </p:nvSpPr>
        <p:spPr>
          <a:xfrm>
            <a:off x="2218958" y="4829175"/>
            <a:ext cx="4823460" cy="274320"/>
          </a:xfrm>
          <a:prstGeom prst="rect">
            <a:avLst/>
          </a:prstGeom>
          <a:solidFill>
            <a:schemeClr val="bg1"/>
          </a:solidFill>
          <a:ln>
            <a:solidFill>
              <a:schemeClr val="tx1"/>
            </a:solidFill>
          </a:ln>
        </p:spPr>
        <p:txBody>
          <a:bodyPr wrap="square" lIns="0" tIns="0" rIns="0" bIns="0" rtlCol="0" anchor="ctr">
            <a:noAutofit/>
          </a:bodyPr>
          <a:lstStyle/>
          <a:p>
            <a:pPr algn="ctr"/>
            <a:r>
              <a:rPr lang="en-US" sz="1000" dirty="0">
                <a:hlinkClick r:id="rId2"/>
              </a:rPr>
              <a:t>https://www.travel.dod.mil/Programs/Defense-Travel-System/Constructed-Travel/</a:t>
            </a:r>
            <a:endParaRPr lang="en-US" sz="1000" dirty="0"/>
          </a:p>
        </p:txBody>
      </p:sp>
      <p:pic>
        <p:nvPicPr>
          <p:cNvPr id="7" name="Content Placeholder 6">
            <a:extLst>
              <a:ext uri="{FF2B5EF4-FFF2-40B4-BE49-F238E27FC236}">
                <a16:creationId xmlns:a16="http://schemas.microsoft.com/office/drawing/2014/main" id="{88F77B09-FC7B-9CFB-B17C-65522A44F2F6}"/>
              </a:ext>
            </a:extLst>
          </p:cNvPr>
          <p:cNvPicPr>
            <a:picLocks noGrp="1" noChangeAspect="1"/>
          </p:cNvPicPr>
          <p:nvPr>
            <p:ph sz="quarter" idx="10"/>
          </p:nvPr>
        </p:nvPicPr>
        <p:blipFill>
          <a:blip r:embed="rId3"/>
          <a:stretch>
            <a:fillRect/>
          </a:stretch>
        </p:blipFill>
        <p:spPr>
          <a:xfrm>
            <a:off x="455613" y="1032031"/>
            <a:ext cx="8350250" cy="3643001"/>
          </a:xfrm>
        </p:spPr>
      </p:pic>
    </p:spTree>
    <p:extLst>
      <p:ext uri="{BB962C8B-B14F-4D97-AF65-F5344CB8AC3E}">
        <p14:creationId xmlns:p14="http://schemas.microsoft.com/office/powerpoint/2010/main" val="266632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400" dirty="0"/>
              <a:t>Sustainable Defense Travel – Encore and Updates</a:t>
            </a:r>
            <a:br>
              <a:rPr lang="en-US" dirty="0"/>
            </a:b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April 9, 2024</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958F5A-4C0D-4292-B4FD-D56B230C7090}"/>
              </a:ext>
            </a:extLst>
          </p:cNvPr>
          <p:cNvSpPr>
            <a:spLocks noGrp="1"/>
          </p:cNvSpPr>
          <p:nvPr>
            <p:ph type="title"/>
          </p:nvPr>
        </p:nvSpPr>
        <p:spPr/>
        <p:txBody>
          <a:bodyPr/>
          <a:lstStyle/>
          <a:p>
            <a:r>
              <a:rPr lang="en-US" dirty="0"/>
              <a:t>Constructed Travel Changes (cont.)</a:t>
            </a:r>
          </a:p>
        </p:txBody>
      </p:sp>
      <p:sp>
        <p:nvSpPr>
          <p:cNvPr id="3" name="Slide Number Placeholder 2">
            <a:extLst>
              <a:ext uri="{FF2B5EF4-FFF2-40B4-BE49-F238E27FC236}">
                <a16:creationId xmlns:a16="http://schemas.microsoft.com/office/drawing/2014/main" id="{7D4BB96F-3CF7-4C9B-8BDB-1FA6D6B3882B}"/>
              </a:ext>
            </a:extLst>
          </p:cNvPr>
          <p:cNvSpPr>
            <a:spLocks noGrp="1"/>
          </p:cNvSpPr>
          <p:nvPr>
            <p:ph type="sldNum" sz="quarter" idx="4"/>
          </p:nvPr>
        </p:nvSpPr>
        <p:spPr/>
        <p:txBody>
          <a:bodyPr/>
          <a:lstStyle/>
          <a:p>
            <a:fld id="{4C6B7127-9F77-471E-BA61-1540CB2C57B2}" type="slidenum">
              <a:rPr lang="en-US" smtClean="0"/>
              <a:pPr/>
              <a:t>20</a:t>
            </a:fld>
            <a:endParaRPr lang="en-US" dirty="0"/>
          </a:p>
        </p:txBody>
      </p:sp>
      <p:sp>
        <p:nvSpPr>
          <p:cNvPr id="7" name="Content Placeholder 6">
            <a:extLst>
              <a:ext uri="{FF2B5EF4-FFF2-40B4-BE49-F238E27FC236}">
                <a16:creationId xmlns:a16="http://schemas.microsoft.com/office/drawing/2014/main" id="{A3A850EF-4220-4E1F-8569-8F604B20CDC4}"/>
              </a:ext>
            </a:extLst>
          </p:cNvPr>
          <p:cNvSpPr>
            <a:spLocks noGrp="1"/>
          </p:cNvSpPr>
          <p:nvPr>
            <p:ph sz="quarter" idx="10"/>
          </p:nvPr>
        </p:nvSpPr>
        <p:spPr/>
        <p:txBody>
          <a:bodyPr>
            <a:normAutofit/>
          </a:bodyPr>
          <a:lstStyle/>
          <a:p>
            <a:r>
              <a:rPr lang="en-US" dirty="0"/>
              <a:t>Due to a setting in Chrome and Edge, some users will experience issues trying to open/download/view the CTW.</a:t>
            </a:r>
          </a:p>
          <a:p>
            <a:pPr lvl="1"/>
            <a:r>
              <a:rPr lang="en-US" dirty="0"/>
              <a:t>The user is presented with a message that says, “Please Wait” and it will remain there indefinitely.</a:t>
            </a:r>
          </a:p>
          <a:p>
            <a:pPr lvl="1"/>
            <a:endParaRPr lang="en-US" dirty="0"/>
          </a:p>
          <a:p>
            <a:r>
              <a:rPr lang="en-US" dirty="0"/>
              <a:t>Instead of viewing the .pdf file in Chrome or Edge, the settings should be updated to always download and open in Adobe Reader.</a:t>
            </a:r>
          </a:p>
          <a:p>
            <a:endParaRPr lang="en-US" dirty="0"/>
          </a:p>
          <a:p>
            <a:r>
              <a:rPr lang="en-US" dirty="0"/>
              <a:t>It’s also recommended that Adobe Reader be the default program of .pdf files.</a:t>
            </a:r>
          </a:p>
        </p:txBody>
      </p:sp>
    </p:spTree>
    <p:extLst>
      <p:ext uri="{BB962C8B-B14F-4D97-AF65-F5344CB8AC3E}">
        <p14:creationId xmlns:p14="http://schemas.microsoft.com/office/powerpoint/2010/main" val="19679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958F5A-4C0D-4292-B4FD-D56B230C7090}"/>
              </a:ext>
            </a:extLst>
          </p:cNvPr>
          <p:cNvSpPr>
            <a:spLocks noGrp="1"/>
          </p:cNvSpPr>
          <p:nvPr>
            <p:ph type="title"/>
          </p:nvPr>
        </p:nvSpPr>
        <p:spPr/>
        <p:txBody>
          <a:bodyPr/>
          <a:lstStyle/>
          <a:p>
            <a:r>
              <a:rPr lang="en-US" dirty="0"/>
              <a:t>Possible “Error” Message with the CTW - Chrome</a:t>
            </a:r>
          </a:p>
        </p:txBody>
      </p:sp>
      <p:sp>
        <p:nvSpPr>
          <p:cNvPr id="3" name="Slide Number Placeholder 2">
            <a:extLst>
              <a:ext uri="{FF2B5EF4-FFF2-40B4-BE49-F238E27FC236}">
                <a16:creationId xmlns:a16="http://schemas.microsoft.com/office/drawing/2014/main" id="{7D4BB96F-3CF7-4C9B-8BDB-1FA6D6B3882B}"/>
              </a:ext>
            </a:extLst>
          </p:cNvPr>
          <p:cNvSpPr>
            <a:spLocks noGrp="1"/>
          </p:cNvSpPr>
          <p:nvPr>
            <p:ph type="sldNum" sz="quarter" idx="4"/>
          </p:nvPr>
        </p:nvSpPr>
        <p:spPr/>
        <p:txBody>
          <a:bodyPr/>
          <a:lstStyle/>
          <a:p>
            <a:fld id="{4C6B7127-9F77-471E-BA61-1540CB2C57B2}" type="slidenum">
              <a:rPr lang="en-US" smtClean="0"/>
              <a:pPr/>
              <a:t>21</a:t>
            </a:fld>
            <a:endParaRPr lang="en-US" dirty="0"/>
          </a:p>
        </p:txBody>
      </p:sp>
      <p:sp>
        <p:nvSpPr>
          <p:cNvPr id="7" name="Content Placeholder 6">
            <a:extLst>
              <a:ext uri="{FF2B5EF4-FFF2-40B4-BE49-F238E27FC236}">
                <a16:creationId xmlns:a16="http://schemas.microsoft.com/office/drawing/2014/main" id="{A3A850EF-4220-4E1F-8569-8F604B20CDC4}"/>
              </a:ext>
            </a:extLst>
          </p:cNvPr>
          <p:cNvSpPr>
            <a:spLocks noGrp="1"/>
          </p:cNvSpPr>
          <p:nvPr>
            <p:ph sz="quarter" idx="10"/>
          </p:nvPr>
        </p:nvSpPr>
        <p:spPr/>
        <p:txBody>
          <a:bodyPr>
            <a:normAutofit/>
          </a:bodyPr>
          <a:lstStyle/>
          <a:p>
            <a:r>
              <a:rPr lang="en-US" dirty="0"/>
              <a:t>To view the documents using Chrome, please follow the steps below. </a:t>
            </a:r>
          </a:p>
          <a:p>
            <a:pPr marL="687388" lvl="1" indent="-342900">
              <a:buFont typeface="+mj-lt"/>
              <a:buAutoNum type="arabicPeriod"/>
            </a:pPr>
            <a:r>
              <a:rPr lang="en-US" dirty="0"/>
              <a:t>Open a Google Chrome browser</a:t>
            </a:r>
          </a:p>
          <a:p>
            <a:pPr marL="687388" lvl="1" indent="-342900">
              <a:buFont typeface="+mj-lt"/>
              <a:buAutoNum type="arabicPeriod"/>
            </a:pPr>
            <a:r>
              <a:rPr lang="en-US" dirty="0"/>
              <a:t>Select the option for Tools (3 dots in upper right corner)</a:t>
            </a:r>
          </a:p>
          <a:p>
            <a:pPr marL="687388" lvl="1" indent="-342900">
              <a:buFont typeface="+mj-lt"/>
              <a:buAutoNum type="arabicPeriod"/>
            </a:pPr>
            <a:r>
              <a:rPr lang="en-US" dirty="0"/>
              <a:t>Select Settings</a:t>
            </a:r>
          </a:p>
          <a:p>
            <a:pPr marL="687388" lvl="1" indent="-342900">
              <a:buFont typeface="+mj-lt"/>
              <a:buAutoNum type="arabicPeriod"/>
            </a:pPr>
            <a:r>
              <a:rPr lang="en-US" dirty="0"/>
              <a:t>Select Privacy and security</a:t>
            </a:r>
          </a:p>
          <a:p>
            <a:pPr marL="687388" lvl="1" indent="-342900">
              <a:buFont typeface="+mj-lt"/>
              <a:buAutoNum type="arabicPeriod"/>
            </a:pPr>
            <a:r>
              <a:rPr lang="en-US" dirty="0"/>
              <a:t>Select Site Settings </a:t>
            </a:r>
          </a:p>
          <a:p>
            <a:pPr marL="687388" lvl="1" indent="-342900">
              <a:buFont typeface="+mj-lt"/>
              <a:buAutoNum type="arabicPeriod"/>
            </a:pPr>
            <a:r>
              <a:rPr lang="en-US" dirty="0"/>
              <a:t>Select Additional content settings (bottom of list) </a:t>
            </a:r>
          </a:p>
          <a:p>
            <a:pPr marL="687388" lvl="1" indent="-342900">
              <a:buFont typeface="+mj-lt"/>
              <a:buAutoNum type="arabicPeriod"/>
            </a:pPr>
            <a:r>
              <a:rPr lang="en-US" dirty="0"/>
              <a:t>Select PDF documents</a:t>
            </a:r>
          </a:p>
          <a:p>
            <a:pPr marL="687388" lvl="1" indent="-342900">
              <a:buFont typeface="+mj-lt"/>
              <a:buAutoNum type="arabicPeriod"/>
            </a:pPr>
            <a:r>
              <a:rPr lang="en-US" dirty="0"/>
              <a:t>Turn on the option to Download PDF files instead of automatically opening them in Chrome.</a:t>
            </a:r>
          </a:p>
        </p:txBody>
      </p:sp>
    </p:spTree>
    <p:extLst>
      <p:ext uri="{BB962C8B-B14F-4D97-AF65-F5344CB8AC3E}">
        <p14:creationId xmlns:p14="http://schemas.microsoft.com/office/powerpoint/2010/main" val="342335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958F5A-4C0D-4292-B4FD-D56B230C7090}"/>
              </a:ext>
            </a:extLst>
          </p:cNvPr>
          <p:cNvSpPr>
            <a:spLocks noGrp="1"/>
          </p:cNvSpPr>
          <p:nvPr>
            <p:ph type="title"/>
          </p:nvPr>
        </p:nvSpPr>
        <p:spPr/>
        <p:txBody>
          <a:bodyPr/>
          <a:lstStyle/>
          <a:p>
            <a:r>
              <a:rPr lang="en-US" dirty="0"/>
              <a:t>Possible “Error” Message with the CTW - Edge</a:t>
            </a:r>
          </a:p>
        </p:txBody>
      </p:sp>
      <p:sp>
        <p:nvSpPr>
          <p:cNvPr id="3" name="Slide Number Placeholder 2">
            <a:extLst>
              <a:ext uri="{FF2B5EF4-FFF2-40B4-BE49-F238E27FC236}">
                <a16:creationId xmlns:a16="http://schemas.microsoft.com/office/drawing/2014/main" id="{7D4BB96F-3CF7-4C9B-8BDB-1FA6D6B3882B}"/>
              </a:ext>
            </a:extLst>
          </p:cNvPr>
          <p:cNvSpPr>
            <a:spLocks noGrp="1"/>
          </p:cNvSpPr>
          <p:nvPr>
            <p:ph type="sldNum" sz="quarter" idx="4"/>
          </p:nvPr>
        </p:nvSpPr>
        <p:spPr/>
        <p:txBody>
          <a:bodyPr/>
          <a:lstStyle/>
          <a:p>
            <a:fld id="{4C6B7127-9F77-471E-BA61-1540CB2C57B2}" type="slidenum">
              <a:rPr lang="en-US" smtClean="0"/>
              <a:pPr/>
              <a:t>22</a:t>
            </a:fld>
            <a:endParaRPr lang="en-US" dirty="0"/>
          </a:p>
        </p:txBody>
      </p:sp>
      <p:sp>
        <p:nvSpPr>
          <p:cNvPr id="7" name="Content Placeholder 6">
            <a:extLst>
              <a:ext uri="{FF2B5EF4-FFF2-40B4-BE49-F238E27FC236}">
                <a16:creationId xmlns:a16="http://schemas.microsoft.com/office/drawing/2014/main" id="{A3A850EF-4220-4E1F-8569-8F604B20CDC4}"/>
              </a:ext>
            </a:extLst>
          </p:cNvPr>
          <p:cNvSpPr>
            <a:spLocks noGrp="1"/>
          </p:cNvSpPr>
          <p:nvPr>
            <p:ph sz="quarter" idx="10"/>
          </p:nvPr>
        </p:nvSpPr>
        <p:spPr/>
        <p:txBody>
          <a:bodyPr>
            <a:normAutofit/>
          </a:bodyPr>
          <a:lstStyle/>
          <a:p>
            <a:r>
              <a:rPr lang="en-US" dirty="0"/>
              <a:t>To view the documents using Chrome, please follow the steps below. </a:t>
            </a:r>
          </a:p>
          <a:p>
            <a:pPr marL="687388" lvl="1" indent="-342900">
              <a:buFont typeface="+mj-lt"/>
              <a:buAutoNum type="arabicPeriod"/>
            </a:pPr>
            <a:r>
              <a:rPr lang="en-US" dirty="0"/>
              <a:t>Open the Microsoft Edge browser</a:t>
            </a:r>
          </a:p>
          <a:p>
            <a:pPr marL="687388" lvl="1" indent="-342900">
              <a:buFont typeface="+mj-lt"/>
              <a:buAutoNum type="arabicPeriod"/>
            </a:pPr>
            <a:r>
              <a:rPr lang="en-US" dirty="0"/>
              <a:t>Select the option for Tools (3 dots in upper right corner)</a:t>
            </a:r>
          </a:p>
          <a:p>
            <a:pPr marL="687388" lvl="1" indent="-342900">
              <a:buFont typeface="+mj-lt"/>
              <a:buAutoNum type="arabicPeriod"/>
            </a:pPr>
            <a:r>
              <a:rPr lang="en-US" dirty="0"/>
              <a:t>Select Settings</a:t>
            </a:r>
          </a:p>
          <a:p>
            <a:pPr marL="687388" lvl="1" indent="-342900">
              <a:buFont typeface="+mj-lt"/>
              <a:buAutoNum type="arabicPeriod"/>
            </a:pPr>
            <a:r>
              <a:rPr lang="en-US" dirty="0"/>
              <a:t>Select Cookies and Site permissions on right hand side</a:t>
            </a:r>
          </a:p>
          <a:p>
            <a:pPr marL="687388" lvl="1" indent="-342900">
              <a:buFont typeface="+mj-lt"/>
              <a:buAutoNum type="arabicPeriod"/>
            </a:pPr>
            <a:r>
              <a:rPr lang="en-US" dirty="0"/>
              <a:t>Select PDF documents under All Permissions</a:t>
            </a:r>
          </a:p>
          <a:p>
            <a:pPr marL="687388" lvl="1" indent="-342900">
              <a:buFont typeface="+mj-lt"/>
              <a:buAutoNum type="arabicPeriod"/>
            </a:pPr>
            <a:r>
              <a:rPr lang="en-US" dirty="0"/>
              <a:t>Select Always download PDF files</a:t>
            </a:r>
          </a:p>
        </p:txBody>
      </p:sp>
    </p:spTree>
    <p:extLst>
      <p:ext uri="{BB962C8B-B14F-4D97-AF65-F5344CB8AC3E}">
        <p14:creationId xmlns:p14="http://schemas.microsoft.com/office/powerpoint/2010/main" val="204165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E1D5042-552A-E3DD-806F-07361C86D71E}"/>
              </a:ext>
            </a:extLst>
          </p:cNvPr>
          <p:cNvPicPr>
            <a:picLocks noGrp="1" noChangeAspect="1"/>
          </p:cNvPicPr>
          <p:nvPr>
            <p:ph sz="quarter" idx="10"/>
          </p:nvPr>
        </p:nvPicPr>
        <p:blipFill>
          <a:blip r:embed="rId2"/>
          <a:stretch>
            <a:fillRect/>
          </a:stretch>
        </p:blipFill>
        <p:spPr>
          <a:xfrm>
            <a:off x="1196533" y="877888"/>
            <a:ext cx="6868409" cy="3951287"/>
          </a:xfrm>
        </p:spPr>
      </p:pic>
      <p:sp>
        <p:nvSpPr>
          <p:cNvPr id="2" name="Title 1"/>
          <p:cNvSpPr>
            <a:spLocks noGrp="1"/>
          </p:cNvSpPr>
          <p:nvPr>
            <p:ph type="title"/>
          </p:nvPr>
        </p:nvSpPr>
        <p:spPr/>
        <p:txBody>
          <a:bodyPr/>
          <a:lstStyle/>
          <a:p>
            <a:r>
              <a:rPr lang="en-US" dirty="0"/>
              <a:t>Constructed Travel Changes (cont.)</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23</a:t>
            </a:fld>
            <a:endParaRPr lang="en-US" dirty="0"/>
          </a:p>
        </p:txBody>
      </p:sp>
      <p:sp>
        <p:nvSpPr>
          <p:cNvPr id="7" name="TextBox 6"/>
          <p:cNvSpPr txBox="1"/>
          <p:nvPr/>
        </p:nvSpPr>
        <p:spPr>
          <a:xfrm>
            <a:off x="6520074" y="975805"/>
            <a:ext cx="2286000" cy="1166782"/>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Because the Pre-Travel and Post-Travel CTW’s have been combined, it’s recommended that travelers and AOs review the Worksheet Instructions included in the .zip file.</a:t>
            </a:r>
          </a:p>
        </p:txBody>
      </p:sp>
      <p:sp>
        <p:nvSpPr>
          <p:cNvPr id="10" name="Down Arrow 5">
            <a:extLst>
              <a:ext uri="{FF2B5EF4-FFF2-40B4-BE49-F238E27FC236}">
                <a16:creationId xmlns:a16="http://schemas.microsoft.com/office/drawing/2014/main" id="{2AE2FC4A-B9A1-482A-90BD-04B679646FA3}"/>
              </a:ext>
            </a:extLst>
          </p:cNvPr>
          <p:cNvSpPr/>
          <p:nvPr/>
        </p:nvSpPr>
        <p:spPr>
          <a:xfrm rot="16200000">
            <a:off x="1909149" y="2010697"/>
            <a:ext cx="285750" cy="457200"/>
          </a:xfrm>
          <a:prstGeom prst="downArrow">
            <a:avLst/>
          </a:prstGeom>
          <a:solidFill>
            <a:srgbClr val="FF0000"/>
          </a:solidFill>
          <a:ln w="9525">
            <a:solidFill>
              <a:schemeClr val="tx2"/>
            </a:solidFill>
          </a:ln>
        </p:spPr>
        <p:txBody>
          <a:bodyPr wrap="none" lIns="68580" tIns="34290" rIns="68580" bIns="34290" rtlCol="0" anchor="ctr">
            <a:normAutofit fontScale="62500" lnSpcReduction="20000"/>
          </a:bodyPr>
          <a:lstStyle/>
          <a:p>
            <a:pPr algn="ctr"/>
            <a:endParaRPr lang="en-US" sz="40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01F294CC-5F5D-27D1-B5A8-310C22A8D6B2}"/>
              </a:ext>
            </a:extLst>
          </p:cNvPr>
          <p:cNvPicPr>
            <a:picLocks noGrp="1" noChangeAspect="1"/>
          </p:cNvPicPr>
          <p:nvPr>
            <p:ph sz="quarter" idx="10"/>
          </p:nvPr>
        </p:nvPicPr>
        <p:blipFill>
          <a:blip r:embed="rId2"/>
          <a:stretch>
            <a:fillRect/>
          </a:stretch>
        </p:blipFill>
        <p:spPr>
          <a:xfrm>
            <a:off x="455613" y="1032031"/>
            <a:ext cx="8350250" cy="3643001"/>
          </a:xfrm>
        </p:spPr>
      </p:pic>
      <p:sp>
        <p:nvSpPr>
          <p:cNvPr id="2" name="Title 1"/>
          <p:cNvSpPr>
            <a:spLocks noGrp="1"/>
          </p:cNvSpPr>
          <p:nvPr>
            <p:ph type="title"/>
          </p:nvPr>
        </p:nvSpPr>
        <p:spPr/>
        <p:txBody>
          <a:bodyPr/>
          <a:lstStyle/>
          <a:p>
            <a:r>
              <a:rPr lang="en-US" dirty="0"/>
              <a:t>Constructed Travel Changes (cont.)</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24</a:t>
            </a:fld>
            <a:endParaRPr lang="en-US" dirty="0"/>
          </a:p>
        </p:txBody>
      </p:sp>
      <p:sp>
        <p:nvSpPr>
          <p:cNvPr id="7" name="TextBox 6"/>
          <p:cNvSpPr txBox="1"/>
          <p:nvPr/>
        </p:nvSpPr>
        <p:spPr>
          <a:xfrm>
            <a:off x="6644640" y="1032031"/>
            <a:ext cx="2286000" cy="988377"/>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Additional assistance with the Constructed Travel, including examples, training, and an introduction, can be found on the left side of the page.</a:t>
            </a:r>
          </a:p>
        </p:txBody>
      </p:sp>
      <p:sp>
        <p:nvSpPr>
          <p:cNvPr id="10" name="Down Arrow 5">
            <a:extLst>
              <a:ext uri="{FF2B5EF4-FFF2-40B4-BE49-F238E27FC236}">
                <a16:creationId xmlns:a16="http://schemas.microsoft.com/office/drawing/2014/main" id="{2AE2FC4A-B9A1-482A-90BD-04B679646FA3}"/>
              </a:ext>
            </a:extLst>
          </p:cNvPr>
          <p:cNvSpPr/>
          <p:nvPr/>
        </p:nvSpPr>
        <p:spPr>
          <a:xfrm rot="17895219">
            <a:off x="1293635" y="2742318"/>
            <a:ext cx="285750" cy="457200"/>
          </a:xfrm>
          <a:prstGeom prst="downArrow">
            <a:avLst/>
          </a:prstGeom>
          <a:solidFill>
            <a:srgbClr val="FF0000"/>
          </a:solidFill>
          <a:ln w="9525">
            <a:solidFill>
              <a:schemeClr val="tx2"/>
            </a:solidFill>
          </a:ln>
        </p:spPr>
        <p:txBody>
          <a:bodyPr wrap="none" lIns="68580" tIns="34290" rIns="68580" bIns="34290" rtlCol="0" anchor="ctr">
            <a:normAutofit fontScale="62500" lnSpcReduction="20000"/>
          </a:bodyPr>
          <a:lstStyle/>
          <a:p>
            <a:pPr algn="ctr"/>
            <a:endParaRPr lang="en-US" sz="40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8921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0692-4FB8-EE07-F377-12C2B4D6A53F}"/>
              </a:ext>
            </a:extLst>
          </p:cNvPr>
          <p:cNvSpPr>
            <a:spLocks noGrp="1"/>
          </p:cNvSpPr>
          <p:nvPr>
            <p:ph type="title"/>
          </p:nvPr>
        </p:nvSpPr>
        <p:spPr/>
        <p:txBody>
          <a:bodyPr/>
          <a:lstStyle/>
          <a:p>
            <a:r>
              <a:rPr lang="en-US" dirty="0"/>
              <a:t>Constructed Travel Changes (cont.)</a:t>
            </a:r>
          </a:p>
        </p:txBody>
      </p:sp>
      <p:sp>
        <p:nvSpPr>
          <p:cNvPr id="3" name="Slide Number Placeholder 2">
            <a:extLst>
              <a:ext uri="{FF2B5EF4-FFF2-40B4-BE49-F238E27FC236}">
                <a16:creationId xmlns:a16="http://schemas.microsoft.com/office/drawing/2014/main" id="{D0DC7392-DEC8-1385-AB87-ED77CE568639}"/>
              </a:ext>
            </a:extLst>
          </p:cNvPr>
          <p:cNvSpPr>
            <a:spLocks noGrp="1"/>
          </p:cNvSpPr>
          <p:nvPr>
            <p:ph type="sldNum" sz="quarter" idx="4"/>
          </p:nvPr>
        </p:nvSpPr>
        <p:spPr/>
        <p:txBody>
          <a:bodyPr/>
          <a:lstStyle/>
          <a:p>
            <a:fld id="{4C6B7127-9F77-471E-BA61-1540CB2C57B2}" type="slidenum">
              <a:rPr lang="en-US" smtClean="0"/>
              <a:pPr/>
              <a:t>25</a:t>
            </a:fld>
            <a:endParaRPr lang="en-US" dirty="0"/>
          </a:p>
        </p:txBody>
      </p:sp>
      <p:sp>
        <p:nvSpPr>
          <p:cNvPr id="4" name="Content Placeholder 3">
            <a:extLst>
              <a:ext uri="{FF2B5EF4-FFF2-40B4-BE49-F238E27FC236}">
                <a16:creationId xmlns:a16="http://schemas.microsoft.com/office/drawing/2014/main" id="{DFF46216-8092-2F57-D34F-7DCD7F7E3DEF}"/>
              </a:ext>
            </a:extLst>
          </p:cNvPr>
          <p:cNvSpPr>
            <a:spLocks noGrp="1"/>
          </p:cNvSpPr>
          <p:nvPr>
            <p:ph sz="quarter" idx="10"/>
          </p:nvPr>
        </p:nvSpPr>
        <p:spPr/>
        <p:txBody>
          <a:bodyPr/>
          <a:lstStyle/>
          <a:p>
            <a:r>
              <a:rPr lang="en-US" dirty="0"/>
              <a:t>The next TAC Outreach Call (April 23, 2024) will focus on the changes to the policy for Constructed Travel, how to fill out the CTW, and assistance for AOs who will be approving constructed travel.</a:t>
            </a:r>
          </a:p>
          <a:p>
            <a:endParaRPr lang="en-US" dirty="0"/>
          </a:p>
          <a:p>
            <a:r>
              <a:rPr lang="en-US" dirty="0"/>
              <a:t>In the meantime, we recommend reading the instructions provided in the .zip file and if you have further questions, submit them to the TAC.</a:t>
            </a:r>
          </a:p>
        </p:txBody>
      </p:sp>
    </p:spTree>
    <p:extLst>
      <p:ext uri="{BB962C8B-B14F-4D97-AF65-F5344CB8AC3E}">
        <p14:creationId xmlns:p14="http://schemas.microsoft.com/office/powerpoint/2010/main" val="1390145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FAE2-B843-5163-D0F5-CB5BDAED8743}"/>
              </a:ext>
            </a:extLst>
          </p:cNvPr>
          <p:cNvSpPr>
            <a:spLocks noGrp="1"/>
          </p:cNvSpPr>
          <p:nvPr>
            <p:ph type="title"/>
          </p:nvPr>
        </p:nvSpPr>
        <p:spPr/>
        <p:txBody>
          <a:bodyPr/>
          <a:lstStyle/>
          <a:p>
            <a:r>
              <a:rPr lang="en-US" dirty="0"/>
              <a:t>Sustainable Defense Travel Best Practices</a:t>
            </a:r>
          </a:p>
        </p:txBody>
      </p:sp>
      <p:sp>
        <p:nvSpPr>
          <p:cNvPr id="3" name="Slide Number Placeholder 2">
            <a:extLst>
              <a:ext uri="{FF2B5EF4-FFF2-40B4-BE49-F238E27FC236}">
                <a16:creationId xmlns:a16="http://schemas.microsoft.com/office/drawing/2014/main" id="{85C3F2EF-6D3C-87C5-A124-BB157D9C2F6C}"/>
              </a:ext>
            </a:extLst>
          </p:cNvPr>
          <p:cNvSpPr>
            <a:spLocks noGrp="1"/>
          </p:cNvSpPr>
          <p:nvPr>
            <p:ph type="sldNum" sz="quarter" idx="4"/>
          </p:nvPr>
        </p:nvSpPr>
        <p:spPr/>
        <p:txBody>
          <a:bodyPr/>
          <a:lstStyle/>
          <a:p>
            <a:fld id="{4C6B7127-9F77-471E-BA61-1540CB2C57B2}" type="slidenum">
              <a:rPr lang="en-US" smtClean="0"/>
              <a:pPr/>
              <a:t>26</a:t>
            </a:fld>
            <a:endParaRPr lang="en-US" dirty="0"/>
          </a:p>
        </p:txBody>
      </p:sp>
      <p:sp>
        <p:nvSpPr>
          <p:cNvPr id="4" name="Content Placeholder 3">
            <a:extLst>
              <a:ext uri="{FF2B5EF4-FFF2-40B4-BE49-F238E27FC236}">
                <a16:creationId xmlns:a16="http://schemas.microsoft.com/office/drawing/2014/main" id="{7D8CEB66-2015-9208-9FCF-BA9607C0F2C9}"/>
              </a:ext>
            </a:extLst>
          </p:cNvPr>
          <p:cNvSpPr>
            <a:spLocks noGrp="1"/>
          </p:cNvSpPr>
          <p:nvPr>
            <p:ph sz="quarter" idx="10"/>
          </p:nvPr>
        </p:nvSpPr>
        <p:spPr/>
        <p:txBody>
          <a:bodyPr/>
          <a:lstStyle/>
          <a:p>
            <a:r>
              <a:rPr lang="en-US" b="0" i="0" dirty="0">
                <a:solidFill>
                  <a:srgbClr val="1B1B1B"/>
                </a:solidFill>
                <a:effectLst/>
                <a:latin typeface="Arial" panose="020B0604020202020204" pitchFamily="34" charset="0"/>
              </a:rPr>
              <a:t>While previous policy has directed travelers to select modes of transportation that are advantageous to the Government, the Joint Travel Regulations (JTR) has been updated to clarify the implementation of this new guidance.</a:t>
            </a:r>
          </a:p>
          <a:p>
            <a:endParaRPr lang="en-US" dirty="0">
              <a:solidFill>
                <a:srgbClr val="1B1B1B"/>
              </a:solidFill>
              <a:latin typeface="Arial" panose="020B0604020202020204" pitchFamily="34" charset="0"/>
            </a:endParaRPr>
          </a:p>
          <a:p>
            <a:r>
              <a:rPr lang="en-US" dirty="0">
                <a:solidFill>
                  <a:srgbClr val="1B1B1B"/>
                </a:solidFill>
                <a:latin typeface="Arial" panose="020B0604020202020204" pitchFamily="34" charset="0"/>
              </a:rPr>
              <a:t>More information about this can be found on the DTMO website at:</a:t>
            </a:r>
          </a:p>
          <a:p>
            <a:pPr lvl="1"/>
            <a:r>
              <a:rPr lang="en-US" dirty="0">
                <a:solidFill>
                  <a:srgbClr val="1B1B1B"/>
                </a:solidFill>
                <a:latin typeface="Arial" panose="020B0604020202020204" pitchFamily="34" charset="0"/>
                <a:hlinkClick r:id="rId2"/>
              </a:rPr>
              <a:t>https://www.travel.dod.mil/About/News/Article/Article/3681564/sustainable-defense-travel-travel-green-on-your-next-official-trip/</a:t>
            </a:r>
            <a:r>
              <a:rPr lang="en-US" dirty="0">
                <a:solidFill>
                  <a:srgbClr val="1B1B1B"/>
                </a:solidFill>
                <a:latin typeface="Arial" panose="020B0604020202020204" pitchFamily="34" charset="0"/>
              </a:rPr>
              <a:t> </a:t>
            </a:r>
          </a:p>
        </p:txBody>
      </p:sp>
    </p:spTree>
    <p:extLst>
      <p:ext uri="{BB962C8B-B14F-4D97-AF65-F5344CB8AC3E}">
        <p14:creationId xmlns:p14="http://schemas.microsoft.com/office/powerpoint/2010/main" val="2271733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FAE2-B843-5163-D0F5-CB5BDAED8743}"/>
              </a:ext>
            </a:extLst>
          </p:cNvPr>
          <p:cNvSpPr>
            <a:spLocks noGrp="1"/>
          </p:cNvSpPr>
          <p:nvPr>
            <p:ph type="title"/>
          </p:nvPr>
        </p:nvSpPr>
        <p:spPr/>
        <p:txBody>
          <a:bodyPr/>
          <a:lstStyle/>
          <a:p>
            <a:r>
              <a:rPr lang="en-US" dirty="0"/>
              <a:t>Sustainable Defense Travel Best Practices</a:t>
            </a:r>
          </a:p>
        </p:txBody>
      </p:sp>
      <p:sp>
        <p:nvSpPr>
          <p:cNvPr id="3" name="Slide Number Placeholder 2">
            <a:extLst>
              <a:ext uri="{FF2B5EF4-FFF2-40B4-BE49-F238E27FC236}">
                <a16:creationId xmlns:a16="http://schemas.microsoft.com/office/drawing/2014/main" id="{85C3F2EF-6D3C-87C5-A124-BB157D9C2F6C}"/>
              </a:ext>
            </a:extLst>
          </p:cNvPr>
          <p:cNvSpPr>
            <a:spLocks noGrp="1"/>
          </p:cNvSpPr>
          <p:nvPr>
            <p:ph type="sldNum" sz="quarter" idx="4"/>
          </p:nvPr>
        </p:nvSpPr>
        <p:spPr/>
        <p:txBody>
          <a:bodyPr/>
          <a:lstStyle/>
          <a:p>
            <a:fld id="{4C6B7127-9F77-471E-BA61-1540CB2C57B2}" type="slidenum">
              <a:rPr lang="en-US" smtClean="0"/>
              <a:pPr/>
              <a:t>27</a:t>
            </a:fld>
            <a:endParaRPr lang="en-US" dirty="0"/>
          </a:p>
        </p:txBody>
      </p:sp>
      <p:sp>
        <p:nvSpPr>
          <p:cNvPr id="4" name="Content Placeholder 3">
            <a:extLst>
              <a:ext uri="{FF2B5EF4-FFF2-40B4-BE49-F238E27FC236}">
                <a16:creationId xmlns:a16="http://schemas.microsoft.com/office/drawing/2014/main" id="{7D8CEB66-2015-9208-9FCF-BA9607C0F2C9}"/>
              </a:ext>
            </a:extLst>
          </p:cNvPr>
          <p:cNvSpPr>
            <a:spLocks noGrp="1"/>
          </p:cNvSpPr>
          <p:nvPr>
            <p:ph sz="quarter" idx="10"/>
          </p:nvPr>
        </p:nvSpPr>
        <p:spPr/>
        <p:txBody>
          <a:bodyPr>
            <a:normAutofit/>
          </a:bodyPr>
          <a:lstStyle/>
          <a:p>
            <a:r>
              <a:rPr lang="en-US" sz="1800" b="0" i="0" dirty="0">
                <a:solidFill>
                  <a:srgbClr val="1B1B1B"/>
                </a:solidFill>
                <a:effectLst/>
                <a:latin typeface="Arial" panose="020B0604020202020204" pitchFamily="34" charset="0"/>
              </a:rPr>
              <a:t>DoD components and staff can take certain steps to make an immediate impact when on official travel (TDY) and support current policy:</a:t>
            </a:r>
          </a:p>
          <a:p>
            <a:pPr marL="687388" lvl="1" indent="-342900">
              <a:buFont typeface="+mj-lt"/>
              <a:buAutoNum type="arabicPeriod"/>
            </a:pPr>
            <a:endParaRPr lang="en-US" b="1" i="0" dirty="0">
              <a:solidFill>
                <a:srgbClr val="1B1B1B"/>
              </a:solidFill>
              <a:effectLst/>
              <a:latin typeface="Arial" panose="020B0604020202020204" pitchFamily="34" charset="0"/>
            </a:endParaRPr>
          </a:p>
          <a:p>
            <a:pPr marL="571500" indent="-457200">
              <a:buFont typeface="+mj-lt"/>
              <a:buAutoNum type="arabicPeriod"/>
            </a:pPr>
            <a:r>
              <a:rPr lang="en-US" b="1" i="0" dirty="0">
                <a:solidFill>
                  <a:srgbClr val="1B1B1B"/>
                </a:solidFill>
                <a:effectLst/>
                <a:latin typeface="Arial" panose="020B0604020202020204" pitchFamily="34" charset="0"/>
              </a:rPr>
              <a:t>Assess your need to travel</a:t>
            </a:r>
            <a:endParaRPr lang="en-US" b="1" dirty="0">
              <a:solidFill>
                <a:srgbClr val="1B1B1B"/>
              </a:solidFill>
              <a:latin typeface="Arial" panose="020B0604020202020204" pitchFamily="34" charset="0"/>
            </a:endParaRPr>
          </a:p>
          <a:p>
            <a:pPr marL="687388" lvl="1" indent="-342900"/>
            <a:r>
              <a:rPr lang="en-US" b="0" i="0" dirty="0">
                <a:solidFill>
                  <a:srgbClr val="1B1B1B"/>
                </a:solidFill>
                <a:effectLst/>
                <a:latin typeface="Arial" panose="020B0604020202020204" pitchFamily="34" charset="0"/>
              </a:rPr>
              <a:t>A virtual meeting may be able to provide a more cost-effective and environmentally-friendly alternative to traveling for an on-site meeting.</a:t>
            </a:r>
          </a:p>
          <a:p>
            <a:pPr marL="687388" lvl="1" indent="-342900"/>
            <a:endParaRPr lang="en-US" dirty="0">
              <a:solidFill>
                <a:srgbClr val="1B1B1B"/>
              </a:solidFill>
              <a:latin typeface="Arial" panose="020B0604020202020204" pitchFamily="34" charset="0"/>
            </a:endParaRPr>
          </a:p>
          <a:p>
            <a:pPr marL="571500" indent="-457200">
              <a:buFont typeface="+mj-lt"/>
              <a:buAutoNum type="arabicPeriod"/>
            </a:pPr>
            <a:r>
              <a:rPr lang="en-US" b="1" dirty="0"/>
              <a:t>Combine trips when possible and geographically reasonable</a:t>
            </a:r>
          </a:p>
          <a:p>
            <a:pPr lvl="1"/>
            <a:r>
              <a:rPr lang="en-US" dirty="0"/>
              <a:t>When the mission takes you to multiple/consecutive TDY points, consider taking a single trip with multiple legs. This may create a smaller carbon footprint than returning to your official duty station between trips to each destination.</a:t>
            </a:r>
          </a:p>
        </p:txBody>
      </p:sp>
    </p:spTree>
    <p:extLst>
      <p:ext uri="{BB962C8B-B14F-4D97-AF65-F5344CB8AC3E}">
        <p14:creationId xmlns:p14="http://schemas.microsoft.com/office/powerpoint/2010/main" val="610426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FAE2-B843-5163-D0F5-CB5BDAED8743}"/>
              </a:ext>
            </a:extLst>
          </p:cNvPr>
          <p:cNvSpPr>
            <a:spLocks noGrp="1"/>
          </p:cNvSpPr>
          <p:nvPr>
            <p:ph type="title"/>
          </p:nvPr>
        </p:nvSpPr>
        <p:spPr/>
        <p:txBody>
          <a:bodyPr/>
          <a:lstStyle/>
          <a:p>
            <a:r>
              <a:rPr lang="en-US" dirty="0"/>
              <a:t>Sustainable Defense Travel Best Practices (cont.)</a:t>
            </a:r>
          </a:p>
        </p:txBody>
      </p:sp>
      <p:sp>
        <p:nvSpPr>
          <p:cNvPr id="3" name="Slide Number Placeholder 2">
            <a:extLst>
              <a:ext uri="{FF2B5EF4-FFF2-40B4-BE49-F238E27FC236}">
                <a16:creationId xmlns:a16="http://schemas.microsoft.com/office/drawing/2014/main" id="{85C3F2EF-6D3C-87C5-A124-BB157D9C2F6C}"/>
              </a:ext>
            </a:extLst>
          </p:cNvPr>
          <p:cNvSpPr>
            <a:spLocks noGrp="1"/>
          </p:cNvSpPr>
          <p:nvPr>
            <p:ph type="sldNum" sz="quarter" idx="4"/>
          </p:nvPr>
        </p:nvSpPr>
        <p:spPr/>
        <p:txBody>
          <a:bodyPr/>
          <a:lstStyle/>
          <a:p>
            <a:fld id="{4C6B7127-9F77-471E-BA61-1540CB2C57B2}" type="slidenum">
              <a:rPr lang="en-US" smtClean="0"/>
              <a:pPr/>
              <a:t>28</a:t>
            </a:fld>
            <a:endParaRPr lang="en-US" dirty="0"/>
          </a:p>
        </p:txBody>
      </p:sp>
      <p:sp>
        <p:nvSpPr>
          <p:cNvPr id="4" name="Content Placeholder 3">
            <a:extLst>
              <a:ext uri="{FF2B5EF4-FFF2-40B4-BE49-F238E27FC236}">
                <a16:creationId xmlns:a16="http://schemas.microsoft.com/office/drawing/2014/main" id="{7D8CEB66-2015-9208-9FCF-BA9607C0F2C9}"/>
              </a:ext>
            </a:extLst>
          </p:cNvPr>
          <p:cNvSpPr>
            <a:spLocks noGrp="1"/>
          </p:cNvSpPr>
          <p:nvPr>
            <p:ph sz="quarter" idx="10"/>
          </p:nvPr>
        </p:nvSpPr>
        <p:spPr/>
        <p:txBody>
          <a:bodyPr>
            <a:normAutofit fontScale="92500" lnSpcReduction="10000"/>
          </a:bodyPr>
          <a:lstStyle/>
          <a:p>
            <a:r>
              <a:rPr lang="en-US" sz="1900" b="0" i="0" dirty="0">
                <a:solidFill>
                  <a:srgbClr val="1B1B1B"/>
                </a:solidFill>
                <a:effectLst/>
                <a:latin typeface="Arial" panose="020B0604020202020204" pitchFamily="34" charset="0"/>
              </a:rPr>
              <a:t>DoD components and staff can take certain steps to make an immediate impact when on official travel (TDY) and support current policy:</a:t>
            </a:r>
          </a:p>
          <a:p>
            <a:pPr marL="687388" lvl="1" indent="-342900">
              <a:buFont typeface="+mj-lt"/>
              <a:buAutoNum type="arabicPeriod"/>
            </a:pPr>
            <a:endParaRPr lang="en-US" b="1" i="0" dirty="0">
              <a:solidFill>
                <a:srgbClr val="1B1B1B"/>
              </a:solidFill>
              <a:effectLst/>
              <a:latin typeface="Arial" panose="020B0604020202020204" pitchFamily="34" charset="0"/>
            </a:endParaRPr>
          </a:p>
          <a:p>
            <a:pPr marL="571500" indent="-457200">
              <a:buFont typeface="+mj-lt"/>
              <a:buAutoNum type="arabicPeriod" startAt="3"/>
            </a:pPr>
            <a:r>
              <a:rPr lang="en-US" b="1" i="0" dirty="0">
                <a:solidFill>
                  <a:srgbClr val="1B1B1B"/>
                </a:solidFill>
                <a:effectLst/>
                <a:latin typeface="Arial" panose="020B0604020202020204" pitchFamily="34" charset="0"/>
              </a:rPr>
              <a:t>Choose public transportation over automobiles</a:t>
            </a:r>
          </a:p>
          <a:p>
            <a:pPr lvl="1"/>
            <a:r>
              <a:rPr lang="en-US" i="0" dirty="0">
                <a:solidFill>
                  <a:srgbClr val="1B1B1B"/>
                </a:solidFill>
                <a:effectLst/>
                <a:latin typeface="Arial" panose="020B0604020202020204" pitchFamily="34" charset="0"/>
              </a:rPr>
              <a:t>When possible, use public transportation for official local travel and limit the use of rental vehicles when on TDY. Consider walking, carpooling, or using local public transportation, like buses or metro trains, instead. Use the map app on your smartphone to find the quickest public transportation route to your destination.</a:t>
            </a:r>
            <a:endParaRPr lang="en-US" dirty="0">
              <a:solidFill>
                <a:srgbClr val="1B1B1B"/>
              </a:solidFill>
              <a:latin typeface="Arial" panose="020B0604020202020204" pitchFamily="34" charset="0"/>
            </a:endParaRPr>
          </a:p>
          <a:p>
            <a:pPr marL="571500" indent="-457200">
              <a:buFont typeface="+mj-lt"/>
              <a:buAutoNum type="arabicPeriod" startAt="3"/>
            </a:pPr>
            <a:endParaRPr lang="en-US" b="1" dirty="0"/>
          </a:p>
          <a:p>
            <a:pPr marL="571500" indent="-457200">
              <a:buFont typeface="+mj-lt"/>
              <a:buAutoNum type="arabicPeriod" startAt="3"/>
            </a:pPr>
            <a:r>
              <a:rPr lang="en-US" b="1" dirty="0"/>
              <a:t>Take the train</a:t>
            </a:r>
          </a:p>
          <a:p>
            <a:pPr lvl="1"/>
            <a:r>
              <a:rPr lang="en-US" dirty="0"/>
              <a:t>Interstate and commuter rail options should be prioritized over air travel or use of personal vehicle (POV) for travel under 250 miles when cost-effective and available.</a:t>
            </a:r>
          </a:p>
        </p:txBody>
      </p:sp>
    </p:spTree>
    <p:extLst>
      <p:ext uri="{BB962C8B-B14F-4D97-AF65-F5344CB8AC3E}">
        <p14:creationId xmlns:p14="http://schemas.microsoft.com/office/powerpoint/2010/main" val="2736937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FAE2-B843-5163-D0F5-CB5BDAED8743}"/>
              </a:ext>
            </a:extLst>
          </p:cNvPr>
          <p:cNvSpPr>
            <a:spLocks noGrp="1"/>
          </p:cNvSpPr>
          <p:nvPr>
            <p:ph type="title"/>
          </p:nvPr>
        </p:nvSpPr>
        <p:spPr/>
        <p:txBody>
          <a:bodyPr/>
          <a:lstStyle/>
          <a:p>
            <a:r>
              <a:rPr lang="en-US" dirty="0"/>
              <a:t>Sustainable Defense Travel Best Practices (cont.)</a:t>
            </a:r>
          </a:p>
        </p:txBody>
      </p:sp>
      <p:sp>
        <p:nvSpPr>
          <p:cNvPr id="3" name="Slide Number Placeholder 2">
            <a:extLst>
              <a:ext uri="{FF2B5EF4-FFF2-40B4-BE49-F238E27FC236}">
                <a16:creationId xmlns:a16="http://schemas.microsoft.com/office/drawing/2014/main" id="{85C3F2EF-6D3C-87C5-A124-BB157D9C2F6C}"/>
              </a:ext>
            </a:extLst>
          </p:cNvPr>
          <p:cNvSpPr>
            <a:spLocks noGrp="1"/>
          </p:cNvSpPr>
          <p:nvPr>
            <p:ph type="sldNum" sz="quarter" idx="4"/>
          </p:nvPr>
        </p:nvSpPr>
        <p:spPr/>
        <p:txBody>
          <a:bodyPr/>
          <a:lstStyle/>
          <a:p>
            <a:fld id="{4C6B7127-9F77-471E-BA61-1540CB2C57B2}" type="slidenum">
              <a:rPr lang="en-US" smtClean="0"/>
              <a:pPr/>
              <a:t>29</a:t>
            </a:fld>
            <a:endParaRPr lang="en-US" dirty="0"/>
          </a:p>
        </p:txBody>
      </p:sp>
      <p:sp>
        <p:nvSpPr>
          <p:cNvPr id="4" name="Content Placeholder 3">
            <a:extLst>
              <a:ext uri="{FF2B5EF4-FFF2-40B4-BE49-F238E27FC236}">
                <a16:creationId xmlns:a16="http://schemas.microsoft.com/office/drawing/2014/main" id="{7D8CEB66-2015-9208-9FCF-BA9607C0F2C9}"/>
              </a:ext>
            </a:extLst>
          </p:cNvPr>
          <p:cNvSpPr>
            <a:spLocks noGrp="1"/>
          </p:cNvSpPr>
          <p:nvPr>
            <p:ph sz="quarter" idx="10"/>
          </p:nvPr>
        </p:nvSpPr>
        <p:spPr/>
        <p:txBody>
          <a:bodyPr>
            <a:normAutofit fontScale="92500"/>
          </a:bodyPr>
          <a:lstStyle/>
          <a:p>
            <a:r>
              <a:rPr lang="en-US" sz="1900" b="0" i="0" dirty="0">
                <a:solidFill>
                  <a:srgbClr val="1B1B1B"/>
                </a:solidFill>
                <a:effectLst/>
                <a:latin typeface="Arial" panose="020B0604020202020204" pitchFamily="34" charset="0"/>
              </a:rPr>
              <a:t>DoD components and staff can take certain steps to make an immediate impact when on official travel (TDY) and support current policy:</a:t>
            </a:r>
          </a:p>
          <a:p>
            <a:pPr marL="687388" lvl="1" indent="-342900">
              <a:buFont typeface="+mj-lt"/>
              <a:buAutoNum type="arabicPeriod"/>
            </a:pPr>
            <a:endParaRPr lang="en-US" b="1" i="0" dirty="0">
              <a:solidFill>
                <a:srgbClr val="1B1B1B"/>
              </a:solidFill>
              <a:effectLst/>
              <a:latin typeface="Arial" panose="020B0604020202020204" pitchFamily="34" charset="0"/>
            </a:endParaRPr>
          </a:p>
          <a:p>
            <a:pPr marL="571500" indent="-457200">
              <a:buFont typeface="+mj-lt"/>
              <a:buAutoNum type="arabicPeriod" startAt="5"/>
            </a:pPr>
            <a:r>
              <a:rPr lang="en-US" b="1" i="0" dirty="0">
                <a:solidFill>
                  <a:srgbClr val="1B1B1B"/>
                </a:solidFill>
                <a:effectLst/>
                <a:latin typeface="Arial" panose="020B0604020202020204" pitchFamily="34" charset="0"/>
              </a:rPr>
              <a:t>Personally owned vehicles (POVs)</a:t>
            </a:r>
          </a:p>
          <a:p>
            <a:pPr lvl="1"/>
            <a:r>
              <a:rPr lang="en-US" i="0" dirty="0">
                <a:solidFill>
                  <a:srgbClr val="1B1B1B"/>
                </a:solidFill>
                <a:effectLst/>
                <a:latin typeface="Arial" panose="020B0604020202020204" pitchFamily="34" charset="0"/>
              </a:rPr>
              <a:t>Updated Join Travel Regulations policy (section 020210, Table 2-10 and 2-11) states that a POV will no longer be automatically considered advantageous if the trip is 400 miles or less one way and that all commercial travel options must be considered before a POV is authorized.</a:t>
            </a:r>
          </a:p>
          <a:p>
            <a:pPr lvl="1"/>
            <a:endParaRPr lang="en-US" dirty="0"/>
          </a:p>
          <a:p>
            <a:pPr marL="571500" indent="-457200">
              <a:buFont typeface="+mj-lt"/>
              <a:buAutoNum type="arabicPeriod" startAt="5"/>
            </a:pPr>
            <a:r>
              <a:rPr lang="en-US" b="1" dirty="0"/>
              <a:t>Choose zero-emission vehicles (ZEVs) over other automobiles when cost effective</a:t>
            </a:r>
          </a:p>
          <a:p>
            <a:pPr lvl="1"/>
            <a:r>
              <a:rPr lang="en-US" dirty="0"/>
              <a:t>Use of zero emission vehicles is encouraged when the daily rate is equal to or less than the daily rental rate of the least expensive compact car available.</a:t>
            </a:r>
          </a:p>
        </p:txBody>
      </p:sp>
    </p:spTree>
    <p:extLst>
      <p:ext uri="{BB962C8B-B14F-4D97-AF65-F5344CB8AC3E}">
        <p14:creationId xmlns:p14="http://schemas.microsoft.com/office/powerpoint/2010/main" val="424499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dirty="0"/>
              <a:t>Top Issues for March/April</a:t>
            </a:r>
          </a:p>
          <a:p>
            <a:r>
              <a:rPr lang="en-US" dirty="0"/>
              <a:t>Sustainable Defense Travel </a:t>
            </a:r>
          </a:p>
          <a:p>
            <a:r>
              <a:rPr lang="en-US" dirty="0"/>
              <a:t>UTD-CTD for MAP-CAP 104-23(I), “Sustainable Transportation for Official Temporary Duty (TDY) Travel”</a:t>
            </a:r>
          </a:p>
          <a:p>
            <a:r>
              <a:rPr lang="en-US" dirty="0"/>
              <a:t>JTR Changes and Revisions</a:t>
            </a:r>
          </a:p>
          <a:p>
            <a:r>
              <a:rPr lang="en-US" dirty="0"/>
              <a:t>Constructed Travel Worksheet</a:t>
            </a:r>
          </a:p>
          <a:p>
            <a:r>
              <a:rPr lang="en-US" dirty="0"/>
              <a:t>Sustainable Defense Travel Best Practices</a:t>
            </a:r>
          </a:p>
          <a:p>
            <a:r>
              <a:rPr lang="en-US" dirty="0"/>
              <a:t>Questions about Sustainable Defense Travel</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B1CD-C8A0-6F76-D64A-8790E418BDD2}"/>
              </a:ext>
            </a:extLst>
          </p:cNvPr>
          <p:cNvSpPr>
            <a:spLocks noGrp="1"/>
          </p:cNvSpPr>
          <p:nvPr>
            <p:ph type="title"/>
          </p:nvPr>
        </p:nvSpPr>
        <p:spPr/>
        <p:txBody>
          <a:bodyPr/>
          <a:lstStyle/>
          <a:p>
            <a:r>
              <a:rPr lang="en-US" dirty="0"/>
              <a:t>Questions about Sustainable Defense Travel</a:t>
            </a:r>
          </a:p>
        </p:txBody>
      </p:sp>
      <p:sp>
        <p:nvSpPr>
          <p:cNvPr id="3" name="Slide Number Placeholder 2">
            <a:extLst>
              <a:ext uri="{FF2B5EF4-FFF2-40B4-BE49-F238E27FC236}">
                <a16:creationId xmlns:a16="http://schemas.microsoft.com/office/drawing/2014/main" id="{705FC167-EE5F-EA15-FB36-AB39D7E2EF31}"/>
              </a:ext>
            </a:extLst>
          </p:cNvPr>
          <p:cNvSpPr>
            <a:spLocks noGrp="1"/>
          </p:cNvSpPr>
          <p:nvPr>
            <p:ph type="sldNum" sz="quarter" idx="4"/>
          </p:nvPr>
        </p:nvSpPr>
        <p:spPr/>
        <p:txBody>
          <a:bodyPr/>
          <a:lstStyle/>
          <a:p>
            <a:fld id="{4C6B7127-9F77-471E-BA61-1540CB2C57B2}" type="slidenum">
              <a:rPr lang="en-US" smtClean="0"/>
              <a:pPr/>
              <a:t>30</a:t>
            </a:fld>
            <a:endParaRPr lang="en-US" dirty="0"/>
          </a:p>
        </p:txBody>
      </p:sp>
      <p:sp>
        <p:nvSpPr>
          <p:cNvPr id="4" name="Content Placeholder 3">
            <a:extLst>
              <a:ext uri="{FF2B5EF4-FFF2-40B4-BE49-F238E27FC236}">
                <a16:creationId xmlns:a16="http://schemas.microsoft.com/office/drawing/2014/main" id="{1C312B54-E581-8123-B526-E4093CEE2A92}"/>
              </a:ext>
            </a:extLst>
          </p:cNvPr>
          <p:cNvSpPr>
            <a:spLocks noGrp="1"/>
          </p:cNvSpPr>
          <p:nvPr>
            <p:ph sz="quarter" idx="10"/>
          </p:nvPr>
        </p:nvSpPr>
        <p:spPr/>
        <p:txBody>
          <a:bodyPr/>
          <a:lstStyle/>
          <a:p>
            <a:r>
              <a:rPr lang="en-US" dirty="0"/>
              <a:t>At this time, are travelers required to request TMC assistance for Zero Emission Vehicles (ZEV)? </a:t>
            </a:r>
          </a:p>
          <a:p>
            <a:pPr lvl="1"/>
            <a:r>
              <a:rPr lang="en-US" dirty="0"/>
              <a:t>No.  Travelers should continue to select the lowest cost option for their authorized vehicle class</a:t>
            </a:r>
          </a:p>
          <a:p>
            <a:endParaRPr lang="en-US" dirty="0"/>
          </a:p>
          <a:p>
            <a:r>
              <a:rPr lang="en-US" dirty="0"/>
              <a:t>What if there are no rail options or use of rail is not practical for my enroute travel to the TDY destination?  </a:t>
            </a:r>
          </a:p>
          <a:p>
            <a:pPr lvl="1"/>
            <a:r>
              <a:rPr lang="en-US" dirty="0"/>
              <a:t>The AO should continue to direct use of a Government or rental vehicle</a:t>
            </a:r>
          </a:p>
          <a:p>
            <a:endParaRPr lang="en-US" dirty="0"/>
          </a:p>
          <a:p>
            <a:r>
              <a:rPr lang="en-US" dirty="0"/>
              <a:t>When is a Constructed Travel Worksheet required to be submitted?	</a:t>
            </a:r>
          </a:p>
          <a:p>
            <a:pPr lvl="1"/>
            <a:r>
              <a:rPr lang="en-US" dirty="0"/>
              <a:t>Anytime a traveler uses their POV </a:t>
            </a:r>
          </a:p>
        </p:txBody>
      </p:sp>
    </p:spTree>
    <p:extLst>
      <p:ext uri="{BB962C8B-B14F-4D97-AF65-F5344CB8AC3E}">
        <p14:creationId xmlns:p14="http://schemas.microsoft.com/office/powerpoint/2010/main" val="225182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B1CD-C8A0-6F76-D64A-8790E418BDD2}"/>
              </a:ext>
            </a:extLst>
          </p:cNvPr>
          <p:cNvSpPr>
            <a:spLocks noGrp="1"/>
          </p:cNvSpPr>
          <p:nvPr>
            <p:ph type="title"/>
          </p:nvPr>
        </p:nvSpPr>
        <p:spPr/>
        <p:txBody>
          <a:bodyPr/>
          <a:lstStyle/>
          <a:p>
            <a:r>
              <a:rPr lang="en-US" dirty="0"/>
              <a:t>Questions about Sustainable Defense Travel (cont.)</a:t>
            </a:r>
          </a:p>
        </p:txBody>
      </p:sp>
      <p:sp>
        <p:nvSpPr>
          <p:cNvPr id="3" name="Slide Number Placeholder 2">
            <a:extLst>
              <a:ext uri="{FF2B5EF4-FFF2-40B4-BE49-F238E27FC236}">
                <a16:creationId xmlns:a16="http://schemas.microsoft.com/office/drawing/2014/main" id="{705FC167-EE5F-EA15-FB36-AB39D7E2EF31}"/>
              </a:ext>
            </a:extLst>
          </p:cNvPr>
          <p:cNvSpPr>
            <a:spLocks noGrp="1"/>
          </p:cNvSpPr>
          <p:nvPr>
            <p:ph type="sldNum" sz="quarter" idx="4"/>
          </p:nvPr>
        </p:nvSpPr>
        <p:spPr/>
        <p:txBody>
          <a:bodyPr/>
          <a:lstStyle/>
          <a:p>
            <a:fld id="{4C6B7127-9F77-471E-BA61-1540CB2C57B2}" type="slidenum">
              <a:rPr lang="en-US" smtClean="0"/>
              <a:pPr/>
              <a:t>31</a:t>
            </a:fld>
            <a:endParaRPr lang="en-US" dirty="0"/>
          </a:p>
        </p:txBody>
      </p:sp>
      <p:sp>
        <p:nvSpPr>
          <p:cNvPr id="4" name="Content Placeholder 3">
            <a:extLst>
              <a:ext uri="{FF2B5EF4-FFF2-40B4-BE49-F238E27FC236}">
                <a16:creationId xmlns:a16="http://schemas.microsoft.com/office/drawing/2014/main" id="{1C312B54-E581-8123-B526-E4093CEE2A92}"/>
              </a:ext>
            </a:extLst>
          </p:cNvPr>
          <p:cNvSpPr>
            <a:spLocks noGrp="1"/>
          </p:cNvSpPr>
          <p:nvPr>
            <p:ph sz="quarter" idx="10"/>
          </p:nvPr>
        </p:nvSpPr>
        <p:spPr/>
        <p:txBody>
          <a:bodyPr/>
          <a:lstStyle/>
          <a:p>
            <a:r>
              <a:rPr lang="en-US" dirty="0"/>
              <a:t>Will travel approved prior to March 1, 2024, be allowed to use the 400/800 (one-way/roundtrip) rule for POV?</a:t>
            </a:r>
          </a:p>
          <a:p>
            <a:pPr lvl="1"/>
            <a:r>
              <a:rPr lang="en-US" dirty="0"/>
              <a:t>Yes. If travel was approved prior to March 1, 2024, then a CTW is not required for trips 400 miles one-way and 800 miles roundtrip </a:t>
            </a:r>
          </a:p>
          <a:p>
            <a:pPr lvl="1"/>
            <a:endParaRPr lang="en-US" dirty="0"/>
          </a:p>
          <a:p>
            <a:r>
              <a:rPr lang="en-US" dirty="0"/>
              <a:t>Do documents need to be re-evaluated if their travel was approved prior to March 1, 2024, but does not take place until after March 1, 2024?</a:t>
            </a:r>
          </a:p>
          <a:p>
            <a:pPr lvl="1"/>
            <a:r>
              <a:rPr lang="en-US" dirty="0"/>
              <a:t>No. If travel was approved prior to March 1, 2024, then </a:t>
            </a:r>
            <a:r>
              <a:rPr lang="en-US"/>
              <a:t>documents do not </a:t>
            </a:r>
            <a:r>
              <a:rPr lang="en-US" dirty="0"/>
              <a:t>need to be re-evaluated </a:t>
            </a:r>
          </a:p>
        </p:txBody>
      </p:sp>
    </p:spTree>
    <p:extLst>
      <p:ext uri="{BB962C8B-B14F-4D97-AF65-F5344CB8AC3E}">
        <p14:creationId xmlns:p14="http://schemas.microsoft.com/office/powerpoint/2010/main" val="3031043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B1CD-C8A0-6F76-D64A-8790E418BDD2}"/>
              </a:ext>
            </a:extLst>
          </p:cNvPr>
          <p:cNvSpPr>
            <a:spLocks noGrp="1"/>
          </p:cNvSpPr>
          <p:nvPr>
            <p:ph type="title"/>
          </p:nvPr>
        </p:nvSpPr>
        <p:spPr/>
        <p:txBody>
          <a:bodyPr/>
          <a:lstStyle/>
          <a:p>
            <a:r>
              <a:rPr lang="en-US" dirty="0"/>
              <a:t>Questions about Sustainable Defense Travel (cont.)</a:t>
            </a:r>
          </a:p>
        </p:txBody>
      </p:sp>
      <p:sp>
        <p:nvSpPr>
          <p:cNvPr id="3" name="Slide Number Placeholder 2">
            <a:extLst>
              <a:ext uri="{FF2B5EF4-FFF2-40B4-BE49-F238E27FC236}">
                <a16:creationId xmlns:a16="http://schemas.microsoft.com/office/drawing/2014/main" id="{705FC167-EE5F-EA15-FB36-AB39D7E2EF31}"/>
              </a:ext>
            </a:extLst>
          </p:cNvPr>
          <p:cNvSpPr>
            <a:spLocks noGrp="1"/>
          </p:cNvSpPr>
          <p:nvPr>
            <p:ph type="sldNum" sz="quarter" idx="4"/>
          </p:nvPr>
        </p:nvSpPr>
        <p:spPr/>
        <p:txBody>
          <a:bodyPr/>
          <a:lstStyle/>
          <a:p>
            <a:fld id="{4C6B7127-9F77-471E-BA61-1540CB2C57B2}" type="slidenum">
              <a:rPr lang="en-US" smtClean="0"/>
              <a:pPr/>
              <a:t>32</a:t>
            </a:fld>
            <a:endParaRPr lang="en-US" dirty="0"/>
          </a:p>
        </p:txBody>
      </p:sp>
      <p:sp>
        <p:nvSpPr>
          <p:cNvPr id="4" name="Content Placeholder 3">
            <a:extLst>
              <a:ext uri="{FF2B5EF4-FFF2-40B4-BE49-F238E27FC236}">
                <a16:creationId xmlns:a16="http://schemas.microsoft.com/office/drawing/2014/main" id="{1C312B54-E581-8123-B526-E4093CEE2A92}"/>
              </a:ext>
            </a:extLst>
          </p:cNvPr>
          <p:cNvSpPr>
            <a:spLocks noGrp="1"/>
          </p:cNvSpPr>
          <p:nvPr>
            <p:ph sz="quarter" idx="10"/>
          </p:nvPr>
        </p:nvSpPr>
        <p:spPr/>
        <p:txBody>
          <a:bodyPr/>
          <a:lstStyle/>
          <a:p>
            <a:r>
              <a:rPr lang="en-US" dirty="0"/>
              <a:t>Do travelers need a CTW for Local Travel?</a:t>
            </a:r>
          </a:p>
          <a:p>
            <a:pPr lvl="1"/>
            <a:r>
              <a:rPr lang="en-US" dirty="0"/>
              <a:t>No. A CTW is not necessary for Local Travel.</a:t>
            </a:r>
          </a:p>
          <a:p>
            <a:pPr lvl="1"/>
            <a:endParaRPr lang="en-US" dirty="0"/>
          </a:p>
          <a:p>
            <a:r>
              <a:rPr lang="en-US" dirty="0"/>
              <a:t>Do travelers need a CTW when they drive their POV to the airport?</a:t>
            </a:r>
          </a:p>
          <a:p>
            <a:pPr lvl="1"/>
            <a:r>
              <a:rPr lang="en-US" dirty="0"/>
              <a:t>No. A CTW is only necessary when the POV is their mode of transportation to/from a TDY Location.</a:t>
            </a:r>
          </a:p>
        </p:txBody>
      </p:sp>
    </p:spTree>
    <p:extLst>
      <p:ext uri="{BB962C8B-B14F-4D97-AF65-F5344CB8AC3E}">
        <p14:creationId xmlns:p14="http://schemas.microsoft.com/office/powerpoint/2010/main" val="909168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B1CD-C8A0-6F76-D64A-8790E418BDD2}"/>
              </a:ext>
            </a:extLst>
          </p:cNvPr>
          <p:cNvSpPr>
            <a:spLocks noGrp="1"/>
          </p:cNvSpPr>
          <p:nvPr>
            <p:ph type="title"/>
          </p:nvPr>
        </p:nvSpPr>
        <p:spPr/>
        <p:txBody>
          <a:bodyPr/>
          <a:lstStyle/>
          <a:p>
            <a:r>
              <a:rPr lang="en-US" dirty="0"/>
              <a:t>Questions about Sustainable Defense Travel (cont.)</a:t>
            </a:r>
          </a:p>
        </p:txBody>
      </p:sp>
      <p:sp>
        <p:nvSpPr>
          <p:cNvPr id="3" name="Slide Number Placeholder 2">
            <a:extLst>
              <a:ext uri="{FF2B5EF4-FFF2-40B4-BE49-F238E27FC236}">
                <a16:creationId xmlns:a16="http://schemas.microsoft.com/office/drawing/2014/main" id="{705FC167-EE5F-EA15-FB36-AB39D7E2EF31}"/>
              </a:ext>
            </a:extLst>
          </p:cNvPr>
          <p:cNvSpPr>
            <a:spLocks noGrp="1"/>
          </p:cNvSpPr>
          <p:nvPr>
            <p:ph type="sldNum" sz="quarter" idx="4"/>
          </p:nvPr>
        </p:nvSpPr>
        <p:spPr/>
        <p:txBody>
          <a:bodyPr/>
          <a:lstStyle/>
          <a:p>
            <a:fld id="{4C6B7127-9F77-471E-BA61-1540CB2C57B2}" type="slidenum">
              <a:rPr lang="en-US" smtClean="0"/>
              <a:pPr/>
              <a:t>33</a:t>
            </a:fld>
            <a:endParaRPr lang="en-US" dirty="0"/>
          </a:p>
        </p:txBody>
      </p:sp>
      <p:sp>
        <p:nvSpPr>
          <p:cNvPr id="4" name="Content Placeholder 3">
            <a:extLst>
              <a:ext uri="{FF2B5EF4-FFF2-40B4-BE49-F238E27FC236}">
                <a16:creationId xmlns:a16="http://schemas.microsoft.com/office/drawing/2014/main" id="{1C312B54-E581-8123-B526-E4093CEE2A92}"/>
              </a:ext>
            </a:extLst>
          </p:cNvPr>
          <p:cNvSpPr>
            <a:spLocks noGrp="1"/>
          </p:cNvSpPr>
          <p:nvPr>
            <p:ph sz="quarter" idx="10"/>
          </p:nvPr>
        </p:nvSpPr>
        <p:spPr/>
        <p:txBody>
          <a:bodyPr/>
          <a:lstStyle/>
          <a:p>
            <a:r>
              <a:rPr lang="en-US" dirty="0"/>
              <a:t>Will there be a new rate class listed to show electric vehicle cost to rent compared to the compact that the traveler initially looked for? </a:t>
            </a:r>
          </a:p>
          <a:p>
            <a:pPr lvl="1"/>
            <a:r>
              <a:rPr lang="en-US" dirty="0"/>
              <a:t>Electric vehicles are not their own class (e.g., the class of car is compact, and it is an electric vehicle)</a:t>
            </a:r>
          </a:p>
          <a:p>
            <a:pPr lvl="1"/>
            <a:r>
              <a:rPr lang="en-US" dirty="0"/>
              <a:t>DoD is working to display electric vehicle options in DTS </a:t>
            </a:r>
          </a:p>
          <a:p>
            <a:endParaRPr lang="en-US" dirty="0"/>
          </a:p>
          <a:p>
            <a:r>
              <a:rPr lang="en-US" dirty="0"/>
              <a:t>How should the travelers obtain an estimate to compare the costs for rail and rental car?</a:t>
            </a:r>
          </a:p>
          <a:p>
            <a:pPr lvl="1"/>
            <a:r>
              <a:rPr lang="en-US" dirty="0"/>
              <a:t>As stated previously in the presentation, use the DTS Reservation Module for Rental Cars and Amtrak’s website for Rail.</a:t>
            </a:r>
          </a:p>
          <a:p>
            <a:pPr lvl="2"/>
            <a:r>
              <a:rPr lang="en-US" dirty="0">
                <a:hlinkClick r:id="rId2"/>
              </a:rPr>
              <a:t>https://www.amtrak.com/plan-your-trip.html</a:t>
            </a:r>
            <a:r>
              <a:rPr lang="en-US" dirty="0"/>
              <a:t> </a:t>
            </a:r>
          </a:p>
        </p:txBody>
      </p:sp>
    </p:spTree>
    <p:extLst>
      <p:ext uri="{BB962C8B-B14F-4D97-AF65-F5344CB8AC3E}">
        <p14:creationId xmlns:p14="http://schemas.microsoft.com/office/powerpoint/2010/main" val="311448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FDA0-3BEC-D18F-A5C5-2CA1B2EC1813}"/>
              </a:ext>
            </a:extLst>
          </p:cNvPr>
          <p:cNvSpPr>
            <a:spLocks noGrp="1"/>
          </p:cNvSpPr>
          <p:nvPr>
            <p:ph type="title"/>
          </p:nvPr>
        </p:nvSpPr>
        <p:spPr/>
        <p:txBody>
          <a:bodyPr/>
          <a:lstStyle/>
          <a:p>
            <a:r>
              <a:rPr lang="en-US" dirty="0"/>
              <a:t>Questions from Outreach on Sustainable Travel</a:t>
            </a:r>
          </a:p>
        </p:txBody>
      </p:sp>
      <p:sp>
        <p:nvSpPr>
          <p:cNvPr id="3" name="Slide Number Placeholder 2">
            <a:extLst>
              <a:ext uri="{FF2B5EF4-FFF2-40B4-BE49-F238E27FC236}">
                <a16:creationId xmlns:a16="http://schemas.microsoft.com/office/drawing/2014/main" id="{95FC8DAE-DB3F-AD93-BE7C-39332C729D97}"/>
              </a:ext>
            </a:extLst>
          </p:cNvPr>
          <p:cNvSpPr>
            <a:spLocks noGrp="1"/>
          </p:cNvSpPr>
          <p:nvPr>
            <p:ph type="sldNum" sz="quarter" idx="4"/>
          </p:nvPr>
        </p:nvSpPr>
        <p:spPr/>
        <p:txBody>
          <a:bodyPr/>
          <a:lstStyle/>
          <a:p>
            <a:fld id="{4C6B7127-9F77-471E-BA61-1540CB2C57B2}" type="slidenum">
              <a:rPr lang="en-US" smtClean="0"/>
              <a:pPr/>
              <a:t>34</a:t>
            </a:fld>
            <a:endParaRPr lang="en-US" dirty="0"/>
          </a:p>
        </p:txBody>
      </p:sp>
      <p:sp>
        <p:nvSpPr>
          <p:cNvPr id="4" name="Content Placeholder 3">
            <a:extLst>
              <a:ext uri="{FF2B5EF4-FFF2-40B4-BE49-F238E27FC236}">
                <a16:creationId xmlns:a16="http://schemas.microsoft.com/office/drawing/2014/main" id="{8A3B676B-1975-290D-AA09-8DF9B29EBCD4}"/>
              </a:ext>
            </a:extLst>
          </p:cNvPr>
          <p:cNvSpPr>
            <a:spLocks noGrp="1"/>
          </p:cNvSpPr>
          <p:nvPr>
            <p:ph sz="quarter" idx="10"/>
          </p:nvPr>
        </p:nvSpPr>
        <p:spPr/>
        <p:txBody>
          <a:bodyPr/>
          <a:lstStyle/>
          <a:p>
            <a:r>
              <a:rPr lang="en-US" dirty="0"/>
              <a:t>We received around 100 questions from the TAC Outreach Call on March 12, 2024.</a:t>
            </a:r>
          </a:p>
          <a:p>
            <a:endParaRPr lang="en-US" dirty="0"/>
          </a:p>
          <a:p>
            <a:r>
              <a:rPr lang="en-US" dirty="0"/>
              <a:t>The DTMO took these questions and got the official answer for each.</a:t>
            </a:r>
          </a:p>
          <a:p>
            <a:endParaRPr lang="en-US" dirty="0"/>
          </a:p>
          <a:p>
            <a:r>
              <a:rPr lang="en-US" dirty="0"/>
              <a:t>We have placed them into a PowerPoint for you to view on the DTMO’s website in the same location as the TAC Outreach Slides.</a:t>
            </a:r>
          </a:p>
          <a:p>
            <a:pPr lvl="1"/>
            <a:r>
              <a:rPr lang="en-US" dirty="0">
                <a:hlinkClick r:id="rId2"/>
              </a:rPr>
              <a:t>https://www.travel.dod.mil/Support/Travel-Assistance-Center/TAC-Outreach/</a:t>
            </a:r>
            <a:endParaRPr lang="en-US" dirty="0"/>
          </a:p>
          <a:p>
            <a:pPr lvl="1"/>
            <a:endParaRPr lang="en-US" dirty="0"/>
          </a:p>
          <a:p>
            <a:r>
              <a:rPr lang="en-US" dirty="0"/>
              <a:t>These FAQs are titled “Sustainable Travel FAQs” with a date of 4/9/2024.</a:t>
            </a:r>
          </a:p>
        </p:txBody>
      </p:sp>
    </p:spTree>
    <p:extLst>
      <p:ext uri="{BB962C8B-B14F-4D97-AF65-F5344CB8AC3E}">
        <p14:creationId xmlns:p14="http://schemas.microsoft.com/office/powerpoint/2010/main" val="278765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35</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fontScale="85000" lnSpcReduction="10000"/>
          </a:bodyPr>
          <a:lstStyle/>
          <a:p>
            <a:r>
              <a:rPr lang="en-US" b="0" i="0" dirty="0">
                <a:solidFill>
                  <a:srgbClr val="1B1B1B"/>
                </a:solidFill>
                <a:effectLst/>
                <a:latin typeface="Arial" panose="020B0604020202020204" pitchFamily="34" charset="0"/>
              </a:rPr>
              <a:t>Executive Order on Catalyzing Clean Energy Industries and Jobs Through Federal Sustainability</a:t>
            </a:r>
          </a:p>
          <a:p>
            <a:pPr lvl="1"/>
            <a:r>
              <a:rPr lang="en-US" dirty="0">
                <a:hlinkClick r:id="rId3"/>
              </a:rPr>
              <a:t>https://www.whitehouse.gov/briefing-room/presidential-actions/2021/12/08/executive-order-on-catalyzing-clean-energy-industries-and-jobs-through-federal-sustainability/</a:t>
            </a:r>
            <a:r>
              <a:rPr lang="en-US" dirty="0"/>
              <a:t> </a:t>
            </a:r>
          </a:p>
          <a:p>
            <a:endParaRPr lang="en-US" dirty="0"/>
          </a:p>
          <a:p>
            <a:r>
              <a:rPr lang="en-US" dirty="0"/>
              <a:t>Catalyzing Sustainable Transportation Through Federal Travel </a:t>
            </a:r>
          </a:p>
          <a:p>
            <a:pPr lvl="1"/>
            <a:r>
              <a:rPr lang="en-US" dirty="0">
                <a:hlinkClick r:id="rId4"/>
              </a:rPr>
              <a:t>https://www.whitehouse.gov/wp-content/uploads/2023/12/M-24-05-Catalyzing-Sustainable-Transportation-Through-Federal-Travel.pdf</a:t>
            </a:r>
            <a:r>
              <a:rPr lang="en-US" dirty="0"/>
              <a:t> </a:t>
            </a:r>
          </a:p>
          <a:p>
            <a:pPr lvl="1"/>
            <a:endParaRPr lang="en-US" dirty="0"/>
          </a:p>
          <a:p>
            <a:r>
              <a:rPr lang="en-US" sz="2000" dirty="0"/>
              <a:t>UTD-CTD for MAP-CAP 104-23(I), “Sustainable Transportation for Official Temporary Duty (TDY) Travel”</a:t>
            </a:r>
          </a:p>
          <a:p>
            <a:pPr lvl="1"/>
            <a:r>
              <a:rPr lang="en-US" dirty="0">
                <a:hlinkClick r:id="rId5"/>
              </a:rPr>
              <a:t>https://media.defense.gov/2024/Feb/22/2003398474/-1/-1/0/UTD-CTD_FOR_MAP-CAP_104-23(S)_SUSTAINABLE_TRANSPORTATION_FOR_OFFICIAL_TEMPORARY_DUTY_(TDY)_TRAVEL.PDF</a:t>
            </a:r>
            <a:r>
              <a:rPr lang="en-US" dirty="0"/>
              <a:t> </a:t>
            </a:r>
          </a:p>
          <a:p>
            <a:endParaRPr lang="en-US" dirty="0"/>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 (cont.)</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36</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a:bodyPr>
          <a:lstStyle/>
          <a:p>
            <a:r>
              <a:rPr lang="en-US" b="0" i="0" dirty="0">
                <a:solidFill>
                  <a:srgbClr val="1B1B1B"/>
                </a:solidFill>
                <a:effectLst/>
                <a:latin typeface="Arial" panose="020B0604020202020204" pitchFamily="34" charset="0"/>
              </a:rPr>
              <a:t>Joint Travel Regulations</a:t>
            </a:r>
          </a:p>
          <a:p>
            <a:pPr lvl="1"/>
            <a:r>
              <a:rPr lang="en-US" dirty="0">
                <a:hlinkClick r:id="rId3"/>
              </a:rPr>
              <a:t>https://www.travel.dod.mil/Policy-Regulations/Joint-Travel-Regulations/</a:t>
            </a:r>
            <a:r>
              <a:rPr lang="en-US" dirty="0"/>
              <a:t> </a:t>
            </a:r>
          </a:p>
          <a:p>
            <a:endParaRPr lang="en-US" dirty="0"/>
          </a:p>
          <a:p>
            <a:r>
              <a:rPr lang="en-US" dirty="0"/>
              <a:t>Constructed Travel</a:t>
            </a:r>
          </a:p>
          <a:p>
            <a:pPr lvl="1"/>
            <a:r>
              <a:rPr lang="en-US" dirty="0">
                <a:hlinkClick r:id="rId4"/>
              </a:rPr>
              <a:t>https://www.travel.dod.mil/Programs/Defense-Travel-System/Constructed-Travel/</a:t>
            </a:r>
            <a:r>
              <a:rPr lang="en-US" dirty="0"/>
              <a:t> </a:t>
            </a:r>
          </a:p>
          <a:p>
            <a:pPr lvl="1"/>
            <a:endParaRPr lang="en-US" dirty="0"/>
          </a:p>
          <a:p>
            <a:r>
              <a:rPr lang="en-US" dirty="0"/>
              <a:t>GSA City Pairs Program Lookup </a:t>
            </a:r>
          </a:p>
          <a:p>
            <a:pPr lvl="1"/>
            <a:r>
              <a:rPr lang="en-US" dirty="0">
                <a:hlinkClick r:id="rId5"/>
              </a:rPr>
              <a:t>https://www.gsa.gov/travel/plan-book/transportation-airfare-rates-pov-rates-etc/airfare-rates-city-pair-program</a:t>
            </a:r>
            <a:r>
              <a:rPr lang="en-US" dirty="0"/>
              <a:t> </a:t>
            </a:r>
          </a:p>
          <a:p>
            <a:endParaRPr lang="en-US" dirty="0"/>
          </a:p>
          <a:p>
            <a:endParaRPr lang="en-US" dirty="0"/>
          </a:p>
        </p:txBody>
      </p:sp>
    </p:spTree>
    <p:extLst>
      <p:ext uri="{BB962C8B-B14F-4D97-AF65-F5344CB8AC3E}">
        <p14:creationId xmlns:p14="http://schemas.microsoft.com/office/powerpoint/2010/main" val="399323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 (cont.)</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37</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fontScale="85000" lnSpcReduction="20000"/>
          </a:bodyPr>
          <a:lstStyle/>
          <a:p>
            <a:r>
              <a:rPr lang="en-US" b="0" i="0" dirty="0">
                <a:solidFill>
                  <a:srgbClr val="1B1B1B"/>
                </a:solidFill>
                <a:effectLst/>
                <a:latin typeface="Arial" panose="020B0604020202020204" pitchFamily="34" charset="0"/>
              </a:rPr>
              <a:t>Sustainable Defense Travel – Travel Green on your next Official Trip</a:t>
            </a:r>
          </a:p>
          <a:p>
            <a:pPr lvl="1"/>
            <a:r>
              <a:rPr lang="en-US" dirty="0">
                <a:hlinkClick r:id="rId3"/>
              </a:rPr>
              <a:t>https://www.travel.dod.mil/About/News/Article/Article/3681564/sustainable-defense-travel-travel-green-on-your-next-official-trip/</a:t>
            </a:r>
            <a:r>
              <a:rPr lang="en-US" dirty="0"/>
              <a:t> </a:t>
            </a:r>
          </a:p>
          <a:p>
            <a:endParaRPr lang="en-US" dirty="0"/>
          </a:p>
          <a:p>
            <a:r>
              <a:rPr lang="en-US" dirty="0"/>
              <a:t>Amtrak Trip Planner</a:t>
            </a:r>
          </a:p>
          <a:p>
            <a:pPr lvl="1"/>
            <a:r>
              <a:rPr lang="en-US" dirty="0">
                <a:hlinkClick r:id="rId4"/>
              </a:rPr>
              <a:t>https://www.amtrak.com/plan-your-trip.html</a:t>
            </a:r>
            <a:r>
              <a:rPr lang="en-US" dirty="0"/>
              <a:t> </a:t>
            </a:r>
          </a:p>
          <a:p>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5"/>
              </a:rPr>
              <a:t>https://www.defensetravel.dod.mil/passport/</a:t>
            </a:r>
            <a:r>
              <a:rPr lang="en-US" dirty="0"/>
              <a:t>)</a:t>
            </a:r>
          </a:p>
          <a:p>
            <a:pPr lvl="1"/>
            <a:r>
              <a:rPr lang="en-US" dirty="0"/>
              <a:t>Chat (Available Monday – Friday between 8am and 6pm ET)</a:t>
            </a:r>
          </a:p>
          <a:p>
            <a:pPr lvl="1"/>
            <a:endParaRPr lang="en-US" dirty="0"/>
          </a:p>
          <a:p>
            <a:r>
              <a:rPr lang="en-US" dirty="0"/>
              <a:t>The slides for this presentation, as well as previous Outreach presentations, can be found on the DTMO Website at:</a:t>
            </a:r>
          </a:p>
          <a:p>
            <a:pPr lvl="1"/>
            <a:r>
              <a:rPr lang="en-US" dirty="0">
                <a:hlinkClick r:id="rId6"/>
              </a:rPr>
              <a:t>https://www.travel.dod.mil/Support/Travel-Assistance-Center/TAC-Outreach</a:t>
            </a:r>
            <a:r>
              <a:rPr lang="en-US" dirty="0"/>
              <a:t>  </a:t>
            </a:r>
          </a:p>
          <a:p>
            <a:pPr lvl="1"/>
            <a:endParaRPr lang="en-US" dirty="0"/>
          </a:p>
          <a:p>
            <a:endParaRPr lang="en-US" dirty="0"/>
          </a:p>
        </p:txBody>
      </p:sp>
    </p:spTree>
    <p:extLst>
      <p:ext uri="{BB962C8B-B14F-4D97-AF65-F5344CB8AC3E}">
        <p14:creationId xmlns:p14="http://schemas.microsoft.com/office/powerpoint/2010/main" val="330383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38</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If using your telephone to dial in, you can press *6 to unmute yourself to ask a question.</a:t>
            </a:r>
          </a:p>
          <a:p>
            <a:pPr lvl="1"/>
            <a:r>
              <a:rPr lang="en-US" dirty="0"/>
              <a:t>Please be considerate and mute your phone if you are not talking by pressing *6 again.</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March/April</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4209420563"/>
              </p:ext>
            </p:extLst>
          </p:nvPr>
        </p:nvGraphicFramePr>
        <p:xfrm>
          <a:off x="455613" y="877888"/>
          <a:ext cx="8632824" cy="4178422"/>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295486">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582015">
                <a:tc>
                  <a:txBody>
                    <a:bodyPr/>
                    <a:lstStyle/>
                    <a:p>
                      <a:pPr algn="ctr"/>
                      <a:r>
                        <a:rPr lang="en-US" sz="1000" dirty="0">
                          <a:latin typeface="+mj-lt"/>
                        </a:rPr>
                        <a:t>Stuck at CTO SUBMIT</a:t>
                      </a:r>
                    </a:p>
                  </a:txBody>
                  <a:tcPr anchor="ctr"/>
                </a:tc>
                <a:tc>
                  <a:txBody>
                    <a:bodyPr/>
                    <a:lstStyle/>
                    <a:p>
                      <a:pPr algn="l"/>
                      <a:r>
                        <a:rPr lang="en-US" sz="900" dirty="0">
                          <a:latin typeface="+mj-lt"/>
                        </a:rPr>
                        <a:t>There are multiple factors that can cause an authorization to get stuck at CTO SUBMIT. Authorizations are not considered stuck until they remain at CTO SUBMIT </a:t>
                      </a:r>
                      <a:r>
                        <a:rPr lang="en-US" sz="900" kern="1200" dirty="0">
                          <a:solidFill>
                            <a:schemeClr val="dk1"/>
                          </a:solidFill>
                          <a:effectLst/>
                          <a:latin typeface="+mn-lt"/>
                          <a:ea typeface="+mn-ea"/>
                          <a:cs typeface="+mn-cs"/>
                        </a:rPr>
                        <a:t>longer than the close of business on the next business day.</a:t>
                      </a:r>
                      <a:endParaRPr lang="en-US" sz="9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900" dirty="0"/>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Issues are regularly researched and resolved.</a:t>
                      </a:r>
                    </a:p>
                  </a:txBody>
                  <a:tcPr anchor="ctr"/>
                </a:tc>
                <a:extLst>
                  <a:ext uri="{0D108BD9-81ED-4DB2-BD59-A6C34878D82A}">
                    <a16:rowId xmlns:a16="http://schemas.microsoft.com/office/drawing/2014/main" val="1368126481"/>
                  </a:ext>
                </a:extLst>
              </a:tr>
              <a:tr h="679617">
                <a:tc>
                  <a:txBody>
                    <a:bodyPr/>
                    <a:lstStyle/>
                    <a:p>
                      <a:pPr algn="ctr"/>
                      <a:r>
                        <a:rPr lang="en-US" sz="1000" dirty="0">
                          <a:latin typeface="+mj-lt"/>
                        </a:rPr>
                        <a:t>PPT</a:t>
                      </a:r>
                    </a:p>
                  </a:txBody>
                  <a:tcPr anchor="ctr"/>
                </a:tc>
                <a:tc>
                  <a:txBody>
                    <a:bodyPr/>
                    <a:lstStyle/>
                    <a:p>
                      <a:pPr algn="l"/>
                      <a:r>
                        <a:rPr lang="en-US" sz="1000" dirty="0">
                          <a:latin typeface="+mn-lt"/>
                        </a:rPr>
                        <a:t>A</a:t>
                      </a:r>
                      <a:r>
                        <a:rPr lang="en-US" sz="1013" b="0" i="0" kern="1200" dirty="0">
                          <a:solidFill>
                            <a:schemeClr val="dk1"/>
                          </a:solidFill>
                          <a:effectLst/>
                          <a:latin typeface="+mn-lt"/>
                          <a:ea typeface="+mn-ea"/>
                          <a:cs typeface="+mn-cs"/>
                        </a:rPr>
                        <a:t>uthorizations with past dated reservations outside the trip dates receive an audit fail for LODGING OUTSIDE OF TRIP DATES: The document has lodging reservations outside of the trip dates.</a:t>
                      </a:r>
                      <a:endParaRPr lang="en-US" sz="1000" dirty="0">
                        <a:latin typeface="+mn-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13" b="0" i="0" kern="1200" dirty="0">
                          <a:solidFill>
                            <a:schemeClr val="dk1"/>
                          </a:solidFill>
                          <a:effectLst/>
                          <a:latin typeface="+mn-lt"/>
                          <a:ea typeface="+mn-ea"/>
                          <a:cs typeface="+mn-cs"/>
                        </a:rPr>
                        <a:t>The dates could be changed to allow it to process then updated on the voucher. Alternatively, it will need to be trip cancelled. Please consult local business rules prior to making any changes.</a:t>
                      </a:r>
                      <a:endParaRPr lang="en-US" sz="1000" dirty="0">
                        <a:latin typeface="+mn-lt"/>
                      </a:endParaRP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tc>
                <a:extLst>
                  <a:ext uri="{0D108BD9-81ED-4DB2-BD59-A6C34878D82A}">
                    <a16:rowId xmlns:a16="http://schemas.microsoft.com/office/drawing/2014/main" val="557643080"/>
                  </a:ext>
                </a:extLst>
              </a:tr>
              <a:tr h="827360">
                <a:tc>
                  <a:txBody>
                    <a:bodyPr/>
                    <a:lstStyle/>
                    <a:p>
                      <a:pPr algn="ctr"/>
                      <a:r>
                        <a:rPr lang="en-US" sz="1000" dirty="0">
                          <a:latin typeface="+mj-lt"/>
                        </a:rPr>
                        <a:t>DTS-21056</a:t>
                      </a:r>
                    </a:p>
                  </a:txBody>
                  <a:tcPr anchor="ctr"/>
                </a:tc>
                <a:tc>
                  <a:txBody>
                    <a:bodyPr/>
                    <a:lstStyle/>
                    <a:p>
                      <a:pPr algn="l"/>
                      <a:r>
                        <a:rPr lang="en-US" sz="1013" b="0" i="0" kern="1200" dirty="0">
                          <a:solidFill>
                            <a:schemeClr val="dk1"/>
                          </a:solidFill>
                          <a:effectLst/>
                          <a:latin typeface="+mn-lt"/>
                          <a:ea typeface="+mn-ea"/>
                          <a:cs typeface="+mn-cs"/>
                        </a:rPr>
                        <a:t>Reservation for Car rental does not show rates in the PNR or in DTS. This affects Sabre PNRs only.</a:t>
                      </a:r>
                      <a:endParaRPr lang="en-US" sz="1000" kern="1200" dirty="0">
                        <a:solidFill>
                          <a:schemeClr val="dk1"/>
                        </a:solidFill>
                        <a:latin typeface="+mn-lt"/>
                        <a:ea typeface="+mn-ea"/>
                        <a:cs typeface="+mn-cs"/>
                      </a:endParaRPr>
                    </a:p>
                  </a:txBody>
                  <a:tcPr anchor="ctr"/>
                </a:tc>
                <a:tc>
                  <a:txBody>
                    <a:bodyPr/>
                    <a:lstStyle/>
                    <a:p>
                      <a:pPr algn="l"/>
                      <a:r>
                        <a:rPr lang="en-US" sz="1000" dirty="0">
                          <a:latin typeface="+mn-lt"/>
                        </a:rPr>
                        <a:t>Please contact the TAC for further assistance.</a:t>
                      </a:r>
                      <a:endParaRPr lang="en-US" sz="1000" dirty="0"/>
                    </a:p>
                  </a:txBody>
                  <a:tcPr anchor="ctr"/>
                </a:tc>
                <a:tc>
                  <a:txBody>
                    <a:bodyPr/>
                    <a:lstStyle/>
                    <a:p>
                      <a:pPr algn="ctr"/>
                      <a:r>
                        <a:rPr lang="en-US" sz="1000" dirty="0">
                          <a:latin typeface="+mj-lt"/>
                        </a:rPr>
                        <a:t>Ready for Assignment</a:t>
                      </a:r>
                    </a:p>
                  </a:txBody>
                  <a:tcPr anchor="ctr"/>
                </a:tc>
                <a:extLst>
                  <a:ext uri="{0D108BD9-81ED-4DB2-BD59-A6C34878D82A}">
                    <a16:rowId xmlns:a16="http://schemas.microsoft.com/office/drawing/2014/main" val="819758298"/>
                  </a:ext>
                </a:extLst>
              </a:tr>
              <a:tr h="679617">
                <a:tc>
                  <a:txBody>
                    <a:bodyPr/>
                    <a:lstStyle/>
                    <a:p>
                      <a:pPr marL="0" algn="ctr" defTabSz="514351" rtl="0" eaLnBrk="1" fontAlgn="ctr" latinLnBrk="0" hangingPunct="1"/>
                      <a:r>
                        <a:rPr lang="en-US" sz="1000" kern="1200" dirty="0">
                          <a:solidFill>
                            <a:schemeClr val="dk1"/>
                          </a:solidFill>
                          <a:latin typeface="+mj-lt"/>
                          <a:ea typeface="+mn-ea"/>
                          <a:cs typeface="+mn-cs"/>
                        </a:rPr>
                        <a:t>PPT</a:t>
                      </a:r>
                    </a:p>
                  </a:txBody>
                  <a:tcPr marL="9525" marR="9525" marT="9525" marB="0" anchor="ctr"/>
                </a:tc>
                <a:tc>
                  <a:txBody>
                    <a:bodyPr/>
                    <a:lstStyle/>
                    <a:p>
                      <a:pPr algn="l"/>
                      <a:r>
                        <a:rPr lang="en-US" sz="1000" dirty="0">
                          <a:solidFill>
                            <a:schemeClr val="tx1"/>
                          </a:solidFill>
                        </a:rPr>
                        <a:t>Issues with Cancelling authorizations that were part of the Feb 2024 conversion.</a:t>
                      </a:r>
                    </a:p>
                  </a:txBody>
                  <a:tcPr anchor="ctr"/>
                </a:tc>
                <a:tc>
                  <a:txBody>
                    <a:bodyPr/>
                    <a:lstStyle/>
                    <a:p>
                      <a:pPr algn="l"/>
                      <a:r>
                        <a:rPr lang="en-US" sz="1000" dirty="0"/>
                        <a:t>Please contact us for further assistance.</a:t>
                      </a:r>
                    </a:p>
                  </a:txBody>
                  <a:tcPr anchor="ctr"/>
                </a:tc>
                <a:tc>
                  <a:txBody>
                    <a:bodyPr/>
                    <a:lstStyle/>
                    <a:p>
                      <a:pPr algn="ctr"/>
                      <a:endParaRPr lang="en-US" sz="1000" dirty="0">
                        <a:latin typeface="+mj-lt"/>
                      </a:endParaRPr>
                    </a:p>
                  </a:txBody>
                  <a:tcPr anchor="ctr"/>
                </a:tc>
                <a:extLst>
                  <a:ext uri="{0D108BD9-81ED-4DB2-BD59-A6C34878D82A}">
                    <a16:rowId xmlns:a16="http://schemas.microsoft.com/office/drawing/2014/main" val="4062080045"/>
                  </a:ext>
                </a:extLst>
              </a:tr>
              <a:tr h="925334">
                <a:tc>
                  <a:txBody>
                    <a:bodyPr/>
                    <a:lstStyle/>
                    <a:p>
                      <a:pPr algn="ctr"/>
                      <a:r>
                        <a:rPr kumimoji="0" lang="en-US" sz="1000" b="0" i="0" u="none" strike="noStrike" kern="1200" cap="none" spc="0" normalizeH="0" baseline="0" noProof="0" dirty="0">
                          <a:ln>
                            <a:noFill/>
                          </a:ln>
                          <a:solidFill>
                            <a:srgbClr val="00467F"/>
                          </a:solidFill>
                          <a:effectLst/>
                          <a:uLnTx/>
                          <a:uFillTx/>
                          <a:latin typeface="+mn-lt"/>
                          <a:ea typeface="+mn-ea"/>
                          <a:cs typeface="+mn-cs"/>
                        </a:rPr>
                        <a:t>DTS-24862</a:t>
                      </a:r>
                      <a:endParaRPr lang="en-US" sz="1000" dirty="0">
                        <a:latin typeface="+mj-lt"/>
                      </a:endParaRPr>
                    </a:p>
                  </a:txBody>
                  <a:tcPr anchor="ctr"/>
                </a:tc>
                <a:tc>
                  <a:txBody>
                    <a:bodyPr/>
                    <a:lstStyle/>
                    <a:p>
                      <a:pPr algn="l"/>
                      <a:r>
                        <a:rPr lang="en-US" sz="1000" kern="1200" dirty="0">
                          <a:solidFill>
                            <a:schemeClr val="dk1"/>
                          </a:solidFill>
                          <a:latin typeface="+mn-lt"/>
                          <a:ea typeface="+mn-ea"/>
                          <a:cs typeface="+mn-cs"/>
                        </a:rPr>
                        <a:t>T</a:t>
                      </a:r>
                      <a:r>
                        <a:rPr lang="en-US" sz="1013" b="0" i="0" kern="1200" dirty="0">
                          <a:solidFill>
                            <a:schemeClr val="dk1"/>
                          </a:solidFill>
                          <a:effectLst/>
                          <a:latin typeface="+mn-lt"/>
                          <a:ea typeface="+mn-ea"/>
                          <a:cs typeface="+mn-cs"/>
                        </a:rPr>
                        <a:t>raveler profiles with a lowercase letter in their SSN are receiving a login error stating "User certificate is already registered to two profiles". This is occurring even when users properly have only two traveler profiles; two traveler profiles and one non-traveler profile; or profiles that are not in the same organization. </a:t>
                      </a:r>
                      <a:endParaRPr lang="en-US" sz="1000" kern="1200" dirty="0">
                        <a:solidFill>
                          <a:schemeClr val="dk1"/>
                        </a:solidFill>
                        <a:latin typeface="+mn-lt"/>
                        <a:ea typeface="+mn-ea"/>
                        <a:cs typeface="+mn-cs"/>
                      </a:endParaRPr>
                    </a:p>
                  </a:txBody>
                  <a:tcPr anchor="ctr"/>
                </a:tc>
                <a:tc>
                  <a:txBody>
                    <a:bodyPr/>
                    <a:lstStyle/>
                    <a:p>
                      <a:pPr algn="l"/>
                      <a:r>
                        <a:rPr lang="en-US" sz="1013" b="0" i="0" kern="1200" dirty="0">
                          <a:solidFill>
                            <a:schemeClr val="dk1"/>
                          </a:solidFill>
                          <a:effectLst/>
                          <a:latin typeface="+mn-lt"/>
                          <a:ea typeface="+mn-ea"/>
                          <a:cs typeface="+mn-cs"/>
                        </a:rPr>
                        <a:t>There is currently no workaround for this issue. </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67F"/>
                          </a:solidFill>
                          <a:effectLst/>
                          <a:uLnTx/>
                          <a:uFillTx/>
                          <a:latin typeface="Arial" panose="020B0604020202020204"/>
                          <a:ea typeface="+mn-ea"/>
                          <a:cs typeface="+mn-cs"/>
                        </a:rPr>
                        <a:t>FY24 MR4</a:t>
                      </a:r>
                      <a:endParaRPr lang="en-US" sz="1000" dirty="0"/>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C19E-BEF8-3721-F243-8CDC85699C60}"/>
              </a:ext>
            </a:extLst>
          </p:cNvPr>
          <p:cNvSpPr>
            <a:spLocks noGrp="1"/>
          </p:cNvSpPr>
          <p:nvPr>
            <p:ph type="title"/>
          </p:nvPr>
        </p:nvSpPr>
        <p:spPr/>
        <p:txBody>
          <a:bodyPr/>
          <a:lstStyle/>
          <a:p>
            <a:r>
              <a:rPr lang="en-US" dirty="0"/>
              <a:t>Introduction to Sustainable Defense Travel</a:t>
            </a:r>
          </a:p>
        </p:txBody>
      </p:sp>
      <p:sp>
        <p:nvSpPr>
          <p:cNvPr id="3" name="Slide Number Placeholder 2">
            <a:extLst>
              <a:ext uri="{FF2B5EF4-FFF2-40B4-BE49-F238E27FC236}">
                <a16:creationId xmlns:a16="http://schemas.microsoft.com/office/drawing/2014/main" id="{FFA56F80-BB2B-F00C-78EE-F1E1171F8F8E}"/>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a:extLst>
              <a:ext uri="{FF2B5EF4-FFF2-40B4-BE49-F238E27FC236}">
                <a16:creationId xmlns:a16="http://schemas.microsoft.com/office/drawing/2014/main" id="{FA9238AD-D1D3-5E84-6632-2F0517B545D4}"/>
              </a:ext>
            </a:extLst>
          </p:cNvPr>
          <p:cNvSpPr>
            <a:spLocks noGrp="1"/>
          </p:cNvSpPr>
          <p:nvPr>
            <p:ph sz="quarter" idx="10"/>
          </p:nvPr>
        </p:nvSpPr>
        <p:spPr/>
        <p:txBody>
          <a:bodyPr>
            <a:normAutofit fontScale="92500" lnSpcReduction="10000"/>
          </a:bodyPr>
          <a:lstStyle/>
          <a:p>
            <a:r>
              <a:rPr lang="en-US" b="0" i="0" dirty="0">
                <a:solidFill>
                  <a:srgbClr val="1B1B1B"/>
                </a:solidFill>
                <a:effectLst/>
                <a:latin typeface="Arial" panose="020B0604020202020204" pitchFamily="34" charset="0"/>
              </a:rPr>
              <a:t>To support the goals in Executive Order 14057 of December 8, 2021, Catalyzing Clean Energy Industries and Jobs through Federal Sustainability, the White House has issued instructions that direct Federal agencies to prioritize the use of sustainable transportation for official travel.</a:t>
            </a:r>
          </a:p>
          <a:p>
            <a:pPr lvl="1"/>
            <a:r>
              <a:rPr lang="en-US" b="0" i="0" dirty="0">
                <a:solidFill>
                  <a:srgbClr val="1B1B1B"/>
                </a:solidFill>
                <a:effectLst/>
                <a:latin typeface="Arial" panose="020B0604020202020204" pitchFamily="34" charset="0"/>
                <a:hlinkClick r:id="rId2"/>
              </a:rPr>
              <a:t>https://www.whitehouse.gov/briefing-room/presidential-actions/2021/12/08/executive-order-on-catalyzing-clean-energy-industries-and-jobs-through-federal-sustainability/</a:t>
            </a:r>
            <a:r>
              <a:rPr lang="en-US" b="0" i="0" dirty="0">
                <a:solidFill>
                  <a:srgbClr val="1B1B1B"/>
                </a:solidFill>
                <a:effectLst/>
                <a:latin typeface="Arial" panose="020B0604020202020204" pitchFamily="34" charset="0"/>
              </a:rPr>
              <a:t> </a:t>
            </a:r>
          </a:p>
          <a:p>
            <a:endParaRPr lang="en-US" dirty="0">
              <a:solidFill>
                <a:srgbClr val="1B1B1B"/>
              </a:solidFill>
              <a:latin typeface="Arial" panose="020B0604020202020204" pitchFamily="34" charset="0"/>
            </a:endParaRPr>
          </a:p>
          <a:p>
            <a:r>
              <a:rPr lang="en-US" dirty="0"/>
              <a:t>The Memorandum from December 14, 2023, provides guidance to agencies to make the use of sustainable transportation easier to access and book, consistent with agency missions and fiscal responsibility.</a:t>
            </a:r>
          </a:p>
          <a:p>
            <a:pPr lvl="1"/>
            <a:r>
              <a:rPr lang="en-US" dirty="0">
                <a:hlinkClick r:id="rId3"/>
              </a:rPr>
              <a:t>https://www.whitehouse.gov/wp-content/uploads/2023/12/M-24-05-Catalyzing-Sustainable-Transportation-Through-Federal-Travel.pdf</a:t>
            </a:r>
            <a:r>
              <a:rPr lang="en-US" dirty="0"/>
              <a:t> </a:t>
            </a:r>
          </a:p>
          <a:p>
            <a:pPr lvl="1"/>
            <a:endParaRPr lang="en-US" dirty="0"/>
          </a:p>
        </p:txBody>
      </p:sp>
    </p:spTree>
    <p:extLst>
      <p:ext uri="{BB962C8B-B14F-4D97-AF65-F5344CB8AC3E}">
        <p14:creationId xmlns:p14="http://schemas.microsoft.com/office/powerpoint/2010/main" val="374390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E435-DF79-62E7-1856-816A9036D469}"/>
              </a:ext>
            </a:extLst>
          </p:cNvPr>
          <p:cNvSpPr>
            <a:spLocks noGrp="1"/>
          </p:cNvSpPr>
          <p:nvPr>
            <p:ph type="title"/>
          </p:nvPr>
        </p:nvSpPr>
        <p:spPr/>
        <p:txBody>
          <a:bodyPr/>
          <a:lstStyle/>
          <a:p>
            <a:r>
              <a:rPr lang="en-US" sz="1800" dirty="0"/>
              <a:t>UTD-CTD for MAP-CAP 104-23(I), “Sustainable Transportation for Official Temporary Duty (TDY) Travel”</a:t>
            </a:r>
          </a:p>
        </p:txBody>
      </p:sp>
      <p:sp>
        <p:nvSpPr>
          <p:cNvPr id="3" name="Slide Number Placeholder 2">
            <a:extLst>
              <a:ext uri="{FF2B5EF4-FFF2-40B4-BE49-F238E27FC236}">
                <a16:creationId xmlns:a16="http://schemas.microsoft.com/office/drawing/2014/main" id="{8657E5F7-3915-F102-F278-08311ADD23B9}"/>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4" name="Content Placeholder 3">
            <a:extLst>
              <a:ext uri="{FF2B5EF4-FFF2-40B4-BE49-F238E27FC236}">
                <a16:creationId xmlns:a16="http://schemas.microsoft.com/office/drawing/2014/main" id="{A9FFF6D4-D887-2193-011E-8FE4E36BC650}"/>
              </a:ext>
            </a:extLst>
          </p:cNvPr>
          <p:cNvSpPr>
            <a:spLocks noGrp="1"/>
          </p:cNvSpPr>
          <p:nvPr>
            <p:ph sz="quarter" idx="10"/>
          </p:nvPr>
        </p:nvSpPr>
        <p:spPr/>
        <p:txBody>
          <a:bodyPr/>
          <a:lstStyle/>
          <a:p>
            <a:r>
              <a:rPr lang="en-US" dirty="0"/>
              <a:t>The UTD-CTD for MAP-CAP 104-23(I), Sustainable Transportation for Official Temporary Duty (TDY) Travel was posted February 20, 2024 with an effective date of March 1, 2024.</a:t>
            </a:r>
          </a:p>
          <a:p>
            <a:pPr lvl="1"/>
            <a:r>
              <a:rPr lang="en-US" dirty="0">
                <a:hlinkClick r:id="rId2"/>
              </a:rPr>
              <a:t>https://media.defense.gov/2024/Feb/22/2003398474/-1/-1/0/UTD-CTD_for_MAP-CAP_104-23(S)_Sustainable_Transportation_for_Official_Temporary_Duty_(TDY)_Travel.PDF</a:t>
            </a:r>
            <a:r>
              <a:rPr lang="en-US" dirty="0"/>
              <a:t> </a:t>
            </a:r>
          </a:p>
          <a:p>
            <a:endParaRPr lang="en-US" dirty="0"/>
          </a:p>
          <a:p>
            <a:r>
              <a:rPr lang="en-US" dirty="0"/>
              <a:t>This bulletin clarifies existing regulations for determining the method of transportation that is most advantageous to the Government and encourages Federal travelers to make sustainable, cost-effective transportation choices when conducting official TDY travel.</a:t>
            </a:r>
          </a:p>
          <a:p>
            <a:endParaRPr lang="en-US" dirty="0"/>
          </a:p>
          <a:p>
            <a:endParaRPr lang="en-US" dirty="0"/>
          </a:p>
        </p:txBody>
      </p:sp>
    </p:spTree>
    <p:extLst>
      <p:ext uri="{BB962C8B-B14F-4D97-AF65-F5344CB8AC3E}">
        <p14:creationId xmlns:p14="http://schemas.microsoft.com/office/powerpoint/2010/main" val="224610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2B18-9981-64DB-5060-00B04D20E918}"/>
              </a:ext>
            </a:extLst>
          </p:cNvPr>
          <p:cNvSpPr>
            <a:spLocks noGrp="1"/>
          </p:cNvSpPr>
          <p:nvPr>
            <p:ph type="title"/>
          </p:nvPr>
        </p:nvSpPr>
        <p:spPr/>
        <p:txBody>
          <a:bodyPr/>
          <a:lstStyle/>
          <a:p>
            <a:r>
              <a:rPr lang="en-US" dirty="0"/>
              <a:t>JTR Changes and Revisions</a:t>
            </a:r>
          </a:p>
        </p:txBody>
      </p:sp>
      <p:sp>
        <p:nvSpPr>
          <p:cNvPr id="3" name="Slide Number Placeholder 2">
            <a:extLst>
              <a:ext uri="{FF2B5EF4-FFF2-40B4-BE49-F238E27FC236}">
                <a16:creationId xmlns:a16="http://schemas.microsoft.com/office/drawing/2014/main" id="{65FAA221-E249-226D-3161-1B79264F04E3}"/>
              </a:ext>
            </a:extLst>
          </p:cNvPr>
          <p:cNvSpPr>
            <a:spLocks noGrp="1"/>
          </p:cNvSpPr>
          <p:nvPr>
            <p:ph type="sldNum" sz="quarter" idx="4"/>
          </p:nvPr>
        </p:nvSpPr>
        <p:spPr/>
        <p:txBody>
          <a:bodyPr/>
          <a:lstStyle/>
          <a:p>
            <a:fld id="{4C6B7127-9F77-471E-BA61-1540CB2C57B2}" type="slidenum">
              <a:rPr lang="en-US" smtClean="0"/>
              <a:pPr/>
              <a:t>7</a:t>
            </a:fld>
            <a:endParaRPr lang="en-US" dirty="0"/>
          </a:p>
        </p:txBody>
      </p:sp>
      <p:sp>
        <p:nvSpPr>
          <p:cNvPr id="4" name="Content Placeholder 3">
            <a:extLst>
              <a:ext uri="{FF2B5EF4-FFF2-40B4-BE49-F238E27FC236}">
                <a16:creationId xmlns:a16="http://schemas.microsoft.com/office/drawing/2014/main" id="{472A2730-E225-7F9C-B3BE-84E6E0E6D18C}"/>
              </a:ext>
            </a:extLst>
          </p:cNvPr>
          <p:cNvSpPr>
            <a:spLocks noGrp="1"/>
          </p:cNvSpPr>
          <p:nvPr>
            <p:ph sz="quarter" idx="10"/>
          </p:nvPr>
        </p:nvSpPr>
        <p:spPr/>
        <p:txBody>
          <a:bodyPr>
            <a:normAutofit lnSpcReduction="10000"/>
          </a:bodyPr>
          <a:lstStyle/>
          <a:p>
            <a:r>
              <a:rPr lang="en-US" dirty="0"/>
              <a:t>0202 TRANSPORTATION</a:t>
            </a:r>
          </a:p>
          <a:p>
            <a:pPr lvl="1"/>
            <a:r>
              <a:rPr lang="en-US" dirty="0"/>
              <a:t>This section addresses transportation to, from, and around official travel locations. The AO should authorize transportation before a traveler departs. If the AO does not, then air transportation is the authorized transportation mode </a:t>
            </a:r>
            <a:r>
              <a:rPr lang="en-US" dirty="0">
                <a:highlight>
                  <a:srgbClr val="FFFF00"/>
                </a:highlight>
              </a:rPr>
              <a:t>for transoceanic travel. For non-transoceanic TDY travel, the transportation types specified in par. 020203 should be used. If the traveler selects an alternate mode than as specified in par. 020203, then they must demonstrate to the AO’s satisfaction that the selected mode of travel was the most efficient or economical option reasonably available. </a:t>
            </a:r>
            <a:r>
              <a:rPr lang="en-US" dirty="0"/>
              <a:t>Each traveler is allowed a seat on the authorized transportation mode. While an AO does not normally direct transportation, he or she may do so for a traveler under certain circumstances. If travel changes unexpectedly, the transportation type can be approved after travel has begun if the reasons are acceptable to the AO. Travel other than by a usually traveled route must be justified for any excess cost to be Government funded.</a:t>
            </a:r>
          </a:p>
        </p:txBody>
      </p:sp>
      <p:sp>
        <p:nvSpPr>
          <p:cNvPr id="5" name="TextBox 4">
            <a:extLst>
              <a:ext uri="{FF2B5EF4-FFF2-40B4-BE49-F238E27FC236}">
                <a16:creationId xmlns:a16="http://schemas.microsoft.com/office/drawing/2014/main" id="{9A4927D6-8F6B-66CC-CD6F-3B859861B2A1}"/>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a:t>
            </a:r>
          </a:p>
        </p:txBody>
      </p:sp>
    </p:spTree>
    <p:extLst>
      <p:ext uri="{BB962C8B-B14F-4D97-AF65-F5344CB8AC3E}">
        <p14:creationId xmlns:p14="http://schemas.microsoft.com/office/powerpoint/2010/main" val="194697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0076-0C45-6174-D5B5-DAF9248DB4DB}"/>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12EF4B16-E347-C987-7B04-B4F4ECBB670D}"/>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4" name="Content Placeholder 3">
            <a:extLst>
              <a:ext uri="{FF2B5EF4-FFF2-40B4-BE49-F238E27FC236}">
                <a16:creationId xmlns:a16="http://schemas.microsoft.com/office/drawing/2014/main" id="{8BCD7B2F-38B9-1B15-C08E-0ACFD20CB335}"/>
              </a:ext>
            </a:extLst>
          </p:cNvPr>
          <p:cNvSpPr>
            <a:spLocks noGrp="1"/>
          </p:cNvSpPr>
          <p:nvPr>
            <p:ph sz="quarter" idx="10"/>
          </p:nvPr>
        </p:nvSpPr>
        <p:spPr/>
        <p:txBody>
          <a:bodyPr/>
          <a:lstStyle/>
          <a:p>
            <a:r>
              <a:rPr lang="en-US" dirty="0">
                <a:highlight>
                  <a:srgbClr val="FFFF00"/>
                </a:highlight>
              </a:rPr>
              <a:t>ZERO-EMISSION VEHICLE is a vehicle that when operating produces zero tailpipe exhaust emissions of any criteria pollutant (or precursor pollutant) or greenhouse gas.</a:t>
            </a:r>
          </a:p>
          <a:p>
            <a:endParaRPr lang="en-US" dirty="0">
              <a:highlight>
                <a:srgbClr val="FFFF00"/>
              </a:highlight>
            </a:endParaRPr>
          </a:p>
          <a:p>
            <a:endParaRPr lang="en-US" dirty="0">
              <a:highlight>
                <a:srgbClr val="FFFF00"/>
              </a:highlight>
            </a:endParaRPr>
          </a:p>
        </p:txBody>
      </p:sp>
      <p:sp>
        <p:nvSpPr>
          <p:cNvPr id="5" name="TextBox 4">
            <a:extLst>
              <a:ext uri="{FF2B5EF4-FFF2-40B4-BE49-F238E27FC236}">
                <a16:creationId xmlns:a16="http://schemas.microsoft.com/office/drawing/2014/main" id="{1B45E90E-0C8A-ED51-BDE7-833F6A2840C3}"/>
              </a:ext>
            </a:extLst>
          </p:cNvPr>
          <p:cNvSpPr txBox="1"/>
          <p:nvPr/>
        </p:nvSpPr>
        <p:spPr>
          <a:xfrm>
            <a:off x="6840000" y="163598"/>
            <a:ext cx="1901391" cy="518798"/>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Appendix A</a:t>
            </a:r>
          </a:p>
        </p:txBody>
      </p:sp>
    </p:spTree>
    <p:extLst>
      <p:ext uri="{BB962C8B-B14F-4D97-AF65-F5344CB8AC3E}">
        <p14:creationId xmlns:p14="http://schemas.microsoft.com/office/powerpoint/2010/main" val="254364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CC8C-1FC0-F811-2861-896C00FDE7C0}"/>
              </a:ext>
            </a:extLst>
          </p:cNvPr>
          <p:cNvSpPr>
            <a:spLocks noGrp="1"/>
          </p:cNvSpPr>
          <p:nvPr>
            <p:ph type="title"/>
          </p:nvPr>
        </p:nvSpPr>
        <p:spPr/>
        <p:txBody>
          <a:bodyPr/>
          <a:lstStyle/>
          <a:p>
            <a:r>
              <a:rPr lang="en-US" dirty="0"/>
              <a:t>JTR Changes and Revisions (cont.)</a:t>
            </a:r>
          </a:p>
        </p:txBody>
      </p:sp>
      <p:sp>
        <p:nvSpPr>
          <p:cNvPr id="3" name="Slide Number Placeholder 2">
            <a:extLst>
              <a:ext uri="{FF2B5EF4-FFF2-40B4-BE49-F238E27FC236}">
                <a16:creationId xmlns:a16="http://schemas.microsoft.com/office/drawing/2014/main" id="{26AF2B13-E1AE-39FE-2ABB-49A4B9F5145F}"/>
              </a:ext>
            </a:extLst>
          </p:cNvPr>
          <p:cNvSpPr>
            <a:spLocks noGrp="1"/>
          </p:cNvSpPr>
          <p:nvPr>
            <p:ph type="sldNum" sz="quarter" idx="4"/>
          </p:nvPr>
        </p:nvSpPr>
        <p:spPr/>
        <p:txBody>
          <a:bodyPr/>
          <a:lstStyle/>
          <a:p>
            <a:fld id="{4C6B7127-9F77-471E-BA61-1540CB2C57B2}" type="slidenum">
              <a:rPr lang="en-US" smtClean="0"/>
              <a:pPr/>
              <a:t>9</a:t>
            </a:fld>
            <a:endParaRPr lang="en-US" dirty="0"/>
          </a:p>
        </p:txBody>
      </p:sp>
      <p:sp>
        <p:nvSpPr>
          <p:cNvPr id="4" name="Content Placeholder 3">
            <a:extLst>
              <a:ext uri="{FF2B5EF4-FFF2-40B4-BE49-F238E27FC236}">
                <a16:creationId xmlns:a16="http://schemas.microsoft.com/office/drawing/2014/main" id="{6F2F5F19-DBC9-60A0-E793-7816F6572BCB}"/>
              </a:ext>
            </a:extLst>
          </p:cNvPr>
          <p:cNvSpPr>
            <a:spLocks noGrp="1"/>
          </p:cNvSpPr>
          <p:nvPr>
            <p:ph sz="quarter" idx="10"/>
          </p:nvPr>
        </p:nvSpPr>
        <p:spPr/>
        <p:txBody>
          <a:bodyPr/>
          <a:lstStyle/>
          <a:p>
            <a:r>
              <a:rPr lang="en-US" dirty="0"/>
              <a:t>020203. Transportation Types Most Advantageous to the Government</a:t>
            </a:r>
          </a:p>
          <a:p>
            <a:pPr lvl="1"/>
            <a:r>
              <a:rPr lang="en-US" dirty="0"/>
              <a:t>2. When Government transportation is not directed, commercial travel by airplane, </a:t>
            </a:r>
            <a:r>
              <a:rPr lang="en-US" dirty="0">
                <a:highlight>
                  <a:srgbClr val="FFFF00"/>
                </a:highlight>
              </a:rPr>
              <a:t>rail</a:t>
            </a:r>
            <a:r>
              <a:rPr lang="en-US" dirty="0"/>
              <a:t>, bus, or ship is generally the most advantageous method of transportation and should be selected when reasonably available. Of these types, travel by airplane, </a:t>
            </a:r>
            <a:r>
              <a:rPr lang="en-US" dirty="0">
                <a:highlight>
                  <a:srgbClr val="FFFF00"/>
                </a:highlight>
              </a:rPr>
              <a:t>or rail if the distance is less than 250 miles, is usually preferable when available.</a:t>
            </a:r>
          </a:p>
          <a:p>
            <a:pPr lvl="1"/>
            <a:endParaRPr lang="en-US" dirty="0">
              <a:highlight>
                <a:srgbClr val="FFFF00"/>
              </a:highlight>
            </a:endParaRPr>
          </a:p>
          <a:p>
            <a:pPr lvl="1"/>
            <a:r>
              <a:rPr lang="en-US" dirty="0"/>
              <a:t>B. Determination Factors. The AO will use the following factors to determine which type of transportation is most advantageous to the Government for TDY travel:</a:t>
            </a:r>
            <a:endParaRPr lang="en-US" dirty="0">
              <a:highlight>
                <a:srgbClr val="FFFF00"/>
              </a:highlight>
            </a:endParaRPr>
          </a:p>
          <a:p>
            <a:pPr lvl="2"/>
            <a:r>
              <a:rPr lang="en-US" dirty="0">
                <a:highlight>
                  <a:srgbClr val="FFFF00"/>
                </a:highlight>
              </a:rPr>
              <a:t>10. Zero-emission vehicles (ZEVs) when the rental rate is equal to or less than the least expensive compact car, and charging infrastructure availability en route or at the destination.</a:t>
            </a:r>
          </a:p>
        </p:txBody>
      </p:sp>
      <p:sp>
        <p:nvSpPr>
          <p:cNvPr id="5" name="TextBox 4">
            <a:extLst>
              <a:ext uri="{FF2B5EF4-FFF2-40B4-BE49-F238E27FC236}">
                <a16:creationId xmlns:a16="http://schemas.microsoft.com/office/drawing/2014/main" id="{1E91171D-0F92-DDD2-4460-29E9E4AFE185}"/>
              </a:ext>
            </a:extLst>
          </p:cNvPr>
          <p:cNvSpPr txBox="1"/>
          <p:nvPr/>
        </p:nvSpPr>
        <p:spPr>
          <a:xfrm>
            <a:off x="6840000" y="58380"/>
            <a:ext cx="1901391" cy="714063"/>
          </a:xfrm>
          <a:prstGeom prst="rect">
            <a:avLst/>
          </a:prstGeom>
          <a:noFill/>
          <a:ln>
            <a:solidFill>
              <a:schemeClr val="tx2"/>
            </a:solidFill>
          </a:ln>
        </p:spPr>
        <p:txBody>
          <a:bodyPr wrap="square" lIns="91440" tIns="91440" rIns="91440" bIns="91440" rtlCol="0" anchor="ctr" anchorCtr="0">
            <a:normAutofit/>
          </a:bodyPr>
          <a:lstStyle/>
          <a:p>
            <a:pPr algn="ctr"/>
            <a:r>
              <a:rPr lang="en-US" sz="1200" dirty="0">
                <a:solidFill>
                  <a:schemeClr val="tx2"/>
                </a:solidFill>
              </a:rPr>
              <a:t>JTR 020203 A2</a:t>
            </a:r>
          </a:p>
          <a:p>
            <a:pPr algn="ctr"/>
            <a:r>
              <a:rPr lang="en-US" sz="1200" dirty="0">
                <a:solidFill>
                  <a:schemeClr val="tx2"/>
                </a:solidFill>
              </a:rPr>
              <a:t>JTR 020203 B10</a:t>
            </a:r>
          </a:p>
        </p:txBody>
      </p:sp>
    </p:spTree>
    <p:extLst>
      <p:ext uri="{BB962C8B-B14F-4D97-AF65-F5344CB8AC3E}">
        <p14:creationId xmlns:p14="http://schemas.microsoft.com/office/powerpoint/2010/main" val="1073246969"/>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solidFill>
        </a:ln>
      </a:spPr>
      <a:bodyPr wrap="square" lIns="91440" tIns="91440" rIns="91440" bIns="91440" rtlCol="0" anchor="ctr" anchorCtr="0">
        <a:normAutofit lnSpcReduction="10000"/>
      </a:bodyPr>
      <a:lstStyle>
        <a:defPPr algn="ctr">
          <a:defRPr sz="1200" dirty="0" smtClean="0">
            <a:solidFill>
              <a:schemeClr val="tx2"/>
            </a:solidFill>
          </a:defRPr>
        </a:defPPr>
      </a:lstStyle>
    </a:txDef>
  </a:objectDefaults>
  <a:extraClrSchemeLst/>
  <a:extLst>
    <a:ext uri="{05A4C25C-085E-4340-85A3-A5531E510DB2}">
      <thm15:themeFamily xmlns:thm15="http://schemas.microsoft.com/office/thememl/2012/main" name="Presentation1" id="{BF88A50A-3E7F-4389-94D1-BCA77BB15E95}" vid="{C886C2E5-C4B4-402D-9B22-38BDC4D29C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3.xml><?xml version="1.0" encoding="utf-8"?>
<ds:datastoreItem xmlns:ds="http://schemas.openxmlformats.org/officeDocument/2006/customXml" ds:itemID="{704FC648-6905-447E-8578-BAF7EDA6E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TAC Outreach Call</Template>
  <TotalTime>14865</TotalTime>
  <Words>4132</Words>
  <Application>Microsoft Office PowerPoint</Application>
  <PresentationFormat>On-screen Show (16:9)</PresentationFormat>
  <Paragraphs>327</Paragraphs>
  <Slides>38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DTMO Template</vt:lpstr>
      <vt:lpstr>Welcome to the TAC Outreach Call</vt:lpstr>
      <vt:lpstr>TAC Outreach Call Sustainable Defense Travel – Encore and Updates </vt:lpstr>
      <vt:lpstr>PowerPoint Presentation</vt:lpstr>
      <vt:lpstr>Top Issues for March/April</vt:lpstr>
      <vt:lpstr>Introduction to Sustainable Defense Travel</vt:lpstr>
      <vt:lpstr>UTD-CTD for MAP-CAP 104-23(I), “Sustainable Transportation for Official Temporary Duty (TDY) Travel”</vt:lpstr>
      <vt:lpstr>JTR Changes and Revisions</vt:lpstr>
      <vt:lpstr>JTR Changes and Revisions (cont.)</vt:lpstr>
      <vt:lpstr>JTR Changes and Revisions (cont.)</vt:lpstr>
      <vt:lpstr>JTR Changes and Revisions (cont.)</vt:lpstr>
      <vt:lpstr>JTR Changes and Revisions (cont.)</vt:lpstr>
      <vt:lpstr>JTR Changes and Revisions (cont.)</vt:lpstr>
      <vt:lpstr>JTR Changes and Revisions (cont.)</vt:lpstr>
      <vt:lpstr>JTR Changes and Revisions (cont.)</vt:lpstr>
      <vt:lpstr>JTR Changes and Revisions (cont.)</vt:lpstr>
      <vt:lpstr>Break-Down of Changes</vt:lpstr>
      <vt:lpstr>Constructed Travel Changes</vt:lpstr>
      <vt:lpstr>Constructed Travel Changes (cont.)</vt:lpstr>
      <vt:lpstr>Constructed Travel Changes (cont.)</vt:lpstr>
      <vt:lpstr>Constructed Travel Changes (cont.)</vt:lpstr>
      <vt:lpstr>Possible “Error” Message with the CTW - Chrome</vt:lpstr>
      <vt:lpstr>Possible “Error” Message with the CTW - Edge</vt:lpstr>
      <vt:lpstr>Constructed Travel Changes (cont.)</vt:lpstr>
      <vt:lpstr>Constructed Travel Changes (cont.)</vt:lpstr>
      <vt:lpstr>Constructed Travel Changes (cont.)</vt:lpstr>
      <vt:lpstr>Sustainable Defense Travel Best Practices</vt:lpstr>
      <vt:lpstr>Sustainable Defense Travel Best Practices</vt:lpstr>
      <vt:lpstr>Sustainable Defense Travel Best Practices (cont.)</vt:lpstr>
      <vt:lpstr>Sustainable Defense Travel Best Practices (cont.)</vt:lpstr>
      <vt:lpstr>Questions about Sustainable Defense Travel</vt:lpstr>
      <vt:lpstr>Questions about Sustainable Defense Travel (cont.)</vt:lpstr>
      <vt:lpstr>Questions about Sustainable Defense Travel (cont.)</vt:lpstr>
      <vt:lpstr>Questions about Sustainable Defense Travel (cont.)</vt:lpstr>
      <vt:lpstr>Questions from Outreach on Sustainable Travel</vt:lpstr>
      <vt:lpstr>Resources</vt:lpstr>
      <vt:lpstr>Resources (cont.)</vt:lpstr>
      <vt:lpstr>Resources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9</cp:revision>
  <dcterms:created xsi:type="dcterms:W3CDTF">2024-03-05T11:32:02Z</dcterms:created>
  <dcterms:modified xsi:type="dcterms:W3CDTF">2024-04-05T16:14:43Z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