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tags/tag9.xml" ContentType="application/vnd.openxmlformats-officedocument.presentationml.tags+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tags/tag11.xml" ContentType="application/vnd.openxmlformats-officedocument.presentationml.tags+xml"/>
  <Override PartName="/ppt/notesSlides/notesSlide28.xml" ContentType="application/vnd.openxmlformats-officedocument.presentationml.notesSlide+xml"/>
  <Override PartName="/ppt/tags/tag12.xml" ContentType="application/vnd.openxmlformats-officedocument.presentationml.tags+xml"/>
  <Override PartName="/ppt/notesSlides/notesSlide29.xml" ContentType="application/vnd.openxmlformats-officedocument.presentationml.notesSlide+xml"/>
  <Override PartName="/ppt/tags/tag13.xml" ContentType="application/vnd.openxmlformats-officedocument.presentationml.tags+xml"/>
  <Override PartName="/ppt/notesSlides/notesSlide30.xml" ContentType="application/vnd.openxmlformats-officedocument.presentationml.notesSlide+xml"/>
  <Override PartName="/ppt/tags/tag14.xml" ContentType="application/vnd.openxmlformats-officedocument.presentationml.tags+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32.xml" ContentType="application/vnd.openxmlformats-officedocument.presentationml.notesSlide+xml"/>
  <Override PartName="/ppt/tags/tag16.xml" ContentType="application/vnd.openxmlformats-officedocument.presentationml.tags+xml"/>
  <Override PartName="/ppt/notesSlides/notesSlide33.xml" ContentType="application/vnd.openxmlformats-officedocument.presentationml.notesSlide+xml"/>
  <Override PartName="/ppt/tags/tag17.xml" ContentType="application/vnd.openxmlformats-officedocument.presentationml.tags+xml"/>
  <Override PartName="/ppt/notesSlides/notesSlide34.xml" ContentType="application/vnd.openxmlformats-officedocument.presentationml.notesSlide+xml"/>
  <Override PartName="/ppt/tags/tag18.xml" ContentType="application/vnd.openxmlformats-officedocument.presentationml.tags+xml"/>
  <Override PartName="/ppt/notesSlides/notesSlide35.xml" ContentType="application/vnd.openxmlformats-officedocument.presentationml.notesSlide+xml"/>
  <Override PartName="/ppt/tags/tag19.xml" ContentType="application/vnd.openxmlformats-officedocument.presentationml.tags+xml"/>
  <Override PartName="/ppt/notesSlides/notesSlide36.xml" ContentType="application/vnd.openxmlformats-officedocument.presentationml.notesSlide+xml"/>
  <Override PartName="/ppt/tags/tag20.xml" ContentType="application/vnd.openxmlformats-officedocument.presentationml.tags+xml"/>
  <Override PartName="/ppt/notesSlides/notesSlide37.xml" ContentType="application/vnd.openxmlformats-officedocument.presentationml.notesSlide+xml"/>
  <Override PartName="/ppt/tags/tag21.xml" ContentType="application/vnd.openxmlformats-officedocument.presentationml.tags+xml"/>
  <Override PartName="/ppt/notesSlides/notesSlide38.xml" ContentType="application/vnd.openxmlformats-officedocument.presentationml.notesSlide+xml"/>
  <Override PartName="/ppt/tags/tag22.xml" ContentType="application/vnd.openxmlformats-officedocument.presentationml.tags+xml"/>
  <Override PartName="/ppt/notesSlides/notesSlide39.xml" ContentType="application/vnd.openxmlformats-officedocument.presentationml.notesSlide+xml"/>
  <Override PartName="/ppt/tags/tag23.xml" ContentType="application/vnd.openxmlformats-officedocument.presentationml.tags+xml"/>
  <Override PartName="/ppt/notesSlides/notesSlide40.xml" ContentType="application/vnd.openxmlformats-officedocument.presentationml.notesSlide+xml"/>
  <Override PartName="/ppt/tags/tag24.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73"/>
  </p:notesMasterIdLst>
  <p:sldIdLst>
    <p:sldId id="274" r:id="rId5"/>
    <p:sldId id="267" r:id="rId6"/>
    <p:sldId id="269" r:id="rId7"/>
    <p:sldId id="273" r:id="rId8"/>
    <p:sldId id="497" r:id="rId9"/>
    <p:sldId id="498" r:id="rId10"/>
    <p:sldId id="275" r:id="rId11"/>
    <p:sldId id="277" r:id="rId12"/>
    <p:sldId id="276" r:id="rId13"/>
    <p:sldId id="283" r:id="rId14"/>
    <p:sldId id="278" r:id="rId15"/>
    <p:sldId id="426" r:id="rId16"/>
    <p:sldId id="449" r:id="rId17"/>
    <p:sldId id="455" r:id="rId18"/>
    <p:sldId id="542" r:id="rId19"/>
    <p:sldId id="456" r:id="rId20"/>
    <p:sldId id="457" r:id="rId21"/>
    <p:sldId id="428" r:id="rId22"/>
    <p:sldId id="430" r:id="rId23"/>
    <p:sldId id="439" r:id="rId24"/>
    <p:sldId id="440" r:id="rId25"/>
    <p:sldId id="438" r:id="rId26"/>
    <p:sldId id="431" r:id="rId27"/>
    <p:sldId id="432" r:id="rId28"/>
    <p:sldId id="433" r:id="rId29"/>
    <p:sldId id="499" r:id="rId30"/>
    <p:sldId id="478" r:id="rId31"/>
    <p:sldId id="435" r:id="rId32"/>
    <p:sldId id="436" r:id="rId33"/>
    <p:sldId id="493" r:id="rId34"/>
    <p:sldId id="458" r:id="rId35"/>
    <p:sldId id="441" r:id="rId36"/>
    <p:sldId id="434" r:id="rId37"/>
    <p:sldId id="442" r:id="rId38"/>
    <p:sldId id="443" r:id="rId39"/>
    <p:sldId id="494" r:id="rId40"/>
    <p:sldId id="489" r:id="rId41"/>
    <p:sldId id="444" r:id="rId42"/>
    <p:sldId id="477" r:id="rId43"/>
    <p:sldId id="459" r:id="rId44"/>
    <p:sldId id="460" r:id="rId45"/>
    <p:sldId id="461" r:id="rId46"/>
    <p:sldId id="462" r:id="rId47"/>
    <p:sldId id="463" r:id="rId48"/>
    <p:sldId id="464" r:id="rId49"/>
    <p:sldId id="465" r:id="rId50"/>
    <p:sldId id="466" r:id="rId51"/>
    <p:sldId id="467" r:id="rId52"/>
    <p:sldId id="577" r:id="rId53"/>
    <p:sldId id="579" r:id="rId54"/>
    <p:sldId id="580" r:id="rId55"/>
    <p:sldId id="581" r:id="rId56"/>
    <p:sldId id="582" r:id="rId57"/>
    <p:sldId id="583" r:id="rId58"/>
    <p:sldId id="584" r:id="rId59"/>
    <p:sldId id="585" r:id="rId60"/>
    <p:sldId id="586" r:id="rId61"/>
    <p:sldId id="587" r:id="rId62"/>
    <p:sldId id="471" r:id="rId63"/>
    <p:sldId id="472" r:id="rId64"/>
    <p:sldId id="473" r:id="rId65"/>
    <p:sldId id="474" r:id="rId66"/>
    <p:sldId id="475" r:id="rId67"/>
    <p:sldId id="476" r:id="rId68"/>
    <p:sldId id="588" r:id="rId69"/>
    <p:sldId id="543" r:id="rId70"/>
    <p:sldId id="544" r:id="rId71"/>
    <p:sldId id="271" r:id="rId7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undy, Betsey M CIV DODHRA DTMO (USA)" initials="GBMCDD(" lastIdx="4" clrIdx="0">
    <p:extLst>
      <p:ext uri="{19B8F6BF-5375-455C-9EA6-DF929625EA0E}">
        <p15:presenceInfo xmlns:p15="http://schemas.microsoft.com/office/powerpoint/2012/main" userId="S-1-5-21-412667653-668731278-4213794525-4268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67F"/>
    <a:srgbClr val="17345C"/>
    <a:srgbClr val="015B99"/>
    <a:srgbClr val="FACC80"/>
    <a:srgbClr val="8AD3ED"/>
    <a:srgbClr val="AED182"/>
    <a:srgbClr val="6577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08"/>
  </p:normalViewPr>
  <p:slideViewPr>
    <p:cSldViewPr snapToGrid="0" snapToObjects="1">
      <p:cViewPr>
        <p:scale>
          <a:sx n="100" d="100"/>
          <a:sy n="100" d="100"/>
        </p:scale>
        <p:origin x="974" y="269"/>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7E753-F7CE-4C21-AF84-C6E9CA5B634D}"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FAF77-D83F-4B72-A2A6-F970A4239557}" type="slidenum">
              <a:rPr lang="en-US" smtClean="0"/>
              <a:t>‹#›</a:t>
            </a:fld>
            <a:endParaRPr lang="en-US"/>
          </a:p>
        </p:txBody>
      </p:sp>
    </p:spTree>
    <p:extLst>
      <p:ext uri="{BB962C8B-B14F-4D97-AF65-F5344CB8AC3E}">
        <p14:creationId xmlns:p14="http://schemas.microsoft.com/office/powerpoint/2010/main" val="363872565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2</a:t>
            </a:fld>
            <a:endParaRPr lang="en-US"/>
          </a:p>
        </p:txBody>
      </p:sp>
    </p:spTree>
    <p:extLst>
      <p:ext uri="{BB962C8B-B14F-4D97-AF65-F5344CB8AC3E}">
        <p14:creationId xmlns:p14="http://schemas.microsoft.com/office/powerpoint/2010/main" val="3706622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7652BA-BA23-463A-8525-ADC0741C79A3}" type="slidenum">
              <a:rPr lang="en-US" smtClean="0"/>
              <a:pPr>
                <a:defRPr/>
              </a:pPr>
              <a:t>24</a:t>
            </a:fld>
            <a:endParaRPr lang="en-US"/>
          </a:p>
        </p:txBody>
      </p:sp>
    </p:spTree>
    <p:extLst>
      <p:ext uri="{BB962C8B-B14F-4D97-AF65-F5344CB8AC3E}">
        <p14:creationId xmlns:p14="http://schemas.microsoft.com/office/powerpoint/2010/main" val="2972058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7652BA-BA23-463A-8525-ADC0741C79A3}" type="slidenum">
              <a:rPr lang="en-US" smtClean="0"/>
              <a:pPr>
                <a:defRPr/>
              </a:pPr>
              <a:t>25</a:t>
            </a:fld>
            <a:endParaRPr lang="en-US"/>
          </a:p>
        </p:txBody>
      </p:sp>
    </p:spTree>
    <p:extLst>
      <p:ext uri="{BB962C8B-B14F-4D97-AF65-F5344CB8AC3E}">
        <p14:creationId xmlns:p14="http://schemas.microsoft.com/office/powerpoint/2010/main" val="1918341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7652BA-BA23-463A-8525-ADC0741C79A3}" type="slidenum">
              <a:rPr lang="en-US" smtClean="0"/>
              <a:pPr>
                <a:defRPr/>
              </a:pPr>
              <a:t>26</a:t>
            </a:fld>
            <a:endParaRPr lang="en-US"/>
          </a:p>
        </p:txBody>
      </p:sp>
    </p:spTree>
    <p:extLst>
      <p:ext uri="{BB962C8B-B14F-4D97-AF65-F5344CB8AC3E}">
        <p14:creationId xmlns:p14="http://schemas.microsoft.com/office/powerpoint/2010/main" val="39400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7652BA-BA23-463A-8525-ADC0741C79A3}" type="slidenum">
              <a:rPr lang="en-US" smtClean="0"/>
              <a:pPr>
                <a:defRPr/>
              </a:pPr>
              <a:t>27</a:t>
            </a:fld>
            <a:endParaRPr lang="en-US"/>
          </a:p>
        </p:txBody>
      </p:sp>
    </p:spTree>
    <p:extLst>
      <p:ext uri="{BB962C8B-B14F-4D97-AF65-F5344CB8AC3E}">
        <p14:creationId xmlns:p14="http://schemas.microsoft.com/office/powerpoint/2010/main" val="2782338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28</a:t>
            </a:fld>
            <a:endParaRPr lang="en-US"/>
          </a:p>
        </p:txBody>
      </p:sp>
    </p:spTree>
    <p:extLst>
      <p:ext uri="{BB962C8B-B14F-4D97-AF65-F5344CB8AC3E}">
        <p14:creationId xmlns:p14="http://schemas.microsoft.com/office/powerpoint/2010/main" val="656020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7652BA-BA23-463A-8525-ADC0741C79A3}" type="slidenum">
              <a:rPr lang="en-US" smtClean="0"/>
              <a:pPr>
                <a:defRPr/>
              </a:pPr>
              <a:t>29</a:t>
            </a:fld>
            <a:endParaRPr lang="en-US"/>
          </a:p>
        </p:txBody>
      </p:sp>
    </p:spTree>
    <p:extLst>
      <p:ext uri="{BB962C8B-B14F-4D97-AF65-F5344CB8AC3E}">
        <p14:creationId xmlns:p14="http://schemas.microsoft.com/office/powerpoint/2010/main" val="3770429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7652BA-BA23-463A-8525-ADC0741C79A3}" type="slidenum">
              <a:rPr lang="en-US" smtClean="0"/>
              <a:pPr>
                <a:defRPr/>
              </a:pPr>
              <a:t>31</a:t>
            </a:fld>
            <a:endParaRPr lang="en-US"/>
          </a:p>
        </p:txBody>
      </p:sp>
    </p:spTree>
    <p:extLst>
      <p:ext uri="{BB962C8B-B14F-4D97-AF65-F5344CB8AC3E}">
        <p14:creationId xmlns:p14="http://schemas.microsoft.com/office/powerpoint/2010/main" val="3678380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7652BA-BA23-463A-8525-ADC0741C79A3}" type="slidenum">
              <a:rPr lang="en-US" smtClean="0"/>
              <a:pPr>
                <a:defRPr/>
              </a:pPr>
              <a:t>32</a:t>
            </a:fld>
            <a:endParaRPr lang="en-US"/>
          </a:p>
        </p:txBody>
      </p:sp>
    </p:spTree>
    <p:extLst>
      <p:ext uri="{BB962C8B-B14F-4D97-AF65-F5344CB8AC3E}">
        <p14:creationId xmlns:p14="http://schemas.microsoft.com/office/powerpoint/2010/main" val="3669030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7652BA-BA23-463A-8525-ADC0741C79A3}" type="slidenum">
              <a:rPr lang="en-US" smtClean="0"/>
              <a:pPr>
                <a:defRPr/>
              </a:pPr>
              <a:t>33</a:t>
            </a:fld>
            <a:endParaRPr lang="en-US"/>
          </a:p>
        </p:txBody>
      </p:sp>
    </p:spTree>
    <p:extLst>
      <p:ext uri="{BB962C8B-B14F-4D97-AF65-F5344CB8AC3E}">
        <p14:creationId xmlns:p14="http://schemas.microsoft.com/office/powerpoint/2010/main" val="456562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7652BA-BA23-463A-8525-ADC0741C79A3}" type="slidenum">
              <a:rPr lang="en-US" smtClean="0"/>
              <a:pPr>
                <a:defRPr/>
              </a:pPr>
              <a:t>35</a:t>
            </a:fld>
            <a:endParaRPr lang="en-US"/>
          </a:p>
        </p:txBody>
      </p:sp>
    </p:spTree>
    <p:extLst>
      <p:ext uri="{BB962C8B-B14F-4D97-AF65-F5344CB8AC3E}">
        <p14:creationId xmlns:p14="http://schemas.microsoft.com/office/powerpoint/2010/main" val="386749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4</a:t>
            </a:fld>
            <a:endParaRPr lang="en-US"/>
          </a:p>
        </p:txBody>
      </p:sp>
    </p:spTree>
    <p:extLst>
      <p:ext uri="{BB962C8B-B14F-4D97-AF65-F5344CB8AC3E}">
        <p14:creationId xmlns:p14="http://schemas.microsoft.com/office/powerpoint/2010/main" val="2601242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7652BA-BA23-463A-8525-ADC0741C79A3}" type="slidenum">
              <a:rPr lang="en-US" smtClean="0"/>
              <a:pPr>
                <a:defRPr/>
              </a:pPr>
              <a:t>36</a:t>
            </a:fld>
            <a:endParaRPr lang="en-US"/>
          </a:p>
        </p:txBody>
      </p:sp>
    </p:spTree>
    <p:extLst>
      <p:ext uri="{BB962C8B-B14F-4D97-AF65-F5344CB8AC3E}">
        <p14:creationId xmlns:p14="http://schemas.microsoft.com/office/powerpoint/2010/main" val="524712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7652BA-BA23-463A-8525-ADC0741C79A3}" type="slidenum">
              <a:rPr lang="en-US" smtClean="0"/>
              <a:pPr>
                <a:defRPr/>
              </a:pPr>
              <a:t>37</a:t>
            </a:fld>
            <a:endParaRPr lang="en-US"/>
          </a:p>
        </p:txBody>
      </p:sp>
    </p:spTree>
    <p:extLst>
      <p:ext uri="{BB962C8B-B14F-4D97-AF65-F5344CB8AC3E}">
        <p14:creationId xmlns:p14="http://schemas.microsoft.com/office/powerpoint/2010/main" val="3696334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7652BA-BA23-463A-8525-ADC0741C79A3}" type="slidenum">
              <a:rPr lang="en-US" smtClean="0"/>
              <a:pPr>
                <a:defRPr/>
              </a:pPr>
              <a:t>38</a:t>
            </a:fld>
            <a:endParaRPr lang="en-US"/>
          </a:p>
        </p:txBody>
      </p:sp>
    </p:spTree>
    <p:extLst>
      <p:ext uri="{BB962C8B-B14F-4D97-AF65-F5344CB8AC3E}">
        <p14:creationId xmlns:p14="http://schemas.microsoft.com/office/powerpoint/2010/main" val="2078060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7652BA-BA23-463A-8525-ADC0741C79A3}" type="slidenum">
              <a:rPr lang="en-US" smtClean="0"/>
              <a:pPr>
                <a:defRPr/>
              </a:pPr>
              <a:t>39</a:t>
            </a:fld>
            <a:endParaRPr lang="en-US"/>
          </a:p>
        </p:txBody>
      </p:sp>
    </p:spTree>
    <p:extLst>
      <p:ext uri="{BB962C8B-B14F-4D97-AF65-F5344CB8AC3E}">
        <p14:creationId xmlns:p14="http://schemas.microsoft.com/office/powerpoint/2010/main" val="3957246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3E373B-A26A-4E3C-B1A7-5ED9DC15BC1F}" type="slidenum">
              <a:rPr lang="en-US" smtClean="0"/>
              <a:pPr>
                <a:defRPr/>
              </a:pPr>
              <a:t>41</a:t>
            </a:fld>
            <a:endParaRPr lang="en-US"/>
          </a:p>
        </p:txBody>
      </p:sp>
    </p:spTree>
    <p:extLst>
      <p:ext uri="{BB962C8B-B14F-4D97-AF65-F5344CB8AC3E}">
        <p14:creationId xmlns:p14="http://schemas.microsoft.com/office/powerpoint/2010/main" val="614881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3E373B-A26A-4E3C-B1A7-5ED9DC15BC1F}" type="slidenum">
              <a:rPr lang="en-US" smtClean="0"/>
              <a:pPr>
                <a:defRPr/>
              </a:pPr>
              <a:t>42</a:t>
            </a:fld>
            <a:endParaRPr lang="en-US"/>
          </a:p>
        </p:txBody>
      </p:sp>
    </p:spTree>
    <p:extLst>
      <p:ext uri="{BB962C8B-B14F-4D97-AF65-F5344CB8AC3E}">
        <p14:creationId xmlns:p14="http://schemas.microsoft.com/office/powerpoint/2010/main" val="2322022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3E373B-A26A-4E3C-B1A7-5ED9DC15BC1F}" type="slidenum">
              <a:rPr lang="en-US" smtClean="0"/>
              <a:pPr>
                <a:defRPr/>
              </a:pPr>
              <a:t>43</a:t>
            </a:fld>
            <a:endParaRPr lang="en-US"/>
          </a:p>
        </p:txBody>
      </p:sp>
    </p:spTree>
    <p:extLst>
      <p:ext uri="{BB962C8B-B14F-4D97-AF65-F5344CB8AC3E}">
        <p14:creationId xmlns:p14="http://schemas.microsoft.com/office/powerpoint/2010/main" val="1580784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3E373B-A26A-4E3C-B1A7-5ED9DC15BC1F}" type="slidenum">
              <a:rPr lang="en-US" smtClean="0"/>
              <a:pPr>
                <a:defRPr/>
              </a:pPr>
              <a:t>44</a:t>
            </a:fld>
            <a:endParaRPr lang="en-US"/>
          </a:p>
        </p:txBody>
      </p:sp>
    </p:spTree>
    <p:extLst>
      <p:ext uri="{BB962C8B-B14F-4D97-AF65-F5344CB8AC3E}">
        <p14:creationId xmlns:p14="http://schemas.microsoft.com/office/powerpoint/2010/main" val="3000711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3E373B-A26A-4E3C-B1A7-5ED9DC15BC1F}" type="slidenum">
              <a:rPr lang="en-US" smtClean="0"/>
              <a:pPr>
                <a:defRPr/>
              </a:pPr>
              <a:t>45</a:t>
            </a:fld>
            <a:endParaRPr lang="en-US"/>
          </a:p>
        </p:txBody>
      </p:sp>
    </p:spTree>
    <p:extLst>
      <p:ext uri="{BB962C8B-B14F-4D97-AF65-F5344CB8AC3E}">
        <p14:creationId xmlns:p14="http://schemas.microsoft.com/office/powerpoint/2010/main" val="1124232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3E373B-A26A-4E3C-B1A7-5ED9DC15BC1F}" type="slidenum">
              <a:rPr lang="en-US" smtClean="0"/>
              <a:pPr>
                <a:defRPr/>
              </a:pPr>
              <a:t>46</a:t>
            </a:fld>
            <a:endParaRPr lang="en-US"/>
          </a:p>
        </p:txBody>
      </p:sp>
    </p:spTree>
    <p:extLst>
      <p:ext uri="{BB962C8B-B14F-4D97-AF65-F5344CB8AC3E}">
        <p14:creationId xmlns:p14="http://schemas.microsoft.com/office/powerpoint/2010/main" val="3494673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DFAF77-D83F-4B72-A2A6-F970A4239557}" type="slidenum">
              <a:rPr lang="en-US" smtClean="0"/>
              <a:t>7</a:t>
            </a:fld>
            <a:endParaRPr lang="en-US"/>
          </a:p>
        </p:txBody>
      </p:sp>
    </p:spTree>
    <p:extLst>
      <p:ext uri="{BB962C8B-B14F-4D97-AF65-F5344CB8AC3E}">
        <p14:creationId xmlns:p14="http://schemas.microsoft.com/office/powerpoint/2010/main" val="2757637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3E373B-A26A-4E3C-B1A7-5ED9DC15BC1F}" type="slidenum">
              <a:rPr lang="en-US" smtClean="0"/>
              <a:pPr>
                <a:defRPr/>
              </a:pPr>
              <a:t>47</a:t>
            </a:fld>
            <a:endParaRPr lang="en-US"/>
          </a:p>
        </p:txBody>
      </p:sp>
    </p:spTree>
    <p:extLst>
      <p:ext uri="{BB962C8B-B14F-4D97-AF65-F5344CB8AC3E}">
        <p14:creationId xmlns:p14="http://schemas.microsoft.com/office/powerpoint/2010/main" val="1333681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A39419-8C88-4B9A-A434-69448E4CA8DA}" type="slidenum">
              <a:rPr lang="en-US" smtClean="0"/>
              <a:t>49</a:t>
            </a:fld>
            <a:endParaRPr lang="en-US"/>
          </a:p>
        </p:txBody>
      </p:sp>
    </p:spTree>
    <p:extLst>
      <p:ext uri="{BB962C8B-B14F-4D97-AF65-F5344CB8AC3E}">
        <p14:creationId xmlns:p14="http://schemas.microsoft.com/office/powerpoint/2010/main" val="2278059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A39419-8C88-4B9A-A434-69448E4CA8DA}" type="slidenum">
              <a:rPr lang="en-US" smtClean="0"/>
              <a:t>50</a:t>
            </a:fld>
            <a:endParaRPr lang="en-US"/>
          </a:p>
        </p:txBody>
      </p:sp>
    </p:spTree>
    <p:extLst>
      <p:ext uri="{BB962C8B-B14F-4D97-AF65-F5344CB8AC3E}">
        <p14:creationId xmlns:p14="http://schemas.microsoft.com/office/powerpoint/2010/main" val="17683656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A39419-8C88-4B9A-A434-69448E4CA8DA}" type="slidenum">
              <a:rPr lang="en-US" smtClean="0"/>
              <a:t>51</a:t>
            </a:fld>
            <a:endParaRPr lang="en-US"/>
          </a:p>
        </p:txBody>
      </p:sp>
    </p:spTree>
    <p:extLst>
      <p:ext uri="{BB962C8B-B14F-4D97-AF65-F5344CB8AC3E}">
        <p14:creationId xmlns:p14="http://schemas.microsoft.com/office/powerpoint/2010/main" val="796989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A39419-8C88-4B9A-A434-69448E4CA8DA}" type="slidenum">
              <a:rPr lang="en-US" smtClean="0"/>
              <a:t>52</a:t>
            </a:fld>
            <a:endParaRPr lang="en-US"/>
          </a:p>
        </p:txBody>
      </p:sp>
    </p:spTree>
    <p:extLst>
      <p:ext uri="{BB962C8B-B14F-4D97-AF65-F5344CB8AC3E}">
        <p14:creationId xmlns:p14="http://schemas.microsoft.com/office/powerpoint/2010/main" val="2852376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A39419-8C88-4B9A-A434-69448E4CA8DA}" type="slidenum">
              <a:rPr lang="en-US" smtClean="0"/>
              <a:t>53</a:t>
            </a:fld>
            <a:endParaRPr lang="en-US"/>
          </a:p>
        </p:txBody>
      </p:sp>
    </p:spTree>
    <p:extLst>
      <p:ext uri="{BB962C8B-B14F-4D97-AF65-F5344CB8AC3E}">
        <p14:creationId xmlns:p14="http://schemas.microsoft.com/office/powerpoint/2010/main" val="3451381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A39419-8C88-4B9A-A434-69448E4CA8DA}" type="slidenum">
              <a:rPr lang="en-US" smtClean="0"/>
              <a:t>54</a:t>
            </a:fld>
            <a:endParaRPr lang="en-US"/>
          </a:p>
        </p:txBody>
      </p:sp>
    </p:spTree>
    <p:extLst>
      <p:ext uri="{BB962C8B-B14F-4D97-AF65-F5344CB8AC3E}">
        <p14:creationId xmlns:p14="http://schemas.microsoft.com/office/powerpoint/2010/main" val="37602117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A39419-8C88-4B9A-A434-69448E4CA8DA}" type="slidenum">
              <a:rPr lang="en-US" smtClean="0"/>
              <a:t>55</a:t>
            </a:fld>
            <a:endParaRPr lang="en-US"/>
          </a:p>
        </p:txBody>
      </p:sp>
    </p:spTree>
    <p:extLst>
      <p:ext uri="{BB962C8B-B14F-4D97-AF65-F5344CB8AC3E}">
        <p14:creationId xmlns:p14="http://schemas.microsoft.com/office/powerpoint/2010/main" val="2206526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A39419-8C88-4B9A-A434-69448E4CA8DA}" type="slidenum">
              <a:rPr lang="en-US" smtClean="0"/>
              <a:t>56</a:t>
            </a:fld>
            <a:endParaRPr lang="en-US"/>
          </a:p>
        </p:txBody>
      </p:sp>
    </p:spTree>
    <p:extLst>
      <p:ext uri="{BB962C8B-B14F-4D97-AF65-F5344CB8AC3E}">
        <p14:creationId xmlns:p14="http://schemas.microsoft.com/office/powerpoint/2010/main" val="11326929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A39419-8C88-4B9A-A434-69448E4CA8DA}" type="slidenum">
              <a:rPr lang="en-US" smtClean="0"/>
              <a:t>57</a:t>
            </a:fld>
            <a:endParaRPr lang="en-US"/>
          </a:p>
        </p:txBody>
      </p:sp>
    </p:spTree>
    <p:extLst>
      <p:ext uri="{BB962C8B-B14F-4D97-AF65-F5344CB8AC3E}">
        <p14:creationId xmlns:p14="http://schemas.microsoft.com/office/powerpoint/2010/main" val="4083222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DFAF77-D83F-4B72-A2A6-F970A4239557}" type="slidenum">
              <a:rPr lang="en-US" smtClean="0"/>
              <a:t>8</a:t>
            </a:fld>
            <a:endParaRPr lang="en-US"/>
          </a:p>
        </p:txBody>
      </p:sp>
    </p:spTree>
    <p:extLst>
      <p:ext uri="{BB962C8B-B14F-4D97-AF65-F5344CB8AC3E}">
        <p14:creationId xmlns:p14="http://schemas.microsoft.com/office/powerpoint/2010/main" val="351709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A39419-8C88-4B9A-A434-69448E4CA8DA}" type="slidenum">
              <a:rPr lang="en-US" smtClean="0"/>
              <a:t>58</a:t>
            </a:fld>
            <a:endParaRPr lang="en-US"/>
          </a:p>
        </p:txBody>
      </p:sp>
    </p:spTree>
    <p:extLst>
      <p:ext uri="{BB962C8B-B14F-4D97-AF65-F5344CB8AC3E}">
        <p14:creationId xmlns:p14="http://schemas.microsoft.com/office/powerpoint/2010/main" val="19924967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3E373B-A26A-4E3C-B1A7-5ED9DC15BC1F}" type="slidenum">
              <a:rPr lang="en-US" smtClean="0"/>
              <a:pPr>
                <a:defRPr/>
              </a:pPr>
              <a:t>59</a:t>
            </a:fld>
            <a:endParaRPr lang="en-US"/>
          </a:p>
        </p:txBody>
      </p:sp>
    </p:spTree>
    <p:extLst>
      <p:ext uri="{BB962C8B-B14F-4D97-AF65-F5344CB8AC3E}">
        <p14:creationId xmlns:p14="http://schemas.microsoft.com/office/powerpoint/2010/main" val="3389552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65</a:t>
            </a:fld>
            <a:endParaRPr lang="en-US"/>
          </a:p>
        </p:txBody>
      </p:sp>
    </p:spTree>
    <p:extLst>
      <p:ext uri="{BB962C8B-B14F-4D97-AF65-F5344CB8AC3E}">
        <p14:creationId xmlns:p14="http://schemas.microsoft.com/office/powerpoint/2010/main" val="8428889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66</a:t>
            </a:fld>
            <a:endParaRPr lang="en-US"/>
          </a:p>
        </p:txBody>
      </p:sp>
    </p:spTree>
    <p:extLst>
      <p:ext uri="{BB962C8B-B14F-4D97-AF65-F5344CB8AC3E}">
        <p14:creationId xmlns:p14="http://schemas.microsoft.com/office/powerpoint/2010/main" val="2057703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67</a:t>
            </a:fld>
            <a:endParaRPr lang="en-US"/>
          </a:p>
        </p:txBody>
      </p:sp>
    </p:spTree>
    <p:extLst>
      <p:ext uri="{BB962C8B-B14F-4D97-AF65-F5344CB8AC3E}">
        <p14:creationId xmlns:p14="http://schemas.microsoft.com/office/powerpoint/2010/main" val="2990968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DFAF77-D83F-4B72-A2A6-F970A4239557}" type="slidenum">
              <a:rPr lang="en-US" smtClean="0"/>
              <a:t>9</a:t>
            </a:fld>
            <a:endParaRPr lang="en-US"/>
          </a:p>
        </p:txBody>
      </p:sp>
    </p:spTree>
    <p:extLst>
      <p:ext uri="{BB962C8B-B14F-4D97-AF65-F5344CB8AC3E}">
        <p14:creationId xmlns:p14="http://schemas.microsoft.com/office/powerpoint/2010/main" val="2209964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DFAF77-D83F-4B72-A2A6-F970A4239557}" type="slidenum">
              <a:rPr lang="en-US" smtClean="0"/>
              <a:t>10</a:t>
            </a:fld>
            <a:endParaRPr lang="en-US"/>
          </a:p>
        </p:txBody>
      </p:sp>
    </p:spTree>
    <p:extLst>
      <p:ext uri="{BB962C8B-B14F-4D97-AF65-F5344CB8AC3E}">
        <p14:creationId xmlns:p14="http://schemas.microsoft.com/office/powerpoint/2010/main" val="1299841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DFAF77-D83F-4B72-A2A6-F970A4239557}" type="slidenum">
              <a:rPr lang="en-US" smtClean="0"/>
              <a:t>11</a:t>
            </a:fld>
            <a:endParaRPr lang="en-US"/>
          </a:p>
        </p:txBody>
      </p:sp>
    </p:spTree>
    <p:extLst>
      <p:ext uri="{BB962C8B-B14F-4D97-AF65-F5344CB8AC3E}">
        <p14:creationId xmlns:p14="http://schemas.microsoft.com/office/powerpoint/2010/main" val="2206710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3E373B-A26A-4E3C-B1A7-5ED9DC15BC1F}" type="slidenum">
              <a:rPr lang="en-US" smtClean="0"/>
              <a:pPr>
                <a:defRPr/>
              </a:pPr>
              <a:t>14</a:t>
            </a:fld>
            <a:endParaRPr lang="en-US"/>
          </a:p>
        </p:txBody>
      </p:sp>
    </p:spTree>
    <p:extLst>
      <p:ext uri="{BB962C8B-B14F-4D97-AF65-F5344CB8AC3E}">
        <p14:creationId xmlns:p14="http://schemas.microsoft.com/office/powerpoint/2010/main" val="2954203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7652BA-BA23-463A-8525-ADC0741C79A3}" type="slidenum">
              <a:rPr lang="en-US" smtClean="0"/>
              <a:pPr>
                <a:defRPr/>
              </a:pPr>
              <a:t>16</a:t>
            </a:fld>
            <a:endParaRPr lang="en-US"/>
          </a:p>
        </p:txBody>
      </p:sp>
    </p:spTree>
    <p:extLst>
      <p:ext uri="{BB962C8B-B14F-4D97-AF65-F5344CB8AC3E}">
        <p14:creationId xmlns:p14="http://schemas.microsoft.com/office/powerpoint/2010/main" val="14853909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18" Type="http://schemas.openxmlformats.org/officeDocument/2006/relationships/image" Target="../media/image30.emf"/><Relationship Id="rId3" Type="http://schemas.openxmlformats.org/officeDocument/2006/relationships/image" Target="../media/image15.emf"/><Relationship Id="rId21" Type="http://schemas.openxmlformats.org/officeDocument/2006/relationships/image" Target="../media/image33.emf"/><Relationship Id="rId7" Type="http://schemas.openxmlformats.org/officeDocument/2006/relationships/image" Target="../media/image19.emf"/><Relationship Id="rId12" Type="http://schemas.openxmlformats.org/officeDocument/2006/relationships/image" Target="../media/image24.emf"/><Relationship Id="rId17" Type="http://schemas.openxmlformats.org/officeDocument/2006/relationships/image" Target="../media/image29.emf"/><Relationship Id="rId25" Type="http://schemas.openxmlformats.org/officeDocument/2006/relationships/image" Target="../media/image37.emf"/><Relationship Id="rId2" Type="http://schemas.openxmlformats.org/officeDocument/2006/relationships/image" Target="../media/image14.emf"/><Relationship Id="rId16" Type="http://schemas.openxmlformats.org/officeDocument/2006/relationships/image" Target="../media/image28.emf"/><Relationship Id="rId20" Type="http://schemas.openxmlformats.org/officeDocument/2006/relationships/image" Target="../media/image32.emf"/><Relationship Id="rId1" Type="http://schemas.openxmlformats.org/officeDocument/2006/relationships/slideMaster" Target="../slideMasters/slideMaster1.xml"/><Relationship Id="rId6" Type="http://schemas.openxmlformats.org/officeDocument/2006/relationships/image" Target="../media/image18.emf"/><Relationship Id="rId11" Type="http://schemas.openxmlformats.org/officeDocument/2006/relationships/image" Target="../media/image23.emf"/><Relationship Id="rId24" Type="http://schemas.openxmlformats.org/officeDocument/2006/relationships/image" Target="../media/image36.emf"/><Relationship Id="rId5" Type="http://schemas.openxmlformats.org/officeDocument/2006/relationships/image" Target="../media/image17.emf"/><Relationship Id="rId15" Type="http://schemas.openxmlformats.org/officeDocument/2006/relationships/image" Target="../media/image27.emf"/><Relationship Id="rId23" Type="http://schemas.openxmlformats.org/officeDocument/2006/relationships/image" Target="../media/image35.emf"/><Relationship Id="rId10" Type="http://schemas.openxmlformats.org/officeDocument/2006/relationships/image" Target="../media/image22.emf"/><Relationship Id="rId19" Type="http://schemas.openxmlformats.org/officeDocument/2006/relationships/image" Target="../media/image31.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emf"/><Relationship Id="rId22" Type="http://schemas.openxmlformats.org/officeDocument/2006/relationships/image" Target="../media/image34.emf"/></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emf"/><Relationship Id="rId18" Type="http://schemas.openxmlformats.org/officeDocument/2006/relationships/image" Target="../media/image12.emf"/><Relationship Id="rId3" Type="http://schemas.openxmlformats.org/officeDocument/2006/relationships/image" Target="../media/image39.emf"/><Relationship Id="rId21" Type="http://schemas.openxmlformats.org/officeDocument/2006/relationships/image" Target="../media/image56.emf"/><Relationship Id="rId7" Type="http://schemas.openxmlformats.org/officeDocument/2006/relationships/image" Target="../media/image43.emf"/><Relationship Id="rId12" Type="http://schemas.openxmlformats.org/officeDocument/2006/relationships/image" Target="../media/image48.emf"/><Relationship Id="rId17" Type="http://schemas.openxmlformats.org/officeDocument/2006/relationships/image" Target="../media/image53.emf"/><Relationship Id="rId25" Type="http://schemas.openxmlformats.org/officeDocument/2006/relationships/image" Target="../media/image59.emf"/><Relationship Id="rId2" Type="http://schemas.openxmlformats.org/officeDocument/2006/relationships/image" Target="../media/image38.emf"/><Relationship Id="rId16" Type="http://schemas.openxmlformats.org/officeDocument/2006/relationships/image" Target="../media/image52.emf"/><Relationship Id="rId20" Type="http://schemas.openxmlformats.org/officeDocument/2006/relationships/image" Target="../media/image55.emf"/><Relationship Id="rId1" Type="http://schemas.openxmlformats.org/officeDocument/2006/relationships/slideMaster" Target="../slideMasters/slideMaster1.xml"/><Relationship Id="rId6" Type="http://schemas.openxmlformats.org/officeDocument/2006/relationships/image" Target="../media/image42.emf"/><Relationship Id="rId11" Type="http://schemas.openxmlformats.org/officeDocument/2006/relationships/image" Target="../media/image47.emf"/><Relationship Id="rId24" Type="http://schemas.openxmlformats.org/officeDocument/2006/relationships/image" Target="../media/image58.emf"/><Relationship Id="rId5" Type="http://schemas.openxmlformats.org/officeDocument/2006/relationships/image" Target="../media/image41.emf"/><Relationship Id="rId15" Type="http://schemas.openxmlformats.org/officeDocument/2006/relationships/image" Target="../media/image51.emf"/><Relationship Id="rId23" Type="http://schemas.openxmlformats.org/officeDocument/2006/relationships/image" Target="../media/image11.emf"/><Relationship Id="rId10" Type="http://schemas.openxmlformats.org/officeDocument/2006/relationships/image" Target="../media/image46.emf"/><Relationship Id="rId19" Type="http://schemas.openxmlformats.org/officeDocument/2006/relationships/image" Target="../media/image54.emf"/><Relationship Id="rId4" Type="http://schemas.openxmlformats.org/officeDocument/2006/relationships/image" Target="../media/image40.emf"/><Relationship Id="rId9" Type="http://schemas.openxmlformats.org/officeDocument/2006/relationships/image" Target="../media/image45.emf"/><Relationship Id="rId14" Type="http://schemas.openxmlformats.org/officeDocument/2006/relationships/image" Target="../media/image50.emf"/><Relationship Id="rId22" Type="http://schemas.openxmlformats.org/officeDocument/2006/relationships/image" Target="../media/image5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 Default">
    <p:spTree>
      <p:nvGrpSpPr>
        <p:cNvPr id="1" name=""/>
        <p:cNvGrpSpPr/>
        <p:nvPr/>
      </p:nvGrpSpPr>
      <p:grpSpPr>
        <a:xfrm>
          <a:off x="0" y="0"/>
          <a:ext cx="0" cy="0"/>
          <a:chOff x="0" y="0"/>
          <a:chExt cx="0" cy="0"/>
        </a:xfrm>
      </p:grpSpPr>
      <p:grpSp>
        <p:nvGrpSpPr>
          <p:cNvPr id="20" name="Group 19"/>
          <p:cNvGrpSpPr/>
          <p:nvPr userDrawn="1"/>
        </p:nvGrpSpPr>
        <p:grpSpPr>
          <a:xfrm>
            <a:off x="-12533" y="5118156"/>
            <a:ext cx="9156534" cy="3574"/>
            <a:chOff x="-12533" y="5118156"/>
            <a:chExt cx="9156534" cy="3574"/>
          </a:xfrm>
        </p:grpSpPr>
        <p:cxnSp>
          <p:nvCxnSpPr>
            <p:cNvPr id="21" name="Straight Connector 20">
              <a:extLst>
                <a:ext uri="{FF2B5EF4-FFF2-40B4-BE49-F238E27FC236}">
                  <a16:creationId xmlns:a16="http://schemas.microsoft.com/office/drawing/2014/main" id="{F9833D6A-C30C-0D4F-872E-13BE14419FF0}"/>
                </a:ext>
              </a:extLst>
            </p:cNvPr>
            <p:cNvCxnSpPr>
              <a:cxnSpLocks/>
            </p:cNvCxnSpPr>
            <p:nvPr/>
          </p:nvCxnSpPr>
          <p:spPr>
            <a:xfrm flipH="1" flipV="1">
              <a:off x="-12533" y="5118156"/>
              <a:ext cx="2075688" cy="357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94EBA5-0E2E-6349-B875-28A4F39F58DE}"/>
                </a:ext>
              </a:extLst>
            </p:cNvPr>
            <p:cNvCxnSpPr>
              <a:cxnSpLocks/>
            </p:cNvCxnSpPr>
            <p:nvPr/>
          </p:nvCxnSpPr>
          <p:spPr>
            <a:xfrm flipH="1">
              <a:off x="4385270" y="5118156"/>
              <a:ext cx="2342789" cy="1788"/>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91C95BA-C171-4F4B-A7B3-7E23F886EE64}"/>
                </a:ext>
              </a:extLst>
            </p:cNvPr>
            <p:cNvCxnSpPr>
              <a:cxnSpLocks/>
            </p:cNvCxnSpPr>
            <p:nvPr/>
          </p:nvCxnSpPr>
          <p:spPr>
            <a:xfrm>
              <a:off x="2062011" y="5118156"/>
              <a:ext cx="2323259" cy="1788"/>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74CF0D-1770-2842-8BB9-AEA4F0362C1B}"/>
                </a:ext>
              </a:extLst>
            </p:cNvPr>
            <p:cNvCxnSpPr>
              <a:cxnSpLocks/>
            </p:cNvCxnSpPr>
            <p:nvPr userDrawn="1"/>
          </p:nvCxnSpPr>
          <p:spPr>
            <a:xfrm flipH="1" flipV="1">
              <a:off x="6728059" y="5118156"/>
              <a:ext cx="2415942" cy="3572"/>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22678"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grpSp>
        <p:nvGrpSpPr>
          <p:cNvPr id="3" name="Group 2">
            <a:extLst>
              <a:ext uri="{FF2B5EF4-FFF2-40B4-BE49-F238E27FC236}">
                <a16:creationId xmlns:a16="http://schemas.microsoft.com/office/drawing/2014/main" id="{74951F6F-F1A4-E14B-945B-D7C2FFBDC274}"/>
              </a:ext>
            </a:extLst>
          </p:cNvPr>
          <p:cNvGrpSpPr/>
          <p:nvPr userDrawn="1"/>
        </p:nvGrpSpPr>
        <p:grpSpPr>
          <a:xfrm>
            <a:off x="4820738" y="33953"/>
            <a:ext cx="4269706" cy="5017474"/>
            <a:chOff x="4820738" y="33953"/>
            <a:chExt cx="4269706" cy="5017474"/>
          </a:xfrm>
        </p:grpSpPr>
        <p:grpSp>
          <p:nvGrpSpPr>
            <p:cNvPr id="18" name="Group 17">
              <a:extLst>
                <a:ext uri="{FF2B5EF4-FFF2-40B4-BE49-F238E27FC236}">
                  <a16:creationId xmlns:a16="http://schemas.microsoft.com/office/drawing/2014/main" id="{00EDA6BC-7EB4-AF47-A893-9F847B89C227}"/>
                </a:ext>
              </a:extLst>
            </p:cNvPr>
            <p:cNvGrpSpPr/>
            <p:nvPr userDrawn="1"/>
          </p:nvGrpSpPr>
          <p:grpSpPr>
            <a:xfrm>
              <a:off x="4822678" y="33953"/>
              <a:ext cx="4267766" cy="5013902"/>
              <a:chOff x="4978310" y="36802"/>
              <a:chExt cx="4112134" cy="5013902"/>
            </a:xfrm>
          </p:grpSpPr>
          <p:pic>
            <p:nvPicPr>
              <p:cNvPr id="19" name="Picture 18" descr="A person sitting on a bed holding a phone and a computer&#10;&#10;Description automatically generated with low confidence">
                <a:extLst>
                  <a:ext uri="{FF2B5EF4-FFF2-40B4-BE49-F238E27FC236}">
                    <a16:creationId xmlns:a16="http://schemas.microsoft.com/office/drawing/2014/main" id="{4231327A-6041-F146-924D-B02493AFF78F}"/>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6839539" y="51730"/>
                <a:ext cx="2250905" cy="1953329"/>
              </a:xfrm>
              <a:prstGeom prst="rect">
                <a:avLst/>
              </a:prstGeom>
            </p:spPr>
          </p:pic>
          <p:pic>
            <p:nvPicPr>
              <p:cNvPr id="11" name="Picture 10" descr="A bus on the road&#10;&#10;Description automatically generated with medium confidence">
                <a:extLst>
                  <a:ext uri="{FF2B5EF4-FFF2-40B4-BE49-F238E27FC236}">
                    <a16:creationId xmlns:a16="http://schemas.microsoft.com/office/drawing/2014/main" id="{8791C402-6A8D-C34F-ABF9-331DDB880A38}"/>
                  </a:ext>
                </a:extLst>
              </p:cNvPr>
              <p:cNvPicPr>
                <a:picLocks noChangeAspect="1"/>
              </p:cNvPicPr>
              <p:nvPr userDrawn="1"/>
            </p:nvPicPr>
            <p:blipFill rotWithShape="1">
              <a:blip r:embed="rId4" cstate="screen">
                <a:alphaModFix/>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4978310" y="36802"/>
                <a:ext cx="1812675" cy="1953328"/>
              </a:xfrm>
              <a:prstGeom prst="rect">
                <a:avLst/>
              </a:prstGeom>
            </p:spPr>
          </p:pic>
          <p:pic>
            <p:nvPicPr>
              <p:cNvPr id="15" name="Picture 14" descr="A picture containing sky, plane, outdoor, ground&#10;&#10;Description automatically generated">
                <a:extLst>
                  <a:ext uri="{FF2B5EF4-FFF2-40B4-BE49-F238E27FC236}">
                    <a16:creationId xmlns:a16="http://schemas.microsoft.com/office/drawing/2014/main" id="{4713F184-B2C6-DF4E-930E-6B17415A0E27}"/>
                  </a:ext>
                </a:extLst>
              </p:cNvPr>
              <p:cNvPicPr>
                <a:picLocks noChangeAspect="1"/>
              </p:cNvPicPr>
              <p:nvPr userDrawn="1"/>
            </p:nvPicPr>
            <p:blipFill rotWithShape="1">
              <a:blip r:embed="rId6" cstate="screen">
                <a:alphaModFix/>
                <a:extLst>
                  <a:ext uri="{28A0092B-C50C-407E-A947-70E740481C1C}">
                    <a14:useLocalDpi xmlns:a14="http://schemas.microsoft.com/office/drawing/2010/main"/>
                  </a:ext>
                </a:extLst>
              </a:blip>
              <a:srcRect/>
              <a:stretch/>
            </p:blipFill>
            <p:spPr>
              <a:xfrm>
                <a:off x="6839540" y="2051598"/>
                <a:ext cx="2249424" cy="1435724"/>
              </a:xfrm>
              <a:prstGeom prst="rect">
                <a:avLst/>
              </a:prstGeom>
            </p:spPr>
          </p:pic>
          <p:pic>
            <p:nvPicPr>
              <p:cNvPr id="17" name="Picture 16" descr="A picture containing car, outdoor, parked&#10;&#10;Description automatically generated">
                <a:extLst>
                  <a:ext uri="{FF2B5EF4-FFF2-40B4-BE49-F238E27FC236}">
                    <a16:creationId xmlns:a16="http://schemas.microsoft.com/office/drawing/2014/main" id="{7C30F775-7B8B-2541-AD7B-1CB31821FD6B}"/>
                  </a:ext>
                </a:extLst>
              </p:cNvPr>
              <p:cNvPicPr>
                <a:picLocks noChangeAspect="1"/>
              </p:cNvPicPr>
              <p:nvPr userDrawn="1"/>
            </p:nvPicPr>
            <p:blipFill rotWithShape="1">
              <a:blip r:embed="rId7" cstate="screen">
                <a:alphaModFix/>
                <a:extLst>
                  <a:ext uri="{28A0092B-C50C-407E-A947-70E740481C1C}">
                    <a14:useLocalDpi xmlns:a14="http://schemas.microsoft.com/office/drawing/2010/main"/>
                  </a:ext>
                </a:extLst>
              </a:blip>
              <a:srcRect/>
              <a:stretch/>
            </p:blipFill>
            <p:spPr>
              <a:xfrm>
                <a:off x="6842387" y="3533861"/>
                <a:ext cx="2246577" cy="1516843"/>
              </a:xfrm>
              <a:prstGeom prst="rect">
                <a:avLst/>
              </a:prstGeom>
            </p:spPr>
          </p:pic>
        </p:grpSp>
        <p:pic>
          <p:nvPicPr>
            <p:cNvPr id="27" name="Picture 26" descr="A picture containing person, military, military uniform, military vehicle&#10;&#10;Description automatically generated">
              <a:extLst>
                <a:ext uri="{FF2B5EF4-FFF2-40B4-BE49-F238E27FC236}">
                  <a16:creationId xmlns:a16="http://schemas.microsoft.com/office/drawing/2014/main" id="{8C06FAF1-E932-9C4F-A121-7C30AD083109}"/>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5822" t="6797" r="54860" b="22995"/>
            <a:stretch/>
          </p:blipFill>
          <p:spPr>
            <a:xfrm>
              <a:off x="4820738" y="2051051"/>
              <a:ext cx="1881244" cy="3000376"/>
            </a:xfrm>
            <a:prstGeom prst="rect">
              <a:avLst/>
            </a:prstGeom>
          </p:spPr>
        </p:pic>
      </p:grpSp>
    </p:spTree>
    <p:extLst>
      <p:ext uri="{BB962C8B-B14F-4D97-AF65-F5344CB8AC3E}">
        <p14:creationId xmlns:p14="http://schemas.microsoft.com/office/powerpoint/2010/main" val="268872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2 Image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757864" y="2"/>
            <a:ext cx="3386137" cy="2213910"/>
          </a:xfrm>
        </p:spPr>
        <p:txBody>
          <a:bodyPr anchor="ctr"/>
          <a:lstStyle>
            <a:lvl1pPr marL="0" indent="0" algn="ctr">
              <a:buNone/>
              <a:defRPr/>
            </a:lvl1pPr>
          </a:lstStyle>
          <a:p>
            <a:r>
              <a:rPr lang="en-US" dirty="0"/>
              <a:t>Click to select image</a:t>
            </a:r>
          </a:p>
        </p:txBody>
      </p:sp>
      <p:sp>
        <p:nvSpPr>
          <p:cNvPr id="6" name="Picture Placeholder 4"/>
          <p:cNvSpPr>
            <a:spLocks noGrp="1"/>
          </p:cNvSpPr>
          <p:nvPr>
            <p:ph type="pic" sz="quarter" idx="11" hasCustomPrompt="1"/>
          </p:nvPr>
        </p:nvSpPr>
        <p:spPr>
          <a:xfrm>
            <a:off x="5757864" y="2273669"/>
            <a:ext cx="3386137" cy="2213910"/>
          </a:xfrm>
        </p:spPr>
        <p:txBody>
          <a:bodyPr anchor="ctr"/>
          <a:lstStyle>
            <a:lvl1pPr marL="0" indent="0" algn="ctr">
              <a:buNone/>
              <a:defRPr/>
            </a:lvl1pPr>
          </a:lstStyle>
          <a:p>
            <a:r>
              <a:rPr lang="en-US" dirty="0"/>
              <a:t>Click to select image</a:t>
            </a:r>
          </a:p>
        </p:txBody>
      </p:sp>
      <p:sp>
        <p:nvSpPr>
          <p:cNvPr id="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9" name="Title Placeholder 1"/>
          <p:cNvSpPr>
            <a:spLocks noGrp="1"/>
          </p:cNvSpPr>
          <p:nvPr>
            <p:ph type="title"/>
          </p:nvPr>
        </p:nvSpPr>
        <p:spPr>
          <a:xfrm>
            <a:off x="455304" y="271134"/>
            <a:ext cx="4989361"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0" name="Content Placeholder 2"/>
          <p:cNvSpPr>
            <a:spLocks noGrp="1"/>
          </p:cNvSpPr>
          <p:nvPr>
            <p:ph idx="1" hasCustomPrompt="1"/>
          </p:nvPr>
        </p:nvSpPr>
        <p:spPr>
          <a:xfrm>
            <a:off x="455304" y="892078"/>
            <a:ext cx="4570930" cy="3804557"/>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151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757597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Title or Conten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14345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044153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2572115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con Topics v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FAC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18261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4"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21" name="Oval 20"/>
          <p:cNvSpPr/>
          <p:nvPr userDrawn="1"/>
        </p:nvSpPr>
        <p:spPr>
          <a:xfrm>
            <a:off x="1519322" y="1343513"/>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2" name="Oval 21"/>
          <p:cNvSpPr/>
          <p:nvPr userDrawn="1"/>
        </p:nvSpPr>
        <p:spPr>
          <a:xfrm>
            <a:off x="4259994"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3" name="Oval 22"/>
          <p:cNvSpPr/>
          <p:nvPr userDrawn="1"/>
        </p:nvSpPr>
        <p:spPr>
          <a:xfrm>
            <a:off x="7000666"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4" name="Text Placeholder 12"/>
          <p:cNvSpPr>
            <a:spLocks noGrp="1"/>
          </p:cNvSpPr>
          <p:nvPr>
            <p:ph type="body" sz="quarter" idx="12" hasCustomPrompt="1"/>
          </p:nvPr>
        </p:nvSpPr>
        <p:spPr>
          <a:xfrm>
            <a:off x="936938" y="2402244"/>
            <a:ext cx="2090597" cy="218543"/>
          </a:xfrm>
        </p:spPr>
        <p:txBody>
          <a:bodyPr/>
          <a:lstStyle>
            <a:lvl1pPr marL="0" indent="0" algn="ctr">
              <a:buNone/>
              <a:defRPr sz="1600" b="1"/>
            </a:lvl1pPr>
          </a:lstStyle>
          <a:p>
            <a:pPr lvl="0"/>
            <a:r>
              <a:rPr lang="en-US" dirty="0"/>
              <a:t>Click to enter header</a:t>
            </a:r>
          </a:p>
        </p:txBody>
      </p:sp>
      <p:sp>
        <p:nvSpPr>
          <p:cNvPr id="25" name="Text Placeholder 14"/>
          <p:cNvSpPr>
            <a:spLocks noGrp="1"/>
          </p:cNvSpPr>
          <p:nvPr>
            <p:ph type="body" sz="quarter" idx="13" hasCustomPrompt="1"/>
          </p:nvPr>
        </p:nvSpPr>
        <p:spPr>
          <a:xfrm>
            <a:off x="944959" y="2780110"/>
            <a:ext cx="2090597" cy="1847826"/>
          </a:xfrm>
        </p:spPr>
        <p:txBody>
          <a:bodyPr>
            <a:normAutofit/>
          </a:bodyPr>
          <a:lstStyle>
            <a:lvl1pPr marL="0" indent="0">
              <a:buNone/>
              <a:defRPr sz="1400" baseline="0"/>
            </a:lvl1pPr>
          </a:lstStyle>
          <a:p>
            <a:pPr lvl="0"/>
            <a:r>
              <a:rPr lang="en-US" dirty="0"/>
              <a:t>Click to add text</a:t>
            </a:r>
          </a:p>
        </p:txBody>
      </p:sp>
      <p:sp>
        <p:nvSpPr>
          <p:cNvPr id="26" name="Text Placeholder 14"/>
          <p:cNvSpPr>
            <a:spLocks noGrp="1"/>
          </p:cNvSpPr>
          <p:nvPr>
            <p:ph type="body" sz="quarter" idx="15" hasCustomPrompt="1"/>
          </p:nvPr>
        </p:nvSpPr>
        <p:spPr>
          <a:xfrm>
            <a:off x="3677610" y="2780110"/>
            <a:ext cx="2090597" cy="1847826"/>
          </a:xfrm>
        </p:spPr>
        <p:txBody>
          <a:bodyPr>
            <a:normAutofit/>
          </a:bodyPr>
          <a:lstStyle>
            <a:lvl1pPr marL="0" indent="0">
              <a:buNone/>
              <a:defRPr sz="1400" baseline="0"/>
            </a:lvl1pPr>
          </a:lstStyle>
          <a:p>
            <a:pPr lvl="0"/>
            <a:r>
              <a:rPr lang="en-US" dirty="0"/>
              <a:t>Click to add text</a:t>
            </a:r>
          </a:p>
        </p:txBody>
      </p:sp>
      <p:sp>
        <p:nvSpPr>
          <p:cNvPr id="27" name="Text Placeholder 12"/>
          <p:cNvSpPr>
            <a:spLocks noGrp="1"/>
          </p:cNvSpPr>
          <p:nvPr>
            <p:ph type="body" sz="quarter" idx="16" hasCustomPrompt="1"/>
          </p:nvPr>
        </p:nvSpPr>
        <p:spPr>
          <a:xfrm>
            <a:off x="3664858" y="2400048"/>
            <a:ext cx="2090597" cy="218543"/>
          </a:xfrm>
        </p:spPr>
        <p:txBody>
          <a:bodyPr/>
          <a:lstStyle>
            <a:lvl1pPr marL="0" indent="0" algn="ctr">
              <a:buNone/>
              <a:defRPr sz="1600" b="1"/>
            </a:lvl1pPr>
          </a:lstStyle>
          <a:p>
            <a:pPr lvl="0"/>
            <a:r>
              <a:rPr lang="en-US" dirty="0"/>
              <a:t>Click to enter header</a:t>
            </a:r>
          </a:p>
        </p:txBody>
      </p:sp>
      <p:sp>
        <p:nvSpPr>
          <p:cNvPr id="28" name="Text Placeholder 14"/>
          <p:cNvSpPr>
            <a:spLocks noGrp="1"/>
          </p:cNvSpPr>
          <p:nvPr>
            <p:ph type="body" sz="quarter" idx="17" hasCustomPrompt="1"/>
          </p:nvPr>
        </p:nvSpPr>
        <p:spPr>
          <a:xfrm>
            <a:off x="6418281" y="2780110"/>
            <a:ext cx="2090597" cy="1847826"/>
          </a:xfrm>
        </p:spPr>
        <p:txBody>
          <a:bodyPr>
            <a:normAutofit/>
          </a:bodyPr>
          <a:lstStyle>
            <a:lvl1pPr marL="0" indent="0">
              <a:buNone/>
              <a:defRPr sz="1400" baseline="0"/>
            </a:lvl1pPr>
          </a:lstStyle>
          <a:p>
            <a:pPr lvl="0"/>
            <a:r>
              <a:rPr lang="en-US" dirty="0"/>
              <a:t>Click to add text</a:t>
            </a:r>
          </a:p>
        </p:txBody>
      </p:sp>
      <p:sp>
        <p:nvSpPr>
          <p:cNvPr id="29" name="Text Placeholder 12"/>
          <p:cNvSpPr>
            <a:spLocks noGrp="1"/>
          </p:cNvSpPr>
          <p:nvPr>
            <p:ph type="body" sz="quarter" idx="18" hasCustomPrompt="1"/>
          </p:nvPr>
        </p:nvSpPr>
        <p:spPr>
          <a:xfrm>
            <a:off x="6418282" y="2402244"/>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7779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4"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8" name="Oval 17"/>
          <p:cNvSpPr/>
          <p:nvPr userDrawn="1"/>
        </p:nvSpPr>
        <p:spPr>
          <a:xfrm>
            <a:off x="1519322"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19" name="Oval 18"/>
          <p:cNvSpPr/>
          <p:nvPr userDrawn="1"/>
        </p:nvSpPr>
        <p:spPr>
          <a:xfrm>
            <a:off x="4259994"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7000666" y="1343513"/>
            <a:ext cx="925830" cy="925830"/>
          </a:xfrm>
          <a:prstGeom prst="ellipse">
            <a:avLst/>
          </a:prstGeom>
          <a:solidFill>
            <a:srgbClr val="FAC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1" name="Text Placeholder 12"/>
          <p:cNvSpPr>
            <a:spLocks noGrp="1"/>
          </p:cNvSpPr>
          <p:nvPr>
            <p:ph type="body" sz="quarter" idx="12" hasCustomPrompt="1"/>
          </p:nvPr>
        </p:nvSpPr>
        <p:spPr>
          <a:xfrm>
            <a:off x="936938" y="2402244"/>
            <a:ext cx="2090597" cy="218543"/>
          </a:xfrm>
        </p:spPr>
        <p:txBody>
          <a:bodyPr/>
          <a:lstStyle>
            <a:lvl1pPr marL="0" indent="0" algn="ctr">
              <a:buNone/>
              <a:defRPr sz="1600" b="1"/>
            </a:lvl1pPr>
          </a:lstStyle>
          <a:p>
            <a:pPr lvl="0"/>
            <a:r>
              <a:rPr lang="en-US" dirty="0"/>
              <a:t>Click to enter header</a:t>
            </a:r>
          </a:p>
        </p:txBody>
      </p:sp>
      <p:sp>
        <p:nvSpPr>
          <p:cNvPr id="32" name="Text Placeholder 14"/>
          <p:cNvSpPr>
            <a:spLocks noGrp="1"/>
          </p:cNvSpPr>
          <p:nvPr>
            <p:ph type="body" sz="quarter" idx="13" hasCustomPrompt="1"/>
          </p:nvPr>
        </p:nvSpPr>
        <p:spPr>
          <a:xfrm>
            <a:off x="944959" y="2780110"/>
            <a:ext cx="2090597" cy="1847826"/>
          </a:xfrm>
        </p:spPr>
        <p:txBody>
          <a:bodyPr>
            <a:normAutofit/>
          </a:bodyPr>
          <a:lstStyle>
            <a:lvl1pPr marL="0" indent="0">
              <a:buNone/>
              <a:defRPr sz="1400" baseline="0"/>
            </a:lvl1pPr>
          </a:lstStyle>
          <a:p>
            <a:pPr lvl="0"/>
            <a:r>
              <a:rPr lang="en-US" dirty="0"/>
              <a:t>Click to add text</a:t>
            </a:r>
          </a:p>
        </p:txBody>
      </p:sp>
      <p:sp>
        <p:nvSpPr>
          <p:cNvPr id="33" name="Text Placeholder 14"/>
          <p:cNvSpPr>
            <a:spLocks noGrp="1"/>
          </p:cNvSpPr>
          <p:nvPr>
            <p:ph type="body" sz="quarter" idx="15" hasCustomPrompt="1"/>
          </p:nvPr>
        </p:nvSpPr>
        <p:spPr>
          <a:xfrm>
            <a:off x="3677610" y="2780110"/>
            <a:ext cx="2090597" cy="1847826"/>
          </a:xfrm>
        </p:spPr>
        <p:txBody>
          <a:bodyPr>
            <a:normAutofit/>
          </a:bodyPr>
          <a:lstStyle>
            <a:lvl1pPr marL="0" indent="0">
              <a:buNone/>
              <a:defRPr sz="1400" baseline="0"/>
            </a:lvl1pPr>
          </a:lstStyle>
          <a:p>
            <a:pPr lvl="0"/>
            <a:r>
              <a:rPr lang="en-US" dirty="0"/>
              <a:t>Click to add text</a:t>
            </a:r>
          </a:p>
        </p:txBody>
      </p:sp>
      <p:sp>
        <p:nvSpPr>
          <p:cNvPr id="34" name="Text Placeholder 12"/>
          <p:cNvSpPr>
            <a:spLocks noGrp="1"/>
          </p:cNvSpPr>
          <p:nvPr>
            <p:ph type="body" sz="quarter" idx="16" hasCustomPrompt="1"/>
          </p:nvPr>
        </p:nvSpPr>
        <p:spPr>
          <a:xfrm>
            <a:off x="3664858" y="2400048"/>
            <a:ext cx="2090597" cy="218543"/>
          </a:xfrm>
        </p:spPr>
        <p:txBody>
          <a:bodyPr/>
          <a:lstStyle>
            <a:lvl1pPr marL="0" indent="0" algn="ctr">
              <a:buNone/>
              <a:defRPr sz="1600" b="1"/>
            </a:lvl1pPr>
          </a:lstStyle>
          <a:p>
            <a:pPr lvl="0"/>
            <a:r>
              <a:rPr lang="en-US" dirty="0"/>
              <a:t>Click to enter header</a:t>
            </a:r>
          </a:p>
        </p:txBody>
      </p:sp>
      <p:sp>
        <p:nvSpPr>
          <p:cNvPr id="35" name="Text Placeholder 14"/>
          <p:cNvSpPr>
            <a:spLocks noGrp="1"/>
          </p:cNvSpPr>
          <p:nvPr>
            <p:ph type="body" sz="quarter" idx="17" hasCustomPrompt="1"/>
          </p:nvPr>
        </p:nvSpPr>
        <p:spPr>
          <a:xfrm>
            <a:off x="6418281" y="2780110"/>
            <a:ext cx="2090597" cy="1847826"/>
          </a:xfrm>
        </p:spPr>
        <p:txBody>
          <a:bodyPr>
            <a:normAutofit/>
          </a:bodyPr>
          <a:lstStyle>
            <a:lvl1pPr marL="0" indent="0">
              <a:buNone/>
              <a:defRPr sz="1400" baseline="0"/>
            </a:lvl1pPr>
          </a:lstStyle>
          <a:p>
            <a:pPr lvl="0"/>
            <a:r>
              <a:rPr lang="en-US" dirty="0"/>
              <a:t>Click to add text</a:t>
            </a:r>
          </a:p>
        </p:txBody>
      </p:sp>
      <p:sp>
        <p:nvSpPr>
          <p:cNvPr id="36" name="Text Placeholder 12"/>
          <p:cNvSpPr>
            <a:spLocks noGrp="1"/>
          </p:cNvSpPr>
          <p:nvPr>
            <p:ph type="body" sz="quarter" idx="18" hasCustomPrompt="1"/>
          </p:nvPr>
        </p:nvSpPr>
        <p:spPr>
          <a:xfrm>
            <a:off x="6418282" y="2402244"/>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34928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Process: 3 Element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6C23C7F-605D-1549-84D4-5CE3B4BE2DE3}"/>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23" name="Rectangle 22">
            <a:extLst>
              <a:ext uri="{FF2B5EF4-FFF2-40B4-BE49-F238E27FC236}">
                <a16:creationId xmlns:a16="http://schemas.microsoft.com/office/drawing/2014/main" id="{A4DAA518-5942-9D47-80BB-B5B889B71A0F}"/>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a:t>#</a:t>
            </a:r>
          </a:p>
        </p:txBody>
      </p:sp>
      <p:sp>
        <p:nvSpPr>
          <p:cNvPr id="35" name="Text Placeholder 33"/>
          <p:cNvSpPr>
            <a:spLocks noGrp="1"/>
          </p:cNvSpPr>
          <p:nvPr>
            <p:ph type="body" sz="quarter" idx="12" hasCustomPrompt="1"/>
          </p:nvPr>
        </p:nvSpPr>
        <p:spPr>
          <a:xfrm>
            <a:off x="3816885" y="1942724"/>
            <a:ext cx="315912" cy="264319"/>
          </a:xfrm>
          <a:solidFill>
            <a:srgbClr val="92D050"/>
          </a:solidFill>
        </p:spPr>
        <p:txBody>
          <a:bodyPr anchor="ctr"/>
          <a:lstStyle>
            <a:lvl1pPr marL="0" indent="0" algn="ctr">
              <a:buNone/>
              <a:defRPr sz="1200" b="0">
                <a:solidFill>
                  <a:schemeClr val="bg1"/>
                </a:solidFill>
              </a:defRPr>
            </a:lvl1pPr>
          </a:lstStyle>
          <a:p>
            <a:pPr lvl="0"/>
            <a:r>
              <a:rPr lang="en-US" dirty="0"/>
              <a:t>#</a:t>
            </a:r>
          </a:p>
        </p:txBody>
      </p:sp>
      <p:sp>
        <p:nvSpPr>
          <p:cNvPr id="36" name="Text Placeholder 33"/>
          <p:cNvSpPr>
            <a:spLocks noGrp="1"/>
          </p:cNvSpPr>
          <p:nvPr>
            <p:ph type="body" sz="quarter" idx="13" hasCustomPrompt="1"/>
          </p:nvPr>
        </p:nvSpPr>
        <p:spPr>
          <a:xfrm>
            <a:off x="6836599" y="1940926"/>
            <a:ext cx="315912" cy="264319"/>
          </a:xfrm>
          <a:solidFill>
            <a:srgbClr val="55CAF5"/>
          </a:solidFill>
        </p:spPr>
        <p:txBody>
          <a:bodyPr anchor="ctr"/>
          <a:lstStyle>
            <a:lvl1pPr marL="0" indent="0" algn="ctr">
              <a:buNone/>
              <a:defRPr sz="1200" b="0">
                <a:solidFill>
                  <a:schemeClr val="bg1"/>
                </a:solidFill>
              </a:defRPr>
            </a:lvl1pPr>
          </a:lstStyle>
          <a:p>
            <a:pPr lvl="0"/>
            <a:r>
              <a:rPr lang="en-US" dirty="0"/>
              <a:t>#</a:t>
            </a:r>
          </a:p>
        </p:txBody>
      </p:sp>
      <p:sp>
        <p:nvSpPr>
          <p:cNvPr id="39" name="Text Placeholder 38"/>
          <p:cNvSpPr>
            <a:spLocks noGrp="1"/>
          </p:cNvSpPr>
          <p:nvPr>
            <p:ph type="body" sz="quarter" idx="15" hasCustomPrompt="1"/>
          </p:nvPr>
        </p:nvSpPr>
        <p:spPr>
          <a:xfrm>
            <a:off x="800921" y="1421450"/>
            <a:ext cx="1822638"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0" name="Text Placeholder 38"/>
          <p:cNvSpPr>
            <a:spLocks noGrp="1"/>
          </p:cNvSpPr>
          <p:nvPr>
            <p:ph type="body" sz="quarter" idx="16" hasCustomPrompt="1"/>
          </p:nvPr>
        </p:nvSpPr>
        <p:spPr>
          <a:xfrm>
            <a:off x="3819226" y="1421450"/>
            <a:ext cx="1838090"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1" name="Text Placeholder 38"/>
          <p:cNvSpPr>
            <a:spLocks noGrp="1"/>
          </p:cNvSpPr>
          <p:nvPr>
            <p:ph type="body" sz="quarter" idx="17" hasCustomPrompt="1"/>
          </p:nvPr>
        </p:nvSpPr>
        <p:spPr>
          <a:xfrm>
            <a:off x="6837530" y="1421450"/>
            <a:ext cx="1825057"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5" name="Text Placeholder 44"/>
          <p:cNvSpPr>
            <a:spLocks noGrp="1"/>
          </p:cNvSpPr>
          <p:nvPr>
            <p:ph type="body" sz="quarter" idx="19" hasCustomPrompt="1"/>
          </p:nvPr>
        </p:nvSpPr>
        <p:spPr>
          <a:xfrm>
            <a:off x="800919" y="2725939"/>
            <a:ext cx="1610368" cy="308726"/>
          </a:xfrm>
        </p:spPr>
        <p:txBody>
          <a:bodyPr/>
          <a:lstStyle>
            <a:lvl1pPr marL="0" indent="0">
              <a:spcBef>
                <a:spcPts val="0"/>
              </a:spcBef>
              <a:buNone/>
              <a:defRPr sz="1400" b="1" cap="all" baseline="0">
                <a:solidFill>
                  <a:srgbClr val="65778F"/>
                </a:solidFill>
              </a:defRPr>
            </a:lvl1pPr>
          </a:lstStyle>
          <a:p>
            <a:pPr lvl="0"/>
            <a:r>
              <a:rPr lang="en-US" dirty="0"/>
              <a:t>SUBHEADER</a:t>
            </a:r>
          </a:p>
        </p:txBody>
      </p:sp>
      <p:sp>
        <p:nvSpPr>
          <p:cNvPr id="47" name="Text Placeholder 46"/>
          <p:cNvSpPr>
            <a:spLocks noGrp="1"/>
          </p:cNvSpPr>
          <p:nvPr>
            <p:ph type="body" sz="quarter" idx="20" hasCustomPrompt="1"/>
          </p:nvPr>
        </p:nvSpPr>
        <p:spPr>
          <a:xfrm>
            <a:off x="800919" y="3086100"/>
            <a:ext cx="1609405" cy="1418035"/>
          </a:xfrm>
        </p:spPr>
        <p:txBody>
          <a:bodyPr>
            <a:normAutofit/>
          </a:bodyPr>
          <a:lstStyle>
            <a:lvl1pPr marL="0" indent="0">
              <a:buNone/>
              <a:defRPr sz="1400"/>
            </a:lvl1pPr>
          </a:lstStyle>
          <a:p>
            <a:pPr lvl="0"/>
            <a:r>
              <a:rPr lang="en-US" dirty="0"/>
              <a:t>Click to add text</a:t>
            </a:r>
          </a:p>
        </p:txBody>
      </p:sp>
      <p:sp>
        <p:nvSpPr>
          <p:cNvPr id="48" name="Text Placeholder 44"/>
          <p:cNvSpPr>
            <a:spLocks noGrp="1"/>
          </p:cNvSpPr>
          <p:nvPr>
            <p:ph type="body" sz="quarter" idx="21" hasCustomPrompt="1"/>
          </p:nvPr>
        </p:nvSpPr>
        <p:spPr>
          <a:xfrm>
            <a:off x="3816117" y="2725939"/>
            <a:ext cx="1733455" cy="308726"/>
          </a:xfrm>
        </p:spPr>
        <p:txBody>
          <a:bodyPr/>
          <a:lstStyle>
            <a:lvl1pPr marL="0" indent="0">
              <a:spcBef>
                <a:spcPts val="0"/>
              </a:spcBef>
              <a:buNone/>
              <a:defRPr sz="1400" b="1" cap="all" baseline="0">
                <a:solidFill>
                  <a:srgbClr val="92D050"/>
                </a:solidFill>
              </a:defRPr>
            </a:lvl1pPr>
          </a:lstStyle>
          <a:p>
            <a:pPr lvl="0"/>
            <a:r>
              <a:rPr lang="en-US" dirty="0"/>
              <a:t>SUBHEADER</a:t>
            </a:r>
          </a:p>
        </p:txBody>
      </p:sp>
      <p:sp>
        <p:nvSpPr>
          <p:cNvPr id="49" name="Text Placeholder 46"/>
          <p:cNvSpPr>
            <a:spLocks noGrp="1"/>
          </p:cNvSpPr>
          <p:nvPr>
            <p:ph type="body" sz="quarter" idx="22" hasCustomPrompt="1"/>
          </p:nvPr>
        </p:nvSpPr>
        <p:spPr>
          <a:xfrm>
            <a:off x="3816884" y="3086100"/>
            <a:ext cx="1732492" cy="1418035"/>
          </a:xfrm>
        </p:spPr>
        <p:txBody>
          <a:bodyPr>
            <a:normAutofit/>
          </a:bodyPr>
          <a:lstStyle>
            <a:lvl1pPr marL="0" indent="0">
              <a:buNone/>
              <a:defRPr sz="1400"/>
            </a:lvl1pPr>
          </a:lstStyle>
          <a:p>
            <a:pPr lvl="0"/>
            <a:r>
              <a:rPr lang="en-US" dirty="0"/>
              <a:t>Click to add text</a:t>
            </a:r>
          </a:p>
        </p:txBody>
      </p:sp>
      <p:sp>
        <p:nvSpPr>
          <p:cNvPr id="50" name="Text Placeholder 44"/>
          <p:cNvSpPr>
            <a:spLocks noGrp="1"/>
          </p:cNvSpPr>
          <p:nvPr>
            <p:ph type="body" sz="quarter" idx="23" hasCustomPrompt="1"/>
          </p:nvPr>
        </p:nvSpPr>
        <p:spPr>
          <a:xfrm>
            <a:off x="6835830" y="2725939"/>
            <a:ext cx="1666522" cy="308726"/>
          </a:xfrm>
        </p:spPr>
        <p:txBody>
          <a:bodyPr/>
          <a:lstStyle>
            <a:lvl1pPr marL="0" indent="0">
              <a:spcBef>
                <a:spcPts val="0"/>
              </a:spcBef>
              <a:buNone/>
              <a:defRPr sz="1400" b="1" cap="all" baseline="0">
                <a:solidFill>
                  <a:srgbClr val="55CAF5"/>
                </a:solidFill>
              </a:defRPr>
            </a:lvl1pPr>
          </a:lstStyle>
          <a:p>
            <a:pPr lvl="0"/>
            <a:r>
              <a:rPr lang="en-US" dirty="0"/>
              <a:t>SUBHEADER</a:t>
            </a:r>
          </a:p>
        </p:txBody>
      </p:sp>
      <p:sp>
        <p:nvSpPr>
          <p:cNvPr id="51" name="Text Placeholder 46"/>
          <p:cNvSpPr>
            <a:spLocks noGrp="1"/>
          </p:cNvSpPr>
          <p:nvPr>
            <p:ph type="body" sz="quarter" idx="24" hasCustomPrompt="1"/>
          </p:nvPr>
        </p:nvSpPr>
        <p:spPr>
          <a:xfrm>
            <a:off x="6836599" y="3086100"/>
            <a:ext cx="1665557" cy="1418035"/>
          </a:xfrm>
        </p:spPr>
        <p:txBody>
          <a:bodyPr>
            <a:normAutofit/>
          </a:bodyPr>
          <a:lstStyle>
            <a:lvl1pPr marL="0" indent="0">
              <a:buNone/>
              <a:defRPr sz="1400"/>
            </a:lvl1pPr>
          </a:lstStyle>
          <a:p>
            <a:pPr lvl="0"/>
            <a:r>
              <a:rPr lang="en-US" dirty="0"/>
              <a:t>Click to add text</a:t>
            </a:r>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65547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Process: 4 Element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6C23C7F-605D-1549-84D4-5CE3B4BE2DE3}"/>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23" name="Rectangle 22">
            <a:extLst>
              <a:ext uri="{FF2B5EF4-FFF2-40B4-BE49-F238E27FC236}">
                <a16:creationId xmlns:a16="http://schemas.microsoft.com/office/drawing/2014/main" id="{A4DAA518-5942-9D47-80BB-B5B889B71A0F}"/>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a:t>#</a:t>
            </a:r>
          </a:p>
        </p:txBody>
      </p:sp>
      <p:sp>
        <p:nvSpPr>
          <p:cNvPr id="35" name="Text Placeholder 33"/>
          <p:cNvSpPr>
            <a:spLocks noGrp="1"/>
          </p:cNvSpPr>
          <p:nvPr>
            <p:ph type="body" sz="quarter" idx="12" hasCustomPrompt="1"/>
          </p:nvPr>
        </p:nvSpPr>
        <p:spPr>
          <a:xfrm>
            <a:off x="2906280" y="1942724"/>
            <a:ext cx="315912" cy="264319"/>
          </a:xfrm>
          <a:solidFill>
            <a:srgbClr val="92D050"/>
          </a:solidFill>
        </p:spPr>
        <p:txBody>
          <a:bodyPr anchor="ctr"/>
          <a:lstStyle>
            <a:lvl1pPr marL="0" indent="0" algn="ctr">
              <a:buNone/>
              <a:defRPr sz="1200" b="0">
                <a:solidFill>
                  <a:schemeClr val="bg1"/>
                </a:solidFill>
              </a:defRPr>
            </a:lvl1pPr>
          </a:lstStyle>
          <a:p>
            <a:pPr lvl="0"/>
            <a:r>
              <a:rPr lang="en-US" dirty="0"/>
              <a:t>#</a:t>
            </a:r>
          </a:p>
        </p:txBody>
      </p:sp>
      <p:sp>
        <p:nvSpPr>
          <p:cNvPr id="36" name="Text Placeholder 33"/>
          <p:cNvSpPr>
            <a:spLocks noGrp="1"/>
          </p:cNvSpPr>
          <p:nvPr>
            <p:ph type="body" sz="quarter" idx="13" hasCustomPrompt="1"/>
          </p:nvPr>
        </p:nvSpPr>
        <p:spPr>
          <a:xfrm>
            <a:off x="4958471" y="1940926"/>
            <a:ext cx="315912" cy="264319"/>
          </a:xfrm>
          <a:solidFill>
            <a:srgbClr val="55CAF5"/>
          </a:solidFill>
        </p:spPr>
        <p:txBody>
          <a:bodyPr anchor="ctr"/>
          <a:lstStyle>
            <a:lvl1pPr marL="0" indent="0" algn="ctr">
              <a:buNone/>
              <a:defRPr sz="1200" b="0">
                <a:solidFill>
                  <a:schemeClr val="bg1"/>
                </a:solidFill>
              </a:defRPr>
            </a:lvl1pPr>
          </a:lstStyle>
          <a:p>
            <a:pPr lvl="0"/>
            <a:r>
              <a:rPr lang="en-US" dirty="0"/>
              <a:t>#</a:t>
            </a:r>
          </a:p>
        </p:txBody>
      </p:sp>
      <p:sp>
        <p:nvSpPr>
          <p:cNvPr id="37" name="Text Placeholder 33"/>
          <p:cNvSpPr>
            <a:spLocks noGrp="1"/>
          </p:cNvSpPr>
          <p:nvPr>
            <p:ph type="body" sz="quarter" idx="14" hasCustomPrompt="1"/>
          </p:nvPr>
        </p:nvSpPr>
        <p:spPr>
          <a:xfrm>
            <a:off x="7033324" y="1940925"/>
            <a:ext cx="315912" cy="264319"/>
          </a:xfrm>
          <a:solidFill>
            <a:srgbClr val="FACC80"/>
          </a:solidFill>
        </p:spPr>
        <p:txBody>
          <a:bodyPr anchor="ctr"/>
          <a:lstStyle>
            <a:lvl1pPr marL="0" indent="0" algn="ctr">
              <a:buNone/>
              <a:defRPr sz="1200" b="0">
                <a:solidFill>
                  <a:schemeClr val="bg1"/>
                </a:solidFill>
              </a:defRPr>
            </a:lvl1pPr>
          </a:lstStyle>
          <a:p>
            <a:pPr lvl="0"/>
            <a:r>
              <a:rPr lang="en-US" dirty="0"/>
              <a:t>#</a:t>
            </a:r>
          </a:p>
        </p:txBody>
      </p:sp>
      <p:sp>
        <p:nvSpPr>
          <p:cNvPr id="39" name="Text Placeholder 38"/>
          <p:cNvSpPr>
            <a:spLocks noGrp="1"/>
          </p:cNvSpPr>
          <p:nvPr>
            <p:ph type="body" sz="quarter" idx="15" hasCustomPrompt="1"/>
          </p:nvPr>
        </p:nvSpPr>
        <p:spPr>
          <a:xfrm>
            <a:off x="800921" y="1407208"/>
            <a:ext cx="1828335" cy="417194"/>
          </a:xfrm>
        </p:spPr>
        <p:txBody>
          <a:bodyPr anchor="b"/>
          <a:lstStyle>
            <a:lvl1pPr marL="0" indent="0">
              <a:buNone/>
              <a:defRPr sz="1400" b="1" cap="all" baseline="0">
                <a:solidFill>
                  <a:srgbClr val="15345D"/>
                </a:solidFill>
              </a:defRPr>
            </a:lvl1pPr>
          </a:lstStyle>
          <a:p>
            <a:pPr lvl="0"/>
            <a:r>
              <a:rPr lang="en-US" dirty="0"/>
              <a:t>Enter Month/step</a:t>
            </a:r>
          </a:p>
        </p:txBody>
      </p:sp>
      <p:sp>
        <p:nvSpPr>
          <p:cNvPr id="40" name="Text Placeholder 38"/>
          <p:cNvSpPr>
            <a:spLocks noGrp="1"/>
          </p:cNvSpPr>
          <p:nvPr>
            <p:ph type="body" sz="quarter" idx="16" hasCustomPrompt="1"/>
          </p:nvPr>
        </p:nvSpPr>
        <p:spPr>
          <a:xfrm>
            <a:off x="2906280" y="1407208"/>
            <a:ext cx="1828090"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1" name="Text Placeholder 38"/>
          <p:cNvSpPr>
            <a:spLocks noGrp="1"/>
          </p:cNvSpPr>
          <p:nvPr>
            <p:ph type="body" sz="quarter" idx="17" hasCustomPrompt="1"/>
          </p:nvPr>
        </p:nvSpPr>
        <p:spPr>
          <a:xfrm>
            <a:off x="4959402" y="1407208"/>
            <a:ext cx="1820262"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2" name="Text Placeholder 38"/>
          <p:cNvSpPr>
            <a:spLocks noGrp="1"/>
          </p:cNvSpPr>
          <p:nvPr>
            <p:ph type="body" sz="quarter" idx="18" hasCustomPrompt="1"/>
          </p:nvPr>
        </p:nvSpPr>
        <p:spPr>
          <a:xfrm>
            <a:off x="7033325" y="1407208"/>
            <a:ext cx="1825815"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5" name="Text Placeholder 44"/>
          <p:cNvSpPr>
            <a:spLocks noGrp="1"/>
          </p:cNvSpPr>
          <p:nvPr>
            <p:ph type="body" sz="quarter" idx="19" hasCustomPrompt="1"/>
          </p:nvPr>
        </p:nvSpPr>
        <p:spPr>
          <a:xfrm>
            <a:off x="800920" y="2725939"/>
            <a:ext cx="1731005" cy="308726"/>
          </a:xfrm>
        </p:spPr>
        <p:txBody>
          <a:bodyPr/>
          <a:lstStyle>
            <a:lvl1pPr marL="0" indent="0">
              <a:spcBef>
                <a:spcPts val="0"/>
              </a:spcBef>
              <a:buNone/>
              <a:defRPr sz="1400" b="1" cap="all" baseline="0">
                <a:solidFill>
                  <a:srgbClr val="65778F"/>
                </a:solidFill>
              </a:defRPr>
            </a:lvl1pPr>
          </a:lstStyle>
          <a:p>
            <a:pPr lvl="0"/>
            <a:r>
              <a:rPr lang="en-US" dirty="0"/>
              <a:t>SUBHEADER</a:t>
            </a:r>
          </a:p>
        </p:txBody>
      </p:sp>
      <p:sp>
        <p:nvSpPr>
          <p:cNvPr id="47" name="Text Placeholder 46"/>
          <p:cNvSpPr>
            <a:spLocks noGrp="1"/>
          </p:cNvSpPr>
          <p:nvPr>
            <p:ph type="body" sz="quarter" idx="20" hasCustomPrompt="1"/>
          </p:nvPr>
        </p:nvSpPr>
        <p:spPr>
          <a:xfrm>
            <a:off x="801689" y="3086100"/>
            <a:ext cx="1729383" cy="1418035"/>
          </a:xfrm>
        </p:spPr>
        <p:txBody>
          <a:bodyPr>
            <a:normAutofit/>
          </a:bodyPr>
          <a:lstStyle>
            <a:lvl1pPr marL="0" indent="0">
              <a:buNone/>
              <a:defRPr sz="1400"/>
            </a:lvl1pPr>
          </a:lstStyle>
          <a:p>
            <a:pPr lvl="0"/>
            <a:r>
              <a:rPr lang="en-US" dirty="0"/>
              <a:t>Click to add text</a:t>
            </a:r>
          </a:p>
        </p:txBody>
      </p:sp>
      <p:sp>
        <p:nvSpPr>
          <p:cNvPr id="48" name="Text Placeholder 44"/>
          <p:cNvSpPr>
            <a:spLocks noGrp="1"/>
          </p:cNvSpPr>
          <p:nvPr>
            <p:ph type="body" sz="quarter" idx="21" hasCustomPrompt="1"/>
          </p:nvPr>
        </p:nvSpPr>
        <p:spPr>
          <a:xfrm>
            <a:off x="2905512" y="2725939"/>
            <a:ext cx="1731005" cy="308726"/>
          </a:xfrm>
        </p:spPr>
        <p:txBody>
          <a:bodyPr/>
          <a:lstStyle>
            <a:lvl1pPr marL="0" indent="0">
              <a:spcBef>
                <a:spcPts val="0"/>
              </a:spcBef>
              <a:buNone/>
              <a:defRPr sz="1400" b="1" cap="all" baseline="0">
                <a:solidFill>
                  <a:srgbClr val="92D050"/>
                </a:solidFill>
              </a:defRPr>
            </a:lvl1pPr>
          </a:lstStyle>
          <a:p>
            <a:pPr lvl="0"/>
            <a:r>
              <a:rPr lang="en-US" dirty="0"/>
              <a:t>SUBHEADER</a:t>
            </a:r>
          </a:p>
        </p:txBody>
      </p:sp>
      <p:sp>
        <p:nvSpPr>
          <p:cNvPr id="49" name="Text Placeholder 46"/>
          <p:cNvSpPr>
            <a:spLocks noGrp="1"/>
          </p:cNvSpPr>
          <p:nvPr>
            <p:ph type="body" sz="quarter" idx="22" hasCustomPrompt="1"/>
          </p:nvPr>
        </p:nvSpPr>
        <p:spPr>
          <a:xfrm>
            <a:off x="2906281" y="3086100"/>
            <a:ext cx="1729383" cy="1418035"/>
          </a:xfrm>
        </p:spPr>
        <p:txBody>
          <a:bodyPr>
            <a:normAutofit/>
          </a:bodyPr>
          <a:lstStyle>
            <a:lvl1pPr marL="0" indent="0">
              <a:buNone/>
              <a:defRPr sz="1400"/>
            </a:lvl1pPr>
          </a:lstStyle>
          <a:p>
            <a:pPr lvl="0"/>
            <a:r>
              <a:rPr lang="en-US" dirty="0"/>
              <a:t>Click to add text</a:t>
            </a:r>
          </a:p>
        </p:txBody>
      </p:sp>
      <p:sp>
        <p:nvSpPr>
          <p:cNvPr id="50" name="Text Placeholder 44"/>
          <p:cNvSpPr>
            <a:spLocks noGrp="1"/>
          </p:cNvSpPr>
          <p:nvPr>
            <p:ph type="body" sz="quarter" idx="23" hasCustomPrompt="1"/>
          </p:nvPr>
        </p:nvSpPr>
        <p:spPr>
          <a:xfrm>
            <a:off x="4957703" y="2725939"/>
            <a:ext cx="1731005" cy="308726"/>
          </a:xfrm>
        </p:spPr>
        <p:txBody>
          <a:bodyPr/>
          <a:lstStyle>
            <a:lvl1pPr marL="0" indent="0">
              <a:spcBef>
                <a:spcPts val="0"/>
              </a:spcBef>
              <a:buNone/>
              <a:defRPr sz="1400" b="1" cap="all" baseline="0">
                <a:solidFill>
                  <a:srgbClr val="55CAF5"/>
                </a:solidFill>
              </a:defRPr>
            </a:lvl1pPr>
          </a:lstStyle>
          <a:p>
            <a:pPr lvl="0"/>
            <a:r>
              <a:rPr lang="en-US" dirty="0"/>
              <a:t>SUBHEADER</a:t>
            </a:r>
          </a:p>
        </p:txBody>
      </p:sp>
      <p:sp>
        <p:nvSpPr>
          <p:cNvPr id="51" name="Text Placeholder 46"/>
          <p:cNvSpPr>
            <a:spLocks noGrp="1"/>
          </p:cNvSpPr>
          <p:nvPr>
            <p:ph type="body" sz="quarter" idx="24" hasCustomPrompt="1"/>
          </p:nvPr>
        </p:nvSpPr>
        <p:spPr>
          <a:xfrm>
            <a:off x="4958472" y="3086100"/>
            <a:ext cx="1729383" cy="1418035"/>
          </a:xfrm>
        </p:spPr>
        <p:txBody>
          <a:bodyPr>
            <a:normAutofit/>
          </a:bodyPr>
          <a:lstStyle>
            <a:lvl1pPr marL="0" indent="0">
              <a:buNone/>
              <a:defRPr sz="1400"/>
            </a:lvl1pPr>
          </a:lstStyle>
          <a:p>
            <a:pPr lvl="0"/>
            <a:r>
              <a:rPr lang="en-US" dirty="0"/>
              <a:t>Click to add text</a:t>
            </a:r>
          </a:p>
        </p:txBody>
      </p:sp>
      <p:sp>
        <p:nvSpPr>
          <p:cNvPr id="52" name="Text Placeholder 44"/>
          <p:cNvSpPr>
            <a:spLocks noGrp="1"/>
          </p:cNvSpPr>
          <p:nvPr>
            <p:ph type="body" sz="quarter" idx="25" hasCustomPrompt="1"/>
          </p:nvPr>
        </p:nvSpPr>
        <p:spPr>
          <a:xfrm>
            <a:off x="7033324" y="2725939"/>
            <a:ext cx="1731005" cy="308726"/>
          </a:xfrm>
        </p:spPr>
        <p:txBody>
          <a:bodyPr/>
          <a:lstStyle>
            <a:lvl1pPr marL="0" indent="0">
              <a:spcBef>
                <a:spcPts val="0"/>
              </a:spcBef>
              <a:buNone/>
              <a:defRPr sz="1400" b="1" cap="all" baseline="0">
                <a:solidFill>
                  <a:srgbClr val="FBB32D"/>
                </a:solidFill>
              </a:defRPr>
            </a:lvl1pPr>
          </a:lstStyle>
          <a:p>
            <a:pPr lvl="0"/>
            <a:r>
              <a:rPr lang="en-US" dirty="0"/>
              <a:t>SUBHEADER</a:t>
            </a:r>
          </a:p>
        </p:txBody>
      </p:sp>
      <p:sp>
        <p:nvSpPr>
          <p:cNvPr id="53" name="Text Placeholder 46"/>
          <p:cNvSpPr>
            <a:spLocks noGrp="1"/>
          </p:cNvSpPr>
          <p:nvPr>
            <p:ph type="body" sz="quarter" idx="26" hasCustomPrompt="1"/>
          </p:nvPr>
        </p:nvSpPr>
        <p:spPr>
          <a:xfrm>
            <a:off x="7034093" y="3086100"/>
            <a:ext cx="1729383" cy="1418035"/>
          </a:xfrm>
        </p:spPr>
        <p:txBody>
          <a:bodyPr>
            <a:normAutofit/>
          </a:bodyPr>
          <a:lstStyle>
            <a:lvl1pPr marL="0" indent="0">
              <a:buNone/>
              <a:defRPr sz="1400"/>
            </a:lvl1pPr>
          </a:lstStyle>
          <a:p>
            <a:pPr lvl="0"/>
            <a:r>
              <a:rPr lang="en-US" dirty="0"/>
              <a:t>Click to add text</a:t>
            </a:r>
          </a:p>
        </p:txBody>
      </p:sp>
      <p:sp>
        <p:nvSpPr>
          <p:cNvPr id="22"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204039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 Bus">
    <p:spTree>
      <p:nvGrpSpPr>
        <p:cNvPr id="1" name=""/>
        <p:cNvGrpSpPr/>
        <p:nvPr/>
      </p:nvGrpSpPr>
      <p:grpSpPr>
        <a:xfrm>
          <a:off x="0" y="0"/>
          <a:ext cx="0" cy="0"/>
          <a:chOff x="0" y="0"/>
          <a:chExt cx="0" cy="0"/>
        </a:xfrm>
      </p:grpSpPr>
      <p:pic>
        <p:nvPicPr>
          <p:cNvPr id="6" name="Picture 5" descr="A bus on the road&#10;&#10;Description automatically generated with medium confidence">
            <a:extLst>
              <a:ext uri="{FF2B5EF4-FFF2-40B4-BE49-F238E27FC236}">
                <a16:creationId xmlns:a16="http://schemas.microsoft.com/office/drawing/2014/main" id="{6DD1F3A8-5DC0-EE40-A62A-5246E668891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1777" y="-17338"/>
            <a:ext cx="9173092" cy="5128907"/>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21777" y="-8964"/>
            <a:ext cx="4844454" cy="5152464"/>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22677"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2672506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Box 4"/>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Agenda</a:t>
            </a:r>
          </a:p>
        </p:txBody>
      </p:sp>
      <p:sp>
        <p:nvSpPr>
          <p:cNvPr id="3" name="Text Placeholder 2"/>
          <p:cNvSpPr>
            <a:spLocks noGrp="1"/>
          </p:cNvSpPr>
          <p:nvPr>
            <p:ph type="body" sz="quarter" idx="18" hasCustomPrompt="1"/>
          </p:nvPr>
        </p:nvSpPr>
        <p:spPr>
          <a:xfrm>
            <a:off x="3543300" y="0"/>
            <a:ext cx="5600700" cy="5143500"/>
          </a:xfrm>
        </p:spPr>
        <p:txBody>
          <a:bodyPr anchor="ctr">
            <a:normAutofit/>
          </a:bodyPr>
          <a:lstStyle>
            <a:lvl1pPr>
              <a:defRPr baseline="0"/>
            </a:lvl1pPr>
          </a:lstStyle>
          <a:p>
            <a:pPr lvl="0"/>
            <a:r>
              <a:rPr lang="en-US" dirty="0"/>
              <a:t>Enter topics</a:t>
            </a:r>
          </a:p>
        </p:txBody>
      </p:sp>
    </p:spTree>
    <p:extLst>
      <p:ext uri="{BB962C8B-B14F-4D97-AF65-F5344CB8AC3E}">
        <p14:creationId xmlns:p14="http://schemas.microsoft.com/office/powerpoint/2010/main" val="871380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sp>
        <p:nvSpPr>
          <p:cNvPr id="41" name="Text Placeholder 7"/>
          <p:cNvSpPr>
            <a:spLocks noGrp="1"/>
          </p:cNvSpPr>
          <p:nvPr>
            <p:ph type="body" sz="quarter" idx="17" hasCustomPrompt="1"/>
          </p:nvPr>
        </p:nvSpPr>
        <p:spPr>
          <a:xfrm>
            <a:off x="3543776" y="487018"/>
            <a:ext cx="1703591" cy="2011457"/>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8"/>
            <a:ext cx="2959539" cy="2011457"/>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7" name="Text Placeholder 7"/>
          <p:cNvSpPr>
            <a:spLocks noGrp="1"/>
          </p:cNvSpPr>
          <p:nvPr>
            <p:ph type="body" sz="quarter" idx="19" hasCustomPrompt="1"/>
          </p:nvPr>
        </p:nvSpPr>
        <p:spPr>
          <a:xfrm>
            <a:off x="3543776" y="2622880"/>
            <a:ext cx="1703591" cy="2011457"/>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8" name="Text Placeholder 7"/>
          <p:cNvSpPr>
            <a:spLocks noGrp="1"/>
          </p:cNvSpPr>
          <p:nvPr>
            <p:ph type="body" sz="quarter" idx="20" hasCustomPrompt="1"/>
          </p:nvPr>
        </p:nvSpPr>
        <p:spPr>
          <a:xfrm>
            <a:off x="5531931" y="2622880"/>
            <a:ext cx="2959539" cy="2011457"/>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9"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433672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sp>
        <p:nvSpPr>
          <p:cNvPr id="41" name="Text Placeholder 7"/>
          <p:cNvSpPr>
            <a:spLocks noGrp="1"/>
          </p:cNvSpPr>
          <p:nvPr>
            <p:ph type="body" sz="quarter" idx="17" hasCustomPrompt="1"/>
          </p:nvPr>
        </p:nvSpPr>
        <p:spPr>
          <a:xfrm>
            <a:off x="3543776" y="487019"/>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9"/>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9" name="Text Placeholder 7"/>
          <p:cNvSpPr>
            <a:spLocks noGrp="1"/>
          </p:cNvSpPr>
          <p:nvPr>
            <p:ph type="body" sz="quarter" idx="19" hasCustomPrompt="1"/>
          </p:nvPr>
        </p:nvSpPr>
        <p:spPr>
          <a:xfrm>
            <a:off x="3543776" y="3384954"/>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0" name="Text Placeholder 7"/>
          <p:cNvSpPr>
            <a:spLocks noGrp="1"/>
          </p:cNvSpPr>
          <p:nvPr>
            <p:ph type="body" sz="quarter" idx="20" hasCustomPrompt="1"/>
          </p:nvPr>
        </p:nvSpPr>
        <p:spPr>
          <a:xfrm>
            <a:off x="5531931" y="3384954"/>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err="1"/>
              <a:t>Organizaton</a:t>
            </a:r>
            <a:endParaRPr lang="en-US" noProof="0" dirty="0"/>
          </a:p>
        </p:txBody>
      </p:sp>
      <p:sp>
        <p:nvSpPr>
          <p:cNvPr id="11" name="Text Placeholder 7"/>
          <p:cNvSpPr>
            <a:spLocks noGrp="1"/>
          </p:cNvSpPr>
          <p:nvPr>
            <p:ph type="body" sz="quarter" idx="21" hasCustomPrompt="1"/>
          </p:nvPr>
        </p:nvSpPr>
        <p:spPr>
          <a:xfrm>
            <a:off x="3543776" y="1935987"/>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2" name="Text Placeholder 7"/>
          <p:cNvSpPr>
            <a:spLocks noGrp="1"/>
          </p:cNvSpPr>
          <p:nvPr>
            <p:ph type="body" sz="quarter" idx="22" hasCustomPrompt="1"/>
          </p:nvPr>
        </p:nvSpPr>
        <p:spPr>
          <a:xfrm>
            <a:off x="5531931" y="1935987"/>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3"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99521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resenters">
    <p:spTree>
      <p:nvGrpSpPr>
        <p:cNvPr id="1" name=""/>
        <p:cNvGrpSpPr/>
        <p:nvPr/>
      </p:nvGrpSpPr>
      <p:grpSpPr>
        <a:xfrm>
          <a:off x="0" y="0"/>
          <a:ext cx="0" cy="0"/>
          <a:chOff x="0" y="0"/>
          <a:chExt cx="0" cy="0"/>
        </a:xfrm>
      </p:grpSpPr>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15" name="Text Placeholder 7"/>
          <p:cNvSpPr>
            <a:spLocks noGrp="1"/>
          </p:cNvSpPr>
          <p:nvPr>
            <p:ph type="body" sz="quarter" idx="21" hasCustomPrompt="1"/>
          </p:nvPr>
        </p:nvSpPr>
        <p:spPr>
          <a:xfrm>
            <a:off x="3543776" y="2627416"/>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6" name="Text Placeholder 7"/>
          <p:cNvSpPr>
            <a:spLocks noGrp="1"/>
          </p:cNvSpPr>
          <p:nvPr>
            <p:ph type="body" sz="quarter" idx="22" hasCustomPrompt="1"/>
          </p:nvPr>
        </p:nvSpPr>
        <p:spPr>
          <a:xfrm>
            <a:off x="3543776" y="3360790"/>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7" name="Text Placeholder 7"/>
          <p:cNvSpPr>
            <a:spLocks noGrp="1"/>
          </p:cNvSpPr>
          <p:nvPr>
            <p:ph type="body" sz="quarter" idx="23" hasCustomPrompt="1"/>
          </p:nvPr>
        </p:nvSpPr>
        <p:spPr>
          <a:xfrm>
            <a:off x="6257255" y="2627416"/>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8" name="Text Placeholder 7"/>
          <p:cNvSpPr>
            <a:spLocks noGrp="1"/>
          </p:cNvSpPr>
          <p:nvPr>
            <p:ph type="body" sz="quarter" idx="24" hasCustomPrompt="1"/>
          </p:nvPr>
        </p:nvSpPr>
        <p:spPr>
          <a:xfrm>
            <a:off x="6257255" y="3360790"/>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9" name="Text Placeholder 7"/>
          <p:cNvSpPr>
            <a:spLocks noGrp="1"/>
          </p:cNvSpPr>
          <p:nvPr>
            <p:ph type="body" sz="quarter" idx="25" hasCustomPrompt="1"/>
          </p:nvPr>
        </p:nvSpPr>
        <p:spPr>
          <a:xfrm>
            <a:off x="3543776" y="465202"/>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20" name="Text Placeholder 7"/>
          <p:cNvSpPr>
            <a:spLocks noGrp="1"/>
          </p:cNvSpPr>
          <p:nvPr>
            <p:ph type="body" sz="quarter" idx="26" hasCustomPrompt="1"/>
          </p:nvPr>
        </p:nvSpPr>
        <p:spPr>
          <a:xfrm>
            <a:off x="3543776" y="1198575"/>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21" name="Text Placeholder 7"/>
          <p:cNvSpPr>
            <a:spLocks noGrp="1"/>
          </p:cNvSpPr>
          <p:nvPr>
            <p:ph type="body" sz="quarter" idx="27" hasCustomPrompt="1"/>
          </p:nvPr>
        </p:nvSpPr>
        <p:spPr>
          <a:xfrm>
            <a:off x="6257255" y="465202"/>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22" name="Text Placeholder 7"/>
          <p:cNvSpPr>
            <a:spLocks noGrp="1"/>
          </p:cNvSpPr>
          <p:nvPr>
            <p:ph type="body" sz="quarter" idx="28" hasCustomPrompt="1"/>
          </p:nvPr>
        </p:nvSpPr>
        <p:spPr>
          <a:xfrm>
            <a:off x="6257255" y="1198575"/>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2"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214143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49421" y="2287243"/>
            <a:ext cx="8356653" cy="415136"/>
          </a:xfrm>
        </p:spPr>
        <p:txBody>
          <a:bodyPr/>
          <a:lstStyle>
            <a:lvl1pPr algn="ctr">
              <a:defRPr>
                <a:solidFill>
                  <a:srgbClr val="00467F"/>
                </a:solidFill>
              </a:defRPr>
            </a:lvl1pPr>
          </a:lstStyle>
          <a:p>
            <a:r>
              <a:rPr lang="en-US" dirty="0"/>
              <a:t>Section heading</a:t>
            </a:r>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351843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952338-BEA0-3648-9A6D-833579CF06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166" y="994580"/>
            <a:ext cx="1785530" cy="1785530"/>
          </a:xfrm>
          <a:prstGeom prst="rect">
            <a:avLst/>
          </a:prstGeom>
        </p:spPr>
      </p:pic>
      <p:pic>
        <p:nvPicPr>
          <p:cNvPr id="14" name="Picture 13">
            <a:extLst>
              <a:ext uri="{FF2B5EF4-FFF2-40B4-BE49-F238E27FC236}">
                <a16:creationId xmlns:a16="http://schemas.microsoft.com/office/drawing/2014/main" id="{B608B81D-AFCE-BA4F-A50D-514CD51B6A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4273" y="994580"/>
            <a:ext cx="1551618" cy="1551618"/>
          </a:xfrm>
          <a:prstGeom prst="rect">
            <a:avLst/>
          </a:prstGeom>
        </p:spPr>
      </p:pic>
      <p:pic>
        <p:nvPicPr>
          <p:cNvPr id="15" name="Picture 14">
            <a:extLst>
              <a:ext uri="{FF2B5EF4-FFF2-40B4-BE49-F238E27FC236}">
                <a16:creationId xmlns:a16="http://schemas.microsoft.com/office/drawing/2014/main" id="{19871809-DF43-E440-878B-359C2B99B8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5955" y="1079721"/>
            <a:ext cx="1615248" cy="161524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4C6B7127-9F77-471E-BA61-1540CB2C57B2}" type="slidenum">
              <a:rPr lang="en-US" smtClean="0"/>
              <a:pPr/>
              <a:t>‹#›</a:t>
            </a:fld>
            <a:endParaRPr lang="en-US" dirty="0"/>
          </a:p>
        </p:txBody>
      </p:sp>
      <p:sp>
        <p:nvSpPr>
          <p:cNvPr id="8" name="Text Placeholder 14"/>
          <p:cNvSpPr>
            <a:spLocks noGrp="1"/>
          </p:cNvSpPr>
          <p:nvPr>
            <p:ph type="body" sz="quarter" idx="13" hasCustomPrompt="1"/>
          </p:nvPr>
        </p:nvSpPr>
        <p:spPr>
          <a:xfrm>
            <a:off x="944959" y="2780110"/>
            <a:ext cx="2090597" cy="1847826"/>
          </a:xfrm>
        </p:spPr>
        <p:txBody>
          <a:bodyPr>
            <a:normAutofit/>
          </a:bodyPr>
          <a:lstStyle>
            <a:lvl1pPr marL="0" indent="0" algn="ctr">
              <a:buNone/>
              <a:defRPr sz="1400" baseline="0"/>
            </a:lvl1pPr>
          </a:lstStyle>
          <a:p>
            <a:pPr lvl="0"/>
            <a:r>
              <a:rPr lang="en-US" dirty="0"/>
              <a:t>Click to enter website </a:t>
            </a:r>
            <a:r>
              <a:rPr lang="en-US" dirty="0" err="1"/>
              <a:t>addr</a:t>
            </a:r>
            <a:endParaRPr lang="en-US" dirty="0"/>
          </a:p>
        </p:txBody>
      </p:sp>
      <p:sp>
        <p:nvSpPr>
          <p:cNvPr id="9" name="Text Placeholder 14"/>
          <p:cNvSpPr>
            <a:spLocks noGrp="1"/>
          </p:cNvSpPr>
          <p:nvPr>
            <p:ph type="body" sz="quarter" idx="15" hasCustomPrompt="1"/>
          </p:nvPr>
        </p:nvSpPr>
        <p:spPr>
          <a:xfrm>
            <a:off x="3711723" y="2780110"/>
            <a:ext cx="2056484" cy="1847826"/>
          </a:xfrm>
        </p:spPr>
        <p:txBody>
          <a:bodyPr>
            <a:normAutofit/>
          </a:bodyPr>
          <a:lstStyle>
            <a:lvl1pPr marL="0" indent="0" algn="ctr">
              <a:buNone/>
              <a:defRPr sz="1400" baseline="0"/>
            </a:lvl1pPr>
          </a:lstStyle>
          <a:p>
            <a:pPr lvl="0"/>
            <a:r>
              <a:rPr lang="en-US" dirty="0"/>
              <a:t>Click to enter email </a:t>
            </a:r>
            <a:r>
              <a:rPr lang="en-US" dirty="0" err="1"/>
              <a:t>addr</a:t>
            </a:r>
            <a:endParaRPr lang="en-US" dirty="0"/>
          </a:p>
        </p:txBody>
      </p:sp>
      <p:sp>
        <p:nvSpPr>
          <p:cNvPr id="11" name="Text Placeholder 14"/>
          <p:cNvSpPr>
            <a:spLocks noGrp="1"/>
          </p:cNvSpPr>
          <p:nvPr>
            <p:ph type="body" sz="quarter" idx="17" hasCustomPrompt="1"/>
          </p:nvPr>
        </p:nvSpPr>
        <p:spPr>
          <a:xfrm>
            <a:off x="6418281" y="2780110"/>
            <a:ext cx="2090597" cy="1847826"/>
          </a:xfrm>
        </p:spPr>
        <p:txBody>
          <a:bodyPr>
            <a:normAutofit/>
          </a:bodyPr>
          <a:lstStyle>
            <a:lvl1pPr marL="0" indent="0" algn="ctr">
              <a:buNone/>
              <a:defRPr sz="1400" baseline="0"/>
            </a:lvl1pPr>
          </a:lstStyle>
          <a:p>
            <a:pPr lvl="0"/>
            <a:r>
              <a:rPr lang="en-US" dirty="0"/>
              <a:t>Click to enter </a:t>
            </a:r>
            <a:r>
              <a:rPr lang="en-US" dirty="0" err="1"/>
              <a:t>tel</a:t>
            </a:r>
            <a:r>
              <a:rPr lang="en-US" dirty="0"/>
              <a:t>#</a:t>
            </a:r>
          </a:p>
        </p:txBody>
      </p:sp>
    </p:spTree>
    <p:extLst>
      <p:ext uri="{BB962C8B-B14F-4D97-AF65-F5344CB8AC3E}">
        <p14:creationId xmlns:p14="http://schemas.microsoft.com/office/powerpoint/2010/main" val="4223286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Info Freefor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4C6B7127-9F77-471E-BA61-1540CB2C57B2}" type="slidenum">
              <a:rPr lang="en-US" smtClean="0"/>
              <a:pPr/>
              <a:t>‹#›</a:t>
            </a:fld>
            <a:endParaRPr lang="en-US" dirty="0"/>
          </a:p>
        </p:txBody>
      </p:sp>
      <p:sp>
        <p:nvSpPr>
          <p:cNvPr id="8" name="Text Placeholder 14"/>
          <p:cNvSpPr>
            <a:spLocks noGrp="1"/>
          </p:cNvSpPr>
          <p:nvPr>
            <p:ph type="body" sz="quarter" idx="13" hasCustomPrompt="1"/>
          </p:nvPr>
        </p:nvSpPr>
        <p:spPr>
          <a:xfrm>
            <a:off x="944959" y="2937932"/>
            <a:ext cx="2090597" cy="1690003"/>
          </a:xfrm>
        </p:spPr>
        <p:txBody>
          <a:bodyPr>
            <a:normAutofit/>
          </a:bodyPr>
          <a:lstStyle>
            <a:lvl1pPr marL="0" indent="0" algn="ctr">
              <a:buNone/>
              <a:defRPr sz="1400" baseline="0"/>
            </a:lvl1pPr>
          </a:lstStyle>
          <a:p>
            <a:pPr lvl="0"/>
            <a:r>
              <a:rPr lang="en-US" dirty="0"/>
              <a:t>Click to enter contact info</a:t>
            </a:r>
          </a:p>
        </p:txBody>
      </p:sp>
      <p:sp>
        <p:nvSpPr>
          <p:cNvPr id="9" name="Text Placeholder 14"/>
          <p:cNvSpPr>
            <a:spLocks noGrp="1"/>
          </p:cNvSpPr>
          <p:nvPr>
            <p:ph type="body" sz="quarter" idx="15" hasCustomPrompt="1"/>
          </p:nvPr>
        </p:nvSpPr>
        <p:spPr>
          <a:xfrm>
            <a:off x="3711723" y="2937932"/>
            <a:ext cx="2056484" cy="1690004"/>
          </a:xfrm>
        </p:spPr>
        <p:txBody>
          <a:bodyPr>
            <a:normAutofit/>
          </a:bodyPr>
          <a:lstStyle>
            <a:lvl1pPr marL="0" indent="0" algn="ctr">
              <a:buNone/>
              <a:defRPr sz="1400" baseline="0"/>
            </a:lvl1pPr>
          </a:lstStyle>
          <a:p>
            <a:pPr lvl="0"/>
            <a:r>
              <a:rPr lang="en-US" dirty="0"/>
              <a:t>Click to enter contact info</a:t>
            </a:r>
          </a:p>
        </p:txBody>
      </p:sp>
      <p:sp>
        <p:nvSpPr>
          <p:cNvPr id="11" name="Text Placeholder 14"/>
          <p:cNvSpPr>
            <a:spLocks noGrp="1"/>
          </p:cNvSpPr>
          <p:nvPr>
            <p:ph type="body" sz="quarter" idx="17" hasCustomPrompt="1"/>
          </p:nvPr>
        </p:nvSpPr>
        <p:spPr>
          <a:xfrm>
            <a:off x="6418281" y="2937932"/>
            <a:ext cx="2090597" cy="1690004"/>
          </a:xfrm>
        </p:spPr>
        <p:txBody>
          <a:bodyPr>
            <a:normAutofit/>
          </a:bodyPr>
          <a:lstStyle>
            <a:lvl1pPr marL="0" indent="0" algn="ctr">
              <a:buNone/>
              <a:defRPr sz="1400" baseline="0"/>
            </a:lvl1pPr>
          </a:lstStyle>
          <a:p>
            <a:pPr lvl="0"/>
            <a:r>
              <a:rPr lang="en-US" dirty="0"/>
              <a:t>Click to enter contact info</a:t>
            </a:r>
          </a:p>
        </p:txBody>
      </p:sp>
      <p:sp>
        <p:nvSpPr>
          <p:cNvPr id="5" name="Picture Placeholder 4"/>
          <p:cNvSpPr>
            <a:spLocks noGrp="1"/>
          </p:cNvSpPr>
          <p:nvPr>
            <p:ph type="pic" sz="quarter" idx="18" hasCustomPrompt="1"/>
          </p:nvPr>
        </p:nvSpPr>
        <p:spPr>
          <a:xfrm>
            <a:off x="1292550" y="1350227"/>
            <a:ext cx="1371600" cy="1371600"/>
          </a:xfrm>
        </p:spPr>
        <p:txBody>
          <a:bodyPr/>
          <a:lstStyle>
            <a:lvl1pPr marL="129778" indent="0">
              <a:buNone/>
              <a:defRPr sz="1600" baseline="0"/>
            </a:lvl1pPr>
          </a:lstStyle>
          <a:p>
            <a:r>
              <a:rPr lang="en-US" dirty="0"/>
              <a:t>Insert icon</a:t>
            </a:r>
          </a:p>
        </p:txBody>
      </p:sp>
      <p:sp>
        <p:nvSpPr>
          <p:cNvPr id="12" name="Picture Placeholder 4"/>
          <p:cNvSpPr>
            <a:spLocks noGrp="1"/>
          </p:cNvSpPr>
          <p:nvPr>
            <p:ph type="pic" sz="quarter" idx="19" hasCustomPrompt="1"/>
          </p:nvPr>
        </p:nvSpPr>
        <p:spPr>
          <a:xfrm>
            <a:off x="4042258" y="1350227"/>
            <a:ext cx="1371600" cy="1371600"/>
          </a:xfrm>
        </p:spPr>
        <p:txBody>
          <a:bodyPr/>
          <a:lstStyle>
            <a:lvl1pPr marL="129778" indent="0">
              <a:buNone/>
              <a:defRPr sz="1600"/>
            </a:lvl1pPr>
          </a:lstStyle>
          <a:p>
            <a:r>
              <a:rPr lang="en-US" dirty="0"/>
              <a:t>Insert icon</a:t>
            </a:r>
          </a:p>
        </p:txBody>
      </p:sp>
      <p:sp>
        <p:nvSpPr>
          <p:cNvPr id="16" name="Picture Placeholder 4"/>
          <p:cNvSpPr>
            <a:spLocks noGrp="1"/>
          </p:cNvSpPr>
          <p:nvPr>
            <p:ph type="pic" sz="quarter" idx="20" hasCustomPrompt="1"/>
          </p:nvPr>
        </p:nvSpPr>
        <p:spPr>
          <a:xfrm>
            <a:off x="6765872" y="1350227"/>
            <a:ext cx="1371600" cy="1371600"/>
          </a:xfrm>
        </p:spPr>
        <p:txBody>
          <a:bodyPr/>
          <a:lstStyle>
            <a:lvl1pPr marL="129778" indent="0">
              <a:buNone/>
              <a:defRPr sz="1600"/>
            </a:lvl1pPr>
          </a:lstStyle>
          <a:p>
            <a:r>
              <a:rPr lang="en-US" dirty="0"/>
              <a:t>Insert icon</a:t>
            </a:r>
          </a:p>
        </p:txBody>
      </p:sp>
    </p:spTree>
    <p:extLst>
      <p:ext uri="{BB962C8B-B14F-4D97-AF65-F5344CB8AC3E}">
        <p14:creationId xmlns:p14="http://schemas.microsoft.com/office/powerpoint/2010/main" val="3309218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 No Forma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163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cons for Dark Backgrounds">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DDA21BE1-E493-484D-B66A-65C8ABF1F568}"/>
              </a:ext>
            </a:extLst>
          </p:cNvPr>
          <p:cNvSpPr/>
          <p:nvPr userDrawn="1"/>
        </p:nvSpPr>
        <p:spPr>
          <a:xfrm>
            <a:off x="0" y="2153846"/>
            <a:ext cx="9144000" cy="2989654"/>
          </a:xfrm>
          <a:prstGeom prst="rect">
            <a:avLst/>
          </a:prstGeom>
          <a:solidFill>
            <a:srgbClr val="01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Google Shape;208;p37"/>
          <p:cNvSpPr txBox="1"/>
          <p:nvPr userDrawn="1"/>
        </p:nvSpPr>
        <p:spPr>
          <a:xfrm>
            <a:off x="100020" y="165818"/>
            <a:ext cx="4728354" cy="287109"/>
          </a:xfrm>
          <a:prstGeom prst="rect">
            <a:avLst/>
          </a:prstGeom>
          <a:noFill/>
          <a:ln>
            <a:noFill/>
          </a:ln>
        </p:spPr>
        <p:txBody>
          <a:bodyPr spcFirstLastPara="1" wrap="square" lIns="91400" tIns="91400" rIns="91400" bIns="91400" anchor="ctr" anchorCtr="0">
            <a:noAutofit/>
          </a:bodyPr>
          <a:lstStyle/>
          <a:p>
            <a:pPr>
              <a:buClr>
                <a:srgbClr val="046B99"/>
              </a:buClr>
              <a:buSzPts val="2800"/>
            </a:pPr>
            <a:r>
              <a:rPr lang="en-US" sz="2000" b="1" dirty="0">
                <a:solidFill>
                  <a:schemeClr val="tx2"/>
                </a:solidFill>
                <a:latin typeface="Arial" panose="020B0604020202020204" pitchFamily="34" charset="0"/>
                <a:ea typeface="Helvetica Neue"/>
                <a:cs typeface="Arial" panose="020B0604020202020204" pitchFamily="34" charset="0"/>
                <a:sym typeface="Helvetica Neue"/>
              </a:rPr>
              <a:t>Icons for Dark Backgrounds</a:t>
            </a:r>
            <a:endParaRPr sz="2000" dirty="0">
              <a:solidFill>
                <a:schemeClr val="tx2"/>
              </a:solidFill>
              <a:latin typeface="Arial" panose="020B0604020202020204" pitchFamily="34" charset="0"/>
              <a:cs typeface="Arial" panose="020B0604020202020204" pitchFamily="34" charset="0"/>
            </a:endParaRPr>
          </a:p>
        </p:txBody>
      </p:sp>
      <p:pic>
        <p:nvPicPr>
          <p:cNvPr id="55" name="Picture 54">
            <a:extLst>
              <a:ext uri="{FF2B5EF4-FFF2-40B4-BE49-F238E27FC236}">
                <a16:creationId xmlns:a16="http://schemas.microsoft.com/office/drawing/2014/main" id="{65AB7601-61CB-D94A-93E3-D6FF5A984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834" y="2213342"/>
            <a:ext cx="914400" cy="914400"/>
          </a:xfrm>
          <a:prstGeom prst="rect">
            <a:avLst/>
          </a:prstGeom>
        </p:spPr>
      </p:pic>
      <p:pic>
        <p:nvPicPr>
          <p:cNvPr id="56" name="Picture 55">
            <a:extLst>
              <a:ext uri="{FF2B5EF4-FFF2-40B4-BE49-F238E27FC236}">
                <a16:creationId xmlns:a16="http://schemas.microsoft.com/office/drawing/2014/main" id="{71963F7B-9946-C74C-86F5-4CBEC25383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5608" y="2213342"/>
            <a:ext cx="914400" cy="914400"/>
          </a:xfrm>
          <a:prstGeom prst="rect">
            <a:avLst/>
          </a:prstGeom>
        </p:spPr>
      </p:pic>
      <p:pic>
        <p:nvPicPr>
          <p:cNvPr id="57" name="Picture 56">
            <a:extLst>
              <a:ext uri="{FF2B5EF4-FFF2-40B4-BE49-F238E27FC236}">
                <a16:creationId xmlns:a16="http://schemas.microsoft.com/office/drawing/2014/main" id="{ECE23CD6-0E21-7948-B158-11A44622B58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8995" y="2213342"/>
            <a:ext cx="914400" cy="914400"/>
          </a:xfrm>
          <a:prstGeom prst="rect">
            <a:avLst/>
          </a:prstGeom>
        </p:spPr>
      </p:pic>
      <p:pic>
        <p:nvPicPr>
          <p:cNvPr id="58" name="Picture 57">
            <a:extLst>
              <a:ext uri="{FF2B5EF4-FFF2-40B4-BE49-F238E27FC236}">
                <a16:creationId xmlns:a16="http://schemas.microsoft.com/office/drawing/2014/main" id="{407CC924-CE99-664B-8A81-E8A19DDABA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82221" y="2213342"/>
            <a:ext cx="914400" cy="914400"/>
          </a:xfrm>
          <a:prstGeom prst="rect">
            <a:avLst/>
          </a:prstGeom>
        </p:spPr>
      </p:pic>
      <p:pic>
        <p:nvPicPr>
          <p:cNvPr id="59" name="Picture 58">
            <a:extLst>
              <a:ext uri="{FF2B5EF4-FFF2-40B4-BE49-F238E27FC236}">
                <a16:creationId xmlns:a16="http://schemas.microsoft.com/office/drawing/2014/main" id="{1883A3A0-D398-C34A-9F23-09CC8DBE41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16491" y="3254077"/>
            <a:ext cx="914400" cy="914400"/>
          </a:xfrm>
          <a:prstGeom prst="rect">
            <a:avLst/>
          </a:prstGeom>
        </p:spPr>
      </p:pic>
      <p:pic>
        <p:nvPicPr>
          <p:cNvPr id="60" name="Picture 59">
            <a:extLst>
              <a:ext uri="{FF2B5EF4-FFF2-40B4-BE49-F238E27FC236}">
                <a16:creationId xmlns:a16="http://schemas.microsoft.com/office/drawing/2014/main" id="{51AC26EC-8F6C-BB46-8950-7BA73EED467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58913" y="3254077"/>
            <a:ext cx="914400" cy="914400"/>
          </a:xfrm>
          <a:prstGeom prst="rect">
            <a:avLst/>
          </a:prstGeom>
        </p:spPr>
      </p:pic>
      <p:pic>
        <p:nvPicPr>
          <p:cNvPr id="61" name="Picture 60">
            <a:extLst>
              <a:ext uri="{FF2B5EF4-FFF2-40B4-BE49-F238E27FC236}">
                <a16:creationId xmlns:a16="http://schemas.microsoft.com/office/drawing/2014/main" id="{044C3400-BACA-124C-AC53-1B624751317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22543" y="3254077"/>
            <a:ext cx="914400" cy="914400"/>
          </a:xfrm>
          <a:prstGeom prst="rect">
            <a:avLst/>
          </a:prstGeom>
        </p:spPr>
      </p:pic>
      <p:pic>
        <p:nvPicPr>
          <p:cNvPr id="62" name="Picture 61">
            <a:extLst>
              <a:ext uri="{FF2B5EF4-FFF2-40B4-BE49-F238E27FC236}">
                <a16:creationId xmlns:a16="http://schemas.microsoft.com/office/drawing/2014/main" id="{D05E64E1-C081-704A-A2B5-5879B352C1E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517924" y="4203500"/>
            <a:ext cx="914400" cy="914400"/>
          </a:xfrm>
          <a:prstGeom prst="rect">
            <a:avLst/>
          </a:prstGeom>
        </p:spPr>
      </p:pic>
      <p:pic>
        <p:nvPicPr>
          <p:cNvPr id="63" name="Picture 62">
            <a:extLst>
              <a:ext uri="{FF2B5EF4-FFF2-40B4-BE49-F238E27FC236}">
                <a16:creationId xmlns:a16="http://schemas.microsoft.com/office/drawing/2014/main" id="{89D16190-B791-F445-B291-9FECE42FC90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52382" y="2213342"/>
            <a:ext cx="914400" cy="914400"/>
          </a:xfrm>
          <a:prstGeom prst="rect">
            <a:avLst/>
          </a:prstGeom>
        </p:spPr>
      </p:pic>
      <p:pic>
        <p:nvPicPr>
          <p:cNvPr id="64" name="Picture 63">
            <a:extLst>
              <a:ext uri="{FF2B5EF4-FFF2-40B4-BE49-F238E27FC236}">
                <a16:creationId xmlns:a16="http://schemas.microsoft.com/office/drawing/2014/main" id="{8268C5A8-D987-104A-9D93-43A5B4AC9D3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899156" y="2213342"/>
            <a:ext cx="914400" cy="914400"/>
          </a:xfrm>
          <a:prstGeom prst="rect">
            <a:avLst/>
          </a:prstGeom>
        </p:spPr>
      </p:pic>
      <p:pic>
        <p:nvPicPr>
          <p:cNvPr id="65" name="Picture 64">
            <a:extLst>
              <a:ext uri="{FF2B5EF4-FFF2-40B4-BE49-F238E27FC236}">
                <a16:creationId xmlns:a16="http://schemas.microsoft.com/office/drawing/2014/main" id="{13ED9537-A27B-7843-AA77-7AA70EAC1CB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95280" y="3254077"/>
            <a:ext cx="914400" cy="914400"/>
          </a:xfrm>
          <a:prstGeom prst="rect">
            <a:avLst/>
          </a:prstGeom>
        </p:spPr>
      </p:pic>
      <p:pic>
        <p:nvPicPr>
          <p:cNvPr id="66" name="Picture 65">
            <a:extLst>
              <a:ext uri="{FF2B5EF4-FFF2-40B4-BE49-F238E27FC236}">
                <a16:creationId xmlns:a16="http://schemas.microsoft.com/office/drawing/2014/main" id="{6E50B609-FF6D-EC4C-9CAD-31B17D066B8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14479" y="4203500"/>
            <a:ext cx="914400" cy="914400"/>
          </a:xfrm>
          <a:prstGeom prst="rect">
            <a:avLst/>
          </a:prstGeom>
        </p:spPr>
      </p:pic>
      <p:pic>
        <p:nvPicPr>
          <p:cNvPr id="67" name="Picture 66">
            <a:extLst>
              <a:ext uri="{FF2B5EF4-FFF2-40B4-BE49-F238E27FC236}">
                <a16:creationId xmlns:a16="http://schemas.microsoft.com/office/drawing/2014/main" id="{129D5AE3-F07F-7F43-900F-CADC4E20C40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22543" y="2213342"/>
            <a:ext cx="914400" cy="914400"/>
          </a:xfrm>
          <a:prstGeom prst="rect">
            <a:avLst/>
          </a:prstGeom>
        </p:spPr>
      </p:pic>
      <p:pic>
        <p:nvPicPr>
          <p:cNvPr id="68" name="Picture 67">
            <a:extLst>
              <a:ext uri="{FF2B5EF4-FFF2-40B4-BE49-F238E27FC236}">
                <a16:creationId xmlns:a16="http://schemas.microsoft.com/office/drawing/2014/main" id="{DEB17E63-048E-9541-86C9-B9E76E84373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4069" y="3254077"/>
            <a:ext cx="914400" cy="914400"/>
          </a:xfrm>
          <a:prstGeom prst="rect">
            <a:avLst/>
          </a:prstGeom>
        </p:spPr>
      </p:pic>
      <p:pic>
        <p:nvPicPr>
          <p:cNvPr id="69" name="Picture 68">
            <a:extLst>
              <a:ext uri="{FF2B5EF4-FFF2-40B4-BE49-F238E27FC236}">
                <a16:creationId xmlns:a16="http://schemas.microsoft.com/office/drawing/2014/main" id="{52AB2829-9D79-594E-82A6-A99A5C7CD12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80124" y="3254077"/>
            <a:ext cx="914400" cy="914400"/>
          </a:xfrm>
          <a:prstGeom prst="rect">
            <a:avLst/>
          </a:prstGeom>
        </p:spPr>
      </p:pic>
      <p:pic>
        <p:nvPicPr>
          <p:cNvPr id="70" name="Picture 69">
            <a:extLst>
              <a:ext uri="{FF2B5EF4-FFF2-40B4-BE49-F238E27FC236}">
                <a16:creationId xmlns:a16="http://schemas.microsoft.com/office/drawing/2014/main" id="{846AAF6B-CB6D-AC4B-8CF6-0682BF73CBA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901335" y="3254077"/>
            <a:ext cx="914400" cy="914400"/>
          </a:xfrm>
          <a:prstGeom prst="rect">
            <a:avLst/>
          </a:prstGeom>
        </p:spPr>
      </p:pic>
      <p:pic>
        <p:nvPicPr>
          <p:cNvPr id="71" name="Picture 70">
            <a:extLst>
              <a:ext uri="{FF2B5EF4-FFF2-40B4-BE49-F238E27FC236}">
                <a16:creationId xmlns:a16="http://schemas.microsoft.com/office/drawing/2014/main" id="{33CA735D-0E5F-C243-AB1F-5C57C72C091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385739" y="4203500"/>
            <a:ext cx="914400" cy="914400"/>
          </a:xfrm>
          <a:prstGeom prst="rect">
            <a:avLst/>
          </a:prstGeom>
        </p:spPr>
      </p:pic>
      <p:pic>
        <p:nvPicPr>
          <p:cNvPr id="72" name="Picture 71">
            <a:extLst>
              <a:ext uri="{FF2B5EF4-FFF2-40B4-BE49-F238E27FC236}">
                <a16:creationId xmlns:a16="http://schemas.microsoft.com/office/drawing/2014/main" id="{A85EA14D-DCF4-5747-A001-3C6FA5B2D48E}"/>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537702" y="3254077"/>
            <a:ext cx="914400" cy="914400"/>
          </a:xfrm>
          <a:prstGeom prst="rect">
            <a:avLst/>
          </a:prstGeom>
        </p:spPr>
      </p:pic>
      <p:pic>
        <p:nvPicPr>
          <p:cNvPr id="73" name="Picture 72">
            <a:extLst>
              <a:ext uri="{FF2B5EF4-FFF2-40B4-BE49-F238E27FC236}">
                <a16:creationId xmlns:a16="http://schemas.microsoft.com/office/drawing/2014/main" id="{CDFDA3EB-BBD7-824C-AB7C-F4C6F5539C1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650109" y="4203500"/>
            <a:ext cx="914400" cy="914400"/>
          </a:xfrm>
          <a:prstGeom prst="rect">
            <a:avLst/>
          </a:prstGeom>
        </p:spPr>
      </p:pic>
      <p:pic>
        <p:nvPicPr>
          <p:cNvPr id="74" name="Picture 73">
            <a:extLst>
              <a:ext uri="{FF2B5EF4-FFF2-40B4-BE49-F238E27FC236}">
                <a16:creationId xmlns:a16="http://schemas.microsoft.com/office/drawing/2014/main" id="{02789A1D-B102-3646-B2BB-F92096E16E3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82294" y="4203500"/>
            <a:ext cx="914400" cy="914400"/>
          </a:xfrm>
          <a:prstGeom prst="rect">
            <a:avLst/>
          </a:prstGeom>
        </p:spPr>
      </p:pic>
      <p:pic>
        <p:nvPicPr>
          <p:cNvPr id="75" name="Picture 74">
            <a:extLst>
              <a:ext uri="{FF2B5EF4-FFF2-40B4-BE49-F238E27FC236}">
                <a16:creationId xmlns:a16="http://schemas.microsoft.com/office/drawing/2014/main" id="{89D6DA3B-7AA2-5347-90FF-57B1CB13F194}"/>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775769" y="2213342"/>
            <a:ext cx="914400" cy="914400"/>
          </a:xfrm>
          <a:prstGeom prst="rect">
            <a:avLst/>
          </a:prstGeom>
        </p:spPr>
      </p:pic>
      <p:pic>
        <p:nvPicPr>
          <p:cNvPr id="76" name="Picture 75">
            <a:extLst>
              <a:ext uri="{FF2B5EF4-FFF2-40B4-BE49-F238E27FC236}">
                <a16:creationId xmlns:a16="http://schemas.microsoft.com/office/drawing/2014/main" id="{4DFB7B07-3553-4C47-A70A-B62E6D2F5C27}"/>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21369" y="4203500"/>
            <a:ext cx="914400" cy="914400"/>
          </a:xfrm>
          <a:prstGeom prst="rect">
            <a:avLst/>
          </a:prstGeom>
        </p:spPr>
      </p:pic>
      <p:pic>
        <p:nvPicPr>
          <p:cNvPr id="77" name="Picture 76">
            <a:extLst>
              <a:ext uri="{FF2B5EF4-FFF2-40B4-BE49-F238E27FC236}">
                <a16:creationId xmlns:a16="http://schemas.microsoft.com/office/drawing/2014/main" id="{8017752F-5CEF-E443-80A4-A6C450A43F4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253554" y="4203500"/>
            <a:ext cx="914400" cy="914400"/>
          </a:xfrm>
          <a:prstGeom prst="rect">
            <a:avLst/>
          </a:prstGeom>
        </p:spPr>
      </p:pic>
      <p:pic>
        <p:nvPicPr>
          <p:cNvPr id="78" name="Picture 77">
            <a:extLst>
              <a:ext uri="{FF2B5EF4-FFF2-40B4-BE49-F238E27FC236}">
                <a16:creationId xmlns:a16="http://schemas.microsoft.com/office/drawing/2014/main" id="{BF8CE34C-50A7-6B4B-A5B9-6C4F2D6C1644}"/>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46661" y="4203500"/>
            <a:ext cx="914400" cy="914400"/>
          </a:xfrm>
          <a:prstGeom prst="rect">
            <a:avLst/>
          </a:prstGeom>
        </p:spPr>
      </p:pic>
      <p:sp>
        <p:nvSpPr>
          <p:cNvPr id="79" name="Text Placeholder 2"/>
          <p:cNvSpPr txBox="1">
            <a:spLocks/>
          </p:cNvSpPr>
          <p:nvPr userDrawn="1"/>
        </p:nvSpPr>
        <p:spPr>
          <a:xfrm>
            <a:off x="121369" y="522755"/>
            <a:ext cx="8757711" cy="1528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solidFill>
              </a:rPr>
              <a:t>These white icons should be used over dark colored backgrounds. Copy and paste into your slide as needed. </a:t>
            </a:r>
          </a:p>
          <a:p>
            <a:pPr marL="0" indent="0">
              <a:buNone/>
            </a:pPr>
            <a:r>
              <a:rPr lang="en-US" sz="1600" dirty="0">
                <a:solidFill>
                  <a:schemeClr val="tx2"/>
                </a:solidFill>
              </a:rPr>
              <a:t>To resize an icon to make it larger or smaller, hold the SHIFT key, grab any corner of the icon, and drag to the needed size. </a:t>
            </a:r>
          </a:p>
          <a:p>
            <a:pPr marL="0" indent="0">
              <a:buNone/>
            </a:pPr>
            <a:r>
              <a:rPr lang="en-US" sz="1600" dirty="0">
                <a:solidFill>
                  <a:schemeClr val="tx2"/>
                </a:solidFill>
              </a:rPr>
              <a:t>There is a far more extensive library in the Icons PowerPoint on the SharePoint site.</a:t>
            </a:r>
          </a:p>
        </p:txBody>
      </p:sp>
    </p:spTree>
    <p:extLst>
      <p:ext uri="{BB962C8B-B14F-4D97-AF65-F5344CB8AC3E}">
        <p14:creationId xmlns:p14="http://schemas.microsoft.com/office/powerpoint/2010/main" val="2671225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cons for Light or White Backgrounds">
    <p:spTree>
      <p:nvGrpSpPr>
        <p:cNvPr id="1" name=""/>
        <p:cNvGrpSpPr/>
        <p:nvPr/>
      </p:nvGrpSpPr>
      <p:grpSpPr>
        <a:xfrm>
          <a:off x="0" y="0"/>
          <a:ext cx="0" cy="0"/>
          <a:chOff x="0" y="0"/>
          <a:chExt cx="0" cy="0"/>
        </a:xfrm>
      </p:grpSpPr>
      <p:sp>
        <p:nvSpPr>
          <p:cNvPr id="2" name="Google Shape;208;p37"/>
          <p:cNvSpPr txBox="1"/>
          <p:nvPr userDrawn="1"/>
        </p:nvSpPr>
        <p:spPr>
          <a:xfrm>
            <a:off x="100020" y="165818"/>
            <a:ext cx="4728354" cy="287109"/>
          </a:xfrm>
          <a:prstGeom prst="rect">
            <a:avLst/>
          </a:prstGeom>
          <a:noFill/>
          <a:ln>
            <a:noFill/>
          </a:ln>
        </p:spPr>
        <p:txBody>
          <a:bodyPr spcFirstLastPara="1" wrap="square" lIns="91400" tIns="91400" rIns="91400" bIns="91400" anchor="ctr" anchorCtr="0">
            <a:noAutofit/>
          </a:bodyPr>
          <a:lstStyle/>
          <a:p>
            <a:pPr>
              <a:buClr>
                <a:srgbClr val="046B99"/>
              </a:buClr>
              <a:buSzPts val="2800"/>
            </a:pPr>
            <a:r>
              <a:rPr lang="en-US" sz="2000" b="1" dirty="0">
                <a:solidFill>
                  <a:schemeClr val="tx2"/>
                </a:solidFill>
                <a:latin typeface="Arial" panose="020B0604020202020204" pitchFamily="34" charset="0"/>
                <a:ea typeface="Helvetica Neue"/>
                <a:cs typeface="Arial" panose="020B0604020202020204" pitchFamily="34" charset="0"/>
                <a:sym typeface="Helvetica Neue"/>
              </a:rPr>
              <a:t>Icons for Light or White Backgrounds</a:t>
            </a:r>
            <a:endParaRPr sz="2000" dirty="0">
              <a:solidFill>
                <a:schemeClr val="tx2"/>
              </a:solidFill>
              <a:latin typeface="Arial" panose="020B0604020202020204" pitchFamily="34" charset="0"/>
              <a:cs typeface="Arial" panose="020B0604020202020204" pitchFamily="34" charset="0"/>
            </a:endParaRPr>
          </a:p>
        </p:txBody>
      </p:sp>
      <p:sp>
        <p:nvSpPr>
          <p:cNvPr id="3" name="Text Placeholder 2"/>
          <p:cNvSpPr txBox="1">
            <a:spLocks/>
          </p:cNvSpPr>
          <p:nvPr userDrawn="1"/>
        </p:nvSpPr>
        <p:spPr>
          <a:xfrm>
            <a:off x="121369" y="522755"/>
            <a:ext cx="8757711" cy="1528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solidFill>
              </a:rPr>
              <a:t>These blue icons should be used over light colored or white backgrounds. Copy and paste into your slide as needed. </a:t>
            </a:r>
          </a:p>
          <a:p>
            <a:pPr marL="0" indent="0">
              <a:buNone/>
            </a:pPr>
            <a:r>
              <a:rPr lang="en-US" sz="1600" dirty="0">
                <a:solidFill>
                  <a:schemeClr val="tx2"/>
                </a:solidFill>
              </a:rPr>
              <a:t>To resize an icon to make it larger or smaller, hold the SHIFT key, grab any corner of the icon, and drag to the needed size. </a:t>
            </a:r>
          </a:p>
          <a:p>
            <a:pPr marL="0" indent="0">
              <a:buNone/>
            </a:pPr>
            <a:r>
              <a:rPr lang="en-US" sz="1600" dirty="0">
                <a:solidFill>
                  <a:schemeClr val="tx2"/>
                </a:solidFill>
              </a:rPr>
              <a:t>There is a far more extensive library in the Icons PowerPoint on the SharePoint site.</a:t>
            </a:r>
          </a:p>
        </p:txBody>
      </p:sp>
      <p:pic>
        <p:nvPicPr>
          <p:cNvPr id="4" name="Picture 3">
            <a:extLst>
              <a:ext uri="{FF2B5EF4-FFF2-40B4-BE49-F238E27FC236}">
                <a16:creationId xmlns:a16="http://schemas.microsoft.com/office/drawing/2014/main" id="{F95AB2D4-EC9E-3F4C-8DA0-E3C84A5AF2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7226" y="2209125"/>
            <a:ext cx="914400" cy="914400"/>
          </a:xfrm>
          <a:prstGeom prst="rect">
            <a:avLst/>
          </a:prstGeom>
        </p:spPr>
      </p:pic>
      <p:pic>
        <p:nvPicPr>
          <p:cNvPr id="5" name="Picture 4">
            <a:extLst>
              <a:ext uri="{FF2B5EF4-FFF2-40B4-BE49-F238E27FC236}">
                <a16:creationId xmlns:a16="http://schemas.microsoft.com/office/drawing/2014/main" id="{0938CEB5-280C-AC4C-BABB-D6F41BF956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59988" y="2209125"/>
            <a:ext cx="914400" cy="914400"/>
          </a:xfrm>
          <a:prstGeom prst="rect">
            <a:avLst/>
          </a:prstGeom>
        </p:spPr>
      </p:pic>
      <p:pic>
        <p:nvPicPr>
          <p:cNvPr id="6" name="Picture 5">
            <a:extLst>
              <a:ext uri="{FF2B5EF4-FFF2-40B4-BE49-F238E27FC236}">
                <a16:creationId xmlns:a16="http://schemas.microsoft.com/office/drawing/2014/main" id="{F6630800-2B0A-714A-AB99-ABB5F41376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1369" y="2209125"/>
            <a:ext cx="914400" cy="914400"/>
          </a:xfrm>
          <a:prstGeom prst="rect">
            <a:avLst/>
          </a:prstGeom>
        </p:spPr>
      </p:pic>
      <p:pic>
        <p:nvPicPr>
          <p:cNvPr id="7" name="Picture 6">
            <a:extLst>
              <a:ext uri="{FF2B5EF4-FFF2-40B4-BE49-F238E27FC236}">
                <a16:creationId xmlns:a16="http://schemas.microsoft.com/office/drawing/2014/main" id="{91B55421-89A0-5244-867C-F4D37A57408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98607" y="2209125"/>
            <a:ext cx="914400" cy="914400"/>
          </a:xfrm>
          <a:prstGeom prst="rect">
            <a:avLst/>
          </a:prstGeom>
        </p:spPr>
      </p:pic>
      <p:pic>
        <p:nvPicPr>
          <p:cNvPr id="8" name="Picture 7">
            <a:extLst>
              <a:ext uri="{FF2B5EF4-FFF2-40B4-BE49-F238E27FC236}">
                <a16:creationId xmlns:a16="http://schemas.microsoft.com/office/drawing/2014/main" id="{318F1B5C-6590-B147-8990-E8D579FBC32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95893" y="3120238"/>
            <a:ext cx="914400" cy="914400"/>
          </a:xfrm>
          <a:prstGeom prst="rect">
            <a:avLst/>
          </a:prstGeom>
        </p:spPr>
      </p:pic>
      <p:pic>
        <p:nvPicPr>
          <p:cNvPr id="9" name="Picture 8">
            <a:extLst>
              <a:ext uri="{FF2B5EF4-FFF2-40B4-BE49-F238E27FC236}">
                <a16:creationId xmlns:a16="http://schemas.microsoft.com/office/drawing/2014/main" id="{AF5805BE-3E9C-4645-9C5C-84AF913D4DE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50598" y="4010787"/>
            <a:ext cx="914400" cy="914400"/>
          </a:xfrm>
          <a:prstGeom prst="rect">
            <a:avLst/>
          </a:prstGeom>
        </p:spPr>
      </p:pic>
      <p:pic>
        <p:nvPicPr>
          <p:cNvPr id="10" name="Picture 9">
            <a:extLst>
              <a:ext uri="{FF2B5EF4-FFF2-40B4-BE49-F238E27FC236}">
                <a16:creationId xmlns:a16="http://schemas.microsoft.com/office/drawing/2014/main" id="{2B217F73-9BF0-494E-9E9C-D9DC6234D77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91702" y="3120238"/>
            <a:ext cx="914400" cy="914400"/>
          </a:xfrm>
          <a:prstGeom prst="rect">
            <a:avLst/>
          </a:prstGeom>
        </p:spPr>
      </p:pic>
      <p:pic>
        <p:nvPicPr>
          <p:cNvPr id="11" name="Picture 10">
            <a:extLst>
              <a:ext uri="{FF2B5EF4-FFF2-40B4-BE49-F238E27FC236}">
                <a16:creationId xmlns:a16="http://schemas.microsoft.com/office/drawing/2014/main" id="{50E93392-737D-684B-98C0-44A5A0CFF4B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32019" y="3120238"/>
            <a:ext cx="914400" cy="914400"/>
          </a:xfrm>
          <a:prstGeom prst="rect">
            <a:avLst/>
          </a:prstGeom>
        </p:spPr>
      </p:pic>
      <p:pic>
        <p:nvPicPr>
          <p:cNvPr id="12" name="Picture 11">
            <a:extLst>
              <a:ext uri="{FF2B5EF4-FFF2-40B4-BE49-F238E27FC236}">
                <a16:creationId xmlns:a16="http://schemas.microsoft.com/office/drawing/2014/main" id="{10DAE0EE-D5B7-D34E-A089-76D895A95E7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75845" y="2209125"/>
            <a:ext cx="914400" cy="914400"/>
          </a:xfrm>
          <a:prstGeom prst="rect">
            <a:avLst/>
          </a:prstGeom>
        </p:spPr>
      </p:pic>
      <p:pic>
        <p:nvPicPr>
          <p:cNvPr id="13" name="Picture 12">
            <a:extLst>
              <a:ext uri="{FF2B5EF4-FFF2-40B4-BE49-F238E27FC236}">
                <a16:creationId xmlns:a16="http://schemas.microsoft.com/office/drawing/2014/main" id="{86246F9C-CE4B-FC48-A7A8-E985A8B7D79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27830" y="3120238"/>
            <a:ext cx="914400" cy="914400"/>
          </a:xfrm>
          <a:prstGeom prst="rect">
            <a:avLst/>
          </a:prstGeom>
        </p:spPr>
      </p:pic>
      <p:pic>
        <p:nvPicPr>
          <p:cNvPr id="14" name="Picture 13">
            <a:extLst>
              <a:ext uri="{FF2B5EF4-FFF2-40B4-BE49-F238E27FC236}">
                <a16:creationId xmlns:a16="http://schemas.microsoft.com/office/drawing/2014/main" id="{232D8B1C-F450-3445-A3F4-BEBA5D792E8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953083" y="2209125"/>
            <a:ext cx="914400" cy="914400"/>
          </a:xfrm>
          <a:prstGeom prst="rect">
            <a:avLst/>
          </a:prstGeom>
        </p:spPr>
      </p:pic>
      <p:pic>
        <p:nvPicPr>
          <p:cNvPr id="15" name="Picture 14">
            <a:extLst>
              <a:ext uri="{FF2B5EF4-FFF2-40B4-BE49-F238E27FC236}">
                <a16:creationId xmlns:a16="http://schemas.microsoft.com/office/drawing/2014/main" id="{E2879979-CB4C-D34E-B40A-FAF0A20B82C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8145" y="3120238"/>
            <a:ext cx="914400" cy="914400"/>
          </a:xfrm>
          <a:prstGeom prst="rect">
            <a:avLst/>
          </a:prstGeom>
        </p:spPr>
      </p:pic>
      <p:pic>
        <p:nvPicPr>
          <p:cNvPr id="16" name="Picture 15">
            <a:extLst>
              <a:ext uri="{FF2B5EF4-FFF2-40B4-BE49-F238E27FC236}">
                <a16:creationId xmlns:a16="http://schemas.microsoft.com/office/drawing/2014/main" id="{897F2D86-C5A2-A848-ABCA-BD7BA3BD26D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00082" y="3120238"/>
            <a:ext cx="914400" cy="914400"/>
          </a:xfrm>
          <a:prstGeom prst="rect">
            <a:avLst/>
          </a:prstGeom>
        </p:spPr>
      </p:pic>
      <p:pic>
        <p:nvPicPr>
          <p:cNvPr id="17" name="Picture 16">
            <a:extLst>
              <a:ext uri="{FF2B5EF4-FFF2-40B4-BE49-F238E27FC236}">
                <a16:creationId xmlns:a16="http://schemas.microsoft.com/office/drawing/2014/main" id="{E230303F-D2F2-2246-A56A-A85A6FD5B8B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959767" y="3120238"/>
            <a:ext cx="914400" cy="914400"/>
          </a:xfrm>
          <a:prstGeom prst="rect">
            <a:avLst/>
          </a:prstGeom>
        </p:spPr>
      </p:pic>
      <p:pic>
        <p:nvPicPr>
          <p:cNvPr id="18" name="Picture 17">
            <a:extLst>
              <a:ext uri="{FF2B5EF4-FFF2-40B4-BE49-F238E27FC236}">
                <a16:creationId xmlns:a16="http://schemas.microsoft.com/office/drawing/2014/main" id="{D20187BD-C57C-C942-A5E2-FFDDD5D1FAE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811270" y="4010787"/>
            <a:ext cx="914400" cy="914400"/>
          </a:xfrm>
          <a:prstGeom prst="rect">
            <a:avLst/>
          </a:prstGeom>
        </p:spPr>
      </p:pic>
      <p:pic>
        <p:nvPicPr>
          <p:cNvPr id="19" name="Picture 18">
            <a:extLst>
              <a:ext uri="{FF2B5EF4-FFF2-40B4-BE49-F238E27FC236}">
                <a16:creationId xmlns:a16="http://schemas.microsoft.com/office/drawing/2014/main" id="{025F20DC-2AA2-6C44-899F-3EFAADC6FBA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80934" y="4010787"/>
            <a:ext cx="914400" cy="914400"/>
          </a:xfrm>
          <a:prstGeom prst="rect">
            <a:avLst/>
          </a:prstGeom>
        </p:spPr>
      </p:pic>
      <p:pic>
        <p:nvPicPr>
          <p:cNvPr id="20" name="Picture 19">
            <a:extLst>
              <a:ext uri="{FF2B5EF4-FFF2-40B4-BE49-F238E27FC236}">
                <a16:creationId xmlns:a16="http://schemas.microsoft.com/office/drawing/2014/main" id="{B608B81D-AFCE-BA4F-A50D-514CD51B6AAD}"/>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941606" y="4010787"/>
            <a:ext cx="914400" cy="914400"/>
          </a:xfrm>
          <a:prstGeom prst="rect">
            <a:avLst/>
          </a:prstGeom>
        </p:spPr>
      </p:pic>
      <p:pic>
        <p:nvPicPr>
          <p:cNvPr id="21" name="Picture 20">
            <a:extLst>
              <a:ext uri="{FF2B5EF4-FFF2-40B4-BE49-F238E27FC236}">
                <a16:creationId xmlns:a16="http://schemas.microsoft.com/office/drawing/2014/main" id="{62DB9889-76F5-054E-85FB-932A56BB238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091702" y="2209125"/>
            <a:ext cx="914400" cy="914400"/>
          </a:xfrm>
          <a:prstGeom prst="rect">
            <a:avLst/>
          </a:prstGeom>
        </p:spPr>
      </p:pic>
      <p:pic>
        <p:nvPicPr>
          <p:cNvPr id="22" name="Picture 21">
            <a:extLst>
              <a:ext uri="{FF2B5EF4-FFF2-40B4-BE49-F238E27FC236}">
                <a16:creationId xmlns:a16="http://schemas.microsoft.com/office/drawing/2014/main" id="{EDD607C5-9029-3942-A141-DC1535A8EE0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420262" y="4010787"/>
            <a:ext cx="914400" cy="914400"/>
          </a:xfrm>
          <a:prstGeom prst="rect">
            <a:avLst/>
          </a:prstGeom>
        </p:spPr>
      </p:pic>
      <p:pic>
        <p:nvPicPr>
          <p:cNvPr id="23" name="Picture 22">
            <a:extLst>
              <a:ext uri="{FF2B5EF4-FFF2-40B4-BE49-F238E27FC236}">
                <a16:creationId xmlns:a16="http://schemas.microsoft.com/office/drawing/2014/main" id="{05A0F786-1640-254F-A941-E82EA4347A91}"/>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814464" y="2209125"/>
            <a:ext cx="914400" cy="914400"/>
          </a:xfrm>
          <a:prstGeom prst="rect">
            <a:avLst/>
          </a:prstGeom>
        </p:spPr>
      </p:pic>
      <p:pic>
        <p:nvPicPr>
          <p:cNvPr id="24" name="Picture 23">
            <a:extLst>
              <a:ext uri="{FF2B5EF4-FFF2-40B4-BE49-F238E27FC236}">
                <a16:creationId xmlns:a16="http://schemas.microsoft.com/office/drawing/2014/main" id="{B0C518D4-5256-C54F-A12F-F4CA6D0E80EB}"/>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289926" y="4010787"/>
            <a:ext cx="914400" cy="914400"/>
          </a:xfrm>
          <a:prstGeom prst="rect">
            <a:avLst/>
          </a:prstGeom>
        </p:spPr>
      </p:pic>
      <p:pic>
        <p:nvPicPr>
          <p:cNvPr id="25" name="Picture 24">
            <a:extLst>
              <a:ext uri="{FF2B5EF4-FFF2-40B4-BE49-F238E27FC236}">
                <a16:creationId xmlns:a16="http://schemas.microsoft.com/office/drawing/2014/main" id="{5D952338-BEA0-3648-9A6D-833579CF067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563956" y="3120238"/>
            <a:ext cx="914400" cy="914400"/>
          </a:xfrm>
          <a:prstGeom prst="rect">
            <a:avLst/>
          </a:prstGeom>
        </p:spPr>
      </p:pic>
      <p:pic>
        <p:nvPicPr>
          <p:cNvPr id="26" name="Picture 25">
            <a:extLst>
              <a:ext uri="{FF2B5EF4-FFF2-40B4-BE49-F238E27FC236}">
                <a16:creationId xmlns:a16="http://schemas.microsoft.com/office/drawing/2014/main" id="{EE9BBDCC-36F0-5C49-B0B6-649617AC556A}"/>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59590" y="4010787"/>
            <a:ext cx="914400" cy="914400"/>
          </a:xfrm>
          <a:prstGeom prst="rect">
            <a:avLst/>
          </a:prstGeom>
        </p:spPr>
      </p:pic>
      <p:pic>
        <p:nvPicPr>
          <p:cNvPr id="27" name="Picture 26">
            <a:extLst>
              <a:ext uri="{FF2B5EF4-FFF2-40B4-BE49-F238E27FC236}">
                <a16:creationId xmlns:a16="http://schemas.microsoft.com/office/drawing/2014/main" id="{98820D13-6ABD-0A48-AE1A-7CD9C0D2693D}"/>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71942" y="4010787"/>
            <a:ext cx="914400" cy="914400"/>
          </a:xfrm>
          <a:prstGeom prst="rect">
            <a:avLst/>
          </a:prstGeom>
        </p:spPr>
      </p:pic>
    </p:spTree>
    <p:extLst>
      <p:ext uri="{BB962C8B-B14F-4D97-AF65-F5344CB8AC3E}">
        <p14:creationId xmlns:p14="http://schemas.microsoft.com/office/powerpoint/2010/main" val="68610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age - Lodging">
    <p:spTree>
      <p:nvGrpSpPr>
        <p:cNvPr id="1" name=""/>
        <p:cNvGrpSpPr/>
        <p:nvPr/>
      </p:nvGrpSpPr>
      <p:grpSpPr>
        <a:xfrm>
          <a:off x="0" y="0"/>
          <a:ext cx="0" cy="0"/>
          <a:chOff x="0" y="0"/>
          <a:chExt cx="0" cy="0"/>
        </a:xfrm>
      </p:grpSpPr>
      <p:pic>
        <p:nvPicPr>
          <p:cNvPr id="8" name="Picture 7" descr="A room with a bed and a television&#10;&#10;Description automatically generated with low confidence">
            <a:extLst>
              <a:ext uri="{FF2B5EF4-FFF2-40B4-BE49-F238E27FC236}">
                <a16:creationId xmlns:a16="http://schemas.microsoft.com/office/drawing/2014/main" id="{E10096FB-8F3D-1C4A-9DDC-BFD20811882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3286" y="-1"/>
            <a:ext cx="9130714" cy="5143501"/>
          </a:xfrm>
          <a:prstGeom prst="rect">
            <a:avLst/>
          </a:prstGeom>
        </p:spPr>
      </p:pic>
      <p:sp>
        <p:nvSpPr>
          <p:cNvPr id="21" name="Rectangle 20">
            <a:extLst>
              <a:ext uri="{FF2B5EF4-FFF2-40B4-BE49-F238E27FC236}">
                <a16:creationId xmlns:a16="http://schemas.microsoft.com/office/drawing/2014/main" id="{F3192DC2-8AC3-BB42-A2C0-4E070D3B8236}"/>
              </a:ext>
            </a:extLst>
          </p:cNvPr>
          <p:cNvSpPr/>
          <p:nvPr userDrawn="1"/>
        </p:nvSpPr>
        <p:spPr>
          <a:xfrm>
            <a:off x="-1" y="-1"/>
            <a:ext cx="4836921" cy="5143501"/>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36920"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1169840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Page - Air">
    <p:spTree>
      <p:nvGrpSpPr>
        <p:cNvPr id="1" name=""/>
        <p:cNvGrpSpPr/>
        <p:nvPr/>
      </p:nvGrpSpPr>
      <p:grpSpPr>
        <a:xfrm>
          <a:off x="0" y="0"/>
          <a:ext cx="0" cy="0"/>
          <a:chOff x="0" y="0"/>
          <a:chExt cx="0" cy="0"/>
        </a:xfrm>
      </p:grpSpPr>
      <p:pic>
        <p:nvPicPr>
          <p:cNvPr id="4" name="Picture 3" descr="A picture containing sky, plane, outdoor, ground&#10;&#10;Description automatically generated">
            <a:extLst>
              <a:ext uri="{FF2B5EF4-FFF2-40B4-BE49-F238E27FC236}">
                <a16:creationId xmlns:a16="http://schemas.microsoft.com/office/drawing/2014/main" id="{4AE36195-0A3D-604D-967D-E4BE869DBC7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2535" y="-1"/>
            <a:ext cx="9156026" cy="5121729"/>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12535" y="0"/>
            <a:ext cx="4861986" cy="5143500"/>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2" y="4731016"/>
            <a:ext cx="4836921"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336545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age - Rent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E4F6C3-7C02-9945-812E-0D11A8F86EF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7496" y="1784"/>
            <a:ext cx="9144000" cy="5118158"/>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7496" y="-1"/>
            <a:ext cx="4844416" cy="5143501"/>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36920"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194627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4" name="Content Placeholder 3"/>
          <p:cNvSpPr>
            <a:spLocks noGrp="1"/>
          </p:cNvSpPr>
          <p:nvPr>
            <p:ph sz="quarter" idx="10" hasCustomPrompt="1"/>
          </p:nvPr>
        </p:nvSpPr>
        <p:spPr>
          <a:xfrm>
            <a:off x="455303" y="877661"/>
            <a:ext cx="8350460" cy="3951514"/>
          </a:xfrm>
        </p:spPr>
        <p:txBody>
          <a:bodyPr>
            <a:normAutofit/>
          </a:bodyPr>
          <a:lstStyle>
            <a:lvl1pPr>
              <a:lnSpc>
                <a:spcPct val="100000"/>
              </a:lnSpc>
              <a:spcBef>
                <a:spcPts val="600"/>
              </a:spcBef>
              <a:buClr>
                <a:srgbClr val="17345C"/>
              </a:buClr>
              <a:defRPr>
                <a:solidFill>
                  <a:schemeClr val="tx2"/>
                </a:solidFill>
              </a:defRPr>
            </a:lvl1pPr>
            <a:lvl2pPr>
              <a:lnSpc>
                <a:spcPct val="100000"/>
              </a:lnSpc>
              <a:spcBef>
                <a:spcPts val="600"/>
              </a:spcBef>
              <a:buClr>
                <a:srgbClr val="17345C"/>
              </a:buClr>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6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Col">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4" name="Content Placeholder 3"/>
          <p:cNvSpPr>
            <a:spLocks noGrp="1"/>
          </p:cNvSpPr>
          <p:nvPr>
            <p:ph sz="quarter" idx="10" hasCustomPrompt="1"/>
          </p:nvPr>
        </p:nvSpPr>
        <p:spPr>
          <a:xfrm>
            <a:off x="455303" y="877661"/>
            <a:ext cx="4018048" cy="3951514"/>
          </a:xfrm>
        </p:spPr>
        <p:txBody>
          <a:bodyPr>
            <a:normAutofit/>
          </a:bodyPr>
          <a:lstStyle>
            <a:lvl1pPr>
              <a:lnSpc>
                <a:spcPct val="100000"/>
              </a:lnSpc>
              <a:spcBef>
                <a:spcPts val="600"/>
              </a:spcBef>
              <a:defRPr>
                <a:solidFill>
                  <a:schemeClr val="tx2"/>
                </a:solidFill>
              </a:defRPr>
            </a:lvl1pPr>
            <a:lvl2pPr>
              <a:lnSpc>
                <a:spcPct val="100000"/>
              </a:lnSpc>
              <a:spcBef>
                <a:spcPts val="600"/>
              </a:spcBef>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hasCustomPrompt="1"/>
          </p:nvPr>
        </p:nvSpPr>
        <p:spPr>
          <a:xfrm>
            <a:off x="4784476" y="874980"/>
            <a:ext cx="3975153" cy="3992336"/>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943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3 Conten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303" y="271134"/>
            <a:ext cx="8350770" cy="486593"/>
          </a:xfrm>
        </p:spPr>
        <p:txBody>
          <a:bodyPr/>
          <a:lstStyle>
            <a:lvl1pPr>
              <a:defRPr/>
            </a:lvl1pPr>
          </a:lstStyle>
          <a:p>
            <a:r>
              <a:rPr lang="en-US" dirty="0"/>
              <a:t>Click to enter title</a:t>
            </a:r>
            <a:endParaRPr lang="en-GB" dirty="0"/>
          </a:p>
        </p:txBody>
      </p:sp>
      <p:sp>
        <p:nvSpPr>
          <p:cNvPr id="7" name="Content Placeholder 6"/>
          <p:cNvSpPr>
            <a:spLocks noGrp="1"/>
          </p:cNvSpPr>
          <p:nvPr>
            <p:ph sz="quarter" idx="13" hasCustomPrompt="1"/>
          </p:nvPr>
        </p:nvSpPr>
        <p:spPr>
          <a:xfrm>
            <a:off x="455303" y="881895"/>
            <a:ext cx="5171047" cy="3418721"/>
          </a:xfrm>
        </p:spPr>
        <p:txBody>
          <a:bodyPr>
            <a:normAutofit/>
          </a:bodyPr>
          <a:lstStyle>
            <a:lvl1pPr>
              <a:spcBef>
                <a:spcPts val="600"/>
              </a:spcBef>
              <a:buClr>
                <a:srgbClr val="00467F"/>
              </a:buClr>
              <a:defRPr sz="1650"/>
            </a:lvl1pPr>
            <a:lvl2pPr>
              <a:spcBef>
                <a:spcPts val="600"/>
              </a:spcBef>
              <a:buClr>
                <a:srgbClr val="17345C"/>
              </a:buClr>
              <a:defRPr sz="1650"/>
            </a:lvl2pPr>
            <a:lvl3pPr>
              <a:spcBef>
                <a:spcPts val="600"/>
              </a:spcBef>
              <a:defRPr sz="1650"/>
            </a:lvl3pPr>
            <a:lvl4pPr>
              <a:spcBef>
                <a:spcPts val="600"/>
              </a:spcBef>
              <a:defRPr sz="1650"/>
            </a:lvl4pPr>
            <a:lvl5pPr>
              <a:spcBef>
                <a:spcPts val="600"/>
              </a:spcBef>
              <a:defRPr sz="1650"/>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5327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1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304" y="892078"/>
            <a:ext cx="4570930" cy="3804557"/>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4"/>
          <p:cNvSpPr>
            <a:spLocks noGrp="1"/>
          </p:cNvSpPr>
          <p:nvPr>
            <p:ph type="pic" sz="quarter" idx="11" hasCustomPrompt="1"/>
          </p:nvPr>
        </p:nvSpPr>
        <p:spPr>
          <a:xfrm>
            <a:off x="5757864" y="1"/>
            <a:ext cx="3386137" cy="4487579"/>
          </a:xfrm>
        </p:spPr>
        <p:txBody>
          <a:bodyPr anchor="ctr"/>
          <a:lstStyle>
            <a:lvl1pPr marL="0" indent="0" algn="ctr">
              <a:buNone/>
              <a:defRPr/>
            </a:lvl1pPr>
          </a:lstStyle>
          <a:p>
            <a:r>
              <a:rPr lang="en-US" dirty="0"/>
              <a:t>Click to select image</a:t>
            </a:r>
          </a:p>
        </p:txBody>
      </p:sp>
      <p:sp>
        <p:nvSpPr>
          <p:cNvPr id="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7" name="Title Placeholder 1"/>
          <p:cNvSpPr>
            <a:spLocks noGrp="1"/>
          </p:cNvSpPr>
          <p:nvPr>
            <p:ph type="title"/>
          </p:nvPr>
        </p:nvSpPr>
        <p:spPr>
          <a:xfrm>
            <a:off x="455304" y="271134"/>
            <a:ext cx="4989361"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Tree>
    <p:extLst>
      <p:ext uri="{BB962C8B-B14F-4D97-AF65-F5344CB8AC3E}">
        <p14:creationId xmlns:p14="http://schemas.microsoft.com/office/powerpoint/2010/main" val="236544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303" y="271134"/>
            <a:ext cx="8350770" cy="601702"/>
          </a:xfrm>
          <a:prstGeom prst="rect">
            <a:avLst/>
          </a:prstGeom>
        </p:spPr>
        <p:txBody>
          <a:bodyPr vert="horz" lIns="0" tIns="0" rIns="0" bIns="0" rtlCol="0" anchor="t" anchorCtr="0">
            <a:noAutofit/>
          </a:bodyPr>
          <a:lstStyle/>
          <a:p>
            <a:r>
              <a:rPr lang="en-US" noProof="0" dirty="0"/>
              <a:t>Click to enter title</a:t>
            </a:r>
            <a:br>
              <a:rPr lang="en-US" noProof="0" dirty="0"/>
            </a:br>
            <a:endParaRPr lang="en-US" noProof="0" dirty="0"/>
          </a:p>
        </p:txBody>
      </p:sp>
      <p:sp>
        <p:nvSpPr>
          <p:cNvPr id="8" name="Text Placeholder 7"/>
          <p:cNvSpPr>
            <a:spLocks noGrp="1"/>
          </p:cNvSpPr>
          <p:nvPr>
            <p:ph type="body" idx="1"/>
          </p:nvPr>
        </p:nvSpPr>
        <p:spPr>
          <a:xfrm>
            <a:off x="459097" y="1039091"/>
            <a:ext cx="8346976" cy="3737016"/>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Slide Number Placeholder 5"/>
          <p:cNvSpPr>
            <a:spLocks noGrp="1"/>
          </p:cNvSpPr>
          <p:nvPr>
            <p:ph type="sldNum" sz="quarter" idx="4"/>
          </p:nvPr>
        </p:nvSpPr>
        <p:spPr>
          <a:xfrm>
            <a:off x="8534587" y="4891809"/>
            <a:ext cx="271487" cy="137392"/>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5" name="TextBox 4">
            <a:extLst>
              <a:ext uri="{FF2B5EF4-FFF2-40B4-BE49-F238E27FC236}">
                <a16:creationId xmlns:a16="http://schemas.microsoft.com/office/drawing/2014/main" id="{02478EAF-B3F1-5541-A5F4-4697B4003A3C}"/>
              </a:ext>
            </a:extLst>
          </p:cNvPr>
          <p:cNvSpPr txBox="1"/>
          <p:nvPr userDrawn="1"/>
        </p:nvSpPr>
        <p:spPr>
          <a:xfrm>
            <a:off x="362772" y="4858125"/>
            <a:ext cx="8171815" cy="213585"/>
          </a:xfrm>
          <a:prstGeom prst="rect">
            <a:avLst/>
          </a:prstGeom>
          <a:noFill/>
        </p:spPr>
        <p:txBody>
          <a:bodyPr wrap="square" rtlCol="0">
            <a:spAutoFit/>
          </a:bodyPr>
          <a:lstStyle/>
          <a:p>
            <a:pPr algn="l"/>
            <a:r>
              <a:rPr lang="en-US" sz="788" dirty="0">
                <a:solidFill>
                  <a:srgbClr val="15345D"/>
                </a:solidFill>
                <a:latin typeface="Arial" panose="020B0604020202020204" pitchFamily="34" charset="0"/>
                <a:cs typeface="Arial" panose="020B0604020202020204" pitchFamily="34" charset="0"/>
              </a:rPr>
              <a:t>Defense Travel Management Office</a:t>
            </a:r>
          </a:p>
        </p:txBody>
      </p:sp>
      <p:grpSp>
        <p:nvGrpSpPr>
          <p:cNvPr id="6" name="Group 5">
            <a:extLst>
              <a:ext uri="{FF2B5EF4-FFF2-40B4-BE49-F238E27FC236}">
                <a16:creationId xmlns:a16="http://schemas.microsoft.com/office/drawing/2014/main" id="{32E73619-2377-9E40-A7CC-FE9DC6BCAD8A}"/>
              </a:ext>
            </a:extLst>
          </p:cNvPr>
          <p:cNvGrpSpPr/>
          <p:nvPr userDrawn="1"/>
        </p:nvGrpSpPr>
        <p:grpSpPr>
          <a:xfrm rot="5400000">
            <a:off x="-2328259" y="2571750"/>
            <a:ext cx="5143500" cy="0"/>
            <a:chOff x="169672" y="5986196"/>
            <a:chExt cx="6857999" cy="3340101"/>
          </a:xfrm>
        </p:grpSpPr>
        <p:cxnSp>
          <p:nvCxnSpPr>
            <p:cNvPr id="7" name="Straight Connector 6">
              <a:extLst>
                <a:ext uri="{FF2B5EF4-FFF2-40B4-BE49-F238E27FC236}">
                  <a16:creationId xmlns:a16="http://schemas.microsoft.com/office/drawing/2014/main" id="{728A1466-0EC2-0140-B5F9-431AC9A9A3D3}"/>
                </a:ext>
              </a:extLst>
            </p:cNvPr>
            <p:cNvCxnSpPr>
              <a:cxnSpLocks/>
            </p:cNvCxnSpPr>
            <p:nvPr/>
          </p:nvCxnSpPr>
          <p:spPr>
            <a:xfrm rot="16200000" flipV="1">
              <a:off x="1029208" y="8466761"/>
              <a:ext cx="0" cy="1719072"/>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32C13B-7C72-BB43-9B63-0E30C5034149}"/>
                </a:ext>
              </a:extLst>
            </p:cNvPr>
            <p:cNvCxnSpPr>
              <a:cxnSpLocks/>
            </p:cNvCxnSpPr>
            <p:nvPr/>
          </p:nvCxnSpPr>
          <p:spPr>
            <a:xfrm rot="16200000" flipV="1">
              <a:off x="4458207" y="5126660"/>
              <a:ext cx="0" cy="1719072"/>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DE8FAF-1C5A-064D-A5E1-351AFC80AF8F}"/>
                </a:ext>
              </a:extLst>
            </p:cNvPr>
            <p:cNvCxnSpPr>
              <a:cxnSpLocks/>
            </p:cNvCxnSpPr>
            <p:nvPr/>
          </p:nvCxnSpPr>
          <p:spPr>
            <a:xfrm rot="16200000">
              <a:off x="2744608" y="5126660"/>
              <a:ext cx="0" cy="1719072"/>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1BFABB-6B74-2C4B-9904-5BEE64380B59}"/>
                </a:ext>
              </a:extLst>
            </p:cNvPr>
            <p:cNvCxnSpPr>
              <a:cxnSpLocks/>
            </p:cNvCxnSpPr>
            <p:nvPr/>
          </p:nvCxnSpPr>
          <p:spPr>
            <a:xfrm flipH="1">
              <a:off x="5308599" y="7656247"/>
              <a:ext cx="1719072" cy="0"/>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2361896"/>
      </p:ext>
    </p:extLst>
  </p:cSld>
  <p:clrMap bg1="lt1" tx1="dk1" bg2="lt2" tx2="dk2" accent1="accent1" accent2="accent2" accent3="accent3" accent4="accent4" accent5="accent5" accent6="accent6" hlink="hlink" folHlink="folHlink"/>
  <p:sldLayoutIdLst>
    <p:sldLayoutId id="2147483673" r:id="rId1"/>
    <p:sldLayoutId id="2147483706" r:id="rId2"/>
    <p:sldLayoutId id="2147483707" r:id="rId3"/>
    <p:sldLayoutId id="2147483708" r:id="rId4"/>
    <p:sldLayoutId id="2147483709" r:id="rId5"/>
    <p:sldLayoutId id="2147483680" r:id="rId6"/>
    <p:sldLayoutId id="2147483681" r:id="rId7"/>
    <p:sldLayoutId id="2147483688" r:id="rId8"/>
    <p:sldLayoutId id="2147483682" r:id="rId9"/>
    <p:sldLayoutId id="2147483683" r:id="rId10"/>
    <p:sldLayoutId id="2147483684" r:id="rId11"/>
    <p:sldLayoutId id="2147483685" r:id="rId12"/>
    <p:sldLayoutId id="2147483711" r:id="rId13"/>
    <p:sldLayoutId id="2147483712" r:id="rId14"/>
    <p:sldLayoutId id="2147483713" r:id="rId15"/>
    <p:sldLayoutId id="2147483714"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Lst>
  <p:hf hdr="0" ftr="0" dt="0"/>
  <p:txStyles>
    <p:titleStyle>
      <a:lvl1pPr algn="l" defTabSz="514351" rtl="0" eaLnBrk="1" latinLnBrk="0" hangingPunct="1">
        <a:lnSpc>
          <a:spcPct val="100000"/>
        </a:lnSpc>
        <a:spcBef>
          <a:spcPct val="0"/>
        </a:spcBef>
        <a:buNone/>
        <a:defRPr sz="2400" b="1" kern="1200" baseline="0">
          <a:solidFill>
            <a:srgbClr val="00467F"/>
          </a:solidFill>
          <a:latin typeface="+mj-lt"/>
          <a:ea typeface="+mj-ea"/>
          <a:cs typeface="+mj-cs"/>
        </a:defRPr>
      </a:lvl1pPr>
    </p:titleStyle>
    <p:bodyStyle>
      <a:lvl1pPr marL="342900" indent="-213122" algn="l" defTabSz="514351" rtl="0" eaLnBrk="1" latinLnBrk="0" hangingPunct="1">
        <a:lnSpc>
          <a:spcPct val="100000"/>
        </a:lnSpc>
        <a:spcBef>
          <a:spcPts val="600"/>
        </a:spcBef>
        <a:buClr>
          <a:srgbClr val="00467F"/>
        </a:buClr>
        <a:buSzPct val="110000"/>
        <a:buFont typeface="Arial" panose="020B0604020202020204" pitchFamily="34" charset="0"/>
        <a:buChar char="•"/>
        <a:defRPr sz="2000" kern="1200">
          <a:solidFill>
            <a:srgbClr val="000000"/>
          </a:solidFill>
          <a:latin typeface="+mn-lt"/>
          <a:ea typeface="+mn-ea"/>
          <a:cs typeface="+mn-cs"/>
        </a:defRPr>
      </a:lvl1pPr>
      <a:lvl2pPr marL="573088" indent="-228600" algn="l" defTabSz="514351" rtl="0" eaLnBrk="1" latinLnBrk="0" hangingPunct="1">
        <a:lnSpc>
          <a:spcPct val="100000"/>
        </a:lnSpc>
        <a:spcBef>
          <a:spcPts val="600"/>
        </a:spcBef>
        <a:buClr>
          <a:srgbClr val="00467F"/>
        </a:buClr>
        <a:buSzPct val="115000"/>
        <a:buFont typeface="Arial" panose="020B0604020202020204" pitchFamily="34" charset="0"/>
        <a:buChar char="-"/>
        <a:tabLst/>
        <a:defRPr lang="en-US" sz="1800" kern="1200" dirty="0" smtClean="0">
          <a:solidFill>
            <a:srgbClr val="000000"/>
          </a:solidFill>
          <a:latin typeface="+mn-lt"/>
          <a:ea typeface="+mn-ea"/>
          <a:cs typeface="+mn-cs"/>
        </a:defRPr>
      </a:lvl2pPr>
      <a:lvl3pPr marL="800100" indent="-200025" algn="l" defTabSz="514351" rtl="0" eaLnBrk="1" latinLnBrk="0" hangingPunct="1">
        <a:lnSpc>
          <a:spcPct val="100000"/>
        </a:lnSpc>
        <a:spcBef>
          <a:spcPts val="600"/>
        </a:spcBef>
        <a:buClr>
          <a:srgbClr val="00467F"/>
        </a:buClr>
        <a:buSzPct val="100000"/>
        <a:buFont typeface="Wingdings" panose="05000000000000000000" pitchFamily="2" charset="2"/>
        <a:buChar char="§"/>
        <a:defRPr lang="en-US" sz="1800" kern="1200" dirty="0">
          <a:solidFill>
            <a:srgbClr val="000000"/>
          </a:solidFill>
          <a:latin typeface="+mn-lt"/>
          <a:ea typeface="+mn-ea"/>
          <a:cs typeface="+mn-cs"/>
        </a:defRPr>
      </a:lvl3pPr>
      <a:lvl4pPr marL="1028700" marR="0" indent="-228600" algn="l" defTabSz="514351" rtl="0" eaLnBrk="1" fontAlgn="auto" latinLnBrk="0" hangingPunct="1">
        <a:lnSpc>
          <a:spcPct val="100000"/>
        </a:lnSpc>
        <a:spcBef>
          <a:spcPts val="600"/>
        </a:spcBef>
        <a:spcAft>
          <a:spcPts val="0"/>
        </a:spcAft>
        <a:buClr>
          <a:srgbClr val="00467F"/>
        </a:buClr>
        <a:buSzPct val="100000"/>
        <a:buFont typeface="Arial" panose="020B0604020202020204" pitchFamily="34" charset="0"/>
        <a:buChar char="○"/>
        <a:tabLst/>
        <a:defRPr lang="en-US" sz="1800" kern="1200" dirty="0">
          <a:solidFill>
            <a:srgbClr val="000000"/>
          </a:solidFill>
          <a:latin typeface="+mn-lt"/>
          <a:ea typeface="+mn-ea"/>
          <a:cs typeface="+mn-cs"/>
        </a:defRPr>
      </a:lvl4pPr>
      <a:lvl5pPr marL="1198563" indent="-169863" algn="l" defTabSz="514351" rtl="0" eaLnBrk="1" latinLnBrk="0" hangingPunct="1">
        <a:lnSpc>
          <a:spcPct val="100000"/>
        </a:lnSpc>
        <a:spcBef>
          <a:spcPts val="600"/>
        </a:spcBef>
        <a:buClr>
          <a:srgbClr val="00467F"/>
        </a:buClr>
        <a:buSzPct val="100000"/>
        <a:buFont typeface="Arial" panose="020B0604020202020204" pitchFamily="34" charset="0"/>
        <a:buChar char="•"/>
        <a:defRPr lang="en-US" sz="1800" kern="1200" dirty="0" smtClean="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1" rtl="0" eaLnBrk="1" latinLnBrk="0" hangingPunct="1">
        <a:defRPr sz="1013" kern="1200">
          <a:solidFill>
            <a:schemeClr val="tx1"/>
          </a:solidFill>
          <a:latin typeface="+mn-lt"/>
          <a:ea typeface="+mn-ea"/>
          <a:cs typeface="+mn-cs"/>
        </a:defRPr>
      </a:lvl1pPr>
      <a:lvl2pPr marL="257174" algn="l" defTabSz="514351" rtl="0" eaLnBrk="1" latinLnBrk="0" hangingPunct="1">
        <a:defRPr sz="1013" kern="1200">
          <a:solidFill>
            <a:schemeClr val="tx1"/>
          </a:solidFill>
          <a:latin typeface="+mn-lt"/>
          <a:ea typeface="+mn-ea"/>
          <a:cs typeface="+mn-cs"/>
        </a:defRPr>
      </a:lvl2pPr>
      <a:lvl3pPr marL="514351" algn="l" defTabSz="514351" rtl="0" eaLnBrk="1" latinLnBrk="0" hangingPunct="1">
        <a:defRPr sz="1013" kern="1200">
          <a:solidFill>
            <a:schemeClr val="tx1"/>
          </a:solidFill>
          <a:latin typeface="+mn-lt"/>
          <a:ea typeface="+mn-ea"/>
          <a:cs typeface="+mn-cs"/>
        </a:defRPr>
      </a:lvl3pPr>
      <a:lvl4pPr marL="771525" algn="l" defTabSz="514351" rtl="0" eaLnBrk="1" latinLnBrk="0" hangingPunct="1">
        <a:defRPr sz="1013" kern="1200">
          <a:solidFill>
            <a:schemeClr val="tx1"/>
          </a:solidFill>
          <a:latin typeface="+mn-lt"/>
          <a:ea typeface="+mn-ea"/>
          <a:cs typeface="+mn-cs"/>
        </a:defRPr>
      </a:lvl4pPr>
      <a:lvl5pPr marL="1028701" algn="l" defTabSz="514351" rtl="0" eaLnBrk="1" latinLnBrk="0" hangingPunct="1">
        <a:defRPr sz="1013" kern="1200">
          <a:solidFill>
            <a:schemeClr val="tx1"/>
          </a:solidFill>
          <a:latin typeface="+mn-lt"/>
          <a:ea typeface="+mn-ea"/>
          <a:cs typeface="+mn-cs"/>
        </a:defRPr>
      </a:lvl5pPr>
      <a:lvl6pPr marL="1285877" algn="l" defTabSz="514351" rtl="0" eaLnBrk="1" latinLnBrk="0" hangingPunct="1">
        <a:defRPr sz="1013" kern="1200">
          <a:solidFill>
            <a:schemeClr val="tx1"/>
          </a:solidFill>
          <a:latin typeface="+mn-lt"/>
          <a:ea typeface="+mn-ea"/>
          <a:cs typeface="+mn-cs"/>
        </a:defRPr>
      </a:lvl6pPr>
      <a:lvl7pPr marL="1543052" algn="l" defTabSz="514351" rtl="0" eaLnBrk="1" latinLnBrk="0" hangingPunct="1">
        <a:defRPr sz="1013" kern="1200">
          <a:solidFill>
            <a:schemeClr val="tx1"/>
          </a:solidFill>
          <a:latin typeface="+mn-lt"/>
          <a:ea typeface="+mn-ea"/>
          <a:cs typeface="+mn-cs"/>
        </a:defRPr>
      </a:lvl7pPr>
      <a:lvl8pPr marL="1800225" algn="l" defTabSz="514351" rtl="0" eaLnBrk="1" latinLnBrk="0" hangingPunct="1">
        <a:defRPr sz="1013" kern="1200">
          <a:solidFill>
            <a:schemeClr val="tx1"/>
          </a:solidFill>
          <a:latin typeface="+mn-lt"/>
          <a:ea typeface="+mn-ea"/>
          <a:cs typeface="+mn-cs"/>
        </a:defRPr>
      </a:lvl8pPr>
      <a:lvl9pPr marL="2057399" algn="l" defTabSz="514351"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zoomgov.com/u/absGdkJ9AD"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hyperlink" Target="https://www.travel.dod.mil/Support/Travel-Assistance-Center/TAC-Outreach/"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hyperlink" Target="https://media.defense.gov/2022/Jun/21/2003021205/-1/-1/0/Accounting_System_Downtime.PDF" TargetMode="External"/><Relationship Id="rId2" Type="http://schemas.openxmlformats.org/officeDocument/2006/relationships/hyperlink" Target="https://www.travel.dod.mil/Programs/DoD-Travel-Systems/Fiscal-Year-Crossover/" TargetMode="External"/><Relationship Id="rId1" Type="http://schemas.openxmlformats.org/officeDocument/2006/relationships/slideLayout" Target="../slideLayouts/slideLayout6.xml"/><Relationship Id="rId5" Type="http://schemas.openxmlformats.org/officeDocument/2006/relationships/hyperlink" Target="https://media.defense.gov/2022/May/12/2002995650/-1/-1/1/PROCESSING_AUTHORIZATIONS_FOR_THE_NEW_YEAR.PDF" TargetMode="External"/><Relationship Id="rId4" Type="http://schemas.openxmlformats.org/officeDocument/2006/relationships/hyperlink" Target="https://media.defense.gov/2022/May/12/2002995654/-1/-1/1/ESTABLISH_LOAS_FOR_THE_NEW_YEAR.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73.png"/><Relationship Id="rId4" Type="http://schemas.openxmlformats.org/officeDocument/2006/relationships/image" Target="../media/image71.sv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79.e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80.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48.xml.rels><?xml version="1.0" encoding="UTF-8" standalone="yes"?>
<Relationships xmlns="http://schemas.openxmlformats.org/package/2006/relationships"><Relationship Id="rId2" Type="http://schemas.openxmlformats.org/officeDocument/2006/relationships/hyperlink" Target="https://media.defense.gov/2022/May/12/2002995650/-1/-1/1/PROCESSING_AUTHORIZATIONS_FOR_THE_NEW_YEAR.PDF"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8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8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79.e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85.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86.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87.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82.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88.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87.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hyperlink" Target="https://www.travel.dod.mil/about/news/article/article/3000711/nominations-open-for-excellence-in-practice-awards/" TargetMode="External"/><Relationship Id="rId2" Type="http://schemas.openxmlformats.org/officeDocument/2006/relationships/hyperlink" Target="https://www.travel.dod.mil/About/News/Dispatch-Newsletter/"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s://www.travel.dod.mil/about/news/article/article/3000711/nominations-open-for-excellence-in-practice-awards/"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hyperlink" Target="https://www.travel.dod.mil/About/News/Article/Article/3362393/dod-to-change-the-name-of-nine-army-installations-by-2024/" TargetMode="External"/><Relationship Id="rId4" Type="http://schemas.openxmlformats.org/officeDocument/2006/relationships/hyperlink" Target="https://www.travel.dod.mil/About/News/Article/Article/3503553/managing-installation-name-changes-in-dts/"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travel.dod.mil/Programs/DoD-Travel-Systems/Fiscal-Year-Crossover/"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hyperlink" Target="https://media.defense.gov/2022/May/12/2002995654/-1/-1/1/ESTABLISH_LOAS_FOR_THE_NEW_YEAR.PDF" TargetMode="External"/><Relationship Id="rId4" Type="http://schemas.openxmlformats.org/officeDocument/2006/relationships/hyperlink" Target="https://media.defense.gov/2022/Jun/21/2003021205/-1/-1/0/Accounting_System_Downtime.PDF"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media.defense.gov/2022/May/12/2002995650/-1/-1/1/PROCESSING_AUTHORIZATIONS_FOR_THE_NEW_YEAR.PDF"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hyperlink" Target="https://www.travel.dod.mil/Support/Travel-Assistance-Center/TAC-Outreach" TargetMode="External"/><Relationship Id="rId4" Type="http://schemas.openxmlformats.org/officeDocument/2006/relationships/hyperlink" Target="https://www.defensetravel.dod.mil/passport/"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8647616B-7E97-4550-8816-07BDF6E5C8A8}"/>
              </a:ext>
            </a:extLst>
          </p:cNvPr>
          <p:cNvSpPr>
            <a:spLocks noGrp="1"/>
          </p:cNvSpPr>
          <p:nvPr>
            <p:ph type="title"/>
          </p:nvPr>
        </p:nvSpPr>
        <p:spPr/>
        <p:txBody>
          <a:bodyPr/>
          <a:lstStyle/>
          <a:p>
            <a:r>
              <a:rPr lang="en-US" dirty="0"/>
              <a:t>Welcome to the TAC Outreach Call</a:t>
            </a:r>
          </a:p>
        </p:txBody>
      </p:sp>
      <p:sp>
        <p:nvSpPr>
          <p:cNvPr id="27" name="Content Placeholder 26">
            <a:extLst>
              <a:ext uri="{FF2B5EF4-FFF2-40B4-BE49-F238E27FC236}">
                <a16:creationId xmlns:a16="http://schemas.microsoft.com/office/drawing/2014/main" id="{BB76C96F-C0F3-41CD-9FE6-B18FA8B4FC17}"/>
              </a:ext>
            </a:extLst>
          </p:cNvPr>
          <p:cNvSpPr>
            <a:spLocks noGrp="1"/>
          </p:cNvSpPr>
          <p:nvPr>
            <p:ph sz="quarter" idx="10"/>
          </p:nvPr>
        </p:nvSpPr>
        <p:spPr>
          <a:xfrm>
            <a:off x="455303" y="767762"/>
            <a:ext cx="8350460" cy="1614079"/>
          </a:xfrm>
        </p:spPr>
        <p:txBody>
          <a:bodyPr/>
          <a:lstStyle/>
          <a:p>
            <a:pPr marL="129778" indent="0">
              <a:buNone/>
            </a:pPr>
            <a:r>
              <a:rPr lang="en-US" dirty="0"/>
              <a:t>Presenter(s) 	– Dan Greene</a:t>
            </a:r>
            <a:br>
              <a:rPr lang="en-US" dirty="0"/>
            </a:br>
            <a:r>
              <a:rPr lang="en-US" dirty="0"/>
              <a:t>				– Jason Prado</a:t>
            </a:r>
          </a:p>
          <a:p>
            <a:pPr marL="129778" indent="0">
              <a:buNone/>
            </a:pPr>
            <a:r>
              <a:rPr lang="en-US" dirty="0"/>
              <a:t>	Date 		– September 26, 2024</a:t>
            </a:r>
          </a:p>
          <a:p>
            <a:pPr marL="129778" indent="0">
              <a:buNone/>
            </a:pPr>
            <a:r>
              <a:rPr lang="en-US" dirty="0"/>
              <a:t>	Topic		– Fiscal Year Crossover Preparation (cont.)</a:t>
            </a:r>
          </a:p>
        </p:txBody>
      </p:sp>
      <p:sp>
        <p:nvSpPr>
          <p:cNvPr id="28" name="Content Placeholder 26">
            <a:extLst>
              <a:ext uri="{FF2B5EF4-FFF2-40B4-BE49-F238E27FC236}">
                <a16:creationId xmlns:a16="http://schemas.microsoft.com/office/drawing/2014/main" id="{7635D9DE-38B0-433E-9BB9-52C6974D3753}"/>
              </a:ext>
            </a:extLst>
          </p:cNvPr>
          <p:cNvSpPr txBox="1">
            <a:spLocks/>
          </p:cNvSpPr>
          <p:nvPr/>
        </p:nvSpPr>
        <p:spPr>
          <a:xfrm>
            <a:off x="455613" y="2216525"/>
            <a:ext cx="8350460" cy="2228226"/>
          </a:xfrm>
          <a:prstGeom prst="rect">
            <a:avLst/>
          </a:prstGeom>
        </p:spPr>
        <p:txBody>
          <a:bodyPr vert="horz" lIns="0" tIns="0" rIns="0" bIns="0" rtlCol="0" anchor="t" anchorCtr="0">
            <a:normAutofit/>
          </a:bodyPr>
          <a:lstStyle>
            <a:lvl1pPr marL="342900" indent="-213122" algn="l" defTabSz="514351" rtl="0" eaLnBrk="1" latinLnBrk="0" hangingPunct="1">
              <a:lnSpc>
                <a:spcPct val="100000"/>
              </a:lnSpc>
              <a:spcBef>
                <a:spcPts val="750"/>
              </a:spcBef>
              <a:buClr>
                <a:srgbClr val="17345C"/>
              </a:buClr>
              <a:buSzPct val="110000"/>
              <a:buFont typeface="Arial" panose="020B0604020202020204" pitchFamily="34" charset="0"/>
              <a:buChar char="•"/>
              <a:defRPr sz="2000" kern="1200">
                <a:solidFill>
                  <a:schemeClr val="tx2"/>
                </a:solidFill>
                <a:latin typeface="+mn-lt"/>
                <a:ea typeface="+mn-ea"/>
                <a:cs typeface="+mn-cs"/>
              </a:defRPr>
            </a:lvl1pPr>
            <a:lvl2pPr marL="573088" indent="-228600" algn="l" defTabSz="514351" rtl="0" eaLnBrk="1" latinLnBrk="0" hangingPunct="1">
              <a:lnSpc>
                <a:spcPct val="100000"/>
              </a:lnSpc>
              <a:spcBef>
                <a:spcPts val="750"/>
              </a:spcBef>
              <a:buClr>
                <a:srgbClr val="17345C"/>
              </a:buClr>
              <a:buSzPct val="115000"/>
              <a:buFont typeface="Arial" panose="020B0604020202020204" pitchFamily="34" charset="0"/>
              <a:buChar char="-"/>
              <a:tabLst/>
              <a:defRPr lang="en-US" sz="1800" kern="1200">
                <a:solidFill>
                  <a:schemeClr val="tx2"/>
                </a:solidFill>
                <a:latin typeface="+mn-lt"/>
                <a:ea typeface="+mn-ea"/>
                <a:cs typeface="+mn-cs"/>
              </a:defRPr>
            </a:lvl2pPr>
            <a:lvl3pPr marL="800100" indent="-200025" algn="l" defTabSz="514351" rtl="0" eaLnBrk="1" latinLnBrk="0" hangingPunct="1">
              <a:lnSpc>
                <a:spcPct val="100000"/>
              </a:lnSpc>
              <a:spcBef>
                <a:spcPts val="750"/>
              </a:spcBef>
              <a:buClr>
                <a:srgbClr val="00467F"/>
              </a:buClr>
              <a:buSzPct val="100000"/>
              <a:buFont typeface="Wingdings" panose="05000000000000000000" pitchFamily="2" charset="2"/>
              <a:buChar char="§"/>
              <a:defRPr lang="en-US" sz="1800" kern="1200">
                <a:solidFill>
                  <a:schemeClr val="tx2"/>
                </a:solidFill>
                <a:latin typeface="+mn-lt"/>
                <a:ea typeface="+mn-ea"/>
                <a:cs typeface="+mn-cs"/>
              </a:defRPr>
            </a:lvl3pPr>
            <a:lvl4pPr marL="1028700" marR="0" indent="-228600" algn="l" defTabSz="514351" rtl="0" eaLnBrk="1" fontAlgn="auto" latinLnBrk="0" hangingPunct="1">
              <a:lnSpc>
                <a:spcPct val="100000"/>
              </a:lnSpc>
              <a:spcBef>
                <a:spcPts val="750"/>
              </a:spcBef>
              <a:spcAft>
                <a:spcPts val="0"/>
              </a:spcAft>
              <a:buClr>
                <a:srgbClr val="00467F"/>
              </a:buClr>
              <a:buSzPct val="100000"/>
              <a:buFont typeface="Arial" panose="020B0604020202020204" pitchFamily="34" charset="0"/>
              <a:buChar char="○"/>
              <a:tabLst/>
              <a:defRPr lang="en-US" sz="1800" kern="1200">
                <a:solidFill>
                  <a:schemeClr val="tx2"/>
                </a:solidFill>
                <a:latin typeface="+mn-lt"/>
                <a:ea typeface="+mn-ea"/>
                <a:cs typeface="+mn-cs"/>
              </a:defRPr>
            </a:lvl4pPr>
            <a:lvl5pPr marL="1198563" indent="-169863" algn="l" defTabSz="514351" rtl="0" eaLnBrk="1" latinLnBrk="0" hangingPunct="1">
              <a:lnSpc>
                <a:spcPct val="100000"/>
              </a:lnSpc>
              <a:spcBef>
                <a:spcPts val="750"/>
              </a:spcBef>
              <a:buClr>
                <a:srgbClr val="00467F"/>
              </a:buClr>
              <a:buSzPct val="100000"/>
              <a:buFont typeface="Arial" panose="020B0604020202020204" pitchFamily="34" charset="0"/>
              <a:buChar char="•"/>
              <a:defRPr lang="en-US" sz="1800" kern="120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29778" indent="0" algn="ctr">
              <a:buNone/>
            </a:pPr>
            <a:r>
              <a:rPr lang="en-US" b="1" u="sng" dirty="0"/>
              <a:t>The presentation will begin shortly</a:t>
            </a:r>
          </a:p>
          <a:p>
            <a:pPr marL="129778" indent="0">
              <a:buNone/>
            </a:pPr>
            <a:r>
              <a:rPr lang="en-US" dirty="0"/>
              <a:t>Audio is available through ZoomGov or using the telephone number(s) below.				</a:t>
            </a:r>
          </a:p>
          <a:p>
            <a:pPr marL="129778" indent="0">
              <a:buNone/>
            </a:pPr>
            <a:endParaRPr lang="en-US" dirty="0"/>
          </a:p>
        </p:txBody>
      </p:sp>
      <p:graphicFrame>
        <p:nvGraphicFramePr>
          <p:cNvPr id="2" name="Table 2">
            <a:extLst>
              <a:ext uri="{FF2B5EF4-FFF2-40B4-BE49-F238E27FC236}">
                <a16:creationId xmlns:a16="http://schemas.microsoft.com/office/drawing/2014/main" id="{9505D456-3136-4DCB-AADD-47AE87130FE0}"/>
              </a:ext>
            </a:extLst>
          </p:cNvPr>
          <p:cNvGraphicFramePr>
            <a:graphicFrameLocks noGrp="1"/>
          </p:cNvGraphicFramePr>
          <p:nvPr>
            <p:extLst>
              <p:ext uri="{D42A27DB-BD31-4B8C-83A1-F6EECF244321}">
                <p14:modId xmlns:p14="http://schemas.microsoft.com/office/powerpoint/2010/main" val="1743184757"/>
              </p:ext>
            </p:extLst>
          </p:nvPr>
        </p:nvGraphicFramePr>
        <p:xfrm>
          <a:off x="1670501" y="3087683"/>
          <a:ext cx="5920064" cy="1779654"/>
        </p:xfrm>
        <a:graphic>
          <a:graphicData uri="http://schemas.openxmlformats.org/drawingml/2006/table">
            <a:tbl>
              <a:tblPr firstRow="1" bandRow="1">
                <a:tableStyleId>{5C22544A-7EE6-4342-B048-85BDC9FD1C3A}</a:tableStyleId>
              </a:tblPr>
              <a:tblGrid>
                <a:gridCol w="2999703">
                  <a:extLst>
                    <a:ext uri="{9D8B030D-6E8A-4147-A177-3AD203B41FA5}">
                      <a16:colId xmlns:a16="http://schemas.microsoft.com/office/drawing/2014/main" val="442405700"/>
                    </a:ext>
                  </a:extLst>
                </a:gridCol>
                <a:gridCol w="2920361">
                  <a:extLst>
                    <a:ext uri="{9D8B030D-6E8A-4147-A177-3AD203B41FA5}">
                      <a16:colId xmlns:a16="http://schemas.microsoft.com/office/drawing/2014/main" val="668181005"/>
                    </a:ext>
                  </a:extLst>
                </a:gridCol>
              </a:tblGrid>
              <a:tr h="231342">
                <a:tc>
                  <a:txBody>
                    <a:bodyPr/>
                    <a:lstStyle/>
                    <a:p>
                      <a:pPr algn="ctr"/>
                      <a:r>
                        <a:rPr lang="en-US" b="1" dirty="0"/>
                        <a:t>Location</a:t>
                      </a:r>
                    </a:p>
                  </a:txBody>
                  <a:tcPr anchor="ctr"/>
                </a:tc>
                <a:tc>
                  <a:txBody>
                    <a:bodyPr/>
                    <a:lstStyle/>
                    <a:p>
                      <a:pPr algn="ctr"/>
                      <a:r>
                        <a:rPr lang="en-US" b="1" dirty="0"/>
                        <a:t>Phone Number</a:t>
                      </a:r>
                    </a:p>
                  </a:txBody>
                  <a:tcPr anchor="ctr"/>
                </a:tc>
                <a:extLst>
                  <a:ext uri="{0D108BD9-81ED-4DB2-BD59-A6C34878D82A}">
                    <a16:rowId xmlns:a16="http://schemas.microsoft.com/office/drawing/2014/main" val="3740866572"/>
                  </a:ext>
                </a:extLst>
              </a:tr>
              <a:tr h="230456">
                <a:tc>
                  <a:txBody>
                    <a:bodyPr/>
                    <a:lstStyle/>
                    <a:p>
                      <a:pPr algn="ctr"/>
                      <a:r>
                        <a:rPr lang="en-US" dirty="0"/>
                        <a:t>United States</a:t>
                      </a:r>
                    </a:p>
                  </a:txBody>
                  <a:tcPr anchor="ctr"/>
                </a:tc>
                <a:tc>
                  <a:txBody>
                    <a:bodyPr/>
                    <a:lstStyle/>
                    <a:p>
                      <a:pPr algn="ctr"/>
                      <a:r>
                        <a:rPr lang="en-US" sz="1013" kern="1200" dirty="0">
                          <a:solidFill>
                            <a:schemeClr val="dk1"/>
                          </a:solidFill>
                          <a:effectLst/>
                          <a:latin typeface="+mn-lt"/>
                          <a:ea typeface="+mn-ea"/>
                          <a:cs typeface="+mn-cs"/>
                        </a:rPr>
                        <a:t>551 285 1373</a:t>
                      </a:r>
                      <a:endParaRPr lang="en-US" dirty="0"/>
                    </a:p>
                  </a:txBody>
                  <a:tcPr anchor="ctr"/>
                </a:tc>
                <a:extLst>
                  <a:ext uri="{0D108BD9-81ED-4DB2-BD59-A6C34878D82A}">
                    <a16:rowId xmlns:a16="http://schemas.microsoft.com/office/drawing/2014/main" val="10253231"/>
                  </a:ext>
                </a:extLst>
              </a:tr>
              <a:tr h="230456">
                <a:tc>
                  <a:txBody>
                    <a:bodyPr/>
                    <a:lstStyle/>
                    <a:p>
                      <a:pPr algn="ctr"/>
                      <a:r>
                        <a:rPr lang="en-US" dirty="0"/>
                        <a:t>United States (San Jose)</a:t>
                      </a:r>
                    </a:p>
                  </a:txBody>
                  <a:tcPr anchor="ctr"/>
                </a:tc>
                <a:tc>
                  <a:txBody>
                    <a:bodyPr/>
                    <a:lstStyle/>
                    <a:p>
                      <a:pPr algn="ctr"/>
                      <a:r>
                        <a:rPr lang="en-US" sz="1013" kern="1200" dirty="0">
                          <a:solidFill>
                            <a:schemeClr val="dk1"/>
                          </a:solidFill>
                          <a:effectLst/>
                          <a:latin typeface="+mn-lt"/>
                          <a:ea typeface="+mn-ea"/>
                          <a:cs typeface="+mn-cs"/>
                        </a:rPr>
                        <a:t>669 254 5252</a:t>
                      </a:r>
                      <a:endParaRPr lang="en-US" dirty="0"/>
                    </a:p>
                  </a:txBody>
                  <a:tcPr anchor="ctr"/>
                </a:tc>
                <a:extLst>
                  <a:ext uri="{0D108BD9-81ED-4DB2-BD59-A6C34878D82A}">
                    <a16:rowId xmlns:a16="http://schemas.microsoft.com/office/drawing/2014/main" val="64216419"/>
                  </a:ext>
                </a:extLst>
              </a:tr>
              <a:tr h="230456">
                <a:tc>
                  <a:txBody>
                    <a:bodyPr/>
                    <a:lstStyle/>
                    <a:p>
                      <a:pPr algn="ctr"/>
                      <a:r>
                        <a:rPr lang="en-US" dirty="0"/>
                        <a:t>United States (New York)</a:t>
                      </a:r>
                    </a:p>
                  </a:txBody>
                  <a:tcPr anchor="ctr"/>
                </a:tc>
                <a:tc>
                  <a:txBody>
                    <a:bodyPr/>
                    <a:lstStyle/>
                    <a:p>
                      <a:pPr algn="ctr"/>
                      <a:r>
                        <a:rPr lang="en-US" sz="1013" kern="1200" dirty="0">
                          <a:solidFill>
                            <a:schemeClr val="dk1"/>
                          </a:solidFill>
                          <a:effectLst/>
                          <a:latin typeface="+mn-lt"/>
                          <a:ea typeface="+mn-ea"/>
                          <a:cs typeface="+mn-cs"/>
                        </a:rPr>
                        <a:t>646 828 7666</a:t>
                      </a:r>
                      <a:endParaRPr lang="en-US" dirty="0"/>
                    </a:p>
                  </a:txBody>
                  <a:tcPr anchor="ctr"/>
                </a:tc>
                <a:extLst>
                  <a:ext uri="{0D108BD9-81ED-4DB2-BD59-A6C34878D82A}">
                    <a16:rowId xmlns:a16="http://schemas.microsoft.com/office/drawing/2014/main" val="1620546200"/>
                  </a:ext>
                </a:extLst>
              </a:tr>
              <a:tr h="230456">
                <a:tc>
                  <a:txBody>
                    <a:bodyPr/>
                    <a:lstStyle/>
                    <a:p>
                      <a:pPr algn="ctr"/>
                      <a:r>
                        <a:rPr lang="en-US" dirty="0"/>
                        <a:t>United States (Toll Free)</a:t>
                      </a:r>
                    </a:p>
                  </a:txBody>
                  <a:tcPr anchor="ctr"/>
                </a:tc>
                <a:tc>
                  <a:txBody>
                    <a:bodyPr/>
                    <a:lstStyle/>
                    <a:p>
                      <a:pPr algn="ctr"/>
                      <a:r>
                        <a:rPr lang="en-US" sz="1013" kern="1200" dirty="0">
                          <a:solidFill>
                            <a:schemeClr val="dk1"/>
                          </a:solidFill>
                          <a:effectLst/>
                          <a:latin typeface="+mn-lt"/>
                          <a:ea typeface="+mn-ea"/>
                          <a:cs typeface="+mn-cs"/>
                        </a:rPr>
                        <a:t>833 568 8864</a:t>
                      </a:r>
                      <a:endParaRPr lang="en-US" dirty="0"/>
                    </a:p>
                  </a:txBody>
                  <a:tcPr anchor="ctr"/>
                </a:tc>
                <a:extLst>
                  <a:ext uri="{0D108BD9-81ED-4DB2-BD59-A6C34878D82A}">
                    <a16:rowId xmlns:a16="http://schemas.microsoft.com/office/drawing/2014/main" val="2850575749"/>
                  </a:ext>
                </a:extLst>
              </a:tr>
              <a:tr h="230456">
                <a:tc gridSpan="2">
                  <a:txBody>
                    <a:bodyPr/>
                    <a:lstStyle/>
                    <a:p>
                      <a:pPr algn="ctr"/>
                      <a:r>
                        <a:rPr lang="en-US" dirty="0"/>
                        <a:t>If you are dialing internationally, find your phone number at </a:t>
                      </a:r>
                      <a:r>
                        <a:rPr lang="en-US" dirty="0">
                          <a:hlinkClick r:id="rId2"/>
                        </a:rPr>
                        <a:t>https://zoomgov.com/u/absGdkJ9AD</a:t>
                      </a:r>
                      <a:r>
                        <a:rPr lang="en-US" dirty="0"/>
                        <a:t> </a:t>
                      </a:r>
                    </a:p>
                  </a:txBody>
                  <a:tcPr anchor="ctr"/>
                </a:tc>
                <a:tc hMerge="1">
                  <a:txBody>
                    <a:bodyPr/>
                    <a:lstStyle/>
                    <a:p>
                      <a:pPr algn="ctr"/>
                      <a:endParaRPr lang="en-US" dirty="0"/>
                    </a:p>
                  </a:txBody>
                  <a:tcPr/>
                </a:tc>
                <a:extLst>
                  <a:ext uri="{0D108BD9-81ED-4DB2-BD59-A6C34878D82A}">
                    <a16:rowId xmlns:a16="http://schemas.microsoft.com/office/drawing/2014/main" val="1892298472"/>
                  </a:ext>
                </a:extLst>
              </a:tr>
              <a:tr h="230456">
                <a:tc gridSpan="2">
                  <a:txBody>
                    <a:bodyPr/>
                    <a:lstStyle/>
                    <a:p>
                      <a:pPr algn="ctr"/>
                      <a:r>
                        <a:rPr lang="en-US" sz="1400" dirty="0"/>
                        <a:t>Meeting ID - </a:t>
                      </a:r>
                      <a:r>
                        <a:rPr lang="en-US" sz="1400" b="0" i="0" kern="1200" dirty="0">
                          <a:solidFill>
                            <a:schemeClr val="dk1"/>
                          </a:solidFill>
                          <a:effectLst/>
                          <a:latin typeface="+mn-lt"/>
                          <a:ea typeface="+mn-ea"/>
                          <a:cs typeface="+mn-cs"/>
                        </a:rPr>
                        <a:t>161 892 0052</a:t>
                      </a:r>
                      <a:endParaRPr lang="en-US" sz="1400" dirty="0"/>
                    </a:p>
                  </a:txBody>
                  <a:tcPr anchor="ctr"/>
                </a:tc>
                <a:tc hMerge="1">
                  <a:txBody>
                    <a:bodyPr/>
                    <a:lstStyle/>
                    <a:p>
                      <a:endParaRPr lang="en-US"/>
                    </a:p>
                  </a:txBody>
                  <a:tcPr/>
                </a:tc>
                <a:extLst>
                  <a:ext uri="{0D108BD9-81ED-4DB2-BD59-A6C34878D82A}">
                    <a16:rowId xmlns:a16="http://schemas.microsoft.com/office/drawing/2014/main" val="1940995040"/>
                  </a:ext>
                </a:extLst>
              </a:tr>
            </a:tbl>
          </a:graphicData>
        </a:graphic>
      </p:graphicFrame>
    </p:spTree>
    <p:extLst>
      <p:ext uri="{BB962C8B-B14F-4D97-AF65-F5344CB8AC3E}">
        <p14:creationId xmlns:p14="http://schemas.microsoft.com/office/powerpoint/2010/main" val="1788630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8B44-6D70-E307-45A1-D623A110D8FC}"/>
              </a:ext>
            </a:extLst>
          </p:cNvPr>
          <p:cNvSpPr>
            <a:spLocks noGrp="1"/>
          </p:cNvSpPr>
          <p:nvPr>
            <p:ph type="title"/>
          </p:nvPr>
        </p:nvSpPr>
        <p:spPr/>
        <p:txBody>
          <a:bodyPr/>
          <a:lstStyle/>
          <a:p>
            <a:r>
              <a:rPr lang="en-US" dirty="0"/>
              <a:t>Affected Army installations</a:t>
            </a:r>
          </a:p>
        </p:txBody>
      </p:sp>
      <p:sp>
        <p:nvSpPr>
          <p:cNvPr id="3" name="Slide Number Placeholder 2">
            <a:extLst>
              <a:ext uri="{FF2B5EF4-FFF2-40B4-BE49-F238E27FC236}">
                <a16:creationId xmlns:a16="http://schemas.microsoft.com/office/drawing/2014/main" id="{E52B7C34-71BE-EEC1-AC16-1868456EEBDB}"/>
              </a:ext>
            </a:extLst>
          </p:cNvPr>
          <p:cNvSpPr>
            <a:spLocks noGrp="1"/>
          </p:cNvSpPr>
          <p:nvPr>
            <p:ph type="sldNum" sz="quarter" idx="4"/>
          </p:nvPr>
        </p:nvSpPr>
        <p:spPr/>
        <p:txBody>
          <a:bodyPr/>
          <a:lstStyle/>
          <a:p>
            <a:fld id="{4C6B7127-9F77-471E-BA61-1540CB2C57B2}" type="slidenum">
              <a:rPr lang="en-US" smtClean="0"/>
              <a:pPr/>
              <a:t>10</a:t>
            </a:fld>
            <a:endParaRPr lang="en-US" dirty="0"/>
          </a:p>
        </p:txBody>
      </p:sp>
      <p:graphicFrame>
        <p:nvGraphicFramePr>
          <p:cNvPr id="5" name="Table 5">
            <a:extLst>
              <a:ext uri="{FF2B5EF4-FFF2-40B4-BE49-F238E27FC236}">
                <a16:creationId xmlns:a16="http://schemas.microsoft.com/office/drawing/2014/main" id="{4CCAB2A3-C9F4-1717-5AFF-FF535C517894}"/>
              </a:ext>
            </a:extLst>
          </p:cNvPr>
          <p:cNvGraphicFramePr>
            <a:graphicFrameLocks noGrp="1"/>
          </p:cNvGraphicFramePr>
          <p:nvPr>
            <p:ph sz="quarter" idx="10"/>
          </p:nvPr>
        </p:nvGraphicFramePr>
        <p:xfrm>
          <a:off x="455613" y="877889"/>
          <a:ext cx="8350248" cy="2987040"/>
        </p:xfrm>
        <a:graphic>
          <a:graphicData uri="http://schemas.openxmlformats.org/drawingml/2006/table">
            <a:tbl>
              <a:tblPr firstRow="1" bandRow="1">
                <a:tableStyleId>{5C22544A-7EE6-4342-B048-85BDC9FD1C3A}</a:tableStyleId>
              </a:tblPr>
              <a:tblGrid>
                <a:gridCol w="3358936">
                  <a:extLst>
                    <a:ext uri="{9D8B030D-6E8A-4147-A177-3AD203B41FA5}">
                      <a16:colId xmlns:a16="http://schemas.microsoft.com/office/drawing/2014/main" val="4065106010"/>
                    </a:ext>
                  </a:extLst>
                </a:gridCol>
                <a:gridCol w="1139588">
                  <a:extLst>
                    <a:ext uri="{9D8B030D-6E8A-4147-A177-3AD203B41FA5}">
                      <a16:colId xmlns:a16="http://schemas.microsoft.com/office/drawing/2014/main" val="3060507639"/>
                    </a:ext>
                  </a:extLst>
                </a:gridCol>
                <a:gridCol w="3851724">
                  <a:extLst>
                    <a:ext uri="{9D8B030D-6E8A-4147-A177-3AD203B41FA5}">
                      <a16:colId xmlns:a16="http://schemas.microsoft.com/office/drawing/2014/main" val="2333284192"/>
                    </a:ext>
                  </a:extLst>
                </a:gridCol>
              </a:tblGrid>
              <a:tr h="270724">
                <a:tc>
                  <a:txBody>
                    <a:bodyPr/>
                    <a:lstStyle/>
                    <a:p>
                      <a:pPr algn="ctr"/>
                      <a:r>
                        <a:rPr lang="en-US" sz="1400" dirty="0"/>
                        <a:t>Current Name</a:t>
                      </a:r>
                    </a:p>
                  </a:txBody>
                  <a:tcPr anchor="ctr"/>
                </a:tc>
                <a:tc>
                  <a:txBody>
                    <a:bodyPr/>
                    <a:lstStyle/>
                    <a:p>
                      <a:pPr algn="ctr"/>
                      <a:r>
                        <a:rPr lang="en-US" sz="1400" dirty="0"/>
                        <a:t>Location</a:t>
                      </a:r>
                    </a:p>
                  </a:txBody>
                  <a:tcPr anchor="ctr"/>
                </a:tc>
                <a:tc>
                  <a:txBody>
                    <a:bodyPr/>
                    <a:lstStyle/>
                    <a:p>
                      <a:pPr algn="ctr"/>
                      <a:r>
                        <a:rPr lang="en-US" sz="1400" dirty="0"/>
                        <a:t>Former Name</a:t>
                      </a:r>
                    </a:p>
                  </a:txBody>
                  <a:tcPr anchor="ctr"/>
                </a:tc>
                <a:extLst>
                  <a:ext uri="{0D108BD9-81ED-4DB2-BD59-A6C34878D82A}">
                    <a16:rowId xmlns:a16="http://schemas.microsoft.com/office/drawing/2014/main" val="577521875"/>
                  </a:ext>
                </a:extLst>
              </a:tr>
              <a:tr h="285475">
                <a:tc>
                  <a:txBody>
                    <a:bodyPr/>
                    <a:lstStyle/>
                    <a:p>
                      <a:pPr algn="ctr" latinLnBrk="0"/>
                      <a:r>
                        <a:rPr lang="en-US" sz="1200" dirty="0">
                          <a:effectLst/>
                          <a:latin typeface="Arial" panose="020B0604020202020204" pitchFamily="34" charset="0"/>
                        </a:rPr>
                        <a:t>Fort Walker</a:t>
                      </a:r>
                    </a:p>
                  </a:txBody>
                  <a:tcPr marL="114300" marR="114300" marT="76200" marB="76200" anchor="ctr"/>
                </a:tc>
                <a:tc>
                  <a:txBody>
                    <a:bodyPr/>
                    <a:lstStyle/>
                    <a:p>
                      <a:pPr algn="ctr" latinLnBrk="0"/>
                      <a:r>
                        <a:rPr lang="en-US" sz="1200">
                          <a:effectLst/>
                          <a:latin typeface="Arial" panose="020B0604020202020204" pitchFamily="34" charset="0"/>
                        </a:rPr>
                        <a:t>VA</a:t>
                      </a:r>
                    </a:p>
                  </a:txBody>
                  <a:tcPr marL="114300" marR="114300" marT="76200" marB="76200" anchor="ctr"/>
                </a:tc>
                <a:tc>
                  <a:txBody>
                    <a:bodyPr/>
                    <a:lstStyle/>
                    <a:p>
                      <a:pPr algn="ctr" latinLnBrk="0"/>
                      <a:r>
                        <a:rPr lang="en-US" sz="1200">
                          <a:effectLst/>
                          <a:latin typeface="Arial" panose="020B0604020202020204" pitchFamily="34" charset="0"/>
                        </a:rPr>
                        <a:t>Fort A.P. Hill</a:t>
                      </a:r>
                    </a:p>
                  </a:txBody>
                  <a:tcPr marL="114300" marR="114300" marT="76200" marB="76200" anchor="ctr"/>
                </a:tc>
                <a:extLst>
                  <a:ext uri="{0D108BD9-81ED-4DB2-BD59-A6C34878D82A}">
                    <a16:rowId xmlns:a16="http://schemas.microsoft.com/office/drawing/2014/main" val="2531137336"/>
                  </a:ext>
                </a:extLst>
              </a:tr>
              <a:tr h="285475">
                <a:tc>
                  <a:txBody>
                    <a:bodyPr/>
                    <a:lstStyle/>
                    <a:p>
                      <a:pPr algn="ctr" latinLnBrk="0"/>
                      <a:r>
                        <a:rPr lang="en-US" sz="1200" dirty="0">
                          <a:effectLst/>
                          <a:latin typeface="Arial" panose="020B0604020202020204" pitchFamily="34" charset="0"/>
                        </a:rPr>
                        <a:t>Fort Barfoot</a:t>
                      </a:r>
                    </a:p>
                  </a:txBody>
                  <a:tcPr marL="114300" marR="114300" marT="76200" marB="76200" anchor="ctr"/>
                </a:tc>
                <a:tc>
                  <a:txBody>
                    <a:bodyPr/>
                    <a:lstStyle/>
                    <a:p>
                      <a:pPr algn="ctr" latinLnBrk="0"/>
                      <a:r>
                        <a:rPr lang="en-US" sz="1200" dirty="0">
                          <a:effectLst/>
                          <a:latin typeface="Arial" panose="020B0604020202020204" pitchFamily="34" charset="0"/>
                        </a:rPr>
                        <a:t>VA</a:t>
                      </a:r>
                    </a:p>
                  </a:txBody>
                  <a:tcPr marL="114300" marR="114300" marT="76200" marB="76200" anchor="ctr"/>
                </a:tc>
                <a:tc>
                  <a:txBody>
                    <a:bodyPr/>
                    <a:lstStyle/>
                    <a:p>
                      <a:pPr algn="ctr" latinLnBrk="0"/>
                      <a:r>
                        <a:rPr lang="en-US" sz="1200">
                          <a:effectLst/>
                          <a:latin typeface="Arial" panose="020B0604020202020204" pitchFamily="34" charset="0"/>
                        </a:rPr>
                        <a:t>Fort Pickett</a:t>
                      </a:r>
                    </a:p>
                  </a:txBody>
                  <a:tcPr marL="114300" marR="114300" marT="76200" marB="76200" anchor="ctr"/>
                </a:tc>
                <a:extLst>
                  <a:ext uri="{0D108BD9-81ED-4DB2-BD59-A6C34878D82A}">
                    <a16:rowId xmlns:a16="http://schemas.microsoft.com/office/drawing/2014/main" val="1353408814"/>
                  </a:ext>
                </a:extLst>
              </a:tr>
              <a:tr h="285475">
                <a:tc>
                  <a:txBody>
                    <a:bodyPr/>
                    <a:lstStyle/>
                    <a:p>
                      <a:pPr algn="ctr" latinLnBrk="0"/>
                      <a:r>
                        <a:rPr lang="en-US" sz="1200">
                          <a:effectLst/>
                          <a:latin typeface="Arial" panose="020B0604020202020204" pitchFamily="34" charset="0"/>
                        </a:rPr>
                        <a:t>Fort Cavazos</a:t>
                      </a:r>
                    </a:p>
                  </a:txBody>
                  <a:tcPr marL="114300" marR="114300" marT="76200" marB="76200" anchor="ctr"/>
                </a:tc>
                <a:tc>
                  <a:txBody>
                    <a:bodyPr/>
                    <a:lstStyle/>
                    <a:p>
                      <a:pPr algn="ctr" latinLnBrk="0"/>
                      <a:r>
                        <a:rPr lang="en-US" sz="1200">
                          <a:effectLst/>
                          <a:latin typeface="Arial" panose="020B0604020202020204" pitchFamily="34" charset="0"/>
                        </a:rPr>
                        <a:t>TX</a:t>
                      </a:r>
                    </a:p>
                  </a:txBody>
                  <a:tcPr marL="114300" marR="114300" marT="76200" marB="76200" anchor="ctr"/>
                </a:tc>
                <a:tc>
                  <a:txBody>
                    <a:bodyPr/>
                    <a:lstStyle/>
                    <a:p>
                      <a:pPr algn="ctr" latinLnBrk="0"/>
                      <a:r>
                        <a:rPr lang="en-US" sz="1200">
                          <a:effectLst/>
                          <a:latin typeface="Arial" panose="020B0604020202020204" pitchFamily="34" charset="0"/>
                        </a:rPr>
                        <a:t>Fort Hood</a:t>
                      </a:r>
                    </a:p>
                  </a:txBody>
                  <a:tcPr marL="114300" marR="114300" marT="76200" marB="76200" anchor="ctr"/>
                </a:tc>
                <a:extLst>
                  <a:ext uri="{0D108BD9-81ED-4DB2-BD59-A6C34878D82A}">
                    <a16:rowId xmlns:a16="http://schemas.microsoft.com/office/drawing/2014/main" val="4019171846"/>
                  </a:ext>
                </a:extLst>
              </a:tr>
              <a:tr h="285475">
                <a:tc>
                  <a:txBody>
                    <a:bodyPr/>
                    <a:lstStyle/>
                    <a:p>
                      <a:pPr algn="ctr" latinLnBrk="0"/>
                      <a:r>
                        <a:rPr lang="en-US" sz="1200">
                          <a:effectLst/>
                          <a:latin typeface="Arial" panose="020B0604020202020204" pitchFamily="34" charset="0"/>
                        </a:rPr>
                        <a:t>Fort Gregg-Adams</a:t>
                      </a:r>
                    </a:p>
                  </a:txBody>
                  <a:tcPr marL="114300" marR="114300" marT="76200" marB="76200" anchor="ctr"/>
                </a:tc>
                <a:tc>
                  <a:txBody>
                    <a:bodyPr/>
                    <a:lstStyle/>
                    <a:p>
                      <a:pPr algn="ctr" latinLnBrk="0"/>
                      <a:r>
                        <a:rPr lang="en-US" sz="1200" dirty="0">
                          <a:effectLst/>
                          <a:latin typeface="Arial" panose="020B0604020202020204" pitchFamily="34" charset="0"/>
                        </a:rPr>
                        <a:t>VA</a:t>
                      </a:r>
                    </a:p>
                  </a:txBody>
                  <a:tcPr marL="114300" marR="114300" marT="76200" marB="76200" anchor="ctr"/>
                </a:tc>
                <a:tc>
                  <a:txBody>
                    <a:bodyPr/>
                    <a:lstStyle/>
                    <a:p>
                      <a:pPr algn="ctr" latinLnBrk="0"/>
                      <a:r>
                        <a:rPr lang="en-US" sz="1200">
                          <a:effectLst/>
                          <a:latin typeface="Arial" panose="020B0604020202020204" pitchFamily="34" charset="0"/>
                        </a:rPr>
                        <a:t>Fort Lee</a:t>
                      </a:r>
                    </a:p>
                  </a:txBody>
                  <a:tcPr marL="114300" marR="114300" marT="76200" marB="76200" anchor="ctr"/>
                </a:tc>
                <a:extLst>
                  <a:ext uri="{0D108BD9-81ED-4DB2-BD59-A6C34878D82A}">
                    <a16:rowId xmlns:a16="http://schemas.microsoft.com/office/drawing/2014/main" val="1755548215"/>
                  </a:ext>
                </a:extLst>
              </a:tr>
              <a:tr h="285475">
                <a:tc>
                  <a:txBody>
                    <a:bodyPr/>
                    <a:lstStyle/>
                    <a:p>
                      <a:pPr algn="ctr" latinLnBrk="0"/>
                      <a:r>
                        <a:rPr lang="en-US" sz="1200" dirty="0">
                          <a:effectLst/>
                          <a:latin typeface="Arial" panose="020B0604020202020204" pitchFamily="34" charset="0"/>
                        </a:rPr>
                        <a:t>Fort Johnson</a:t>
                      </a:r>
                    </a:p>
                  </a:txBody>
                  <a:tcPr marL="114300" marR="114300" marT="76200" marB="76200" anchor="ctr"/>
                </a:tc>
                <a:tc>
                  <a:txBody>
                    <a:bodyPr/>
                    <a:lstStyle/>
                    <a:p>
                      <a:pPr algn="ctr" latinLnBrk="0"/>
                      <a:r>
                        <a:rPr lang="en-US" sz="1200">
                          <a:effectLst/>
                          <a:latin typeface="Arial" panose="020B0604020202020204" pitchFamily="34" charset="0"/>
                        </a:rPr>
                        <a:t>LA</a:t>
                      </a:r>
                    </a:p>
                  </a:txBody>
                  <a:tcPr marL="114300" marR="114300" marT="76200" marB="76200" anchor="ctr"/>
                </a:tc>
                <a:tc>
                  <a:txBody>
                    <a:bodyPr/>
                    <a:lstStyle/>
                    <a:p>
                      <a:pPr algn="ctr" latinLnBrk="0"/>
                      <a:r>
                        <a:rPr lang="en-US" sz="1200" dirty="0">
                          <a:effectLst/>
                          <a:latin typeface="Arial" panose="020B0604020202020204" pitchFamily="34" charset="0"/>
                        </a:rPr>
                        <a:t>Fort Polk</a:t>
                      </a:r>
                    </a:p>
                  </a:txBody>
                  <a:tcPr marL="114300" marR="114300" marT="76200" marB="76200" anchor="ctr"/>
                </a:tc>
                <a:extLst>
                  <a:ext uri="{0D108BD9-81ED-4DB2-BD59-A6C34878D82A}">
                    <a16:rowId xmlns:a16="http://schemas.microsoft.com/office/drawing/2014/main" val="979949928"/>
                  </a:ext>
                </a:extLst>
              </a:tr>
              <a:tr h="285475">
                <a:tc>
                  <a:txBody>
                    <a:bodyPr/>
                    <a:lstStyle/>
                    <a:p>
                      <a:pPr algn="ctr" latinLnBrk="0"/>
                      <a:r>
                        <a:rPr lang="en-US" sz="1200">
                          <a:effectLst/>
                          <a:latin typeface="Arial" panose="020B0604020202020204" pitchFamily="34" charset="0"/>
                        </a:rPr>
                        <a:t>Fort Liberty</a:t>
                      </a:r>
                    </a:p>
                  </a:txBody>
                  <a:tcPr marL="114300" marR="114300" marT="76200" marB="76200" anchor="ctr"/>
                </a:tc>
                <a:tc>
                  <a:txBody>
                    <a:bodyPr/>
                    <a:lstStyle/>
                    <a:p>
                      <a:pPr algn="ctr" latinLnBrk="0"/>
                      <a:r>
                        <a:rPr lang="en-US" sz="1200">
                          <a:effectLst/>
                          <a:latin typeface="Arial" panose="020B0604020202020204" pitchFamily="34" charset="0"/>
                        </a:rPr>
                        <a:t>NC</a:t>
                      </a:r>
                    </a:p>
                  </a:txBody>
                  <a:tcPr marL="114300" marR="114300" marT="76200" marB="76200" anchor="ctr"/>
                </a:tc>
                <a:tc>
                  <a:txBody>
                    <a:bodyPr/>
                    <a:lstStyle/>
                    <a:p>
                      <a:pPr algn="ctr" latinLnBrk="0"/>
                      <a:r>
                        <a:rPr lang="en-US" sz="1200" dirty="0">
                          <a:effectLst/>
                          <a:latin typeface="Arial" panose="020B0604020202020204" pitchFamily="34" charset="0"/>
                        </a:rPr>
                        <a:t>Fort Bragg</a:t>
                      </a:r>
                    </a:p>
                  </a:txBody>
                  <a:tcPr marL="114300" marR="114300" marT="76200" marB="76200" anchor="ctr"/>
                </a:tc>
                <a:extLst>
                  <a:ext uri="{0D108BD9-81ED-4DB2-BD59-A6C34878D82A}">
                    <a16:rowId xmlns:a16="http://schemas.microsoft.com/office/drawing/2014/main" val="353326108"/>
                  </a:ext>
                </a:extLst>
              </a:tr>
              <a:tr h="285475">
                <a:tc>
                  <a:txBody>
                    <a:bodyPr/>
                    <a:lstStyle/>
                    <a:p>
                      <a:pPr algn="ctr" latinLnBrk="0"/>
                      <a:r>
                        <a:rPr lang="en-US" sz="1200">
                          <a:effectLst/>
                          <a:latin typeface="Arial" panose="020B0604020202020204" pitchFamily="34" charset="0"/>
                        </a:rPr>
                        <a:t>Fort Moore</a:t>
                      </a:r>
                    </a:p>
                  </a:txBody>
                  <a:tcPr marL="114300" marR="114300" marT="76200" marB="76200" anchor="ctr"/>
                </a:tc>
                <a:tc>
                  <a:txBody>
                    <a:bodyPr/>
                    <a:lstStyle/>
                    <a:p>
                      <a:pPr algn="ctr" latinLnBrk="0"/>
                      <a:r>
                        <a:rPr lang="en-US" sz="1200">
                          <a:effectLst/>
                          <a:latin typeface="Arial" panose="020B0604020202020204" pitchFamily="34" charset="0"/>
                        </a:rPr>
                        <a:t>GA</a:t>
                      </a:r>
                    </a:p>
                  </a:txBody>
                  <a:tcPr marL="114300" marR="114300" marT="76200" marB="76200" anchor="ctr"/>
                </a:tc>
                <a:tc>
                  <a:txBody>
                    <a:bodyPr/>
                    <a:lstStyle/>
                    <a:p>
                      <a:pPr algn="ctr" latinLnBrk="0"/>
                      <a:r>
                        <a:rPr lang="en-US" sz="1200" dirty="0">
                          <a:effectLst/>
                          <a:latin typeface="Arial" panose="020B0604020202020204" pitchFamily="34" charset="0"/>
                        </a:rPr>
                        <a:t>Fort Benning</a:t>
                      </a:r>
                    </a:p>
                  </a:txBody>
                  <a:tcPr marL="114300" marR="114300" marT="76200" marB="76200" anchor="ctr"/>
                </a:tc>
                <a:extLst>
                  <a:ext uri="{0D108BD9-81ED-4DB2-BD59-A6C34878D82A}">
                    <a16:rowId xmlns:a16="http://schemas.microsoft.com/office/drawing/2014/main" val="1005949936"/>
                  </a:ext>
                </a:extLst>
              </a:tr>
              <a:tr h="285475">
                <a:tc>
                  <a:txBody>
                    <a:bodyPr/>
                    <a:lstStyle/>
                    <a:p>
                      <a:pPr algn="ctr" latinLnBrk="0"/>
                      <a:r>
                        <a:rPr lang="en-US" sz="1200" dirty="0">
                          <a:effectLst/>
                          <a:latin typeface="Arial" panose="020B0604020202020204" pitchFamily="34" charset="0"/>
                        </a:rPr>
                        <a:t>Fort Novosel</a:t>
                      </a:r>
                    </a:p>
                  </a:txBody>
                  <a:tcPr marL="114300" marR="114300" marT="76200" marB="76200" anchor="ctr"/>
                </a:tc>
                <a:tc>
                  <a:txBody>
                    <a:bodyPr/>
                    <a:lstStyle/>
                    <a:p>
                      <a:pPr algn="ctr" latinLnBrk="0"/>
                      <a:r>
                        <a:rPr lang="en-US" sz="1200">
                          <a:effectLst/>
                          <a:latin typeface="Arial" panose="020B0604020202020204" pitchFamily="34" charset="0"/>
                        </a:rPr>
                        <a:t>AL</a:t>
                      </a:r>
                    </a:p>
                  </a:txBody>
                  <a:tcPr marL="114300" marR="114300" marT="76200" marB="76200" anchor="ctr"/>
                </a:tc>
                <a:tc>
                  <a:txBody>
                    <a:bodyPr/>
                    <a:lstStyle/>
                    <a:p>
                      <a:pPr algn="ctr" latinLnBrk="0"/>
                      <a:r>
                        <a:rPr lang="en-US" sz="1200" dirty="0">
                          <a:effectLst/>
                          <a:latin typeface="Arial" panose="020B0604020202020204" pitchFamily="34" charset="0"/>
                        </a:rPr>
                        <a:t>Fort Rucker</a:t>
                      </a:r>
                    </a:p>
                  </a:txBody>
                  <a:tcPr marL="114300" marR="114300" marT="76200" marB="76200" anchor="ctr"/>
                </a:tc>
                <a:extLst>
                  <a:ext uri="{0D108BD9-81ED-4DB2-BD59-A6C34878D82A}">
                    <a16:rowId xmlns:a16="http://schemas.microsoft.com/office/drawing/2014/main" val="698301561"/>
                  </a:ext>
                </a:extLst>
              </a:tr>
            </a:tbl>
          </a:graphicData>
        </a:graphic>
      </p:graphicFrame>
      <p:graphicFrame>
        <p:nvGraphicFramePr>
          <p:cNvPr id="6" name="Table 5">
            <a:extLst>
              <a:ext uri="{FF2B5EF4-FFF2-40B4-BE49-F238E27FC236}">
                <a16:creationId xmlns:a16="http://schemas.microsoft.com/office/drawing/2014/main" id="{B91002E8-2A01-AF2B-FBC0-7E122FC061AB}"/>
              </a:ext>
            </a:extLst>
          </p:cNvPr>
          <p:cNvGraphicFramePr>
            <a:graphicFrameLocks/>
          </p:cNvGraphicFramePr>
          <p:nvPr/>
        </p:nvGraphicFramePr>
        <p:xfrm>
          <a:off x="455303" y="4148802"/>
          <a:ext cx="8350248" cy="640080"/>
        </p:xfrm>
        <a:graphic>
          <a:graphicData uri="http://schemas.openxmlformats.org/drawingml/2006/table">
            <a:tbl>
              <a:tblPr firstRow="1" bandRow="1">
                <a:tableStyleId>{5C22544A-7EE6-4342-B048-85BDC9FD1C3A}</a:tableStyleId>
              </a:tblPr>
              <a:tblGrid>
                <a:gridCol w="3358936">
                  <a:extLst>
                    <a:ext uri="{9D8B030D-6E8A-4147-A177-3AD203B41FA5}">
                      <a16:colId xmlns:a16="http://schemas.microsoft.com/office/drawing/2014/main" val="4065106010"/>
                    </a:ext>
                  </a:extLst>
                </a:gridCol>
                <a:gridCol w="1139588">
                  <a:extLst>
                    <a:ext uri="{9D8B030D-6E8A-4147-A177-3AD203B41FA5}">
                      <a16:colId xmlns:a16="http://schemas.microsoft.com/office/drawing/2014/main" val="3060507639"/>
                    </a:ext>
                  </a:extLst>
                </a:gridCol>
                <a:gridCol w="3851724">
                  <a:extLst>
                    <a:ext uri="{9D8B030D-6E8A-4147-A177-3AD203B41FA5}">
                      <a16:colId xmlns:a16="http://schemas.microsoft.com/office/drawing/2014/main" val="2333284192"/>
                    </a:ext>
                  </a:extLst>
                </a:gridCol>
              </a:tblGrid>
              <a:tr h="270724">
                <a:tc>
                  <a:txBody>
                    <a:bodyPr/>
                    <a:lstStyle/>
                    <a:p>
                      <a:pPr algn="ctr"/>
                      <a:r>
                        <a:rPr lang="en-US" sz="1400" dirty="0"/>
                        <a:t>Current Name</a:t>
                      </a:r>
                    </a:p>
                  </a:txBody>
                  <a:tcPr anchor="ctr"/>
                </a:tc>
                <a:tc>
                  <a:txBody>
                    <a:bodyPr/>
                    <a:lstStyle/>
                    <a:p>
                      <a:pPr algn="ctr"/>
                      <a:r>
                        <a:rPr lang="en-US" sz="1400" dirty="0"/>
                        <a:t>Location</a:t>
                      </a:r>
                    </a:p>
                  </a:txBody>
                  <a:tcPr anchor="ctr"/>
                </a:tc>
                <a:tc>
                  <a:txBody>
                    <a:bodyPr/>
                    <a:lstStyle/>
                    <a:p>
                      <a:pPr algn="ctr"/>
                      <a:r>
                        <a:rPr lang="en-US" sz="1400" dirty="0"/>
                        <a:t>Future Name</a:t>
                      </a:r>
                    </a:p>
                  </a:txBody>
                  <a:tcPr anchor="ctr"/>
                </a:tc>
                <a:extLst>
                  <a:ext uri="{0D108BD9-81ED-4DB2-BD59-A6C34878D82A}">
                    <a16:rowId xmlns:a16="http://schemas.microsoft.com/office/drawing/2014/main" val="577521875"/>
                  </a:ext>
                </a:extLst>
              </a:tr>
              <a:tr h="285475">
                <a:tc>
                  <a:txBody>
                    <a:bodyPr/>
                    <a:lstStyle/>
                    <a:p>
                      <a:pPr algn="ctr" latinLnBrk="0"/>
                      <a:r>
                        <a:rPr lang="en-US" sz="1200" dirty="0">
                          <a:effectLst/>
                          <a:latin typeface="Arial" panose="020B0604020202020204" pitchFamily="34" charset="0"/>
                        </a:rPr>
                        <a:t>Fort Gordon</a:t>
                      </a:r>
                    </a:p>
                  </a:txBody>
                  <a:tcPr marL="114300" marR="114300" marT="76200" marB="76200" anchor="ctr"/>
                </a:tc>
                <a:tc>
                  <a:txBody>
                    <a:bodyPr/>
                    <a:lstStyle/>
                    <a:p>
                      <a:pPr algn="ctr" latinLnBrk="0"/>
                      <a:r>
                        <a:rPr lang="en-US" sz="1200" dirty="0">
                          <a:effectLst/>
                          <a:latin typeface="Arial" panose="020B0604020202020204" pitchFamily="34" charset="0"/>
                        </a:rPr>
                        <a:t>GA</a:t>
                      </a:r>
                    </a:p>
                  </a:txBody>
                  <a:tcPr marL="114300" marR="114300" marT="76200" marB="76200" anchor="ctr"/>
                </a:tc>
                <a:tc>
                  <a:txBody>
                    <a:bodyPr/>
                    <a:lstStyle/>
                    <a:p>
                      <a:pPr algn="ctr" latinLnBrk="0"/>
                      <a:r>
                        <a:rPr lang="en-US" sz="1200" dirty="0">
                          <a:effectLst/>
                          <a:latin typeface="Arial" panose="020B0604020202020204" pitchFamily="34" charset="0"/>
                        </a:rPr>
                        <a:t>Fort Eisenhower</a:t>
                      </a:r>
                    </a:p>
                  </a:txBody>
                  <a:tcPr marL="114300" marR="114300" marT="76200" marB="76200" anchor="ctr"/>
                </a:tc>
                <a:extLst>
                  <a:ext uri="{0D108BD9-81ED-4DB2-BD59-A6C34878D82A}">
                    <a16:rowId xmlns:a16="http://schemas.microsoft.com/office/drawing/2014/main" val="2531137336"/>
                  </a:ext>
                </a:extLst>
              </a:tr>
            </a:tbl>
          </a:graphicData>
        </a:graphic>
      </p:graphicFrame>
      <p:sp>
        <p:nvSpPr>
          <p:cNvPr id="4" name="Arrow: Right 3">
            <a:extLst>
              <a:ext uri="{FF2B5EF4-FFF2-40B4-BE49-F238E27FC236}">
                <a16:creationId xmlns:a16="http://schemas.microsoft.com/office/drawing/2014/main" id="{5EE4EF67-5843-F3E8-909B-CDCE7E8BE9BB}"/>
              </a:ext>
            </a:extLst>
          </p:cNvPr>
          <p:cNvSpPr/>
          <p:nvPr/>
        </p:nvSpPr>
        <p:spPr>
          <a:xfrm rot="3761975">
            <a:off x="5847874" y="4016535"/>
            <a:ext cx="682388" cy="416139"/>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7" name="TextBox 6">
            <a:extLst>
              <a:ext uri="{FF2B5EF4-FFF2-40B4-BE49-F238E27FC236}">
                <a16:creationId xmlns:a16="http://schemas.microsoft.com/office/drawing/2014/main" id="{552175CB-2AD3-7861-1B2E-4DF079597802}"/>
              </a:ext>
            </a:extLst>
          </p:cNvPr>
          <p:cNvSpPr txBox="1"/>
          <p:nvPr/>
        </p:nvSpPr>
        <p:spPr>
          <a:xfrm>
            <a:off x="4510585" y="2026693"/>
            <a:ext cx="2347415" cy="1515416"/>
          </a:xfrm>
          <a:prstGeom prst="rect">
            <a:avLst/>
          </a:prstGeom>
          <a:solidFill>
            <a:schemeClr val="bg1"/>
          </a:solidFill>
          <a:ln>
            <a:solidFill>
              <a:schemeClr val="tx2"/>
            </a:solidFill>
          </a:ln>
        </p:spPr>
        <p:txBody>
          <a:bodyPr wrap="square" lIns="91440" tIns="91440" rIns="91440" bIns="91440" rtlCol="0" anchor="ctr" anchorCtr="0">
            <a:normAutofit fontScale="32500" lnSpcReduction="20000"/>
          </a:bodyPr>
          <a:lstStyle/>
          <a:p>
            <a:r>
              <a:rPr lang="en-US" sz="4000" dirty="0"/>
              <a:t>Starting October 1, 2023, even though Fort Gordon won’t have gone through an official name change, travelers will need to use Fort Eisenhower, GA as their TDY location.</a:t>
            </a:r>
          </a:p>
        </p:txBody>
      </p:sp>
    </p:spTree>
    <p:custDataLst>
      <p:tags r:id="rId1"/>
    </p:custDataLst>
    <p:extLst>
      <p:ext uri="{BB962C8B-B14F-4D97-AF65-F5344CB8AC3E}">
        <p14:creationId xmlns:p14="http://schemas.microsoft.com/office/powerpoint/2010/main" val="58273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3F305-4E84-4BA1-6D0A-AF6FAEA2771C}"/>
              </a:ext>
            </a:extLst>
          </p:cNvPr>
          <p:cNvSpPr>
            <a:spLocks noGrp="1"/>
          </p:cNvSpPr>
          <p:nvPr>
            <p:ph type="title"/>
          </p:nvPr>
        </p:nvSpPr>
        <p:spPr/>
        <p:txBody>
          <a:bodyPr/>
          <a:lstStyle/>
          <a:p>
            <a:r>
              <a:rPr lang="en-US" dirty="0"/>
              <a:t>How to Handle Travel Documents</a:t>
            </a:r>
          </a:p>
        </p:txBody>
      </p:sp>
      <p:sp>
        <p:nvSpPr>
          <p:cNvPr id="3" name="Slide Number Placeholder 2">
            <a:extLst>
              <a:ext uri="{FF2B5EF4-FFF2-40B4-BE49-F238E27FC236}">
                <a16:creationId xmlns:a16="http://schemas.microsoft.com/office/drawing/2014/main" id="{9F01756F-42FF-2614-B700-B578A94E5C0A}"/>
              </a:ext>
            </a:extLst>
          </p:cNvPr>
          <p:cNvSpPr>
            <a:spLocks noGrp="1"/>
          </p:cNvSpPr>
          <p:nvPr>
            <p:ph type="sldNum" sz="quarter" idx="4"/>
          </p:nvPr>
        </p:nvSpPr>
        <p:spPr/>
        <p:txBody>
          <a:bodyPr/>
          <a:lstStyle/>
          <a:p>
            <a:fld id="{4C6B7127-9F77-471E-BA61-1540CB2C57B2}" type="slidenum">
              <a:rPr lang="en-US" smtClean="0"/>
              <a:pPr/>
              <a:t>11</a:t>
            </a:fld>
            <a:endParaRPr lang="en-US" dirty="0"/>
          </a:p>
        </p:txBody>
      </p:sp>
      <p:sp>
        <p:nvSpPr>
          <p:cNvPr id="4" name="Content Placeholder 3">
            <a:extLst>
              <a:ext uri="{FF2B5EF4-FFF2-40B4-BE49-F238E27FC236}">
                <a16:creationId xmlns:a16="http://schemas.microsoft.com/office/drawing/2014/main" id="{0D8BBCE1-9F32-4DC0-78A2-4F240B6F7024}"/>
              </a:ext>
            </a:extLst>
          </p:cNvPr>
          <p:cNvSpPr>
            <a:spLocks noGrp="1"/>
          </p:cNvSpPr>
          <p:nvPr>
            <p:ph sz="quarter" idx="10"/>
          </p:nvPr>
        </p:nvSpPr>
        <p:spPr/>
        <p:txBody>
          <a:bodyPr>
            <a:normAutofit/>
          </a:bodyPr>
          <a:lstStyle/>
          <a:p>
            <a:r>
              <a:rPr lang="en-US" b="0" i="0" dirty="0">
                <a:solidFill>
                  <a:srgbClr val="1B1B1B"/>
                </a:solidFill>
                <a:effectLst/>
                <a:latin typeface="Arial" panose="020B0604020202020204" pitchFamily="34" charset="0"/>
              </a:rPr>
              <a:t>Travel documents with trip dates of October 1, 2023 or later that use an old Army installation name as per diem locations must be updated to reflect the new Army installation name beginning October 1, 2023.</a:t>
            </a:r>
          </a:p>
          <a:p>
            <a:pPr lvl="1"/>
            <a:r>
              <a:rPr lang="en-US" b="1" i="0" dirty="0">
                <a:solidFill>
                  <a:srgbClr val="1B1B1B"/>
                </a:solidFill>
                <a:effectLst/>
                <a:latin typeface="Arial" panose="020B0604020202020204" pitchFamily="34" charset="0"/>
              </a:rPr>
              <a:t>The new per diem location names can only be added on or after October 1, 2023.</a:t>
            </a:r>
          </a:p>
          <a:p>
            <a:pPr lvl="1"/>
            <a:endParaRPr lang="en-US" b="1" dirty="0">
              <a:solidFill>
                <a:srgbClr val="1B1B1B"/>
              </a:solidFill>
              <a:latin typeface="Arial" panose="020B0604020202020204" pitchFamily="34" charset="0"/>
            </a:endParaRPr>
          </a:p>
          <a:p>
            <a:r>
              <a:rPr lang="en-US" dirty="0">
                <a:solidFill>
                  <a:srgbClr val="1B1B1B"/>
                </a:solidFill>
                <a:latin typeface="Arial" panose="020B0604020202020204" pitchFamily="34" charset="0"/>
              </a:rPr>
              <a:t>There are 3 situations that can occur:</a:t>
            </a:r>
          </a:p>
          <a:p>
            <a:pPr lvl="1"/>
            <a:r>
              <a:rPr lang="en-US" dirty="0">
                <a:solidFill>
                  <a:srgbClr val="1B1B1B"/>
                </a:solidFill>
                <a:latin typeface="Arial" panose="020B0604020202020204" pitchFamily="34" charset="0"/>
              </a:rPr>
              <a:t>Trips created now for travel that occurs in this current fiscal year.</a:t>
            </a:r>
          </a:p>
          <a:p>
            <a:pPr lvl="1"/>
            <a:r>
              <a:rPr lang="en-US" dirty="0">
                <a:solidFill>
                  <a:srgbClr val="1B1B1B"/>
                </a:solidFill>
                <a:latin typeface="Arial" panose="020B0604020202020204" pitchFamily="34" charset="0"/>
              </a:rPr>
              <a:t>Trips created now for travel that occurs in this current fiscal year and crosses into the next fiscal year.</a:t>
            </a:r>
          </a:p>
          <a:p>
            <a:pPr lvl="1"/>
            <a:r>
              <a:rPr lang="en-US" dirty="0">
                <a:solidFill>
                  <a:srgbClr val="1B1B1B"/>
                </a:solidFill>
                <a:latin typeface="Arial" panose="020B0604020202020204" pitchFamily="34" charset="0"/>
              </a:rPr>
              <a:t>Trips created now for travel that occurs in the new fiscal year.</a:t>
            </a:r>
          </a:p>
          <a:p>
            <a:pPr lvl="2"/>
            <a:endParaRPr lang="en-US" b="1" dirty="0">
              <a:solidFill>
                <a:srgbClr val="1B1B1B"/>
              </a:solidFill>
              <a:latin typeface="Arial" panose="020B0604020202020204" pitchFamily="34" charset="0"/>
            </a:endParaRPr>
          </a:p>
          <a:p>
            <a:pPr lvl="2"/>
            <a:endParaRPr lang="en-US" b="1" dirty="0">
              <a:solidFill>
                <a:srgbClr val="1B1B1B"/>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815902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Year Crossover Preparation</a:t>
            </a:r>
          </a:p>
        </p:txBody>
      </p:sp>
      <p:sp>
        <p:nvSpPr>
          <p:cNvPr id="4" name="Slide Number Placeholder 3"/>
          <p:cNvSpPr>
            <a:spLocks noGrp="1"/>
          </p:cNvSpPr>
          <p:nvPr>
            <p:ph type="sldNum" sz="quarter" idx="4"/>
          </p:nvPr>
        </p:nvSpPr>
        <p:spPr/>
        <p:txBody>
          <a:bodyPr/>
          <a:lstStyle/>
          <a:p>
            <a:pPr>
              <a:defRPr/>
            </a:pPr>
            <a:fld id="{7D187A4C-A87B-41AC-8A01-0B3AA42528A5}" type="slidenum">
              <a:rPr lang="en-US" smtClean="0"/>
              <a:pPr>
                <a:defRPr/>
              </a:pPr>
              <a:t>12</a:t>
            </a:fld>
            <a:endParaRPr lang="en-US" dirty="0"/>
          </a:p>
        </p:txBody>
      </p:sp>
      <p:sp>
        <p:nvSpPr>
          <p:cNvPr id="3" name="Content Placeholder 2"/>
          <p:cNvSpPr>
            <a:spLocks noGrp="1"/>
          </p:cNvSpPr>
          <p:nvPr>
            <p:ph sz="quarter" idx="10"/>
          </p:nvPr>
        </p:nvSpPr>
        <p:spPr/>
        <p:txBody>
          <a:bodyPr>
            <a:normAutofit/>
          </a:bodyPr>
          <a:lstStyle/>
          <a:p>
            <a:r>
              <a:rPr lang="en-US" dirty="0"/>
              <a:t>The new fiscal year is this Sunday!</a:t>
            </a:r>
          </a:p>
          <a:p>
            <a:pPr lvl="1"/>
            <a:r>
              <a:rPr lang="en-US" dirty="0"/>
              <a:t>FY 24 begins on October 1, 2023.</a:t>
            </a:r>
          </a:p>
          <a:p>
            <a:endParaRPr lang="en-US" dirty="0"/>
          </a:p>
          <a:p>
            <a:r>
              <a:rPr lang="en-US" dirty="0"/>
              <a:t>This presentation is part two of a three-part series and will be focused on understanding the DTS Obligation and Payment Process, as well as, how to process documents for the next fiscal year.</a:t>
            </a:r>
          </a:p>
          <a:p>
            <a:pPr lvl="1"/>
            <a:r>
              <a:rPr lang="en-US" dirty="0"/>
              <a:t>The previous Outreach Presentation focused on the Lines of Accounting, Budgets, and Reorganizations.</a:t>
            </a:r>
          </a:p>
          <a:p>
            <a:pPr lvl="2"/>
            <a:r>
              <a:rPr lang="en-US" dirty="0">
                <a:hlinkClick r:id="rId2"/>
              </a:rPr>
              <a:t>https://www.travel.dod.mil/Support/Travel-Assistance-Center/TAC-Outreach/</a:t>
            </a:r>
            <a:r>
              <a:rPr lang="en-US" dirty="0"/>
              <a:t> </a:t>
            </a:r>
          </a:p>
          <a:p>
            <a:pPr lvl="1"/>
            <a:r>
              <a:rPr lang="en-US" dirty="0"/>
              <a:t>The final presentation will focus on Approval Failure Messages that typically occur after the beginning of the next fiscal year.</a:t>
            </a:r>
          </a:p>
        </p:txBody>
      </p:sp>
    </p:spTree>
    <p:extLst>
      <p:ext uri="{BB962C8B-B14F-4D97-AF65-F5344CB8AC3E}">
        <p14:creationId xmlns:p14="http://schemas.microsoft.com/office/powerpoint/2010/main" val="2033774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Year Crossover Preparation</a:t>
            </a:r>
          </a:p>
        </p:txBody>
      </p:sp>
      <p:sp>
        <p:nvSpPr>
          <p:cNvPr id="4" name="Slide Number Placeholder 3"/>
          <p:cNvSpPr>
            <a:spLocks noGrp="1"/>
          </p:cNvSpPr>
          <p:nvPr>
            <p:ph type="sldNum" sz="quarter" idx="4"/>
          </p:nvPr>
        </p:nvSpPr>
        <p:spPr/>
        <p:txBody>
          <a:bodyPr/>
          <a:lstStyle/>
          <a:p>
            <a:pPr>
              <a:defRPr/>
            </a:pPr>
            <a:fld id="{D0A770E0-6FBF-49EB-AC77-0C8EA9E358F6}" type="slidenum">
              <a:rPr lang="en-US" smtClean="0"/>
              <a:pPr>
                <a:defRPr/>
              </a:pPr>
              <a:t>13</a:t>
            </a:fld>
            <a:endParaRPr lang="en-US"/>
          </a:p>
        </p:txBody>
      </p:sp>
      <p:sp>
        <p:nvSpPr>
          <p:cNvPr id="3" name="Content Placeholder 2"/>
          <p:cNvSpPr>
            <a:spLocks noGrp="1"/>
          </p:cNvSpPr>
          <p:nvPr>
            <p:ph sz="quarter" idx="10"/>
          </p:nvPr>
        </p:nvSpPr>
        <p:spPr/>
        <p:txBody>
          <a:bodyPr/>
          <a:lstStyle/>
          <a:p>
            <a:r>
              <a:rPr lang="en-US" dirty="0"/>
              <a:t>Now is the time to start preparing for the next fiscal year.</a:t>
            </a:r>
          </a:p>
          <a:p>
            <a:pPr lvl="1"/>
            <a:r>
              <a:rPr lang="en-US" dirty="0"/>
              <a:t>Reorganizations</a:t>
            </a:r>
          </a:p>
          <a:p>
            <a:pPr lvl="1"/>
            <a:r>
              <a:rPr lang="en-US" dirty="0"/>
              <a:t>Rolling over Lines of Accounting (LOAs)</a:t>
            </a:r>
          </a:p>
          <a:p>
            <a:pPr lvl="1"/>
            <a:r>
              <a:rPr lang="en-US" dirty="0"/>
              <a:t>Creating Budgets</a:t>
            </a:r>
          </a:p>
          <a:p>
            <a:pPr lvl="1"/>
            <a:r>
              <a:rPr lang="en-US" dirty="0"/>
              <a:t>Adding funds to the newly created Budgets</a:t>
            </a:r>
          </a:p>
          <a:p>
            <a:endParaRPr lang="en-US" dirty="0"/>
          </a:p>
          <a:p>
            <a:r>
              <a:rPr lang="en-US" dirty="0"/>
              <a:t>Travel documents created this time can be especially tricky.</a:t>
            </a:r>
          </a:p>
          <a:p>
            <a:pPr lvl="1"/>
            <a:r>
              <a:rPr lang="en-US" dirty="0"/>
              <a:t>Current Fiscal Year Travel</a:t>
            </a:r>
          </a:p>
          <a:p>
            <a:pPr lvl="1"/>
            <a:r>
              <a:rPr lang="en-US" dirty="0"/>
              <a:t>Cross Fiscal Year Travel</a:t>
            </a:r>
          </a:p>
          <a:p>
            <a:pPr lvl="1"/>
            <a:r>
              <a:rPr lang="en-US" dirty="0"/>
              <a:t>Next Fiscal Year Travel</a:t>
            </a:r>
          </a:p>
        </p:txBody>
      </p:sp>
    </p:spTree>
    <p:extLst>
      <p:ext uri="{BB962C8B-B14F-4D97-AF65-F5344CB8AC3E}">
        <p14:creationId xmlns:p14="http://schemas.microsoft.com/office/powerpoint/2010/main" val="1403787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Fiscal Year Crossover</a:t>
            </a:r>
            <a:endParaRPr lang="en-US" dirty="0"/>
          </a:p>
        </p:txBody>
      </p:sp>
      <p:sp>
        <p:nvSpPr>
          <p:cNvPr id="4" name="Slide Number Placeholder 3"/>
          <p:cNvSpPr>
            <a:spLocks noGrp="1"/>
          </p:cNvSpPr>
          <p:nvPr>
            <p:ph type="sldNum" sz="quarter" idx="4"/>
          </p:nvPr>
        </p:nvSpPr>
        <p:spPr/>
        <p:txBody>
          <a:bodyPr/>
          <a:lstStyle/>
          <a:p>
            <a:fld id="{46CEEF0C-42A0-4AC6-946E-712A0B1082CB}" type="slidenum">
              <a:rPr lang="en-US" smtClean="0"/>
              <a:pPr/>
              <a:t>14</a:t>
            </a:fld>
            <a:endParaRPr lang="en-US"/>
          </a:p>
        </p:txBody>
      </p:sp>
      <p:sp>
        <p:nvSpPr>
          <p:cNvPr id="3" name="Content Placeholder 2"/>
          <p:cNvSpPr>
            <a:spLocks noGrp="1"/>
          </p:cNvSpPr>
          <p:nvPr>
            <p:ph sz="quarter" idx="10"/>
          </p:nvPr>
        </p:nvSpPr>
        <p:spPr/>
        <p:txBody>
          <a:bodyPr>
            <a:normAutofit/>
          </a:bodyPr>
          <a:lstStyle/>
          <a:p>
            <a:r>
              <a:rPr lang="en-US" dirty="0"/>
              <a:t>During the Fiscal Year Crossover, there are several things that can impact travel documents.</a:t>
            </a:r>
          </a:p>
          <a:p>
            <a:pPr lvl="1"/>
            <a:r>
              <a:rPr lang="en-US" dirty="0"/>
              <a:t>Transaction Release Dates</a:t>
            </a:r>
          </a:p>
          <a:p>
            <a:pPr lvl="1"/>
            <a:r>
              <a:rPr lang="en-US" dirty="0"/>
              <a:t>Expected System Downtimes</a:t>
            </a:r>
          </a:p>
          <a:p>
            <a:pPr lvl="1"/>
            <a:endParaRPr lang="en-US" dirty="0"/>
          </a:p>
          <a:p>
            <a:r>
              <a:rPr lang="en-US" dirty="0"/>
              <a:t>DTS will be available to process travel documents, but you may experience accounting-related delays including settlement vouchers between the 26th of September and 15th of October.</a:t>
            </a:r>
          </a:p>
          <a:p>
            <a:endParaRPr lang="en-US" dirty="0"/>
          </a:p>
        </p:txBody>
      </p:sp>
    </p:spTree>
    <p:custDataLst>
      <p:tags r:id="rId1"/>
    </p:custDataLst>
    <p:extLst>
      <p:ext uri="{BB962C8B-B14F-4D97-AF65-F5344CB8AC3E}">
        <p14:creationId xmlns:p14="http://schemas.microsoft.com/office/powerpoint/2010/main" val="179861264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9064E-2107-B136-5321-214B232B2FA8}"/>
              </a:ext>
            </a:extLst>
          </p:cNvPr>
          <p:cNvSpPr>
            <a:spLocks noGrp="1"/>
          </p:cNvSpPr>
          <p:nvPr>
            <p:ph type="title"/>
          </p:nvPr>
        </p:nvSpPr>
        <p:spPr/>
        <p:txBody>
          <a:bodyPr/>
          <a:lstStyle/>
          <a:p>
            <a:r>
              <a:rPr lang="en-US" dirty="0"/>
              <a:t>Fiscal Year Crossover Resources</a:t>
            </a:r>
          </a:p>
        </p:txBody>
      </p:sp>
      <p:sp>
        <p:nvSpPr>
          <p:cNvPr id="3" name="Slide Number Placeholder 2">
            <a:extLst>
              <a:ext uri="{FF2B5EF4-FFF2-40B4-BE49-F238E27FC236}">
                <a16:creationId xmlns:a16="http://schemas.microsoft.com/office/drawing/2014/main" id="{36B7CDFE-7B07-A03D-10FC-87B50D9091FE}"/>
              </a:ext>
            </a:extLst>
          </p:cNvPr>
          <p:cNvSpPr>
            <a:spLocks noGrp="1"/>
          </p:cNvSpPr>
          <p:nvPr>
            <p:ph type="sldNum" sz="quarter" idx="4"/>
          </p:nvPr>
        </p:nvSpPr>
        <p:spPr/>
        <p:txBody>
          <a:bodyPr/>
          <a:lstStyle/>
          <a:p>
            <a:fld id="{4C6B7127-9F77-471E-BA61-1540CB2C57B2}" type="slidenum">
              <a:rPr lang="en-US" smtClean="0"/>
              <a:pPr/>
              <a:t>15</a:t>
            </a:fld>
            <a:endParaRPr lang="en-US" dirty="0"/>
          </a:p>
        </p:txBody>
      </p:sp>
      <p:sp>
        <p:nvSpPr>
          <p:cNvPr id="4" name="Content Placeholder 3">
            <a:extLst>
              <a:ext uri="{FF2B5EF4-FFF2-40B4-BE49-F238E27FC236}">
                <a16:creationId xmlns:a16="http://schemas.microsoft.com/office/drawing/2014/main" id="{2856AA7D-AB90-091A-993D-CBBC2BC8788A}"/>
              </a:ext>
            </a:extLst>
          </p:cNvPr>
          <p:cNvSpPr>
            <a:spLocks noGrp="1"/>
          </p:cNvSpPr>
          <p:nvPr>
            <p:ph sz="quarter" idx="10"/>
          </p:nvPr>
        </p:nvSpPr>
        <p:spPr/>
        <p:txBody>
          <a:bodyPr>
            <a:normAutofit fontScale="85000" lnSpcReduction="20000"/>
          </a:bodyPr>
          <a:lstStyle/>
          <a:p>
            <a:r>
              <a:rPr lang="en-US" dirty="0"/>
              <a:t>Fiscal Year Crossover</a:t>
            </a:r>
          </a:p>
          <a:p>
            <a:pPr lvl="1"/>
            <a:r>
              <a:rPr lang="en-US" dirty="0">
                <a:hlinkClick r:id="rId2"/>
              </a:rPr>
              <a:t>https://www.travel.dod.mil/Programs/DoD-Travel-Systems/Fiscal-Year-Crossover/</a:t>
            </a:r>
            <a:endParaRPr lang="en-US" dirty="0"/>
          </a:p>
          <a:p>
            <a:pPr lvl="1"/>
            <a:endParaRPr lang="en-US" dirty="0"/>
          </a:p>
          <a:p>
            <a:r>
              <a:rPr lang="en-US" dirty="0"/>
              <a:t>Affected Partner Systems and Downtimes</a:t>
            </a:r>
          </a:p>
          <a:p>
            <a:pPr lvl="1"/>
            <a:r>
              <a:rPr lang="en-US" dirty="0">
                <a:hlinkClick r:id="rId3"/>
              </a:rPr>
              <a:t>https://media.defense.gov/2022/Jun/21/2003021205/-1/-1/0/Accounting_System_Downtime.PDF</a:t>
            </a:r>
            <a:endParaRPr lang="en-US" dirty="0"/>
          </a:p>
          <a:p>
            <a:pPr lvl="1"/>
            <a:endParaRPr lang="en-US" dirty="0"/>
          </a:p>
          <a:p>
            <a:r>
              <a:rPr lang="en-US" dirty="0"/>
              <a:t>DTS Guide to Establishing Lines of Accounting (LOAs) and Budgets for the New Fiscal Year</a:t>
            </a:r>
          </a:p>
          <a:p>
            <a:pPr lvl="1"/>
            <a:r>
              <a:rPr lang="en-US" dirty="0">
                <a:hlinkClick r:id="rId4"/>
              </a:rPr>
              <a:t>https://media.defense.gov/2022/May/12/2002995654/-1/-1/1/ESTABLISH_LOAS_FOR_THE_NEW_YEAR.PDF</a:t>
            </a:r>
            <a:endParaRPr lang="en-US" dirty="0"/>
          </a:p>
          <a:p>
            <a:endParaRPr lang="en-US" dirty="0"/>
          </a:p>
          <a:p>
            <a:r>
              <a:rPr lang="en-US" dirty="0"/>
              <a:t>DTS Guide to Processing Authorizations for the New Fiscal Year</a:t>
            </a:r>
          </a:p>
          <a:p>
            <a:pPr lvl="1"/>
            <a:r>
              <a:rPr lang="en-US" dirty="0">
                <a:hlinkClick r:id="rId5"/>
              </a:rPr>
              <a:t>https://media.defense.gov/2022/May/12/2002995650/-1/-1/1/PROCESSING_AUTHORIZATIONS_FOR_THE_NEW_YEAR.PDF</a:t>
            </a:r>
            <a:r>
              <a:rPr lang="en-US" dirty="0"/>
              <a:t> </a:t>
            </a:r>
          </a:p>
          <a:p>
            <a:endParaRPr lang="en-US" dirty="0"/>
          </a:p>
        </p:txBody>
      </p:sp>
    </p:spTree>
    <p:extLst>
      <p:ext uri="{BB962C8B-B14F-4D97-AF65-F5344CB8AC3E}">
        <p14:creationId xmlns:p14="http://schemas.microsoft.com/office/powerpoint/2010/main" val="3025807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1"/>
          <p:cNvSpPr>
            <a:spLocks noGrp="1"/>
          </p:cNvSpPr>
          <p:nvPr>
            <p:ph type="title"/>
          </p:nvPr>
        </p:nvSpPr>
        <p:spPr/>
        <p:txBody>
          <a:bodyPr/>
          <a:lstStyle/>
          <a:p>
            <a:r>
              <a:rPr lang="en-US" dirty="0"/>
              <a:t>DTS Obligation and Payment Process</a:t>
            </a:r>
          </a:p>
        </p:txBody>
      </p:sp>
      <p:sp>
        <p:nvSpPr>
          <p:cNvPr id="2" name="Slide Number Placeholder 1"/>
          <p:cNvSpPr>
            <a:spLocks noGrp="1"/>
          </p:cNvSpPr>
          <p:nvPr>
            <p:ph type="sldNum" sz="quarter" idx="4"/>
          </p:nvPr>
        </p:nvSpPr>
        <p:spPr/>
        <p:txBody>
          <a:bodyPr/>
          <a:lstStyle/>
          <a:p>
            <a:fld id="{AE996456-A239-4CAC-9D7B-FBB676CEB3E5}" type="slidenum">
              <a:rPr lang="en-US" smtClean="0"/>
              <a:pPr/>
              <a:t>16</a:t>
            </a:fld>
            <a:endParaRPr lang="en-US" dirty="0"/>
          </a:p>
        </p:txBody>
      </p:sp>
      <p:pic>
        <p:nvPicPr>
          <p:cNvPr id="4" name="Picture 3">
            <a:extLst>
              <a:ext uri="{FF2B5EF4-FFF2-40B4-BE49-F238E27FC236}">
                <a16:creationId xmlns:a16="http://schemas.microsoft.com/office/drawing/2014/main" id="{061E5EBD-E4FF-446B-BE7B-E8636669CE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303" y="781339"/>
            <a:ext cx="8122920" cy="3864899"/>
          </a:xfrm>
          <a:prstGeom prst="rect">
            <a:avLst/>
          </a:prstGeom>
        </p:spPr>
      </p:pic>
    </p:spTree>
    <p:extLst>
      <p:ext uri="{BB962C8B-B14F-4D97-AF65-F5344CB8AC3E}">
        <p14:creationId xmlns:p14="http://schemas.microsoft.com/office/powerpoint/2010/main" val="3049971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DTS Obligation and Payment Process</a:t>
            </a:r>
          </a:p>
        </p:txBody>
      </p:sp>
      <p:sp>
        <p:nvSpPr>
          <p:cNvPr id="4" name="Slide Number Placeholder 3"/>
          <p:cNvSpPr>
            <a:spLocks noGrp="1"/>
          </p:cNvSpPr>
          <p:nvPr>
            <p:ph type="sldNum" sz="quarter" idx="4"/>
          </p:nvPr>
        </p:nvSpPr>
        <p:spPr/>
        <p:txBody>
          <a:bodyPr/>
          <a:lstStyle/>
          <a:p>
            <a:pPr>
              <a:defRPr/>
            </a:pPr>
            <a:fld id="{7D187A4C-A87B-41AC-8A01-0B3AA42528A5}" type="slidenum">
              <a:rPr lang="en-US" smtClean="0"/>
              <a:pPr>
                <a:defRPr/>
              </a:pPr>
              <a:t>17</a:t>
            </a:fld>
            <a:endParaRPr lang="en-US"/>
          </a:p>
        </p:txBody>
      </p:sp>
      <p:sp>
        <p:nvSpPr>
          <p:cNvPr id="48" name="Content Placeholder 47"/>
          <p:cNvSpPr>
            <a:spLocks noGrp="1"/>
          </p:cNvSpPr>
          <p:nvPr>
            <p:ph sz="quarter" idx="10"/>
          </p:nvPr>
        </p:nvSpPr>
        <p:spPr/>
        <p:txBody>
          <a:bodyPr>
            <a:normAutofit lnSpcReduction="10000"/>
          </a:bodyPr>
          <a:lstStyle/>
          <a:p>
            <a:r>
              <a:rPr lang="en-US" dirty="0"/>
              <a:t>DTS interfaces with several different systems after documents are Approved.</a:t>
            </a:r>
          </a:p>
          <a:p>
            <a:pPr lvl="1"/>
            <a:endParaRPr lang="en-US" dirty="0"/>
          </a:p>
          <a:p>
            <a:pPr lvl="1"/>
            <a:r>
              <a:rPr lang="en-US" dirty="0"/>
              <a:t>Global Exchange Server (GEX)</a:t>
            </a:r>
          </a:p>
          <a:p>
            <a:pPr lvl="2"/>
            <a:r>
              <a:rPr lang="en-US" dirty="0"/>
              <a:t>Converts and sends obligations and payments to/from DTS.</a:t>
            </a:r>
          </a:p>
          <a:p>
            <a:pPr lvl="1"/>
            <a:endParaRPr lang="en-US" dirty="0"/>
          </a:p>
          <a:p>
            <a:pPr lvl="1"/>
            <a:r>
              <a:rPr lang="en-US" dirty="0"/>
              <a:t>Accounting System </a:t>
            </a:r>
          </a:p>
          <a:p>
            <a:pPr lvl="2"/>
            <a:r>
              <a:rPr lang="en-US" dirty="0"/>
              <a:t>Where obligations are made. </a:t>
            </a:r>
          </a:p>
          <a:p>
            <a:pPr lvl="2"/>
            <a:r>
              <a:rPr lang="en-US" dirty="0"/>
              <a:t>DTS interfaces with around 15 different Accounting Systems via the GEX.</a:t>
            </a:r>
          </a:p>
          <a:p>
            <a:pPr lvl="1"/>
            <a:endParaRPr lang="en-US" dirty="0"/>
          </a:p>
          <a:p>
            <a:pPr lvl="1"/>
            <a:r>
              <a:rPr lang="en-US" dirty="0"/>
              <a:t>BEIS, GAFS-BQ, Central Disbursing </a:t>
            </a:r>
          </a:p>
          <a:p>
            <a:pPr lvl="2"/>
            <a:r>
              <a:rPr lang="en-US" dirty="0"/>
              <a:t>This is where the Payments are made	.</a:t>
            </a:r>
          </a:p>
          <a:p>
            <a:pPr lvl="1"/>
            <a:endParaRPr lang="en-US" dirty="0"/>
          </a:p>
        </p:txBody>
      </p:sp>
    </p:spTree>
    <p:extLst>
      <p:ext uri="{BB962C8B-B14F-4D97-AF65-F5344CB8AC3E}">
        <p14:creationId xmlns:p14="http://schemas.microsoft.com/office/powerpoint/2010/main" val="4166398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 Crossover and Affected Partner Systems</a:t>
            </a:r>
          </a:p>
        </p:txBody>
      </p:sp>
      <p:sp>
        <p:nvSpPr>
          <p:cNvPr id="4" name="Slide Number Placeholder 3"/>
          <p:cNvSpPr>
            <a:spLocks noGrp="1"/>
          </p:cNvSpPr>
          <p:nvPr>
            <p:ph type="sldNum" sz="quarter" idx="4"/>
          </p:nvPr>
        </p:nvSpPr>
        <p:spPr/>
        <p:txBody>
          <a:bodyPr/>
          <a:lstStyle/>
          <a:p>
            <a:fld id="{7D187A4C-A87B-41AC-8A01-0B3AA42528A5}" type="slidenum">
              <a:rPr lang="en-US" smtClean="0"/>
              <a:pPr/>
              <a:t>18</a:t>
            </a:fld>
            <a:endParaRPr lang="en-US"/>
          </a:p>
        </p:txBody>
      </p:sp>
      <p:pic>
        <p:nvPicPr>
          <p:cNvPr id="8" name="Content Placeholder 7">
            <a:extLst>
              <a:ext uri="{FF2B5EF4-FFF2-40B4-BE49-F238E27FC236}">
                <a16:creationId xmlns:a16="http://schemas.microsoft.com/office/drawing/2014/main" id="{8C054D17-9F71-F945-08B3-55341F770379}"/>
              </a:ext>
            </a:extLst>
          </p:cNvPr>
          <p:cNvPicPr>
            <a:picLocks noGrp="1" noChangeAspect="1"/>
          </p:cNvPicPr>
          <p:nvPr>
            <p:ph sz="quarter" idx="10"/>
          </p:nvPr>
        </p:nvPicPr>
        <p:blipFill>
          <a:blip r:embed="rId2"/>
          <a:stretch>
            <a:fillRect/>
          </a:stretch>
        </p:blipFill>
        <p:spPr>
          <a:xfrm>
            <a:off x="1589252" y="877888"/>
            <a:ext cx="6082971" cy="3951287"/>
          </a:xfrm>
        </p:spPr>
      </p:pic>
    </p:spTree>
    <p:extLst>
      <p:ext uri="{BB962C8B-B14F-4D97-AF65-F5344CB8AC3E}">
        <p14:creationId xmlns:p14="http://schemas.microsoft.com/office/powerpoint/2010/main" val="3307643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mean?</a:t>
            </a:r>
          </a:p>
        </p:txBody>
      </p:sp>
      <p:sp>
        <p:nvSpPr>
          <p:cNvPr id="4" name="Slide Number Placeholder 3"/>
          <p:cNvSpPr>
            <a:spLocks noGrp="1"/>
          </p:cNvSpPr>
          <p:nvPr>
            <p:ph type="sldNum" sz="quarter" idx="4"/>
          </p:nvPr>
        </p:nvSpPr>
        <p:spPr/>
        <p:txBody>
          <a:bodyPr/>
          <a:lstStyle/>
          <a:p>
            <a:pPr>
              <a:defRPr/>
            </a:pPr>
            <a:fld id="{7D187A4C-A87B-41AC-8A01-0B3AA42528A5}" type="slidenum">
              <a:rPr lang="en-US" smtClean="0"/>
              <a:pPr>
                <a:defRPr/>
              </a:pPr>
              <a:t>19</a:t>
            </a:fld>
            <a:endParaRPr lang="en-US"/>
          </a:p>
        </p:txBody>
      </p:sp>
      <p:sp>
        <p:nvSpPr>
          <p:cNvPr id="3" name="Content Placeholder 2"/>
          <p:cNvSpPr>
            <a:spLocks noGrp="1"/>
          </p:cNvSpPr>
          <p:nvPr>
            <p:ph sz="quarter" idx="10"/>
          </p:nvPr>
        </p:nvSpPr>
        <p:spPr/>
        <p:txBody>
          <a:bodyPr/>
          <a:lstStyle/>
          <a:p>
            <a:r>
              <a:rPr lang="en-US" dirty="0"/>
              <a:t>The Partner System is the Accounting System that DTS interfaces with.</a:t>
            </a:r>
          </a:p>
        </p:txBody>
      </p:sp>
      <p:pic>
        <p:nvPicPr>
          <p:cNvPr id="11" name="Picture 10">
            <a:extLst>
              <a:ext uri="{FF2B5EF4-FFF2-40B4-BE49-F238E27FC236}">
                <a16:creationId xmlns:a16="http://schemas.microsoft.com/office/drawing/2014/main" id="{326E4860-15FA-4710-AB62-D493E0D084CE}"/>
              </a:ext>
            </a:extLst>
          </p:cNvPr>
          <p:cNvPicPr>
            <a:picLocks noChangeAspect="1"/>
          </p:cNvPicPr>
          <p:nvPr/>
        </p:nvPicPr>
        <p:blipFill>
          <a:blip r:embed="rId2"/>
          <a:srcRect/>
          <a:stretch/>
        </p:blipFill>
        <p:spPr>
          <a:xfrm>
            <a:off x="310280" y="1691911"/>
            <a:ext cx="8495483" cy="2238375"/>
          </a:xfrm>
          <a:prstGeom prst="rect">
            <a:avLst/>
          </a:prstGeom>
        </p:spPr>
      </p:pic>
      <p:sp>
        <p:nvSpPr>
          <p:cNvPr id="12" name="Rectangle 11">
            <a:extLst>
              <a:ext uri="{FF2B5EF4-FFF2-40B4-BE49-F238E27FC236}">
                <a16:creationId xmlns:a16="http://schemas.microsoft.com/office/drawing/2014/main" id="{7E52010E-DD4C-42BA-9B4C-DF24B345AB80}"/>
              </a:ext>
            </a:extLst>
          </p:cNvPr>
          <p:cNvSpPr/>
          <p:nvPr/>
        </p:nvSpPr>
        <p:spPr bwMode="auto">
          <a:xfrm>
            <a:off x="455303" y="1745660"/>
            <a:ext cx="1428751" cy="2215515"/>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endParaRPr lang="en-US" sz="900" dirty="0">
              <a:latin typeface="+mj-lt"/>
            </a:endParaRPr>
          </a:p>
        </p:txBody>
      </p:sp>
    </p:spTree>
    <p:extLst>
      <p:ext uri="{BB962C8B-B14F-4D97-AF65-F5344CB8AC3E}">
        <p14:creationId xmlns:p14="http://schemas.microsoft.com/office/powerpoint/2010/main" val="713672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9911" y="1695934"/>
            <a:ext cx="4131874" cy="1223701"/>
          </a:xfrm>
        </p:spPr>
        <p:txBody>
          <a:bodyPr/>
          <a:lstStyle/>
          <a:p>
            <a:r>
              <a:rPr lang="en-US" dirty="0"/>
              <a:t>TAC Outreach Call</a:t>
            </a:r>
            <a:br>
              <a:rPr lang="en-US" dirty="0"/>
            </a:br>
            <a:r>
              <a:rPr lang="en-US" sz="1800" dirty="0"/>
              <a:t>Fiscal Year Crossover Preparation (cont.)</a:t>
            </a:r>
            <a:br>
              <a:rPr lang="en-US" dirty="0"/>
            </a:br>
            <a:endParaRPr lang="en-US" dirty="0"/>
          </a:p>
        </p:txBody>
      </p:sp>
      <p:sp>
        <p:nvSpPr>
          <p:cNvPr id="9" name="Text Placeholder 8"/>
          <p:cNvSpPr>
            <a:spLocks noGrp="1"/>
          </p:cNvSpPr>
          <p:nvPr>
            <p:ph type="body" sz="quarter" idx="10"/>
          </p:nvPr>
        </p:nvSpPr>
        <p:spPr/>
        <p:txBody>
          <a:bodyPr/>
          <a:lstStyle/>
          <a:p>
            <a:r>
              <a:rPr lang="en-US" sz="1600" dirty="0"/>
              <a:t>Dan Greene – TAC Outreach Call Coordinator</a:t>
            </a:r>
          </a:p>
          <a:p>
            <a:r>
              <a:rPr lang="en-US" sz="1600" dirty="0"/>
              <a:t>Jason Prado – TAC Manager</a:t>
            </a:r>
          </a:p>
        </p:txBody>
      </p:sp>
      <p:sp>
        <p:nvSpPr>
          <p:cNvPr id="10" name="Text Placeholder 9"/>
          <p:cNvSpPr>
            <a:spLocks noGrp="1"/>
          </p:cNvSpPr>
          <p:nvPr>
            <p:ph type="body" sz="quarter" idx="11"/>
          </p:nvPr>
        </p:nvSpPr>
        <p:spPr>
          <a:xfrm>
            <a:off x="399911" y="4166118"/>
            <a:ext cx="2322512" cy="203126"/>
          </a:xfrm>
        </p:spPr>
        <p:txBody>
          <a:bodyPr/>
          <a:lstStyle/>
          <a:p>
            <a:r>
              <a:rPr lang="en-US" dirty="0"/>
              <a:t>September 26, 2024</a:t>
            </a:r>
          </a:p>
        </p:txBody>
      </p:sp>
    </p:spTree>
    <p:extLst>
      <p:ext uri="{BB962C8B-B14F-4D97-AF65-F5344CB8AC3E}">
        <p14:creationId xmlns:p14="http://schemas.microsoft.com/office/powerpoint/2010/main" val="271115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7E1A8-D1F8-F0BB-0D96-7BDE6E892742}"/>
              </a:ext>
            </a:extLst>
          </p:cNvPr>
          <p:cNvPicPr>
            <a:picLocks noChangeAspect="1"/>
          </p:cNvPicPr>
          <p:nvPr/>
        </p:nvPicPr>
        <p:blipFill>
          <a:blip r:embed="rId2"/>
          <a:srcRect/>
          <a:stretch/>
        </p:blipFill>
        <p:spPr>
          <a:xfrm>
            <a:off x="338237" y="1689998"/>
            <a:ext cx="8495483" cy="2238375"/>
          </a:xfrm>
          <a:prstGeom prst="rect">
            <a:avLst/>
          </a:prstGeom>
        </p:spPr>
      </p:pic>
      <p:sp>
        <p:nvSpPr>
          <p:cNvPr id="2" name="Title 1"/>
          <p:cNvSpPr>
            <a:spLocks noGrp="1"/>
          </p:cNvSpPr>
          <p:nvPr>
            <p:ph type="title"/>
          </p:nvPr>
        </p:nvSpPr>
        <p:spPr/>
        <p:txBody>
          <a:bodyPr/>
          <a:lstStyle/>
          <a:p>
            <a:r>
              <a:rPr lang="en-US" dirty="0"/>
              <a:t>What does this mean?</a:t>
            </a:r>
          </a:p>
        </p:txBody>
      </p:sp>
      <p:sp>
        <p:nvSpPr>
          <p:cNvPr id="4" name="Slide Number Placeholder 3"/>
          <p:cNvSpPr>
            <a:spLocks noGrp="1"/>
          </p:cNvSpPr>
          <p:nvPr>
            <p:ph type="sldNum" sz="quarter" idx="4"/>
          </p:nvPr>
        </p:nvSpPr>
        <p:spPr/>
        <p:txBody>
          <a:bodyPr/>
          <a:lstStyle/>
          <a:p>
            <a:pPr>
              <a:defRPr/>
            </a:pPr>
            <a:fld id="{7D187A4C-A87B-41AC-8A01-0B3AA42528A5}" type="slidenum">
              <a:rPr lang="en-US" smtClean="0"/>
              <a:pPr>
                <a:defRPr/>
              </a:pPr>
              <a:t>20</a:t>
            </a:fld>
            <a:endParaRPr lang="en-US"/>
          </a:p>
        </p:txBody>
      </p:sp>
      <p:sp>
        <p:nvSpPr>
          <p:cNvPr id="3" name="Content Placeholder 2"/>
          <p:cNvSpPr>
            <a:spLocks noGrp="1"/>
          </p:cNvSpPr>
          <p:nvPr>
            <p:ph sz="quarter" idx="10"/>
          </p:nvPr>
        </p:nvSpPr>
        <p:spPr/>
        <p:txBody>
          <a:bodyPr/>
          <a:lstStyle/>
          <a:p>
            <a:r>
              <a:rPr lang="en-US" dirty="0"/>
              <a:t>If a document contains an FY 24 Obligation, DTS will hold that obligation until the FY 24 Transaction Release Date.</a:t>
            </a:r>
          </a:p>
        </p:txBody>
      </p:sp>
      <p:sp>
        <p:nvSpPr>
          <p:cNvPr id="10" name="Rectangle 9">
            <a:extLst>
              <a:ext uri="{FF2B5EF4-FFF2-40B4-BE49-F238E27FC236}">
                <a16:creationId xmlns:a16="http://schemas.microsoft.com/office/drawing/2014/main" id="{E853C7BA-FF67-43D3-B308-E3D9296F65B4}"/>
              </a:ext>
            </a:extLst>
          </p:cNvPr>
          <p:cNvSpPr/>
          <p:nvPr/>
        </p:nvSpPr>
        <p:spPr bwMode="auto">
          <a:xfrm>
            <a:off x="1896757" y="1731928"/>
            <a:ext cx="1841933" cy="2215515"/>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endParaRPr lang="en-US" sz="900" dirty="0">
              <a:latin typeface="+mj-lt"/>
            </a:endParaRPr>
          </a:p>
        </p:txBody>
      </p:sp>
    </p:spTree>
    <p:extLst>
      <p:ext uri="{BB962C8B-B14F-4D97-AF65-F5344CB8AC3E}">
        <p14:creationId xmlns:p14="http://schemas.microsoft.com/office/powerpoint/2010/main" val="5990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C21523-749F-20A4-FB01-684063F9E86E}"/>
              </a:ext>
            </a:extLst>
          </p:cNvPr>
          <p:cNvPicPr>
            <a:picLocks noChangeAspect="1"/>
          </p:cNvPicPr>
          <p:nvPr/>
        </p:nvPicPr>
        <p:blipFill>
          <a:blip r:embed="rId2"/>
          <a:srcRect/>
          <a:stretch/>
        </p:blipFill>
        <p:spPr>
          <a:xfrm>
            <a:off x="310280" y="1691911"/>
            <a:ext cx="8495483" cy="2238375"/>
          </a:xfrm>
          <a:prstGeom prst="rect">
            <a:avLst/>
          </a:prstGeom>
        </p:spPr>
      </p:pic>
      <p:sp>
        <p:nvSpPr>
          <p:cNvPr id="2" name="Title 1"/>
          <p:cNvSpPr>
            <a:spLocks noGrp="1"/>
          </p:cNvSpPr>
          <p:nvPr>
            <p:ph type="title"/>
          </p:nvPr>
        </p:nvSpPr>
        <p:spPr/>
        <p:txBody>
          <a:bodyPr/>
          <a:lstStyle/>
          <a:p>
            <a:r>
              <a:rPr lang="en-US" dirty="0"/>
              <a:t>What does this mean?</a:t>
            </a:r>
          </a:p>
        </p:txBody>
      </p:sp>
      <p:sp>
        <p:nvSpPr>
          <p:cNvPr id="4" name="Slide Number Placeholder 3"/>
          <p:cNvSpPr>
            <a:spLocks noGrp="1"/>
          </p:cNvSpPr>
          <p:nvPr>
            <p:ph type="sldNum" sz="quarter" idx="4"/>
          </p:nvPr>
        </p:nvSpPr>
        <p:spPr/>
        <p:txBody>
          <a:bodyPr/>
          <a:lstStyle/>
          <a:p>
            <a:pPr>
              <a:defRPr/>
            </a:pPr>
            <a:fld id="{7D187A4C-A87B-41AC-8A01-0B3AA42528A5}" type="slidenum">
              <a:rPr lang="en-US" smtClean="0"/>
              <a:pPr>
                <a:defRPr/>
              </a:pPr>
              <a:t>21</a:t>
            </a:fld>
            <a:endParaRPr lang="en-US"/>
          </a:p>
        </p:txBody>
      </p:sp>
      <p:sp>
        <p:nvSpPr>
          <p:cNvPr id="3" name="Content Placeholder 2"/>
          <p:cNvSpPr>
            <a:spLocks noGrp="1"/>
          </p:cNvSpPr>
          <p:nvPr>
            <p:ph sz="quarter" idx="10"/>
          </p:nvPr>
        </p:nvSpPr>
        <p:spPr/>
        <p:txBody>
          <a:bodyPr/>
          <a:lstStyle/>
          <a:p>
            <a:r>
              <a:rPr lang="en-US" dirty="0"/>
              <a:t>If an Accounting System is going to go down during the FY Crossover period, it will be listed here along with any notes.</a:t>
            </a:r>
          </a:p>
        </p:txBody>
      </p:sp>
      <p:sp>
        <p:nvSpPr>
          <p:cNvPr id="10" name="Rectangle 9">
            <a:extLst>
              <a:ext uri="{FF2B5EF4-FFF2-40B4-BE49-F238E27FC236}">
                <a16:creationId xmlns:a16="http://schemas.microsoft.com/office/drawing/2014/main" id="{931F1CDF-B512-4945-870D-BF0B4BCCBBAB}"/>
              </a:ext>
            </a:extLst>
          </p:cNvPr>
          <p:cNvSpPr/>
          <p:nvPr/>
        </p:nvSpPr>
        <p:spPr bwMode="auto">
          <a:xfrm>
            <a:off x="3627796" y="1716418"/>
            <a:ext cx="5060901" cy="2215515"/>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endParaRPr lang="en-US" sz="900" dirty="0">
              <a:latin typeface="+mj-lt"/>
            </a:endParaRPr>
          </a:p>
        </p:txBody>
      </p:sp>
    </p:spTree>
    <p:extLst>
      <p:ext uri="{BB962C8B-B14F-4D97-AF65-F5344CB8AC3E}">
        <p14:creationId xmlns:p14="http://schemas.microsoft.com/office/powerpoint/2010/main" val="3741500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mean?</a:t>
            </a:r>
          </a:p>
        </p:txBody>
      </p:sp>
      <p:sp>
        <p:nvSpPr>
          <p:cNvPr id="4" name="Slide Number Placeholder 3"/>
          <p:cNvSpPr>
            <a:spLocks noGrp="1"/>
          </p:cNvSpPr>
          <p:nvPr>
            <p:ph type="sldNum" sz="quarter" idx="4"/>
          </p:nvPr>
        </p:nvSpPr>
        <p:spPr/>
        <p:txBody>
          <a:bodyPr/>
          <a:lstStyle/>
          <a:p>
            <a:pPr>
              <a:defRPr/>
            </a:pPr>
            <a:fld id="{7D187A4C-A87B-41AC-8A01-0B3AA42528A5}" type="slidenum">
              <a:rPr lang="en-US" smtClean="0"/>
              <a:pPr>
                <a:defRPr/>
              </a:pPr>
              <a:t>22</a:t>
            </a:fld>
            <a:endParaRPr lang="en-US"/>
          </a:p>
        </p:txBody>
      </p:sp>
      <p:sp>
        <p:nvSpPr>
          <p:cNvPr id="3" name="Content Placeholder 2"/>
          <p:cNvSpPr>
            <a:spLocks noGrp="1"/>
          </p:cNvSpPr>
          <p:nvPr>
            <p:ph sz="quarter" idx="10"/>
          </p:nvPr>
        </p:nvSpPr>
        <p:spPr/>
        <p:txBody>
          <a:bodyPr/>
          <a:lstStyle/>
          <a:p>
            <a:r>
              <a:rPr lang="en-US" dirty="0"/>
              <a:t>We’re going to focus on a single Accounting System (DEAMS) and show how 3 different documents will behave during the Fiscal Year Crossover period.</a:t>
            </a:r>
          </a:p>
        </p:txBody>
      </p:sp>
      <p:pic>
        <p:nvPicPr>
          <p:cNvPr id="9" name="Picture 8">
            <a:extLst>
              <a:ext uri="{FF2B5EF4-FFF2-40B4-BE49-F238E27FC236}">
                <a16:creationId xmlns:a16="http://schemas.microsoft.com/office/drawing/2014/main" id="{703B5D11-2F3D-4048-A36A-7C7ACC66554F}"/>
              </a:ext>
            </a:extLst>
          </p:cNvPr>
          <p:cNvPicPr>
            <a:picLocks noChangeAspect="1"/>
          </p:cNvPicPr>
          <p:nvPr/>
        </p:nvPicPr>
        <p:blipFill>
          <a:blip r:embed="rId2"/>
          <a:srcRect/>
          <a:stretch/>
        </p:blipFill>
        <p:spPr>
          <a:xfrm>
            <a:off x="358165" y="2150204"/>
            <a:ext cx="8502165" cy="2238375"/>
          </a:xfrm>
          <a:prstGeom prst="rect">
            <a:avLst/>
          </a:prstGeom>
        </p:spPr>
      </p:pic>
      <p:sp>
        <p:nvSpPr>
          <p:cNvPr id="10" name="Rectangle 9">
            <a:extLst>
              <a:ext uri="{FF2B5EF4-FFF2-40B4-BE49-F238E27FC236}">
                <a16:creationId xmlns:a16="http://schemas.microsoft.com/office/drawing/2014/main" id="{71C4C1B7-1BDC-4A2F-A975-68472A1DA1B4}"/>
              </a:ext>
            </a:extLst>
          </p:cNvPr>
          <p:cNvSpPr/>
          <p:nvPr/>
        </p:nvSpPr>
        <p:spPr bwMode="auto">
          <a:xfrm>
            <a:off x="552734" y="2804159"/>
            <a:ext cx="8233102" cy="281941"/>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a:endParaRPr lang="en-US" sz="900" dirty="0">
              <a:latin typeface="+mj-lt"/>
            </a:endParaRPr>
          </a:p>
        </p:txBody>
      </p:sp>
    </p:spTree>
    <p:extLst>
      <p:ext uri="{BB962C8B-B14F-4D97-AF65-F5344CB8AC3E}">
        <p14:creationId xmlns:p14="http://schemas.microsoft.com/office/powerpoint/2010/main" val="1352973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Document # 1</a:t>
            </a:r>
            <a:endParaRPr lang="en-US" dirty="0"/>
          </a:p>
        </p:txBody>
      </p:sp>
      <p:sp>
        <p:nvSpPr>
          <p:cNvPr id="4" name="Slide Number Placeholder 3"/>
          <p:cNvSpPr>
            <a:spLocks noGrp="1"/>
          </p:cNvSpPr>
          <p:nvPr>
            <p:ph type="sldNum" sz="quarter" idx="4"/>
          </p:nvPr>
        </p:nvSpPr>
        <p:spPr/>
        <p:txBody>
          <a:bodyPr/>
          <a:lstStyle/>
          <a:p>
            <a:fld id="{7D187A4C-A87B-41AC-8A01-0B3AA42528A5}" type="slidenum">
              <a:rPr lang="en-US" smtClean="0"/>
              <a:pPr/>
              <a:t>23</a:t>
            </a:fld>
            <a:endParaRPr lang="en-US"/>
          </a:p>
        </p:txBody>
      </p:sp>
      <p:sp>
        <p:nvSpPr>
          <p:cNvPr id="3" name="Content Placeholder 2"/>
          <p:cNvSpPr>
            <a:spLocks noGrp="1"/>
          </p:cNvSpPr>
          <p:nvPr>
            <p:ph sz="quarter" idx="10"/>
          </p:nvPr>
        </p:nvSpPr>
        <p:spPr/>
        <p:txBody>
          <a:bodyPr/>
          <a:lstStyle/>
          <a:p>
            <a:r>
              <a:rPr lang="en-US" dirty="0"/>
              <a:t>Travel Dates </a:t>
            </a:r>
          </a:p>
          <a:p>
            <a:pPr lvl="1"/>
            <a:r>
              <a:rPr lang="en-US" dirty="0"/>
              <a:t>September 9 – September 30th </a:t>
            </a:r>
          </a:p>
          <a:p>
            <a:r>
              <a:rPr lang="en-US" dirty="0"/>
              <a:t>Line(s) of Accounting</a:t>
            </a:r>
          </a:p>
          <a:p>
            <a:pPr lvl="1"/>
            <a:r>
              <a:rPr lang="en-US" dirty="0"/>
              <a:t>23 Travel</a:t>
            </a:r>
          </a:p>
          <a:p>
            <a:endParaRPr lang="en-US" dirty="0"/>
          </a:p>
          <a:p>
            <a:r>
              <a:rPr lang="en-US" dirty="0"/>
              <a:t>This document is strictly FY23 Travel.</a:t>
            </a:r>
          </a:p>
          <a:p>
            <a:endParaRPr lang="en-US" dirty="0"/>
          </a:p>
          <a:p>
            <a:r>
              <a:rPr lang="en-US" dirty="0"/>
              <a:t>It should not be delayed on the Authorization but may be delayed on the Voucher.</a:t>
            </a:r>
          </a:p>
          <a:p>
            <a:pPr lvl="1"/>
            <a:r>
              <a:rPr lang="en-US" dirty="0"/>
              <a:t>This will depend on the Accounting System and when the voucher is filed.</a:t>
            </a:r>
          </a:p>
          <a:p>
            <a:pPr lvl="1"/>
            <a:r>
              <a:rPr lang="en-US" dirty="0"/>
              <a:t>Not every Accounting System goes down during the FY Crossover Period.</a:t>
            </a:r>
          </a:p>
        </p:txBody>
      </p:sp>
    </p:spTree>
    <p:extLst>
      <p:ext uri="{BB962C8B-B14F-4D97-AF65-F5344CB8AC3E}">
        <p14:creationId xmlns:p14="http://schemas.microsoft.com/office/powerpoint/2010/main" val="3629592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1"/>
          <p:cNvSpPr>
            <a:spLocks noGrp="1"/>
          </p:cNvSpPr>
          <p:nvPr>
            <p:ph type="title"/>
          </p:nvPr>
        </p:nvSpPr>
        <p:spPr/>
        <p:txBody>
          <a:bodyPr/>
          <a:lstStyle/>
          <a:p>
            <a:r>
              <a:rPr lang="en-US"/>
              <a:t>Document # 1 Processing</a:t>
            </a:r>
            <a:endParaRPr lang="en-US" dirty="0"/>
          </a:p>
        </p:txBody>
      </p:sp>
      <p:sp>
        <p:nvSpPr>
          <p:cNvPr id="2" name="Slide Number Placeholder 1"/>
          <p:cNvSpPr>
            <a:spLocks noGrp="1"/>
          </p:cNvSpPr>
          <p:nvPr>
            <p:ph type="sldNum" sz="quarter" idx="4"/>
          </p:nvPr>
        </p:nvSpPr>
        <p:spPr/>
        <p:txBody>
          <a:bodyPr/>
          <a:lstStyle/>
          <a:p>
            <a:fld id="{AE996456-A239-4CAC-9D7B-FBB676CEB3E5}" type="slidenum">
              <a:rPr lang="en-US" smtClean="0"/>
              <a:pPr/>
              <a:t>24</a:t>
            </a:fld>
            <a:endParaRPr lang="en-US" dirty="0"/>
          </a:p>
        </p:txBody>
      </p:sp>
      <p:grpSp>
        <p:nvGrpSpPr>
          <p:cNvPr id="5" name="Group 4"/>
          <p:cNvGrpSpPr/>
          <p:nvPr/>
        </p:nvGrpSpPr>
        <p:grpSpPr>
          <a:xfrm>
            <a:off x="563320" y="2357438"/>
            <a:ext cx="1494080" cy="1434765"/>
            <a:chOff x="1338534" y="3268579"/>
            <a:chExt cx="1296957" cy="2598821"/>
          </a:xfrm>
        </p:grpSpPr>
        <p:sp>
          <p:nvSpPr>
            <p:cNvPr id="88" name="TextBox 87"/>
            <p:cNvSpPr txBox="1"/>
            <p:nvPr/>
          </p:nvSpPr>
          <p:spPr>
            <a:xfrm>
              <a:off x="1338534" y="3429001"/>
              <a:ext cx="1296957" cy="2438399"/>
            </a:xfrm>
            <a:prstGeom prst="rect">
              <a:avLst/>
            </a:prstGeom>
            <a:noFill/>
            <a:ln>
              <a:solidFill>
                <a:schemeClr val="tx1"/>
              </a:solidFill>
            </a:ln>
          </p:spPr>
          <p:txBody>
            <a:bodyPr wrap="square" rtlCol="0">
              <a:noAutofit/>
            </a:bodyPr>
            <a:lstStyle/>
            <a:p>
              <a:pPr algn="ctr"/>
              <a:r>
                <a:rPr lang="en-US" sz="900" dirty="0">
                  <a:solidFill>
                    <a:schemeClr val="tx2"/>
                  </a:solidFill>
                  <a:latin typeface="+mj-lt"/>
                </a:rPr>
                <a:t>Document History</a:t>
              </a:r>
            </a:p>
            <a:p>
              <a:pPr algn="ctr"/>
              <a:endParaRPr lang="en-US" sz="900" dirty="0">
                <a:solidFill>
                  <a:schemeClr val="tx2"/>
                </a:solidFill>
                <a:latin typeface="+mj-lt"/>
              </a:endParaRPr>
            </a:p>
            <a:p>
              <a:pPr lvl="0"/>
              <a:r>
                <a:rPr lang="en-US" sz="900" dirty="0">
                  <a:solidFill>
                    <a:schemeClr val="tx2"/>
                  </a:solidFill>
                  <a:latin typeface="Arial"/>
                </a:rPr>
                <a:t>1. CREATED</a:t>
              </a:r>
            </a:p>
            <a:p>
              <a:pPr lvl="0"/>
              <a:r>
                <a:rPr lang="en-US" sz="900" dirty="0">
                  <a:solidFill>
                    <a:schemeClr val="tx2"/>
                  </a:solidFill>
                  <a:latin typeface="Arial"/>
                </a:rPr>
                <a:t>2. SIGNED</a:t>
              </a:r>
            </a:p>
            <a:p>
              <a:pPr lvl="0"/>
              <a:r>
                <a:rPr lang="en-US" sz="900" dirty="0">
                  <a:solidFill>
                    <a:schemeClr val="tx2"/>
                  </a:solidFill>
                  <a:latin typeface="Arial"/>
                </a:rPr>
                <a:t>3. APPROVED</a:t>
              </a:r>
            </a:p>
            <a:p>
              <a:pPr lvl="0"/>
              <a:r>
                <a:rPr lang="en-US" sz="900" dirty="0">
                  <a:solidFill>
                    <a:schemeClr val="tx2"/>
                  </a:solidFill>
                  <a:latin typeface="Arial"/>
                </a:rPr>
                <a:t>4. PAYLINK</a:t>
              </a:r>
            </a:p>
            <a:p>
              <a:pPr lvl="0"/>
              <a:r>
                <a:rPr lang="en-US" sz="900" dirty="0">
                  <a:solidFill>
                    <a:schemeClr val="tx2"/>
                  </a:solidFill>
                  <a:latin typeface="Arial"/>
                </a:rPr>
                <a:t>5. OBLIG SUBMITTED</a:t>
              </a:r>
            </a:p>
            <a:p>
              <a:pPr lvl="0"/>
              <a:r>
                <a:rPr lang="en-US" sz="900" dirty="0">
                  <a:solidFill>
                    <a:schemeClr val="tx2"/>
                  </a:solidFill>
                  <a:latin typeface="Arial"/>
                </a:rPr>
                <a:t>6. POS ACK RECEIVED</a:t>
              </a:r>
            </a:p>
          </p:txBody>
        </p:sp>
        <p:sp>
          <p:nvSpPr>
            <p:cNvPr id="89" name="TextBox 88"/>
            <p:cNvSpPr txBox="1"/>
            <p:nvPr/>
          </p:nvSpPr>
          <p:spPr>
            <a:xfrm>
              <a:off x="1389203" y="3268579"/>
              <a:ext cx="1111558" cy="198521"/>
            </a:xfrm>
            <a:prstGeom prst="rect">
              <a:avLst/>
            </a:prstGeom>
            <a:noFill/>
          </p:spPr>
          <p:txBody>
            <a:bodyPr wrap="square" rtlCol="0" anchor="b">
              <a:noAutofit/>
            </a:bodyPr>
            <a:lstStyle/>
            <a:p>
              <a:pPr algn="ctr"/>
              <a:r>
                <a:rPr lang="en-US" sz="1200" dirty="0">
                  <a:solidFill>
                    <a:schemeClr val="tx2"/>
                  </a:solidFill>
                  <a:latin typeface="+mj-lt"/>
                </a:rPr>
                <a:t>Authorization</a:t>
              </a:r>
            </a:p>
          </p:txBody>
        </p:sp>
      </p:grpSp>
      <p:sp>
        <p:nvSpPr>
          <p:cNvPr id="18" name="TextBox 17"/>
          <p:cNvSpPr txBox="1"/>
          <p:nvPr/>
        </p:nvSpPr>
        <p:spPr>
          <a:xfrm>
            <a:off x="6557536" y="101662"/>
            <a:ext cx="2487404" cy="3690541"/>
          </a:xfrm>
          <a:prstGeom prst="rect">
            <a:avLst/>
          </a:prstGeom>
          <a:solidFill>
            <a:schemeClr val="bg1"/>
          </a:solidFill>
          <a:ln>
            <a:solidFill>
              <a:schemeClr val="tx1"/>
            </a:solidFill>
          </a:ln>
        </p:spPr>
        <p:txBody>
          <a:bodyPr wrap="square" rtlCol="0" anchor="t">
            <a:normAutofit/>
          </a:bodyPr>
          <a:lstStyle/>
          <a:p>
            <a:r>
              <a:rPr lang="en-US" sz="1050" dirty="0">
                <a:latin typeface="+mj-lt"/>
              </a:rPr>
              <a:t>Date: September 6, 2023</a:t>
            </a:r>
          </a:p>
          <a:p>
            <a:endParaRPr lang="en-US" sz="1050" dirty="0">
              <a:latin typeface="+mj-lt"/>
            </a:endParaRPr>
          </a:p>
          <a:p>
            <a:r>
              <a:rPr lang="en-US" sz="1050" dirty="0">
                <a:latin typeface="+mj-lt"/>
              </a:rPr>
              <a:t>Approximately 3 days before travel.</a:t>
            </a:r>
          </a:p>
          <a:p>
            <a:endParaRPr lang="en-US" sz="1050" dirty="0">
              <a:latin typeface="+mj-lt"/>
            </a:endParaRPr>
          </a:p>
          <a:p>
            <a:r>
              <a:rPr lang="en-US" sz="1050" dirty="0">
                <a:latin typeface="+mj-lt"/>
              </a:rPr>
              <a:t>The authorization processes normally.</a:t>
            </a:r>
          </a:p>
        </p:txBody>
      </p:sp>
      <p:pic>
        <p:nvPicPr>
          <p:cNvPr id="12" name="Picture 11">
            <a:extLst>
              <a:ext uri="{FF2B5EF4-FFF2-40B4-BE49-F238E27FC236}">
                <a16:creationId xmlns:a16="http://schemas.microsoft.com/office/drawing/2014/main" id="{650F482C-A1F2-4B90-A63B-958675300CC5}"/>
              </a:ext>
            </a:extLst>
          </p:cNvPr>
          <p:cNvPicPr>
            <a:picLocks noChangeAspect="1"/>
          </p:cNvPicPr>
          <p:nvPr/>
        </p:nvPicPr>
        <p:blipFill>
          <a:blip r:embed="rId3"/>
          <a:stretch>
            <a:fillRect/>
          </a:stretch>
        </p:blipFill>
        <p:spPr>
          <a:xfrm>
            <a:off x="337927" y="770125"/>
            <a:ext cx="5986673" cy="2610241"/>
          </a:xfrm>
          <a:prstGeom prst="rect">
            <a:avLst/>
          </a:prstGeom>
        </p:spPr>
      </p:pic>
      <p:pic>
        <p:nvPicPr>
          <p:cNvPr id="16" name="Picture 14">
            <a:extLst>
              <a:ext uri="{FF2B5EF4-FFF2-40B4-BE49-F238E27FC236}">
                <a16:creationId xmlns:a16="http://schemas.microsoft.com/office/drawing/2014/main" id="{F7BE80B8-3E55-4FCC-BE54-7CCF335E1A24}"/>
              </a:ext>
            </a:extLst>
          </p:cNvPr>
          <p:cNvPicPr>
            <a:picLocks noChangeAspect="1"/>
          </p:cNvPicPr>
          <p:nvPr/>
        </p:nvPicPr>
        <p:blipFill>
          <a:blip r:embed="rId4"/>
          <a:srcRect/>
          <a:stretch/>
        </p:blipFill>
        <p:spPr>
          <a:xfrm>
            <a:off x="770339" y="4143258"/>
            <a:ext cx="7603320" cy="575742"/>
          </a:xfrm>
          <a:prstGeom prst="rect">
            <a:avLst/>
          </a:prstGeom>
        </p:spPr>
      </p:pic>
    </p:spTree>
    <p:extLst>
      <p:ext uri="{BB962C8B-B14F-4D97-AF65-F5344CB8AC3E}">
        <p14:creationId xmlns:p14="http://schemas.microsoft.com/office/powerpoint/2010/main" val="132457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2652FE7-8681-471B-B890-FEEC22B1AA49}"/>
              </a:ext>
            </a:extLst>
          </p:cNvPr>
          <p:cNvSpPr txBox="1"/>
          <p:nvPr/>
        </p:nvSpPr>
        <p:spPr>
          <a:xfrm>
            <a:off x="6557536" y="101662"/>
            <a:ext cx="2487404" cy="3690541"/>
          </a:xfrm>
          <a:prstGeom prst="rect">
            <a:avLst/>
          </a:prstGeom>
          <a:solidFill>
            <a:schemeClr val="bg1"/>
          </a:solidFill>
          <a:ln>
            <a:solidFill>
              <a:schemeClr val="tx1"/>
            </a:solidFill>
          </a:ln>
        </p:spPr>
        <p:txBody>
          <a:bodyPr wrap="square" rtlCol="0" anchor="t">
            <a:normAutofit/>
          </a:bodyPr>
          <a:lstStyle/>
          <a:p>
            <a:r>
              <a:rPr lang="en-US" sz="1050" dirty="0">
                <a:latin typeface="+mj-lt"/>
              </a:rPr>
              <a:t>Date: September 30, 2023</a:t>
            </a:r>
          </a:p>
          <a:p>
            <a:endParaRPr lang="en-US" sz="1050" dirty="0">
              <a:latin typeface="+mj-lt"/>
            </a:endParaRPr>
          </a:p>
          <a:p>
            <a:r>
              <a:rPr lang="en-US" sz="1050" dirty="0">
                <a:latin typeface="+mj-lt"/>
              </a:rPr>
              <a:t>The traveler comes back from their trip.</a:t>
            </a:r>
          </a:p>
          <a:p>
            <a:endParaRPr lang="en-US" sz="1050" dirty="0">
              <a:latin typeface="+mj-lt"/>
            </a:endParaRPr>
          </a:p>
          <a:p>
            <a:r>
              <a:rPr lang="en-US" sz="1050" dirty="0">
                <a:latin typeface="+mj-lt"/>
              </a:rPr>
              <a:t>The Accounting System is still available to process any requests.</a:t>
            </a:r>
          </a:p>
          <a:p>
            <a:endParaRPr lang="en-US" sz="1050" dirty="0">
              <a:latin typeface="+mj-lt"/>
            </a:endParaRPr>
          </a:p>
        </p:txBody>
      </p:sp>
      <p:sp>
        <p:nvSpPr>
          <p:cNvPr id="68" name="Title 1"/>
          <p:cNvSpPr>
            <a:spLocks noGrp="1"/>
          </p:cNvSpPr>
          <p:nvPr>
            <p:ph type="title"/>
          </p:nvPr>
        </p:nvSpPr>
        <p:spPr/>
        <p:txBody>
          <a:bodyPr/>
          <a:lstStyle/>
          <a:p>
            <a:r>
              <a:rPr lang="en-US" dirty="0"/>
              <a:t>Document # 1 Processing</a:t>
            </a:r>
          </a:p>
        </p:txBody>
      </p:sp>
      <p:sp>
        <p:nvSpPr>
          <p:cNvPr id="2" name="Slide Number Placeholder 1"/>
          <p:cNvSpPr>
            <a:spLocks noGrp="1"/>
          </p:cNvSpPr>
          <p:nvPr>
            <p:ph type="sldNum" sz="quarter" idx="4"/>
          </p:nvPr>
        </p:nvSpPr>
        <p:spPr/>
        <p:txBody>
          <a:bodyPr/>
          <a:lstStyle/>
          <a:p>
            <a:fld id="{AE996456-A239-4CAC-9D7B-FBB676CEB3E5}" type="slidenum">
              <a:rPr lang="en-US" smtClean="0"/>
              <a:pPr/>
              <a:t>25</a:t>
            </a:fld>
            <a:endParaRPr lang="en-US" dirty="0"/>
          </a:p>
        </p:txBody>
      </p:sp>
      <p:pic>
        <p:nvPicPr>
          <p:cNvPr id="9" name="Picture 8">
            <a:extLst>
              <a:ext uri="{FF2B5EF4-FFF2-40B4-BE49-F238E27FC236}">
                <a16:creationId xmlns:a16="http://schemas.microsoft.com/office/drawing/2014/main" id="{2664D9EA-98D2-4B38-A30B-0C39F98B4B3B}"/>
              </a:ext>
            </a:extLst>
          </p:cNvPr>
          <p:cNvPicPr>
            <a:picLocks noChangeAspect="1"/>
          </p:cNvPicPr>
          <p:nvPr/>
        </p:nvPicPr>
        <p:blipFill>
          <a:blip r:embed="rId3"/>
          <a:stretch>
            <a:fillRect/>
          </a:stretch>
        </p:blipFill>
        <p:spPr>
          <a:xfrm>
            <a:off x="338328" y="836676"/>
            <a:ext cx="6014469" cy="2537559"/>
          </a:xfrm>
          <a:prstGeom prst="rect">
            <a:avLst/>
          </a:prstGeom>
        </p:spPr>
      </p:pic>
      <p:pic>
        <p:nvPicPr>
          <p:cNvPr id="10" name="Picture 14">
            <a:extLst>
              <a:ext uri="{FF2B5EF4-FFF2-40B4-BE49-F238E27FC236}">
                <a16:creationId xmlns:a16="http://schemas.microsoft.com/office/drawing/2014/main" id="{AA9470DE-E321-45DD-8D13-9FD4120E6E5B}"/>
              </a:ext>
            </a:extLst>
          </p:cNvPr>
          <p:cNvPicPr>
            <a:picLocks noChangeAspect="1"/>
          </p:cNvPicPr>
          <p:nvPr/>
        </p:nvPicPr>
        <p:blipFill>
          <a:blip r:embed="rId4"/>
          <a:srcRect/>
          <a:stretch/>
        </p:blipFill>
        <p:spPr>
          <a:xfrm>
            <a:off x="770339" y="4143258"/>
            <a:ext cx="7603320" cy="575742"/>
          </a:xfrm>
          <a:prstGeom prst="rect">
            <a:avLst/>
          </a:prstGeom>
        </p:spPr>
      </p:pic>
    </p:spTree>
    <p:extLst>
      <p:ext uri="{BB962C8B-B14F-4D97-AF65-F5344CB8AC3E}">
        <p14:creationId xmlns:p14="http://schemas.microsoft.com/office/powerpoint/2010/main" val="2535895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6B1BF0D-0375-49FA-A71C-D4FBD3443417}"/>
              </a:ext>
            </a:extLst>
          </p:cNvPr>
          <p:cNvSpPr txBox="1"/>
          <p:nvPr/>
        </p:nvSpPr>
        <p:spPr>
          <a:xfrm>
            <a:off x="6557536" y="101662"/>
            <a:ext cx="2487404" cy="3690541"/>
          </a:xfrm>
          <a:prstGeom prst="rect">
            <a:avLst/>
          </a:prstGeom>
          <a:solidFill>
            <a:schemeClr val="bg1"/>
          </a:solidFill>
          <a:ln>
            <a:solidFill>
              <a:schemeClr val="tx1"/>
            </a:solidFill>
          </a:ln>
        </p:spPr>
        <p:txBody>
          <a:bodyPr wrap="square" rtlCol="0" anchor="t">
            <a:normAutofit/>
          </a:bodyPr>
          <a:lstStyle/>
          <a:p>
            <a:r>
              <a:rPr lang="en-US" sz="1050" dirty="0">
                <a:latin typeface="+mj-lt"/>
              </a:rPr>
              <a:t>Date: October 2, 2023</a:t>
            </a:r>
          </a:p>
          <a:p>
            <a:endParaRPr lang="en-US" sz="1050" dirty="0">
              <a:latin typeface="+mj-lt"/>
            </a:endParaRPr>
          </a:p>
          <a:p>
            <a:r>
              <a:rPr lang="en-US" sz="1050" dirty="0">
                <a:latin typeface="+mj-lt"/>
              </a:rPr>
              <a:t>The traveler has started their voucher, but it’s in the approval process and has yet to be approved.</a:t>
            </a:r>
          </a:p>
          <a:p>
            <a:endParaRPr lang="en-US" sz="1050" dirty="0">
              <a:latin typeface="+mj-lt"/>
            </a:endParaRPr>
          </a:p>
          <a:p>
            <a:r>
              <a:rPr lang="en-US" sz="1050" dirty="0">
                <a:latin typeface="+mj-lt"/>
              </a:rPr>
              <a:t>The Accounting System goes down for maintenance.</a:t>
            </a:r>
          </a:p>
        </p:txBody>
      </p:sp>
      <p:sp>
        <p:nvSpPr>
          <p:cNvPr id="68" name="Title 1"/>
          <p:cNvSpPr>
            <a:spLocks noGrp="1"/>
          </p:cNvSpPr>
          <p:nvPr>
            <p:ph type="title"/>
          </p:nvPr>
        </p:nvSpPr>
        <p:spPr/>
        <p:txBody>
          <a:bodyPr/>
          <a:lstStyle/>
          <a:p>
            <a:r>
              <a:rPr lang="en-US"/>
              <a:t>Document # 1 Processing</a:t>
            </a:r>
            <a:endParaRPr lang="en-US" dirty="0"/>
          </a:p>
        </p:txBody>
      </p:sp>
      <p:sp>
        <p:nvSpPr>
          <p:cNvPr id="2" name="Slide Number Placeholder 1"/>
          <p:cNvSpPr>
            <a:spLocks noGrp="1"/>
          </p:cNvSpPr>
          <p:nvPr>
            <p:ph type="sldNum" sz="quarter" idx="4"/>
          </p:nvPr>
        </p:nvSpPr>
        <p:spPr/>
        <p:txBody>
          <a:bodyPr/>
          <a:lstStyle/>
          <a:p>
            <a:fld id="{AE996456-A239-4CAC-9D7B-FBB676CEB3E5}" type="slidenum">
              <a:rPr lang="en-US" smtClean="0"/>
              <a:pPr/>
              <a:t>26</a:t>
            </a:fld>
            <a:endParaRPr lang="en-US" dirty="0"/>
          </a:p>
        </p:txBody>
      </p:sp>
      <p:grpSp>
        <p:nvGrpSpPr>
          <p:cNvPr id="51" name="Group 50"/>
          <p:cNvGrpSpPr/>
          <p:nvPr/>
        </p:nvGrpSpPr>
        <p:grpSpPr>
          <a:xfrm>
            <a:off x="571500" y="2136009"/>
            <a:ext cx="1520450" cy="1756208"/>
            <a:chOff x="0" y="3068589"/>
            <a:chExt cx="1280160" cy="2341611"/>
          </a:xfrm>
        </p:grpSpPr>
        <p:sp>
          <p:nvSpPr>
            <p:cNvPr id="52" name="TextBox 51"/>
            <p:cNvSpPr txBox="1"/>
            <p:nvPr/>
          </p:nvSpPr>
          <p:spPr>
            <a:xfrm>
              <a:off x="0" y="3429000"/>
              <a:ext cx="1280160" cy="1981200"/>
            </a:xfrm>
            <a:prstGeom prst="rect">
              <a:avLst/>
            </a:prstGeom>
            <a:noFill/>
            <a:ln>
              <a:solidFill>
                <a:schemeClr val="tx1"/>
              </a:solidFill>
            </a:ln>
          </p:spPr>
          <p:txBody>
            <a:bodyPr wrap="square" rtlCol="0">
              <a:noAutofit/>
            </a:bodyPr>
            <a:lstStyle/>
            <a:p>
              <a:pPr algn="ctr"/>
              <a:r>
                <a:rPr lang="en-US" sz="900" dirty="0">
                  <a:solidFill>
                    <a:schemeClr val="tx2"/>
                  </a:solidFill>
                  <a:latin typeface="+mj-lt"/>
                </a:rPr>
                <a:t>Document History</a:t>
              </a:r>
            </a:p>
            <a:p>
              <a:pPr algn="ctr"/>
              <a:endParaRPr lang="en-US" sz="900" dirty="0">
                <a:solidFill>
                  <a:schemeClr val="tx2"/>
                </a:solidFill>
                <a:latin typeface="+mj-lt"/>
              </a:endParaRPr>
            </a:p>
            <a:p>
              <a:r>
                <a:rPr lang="en-US" sz="900" dirty="0">
                  <a:solidFill>
                    <a:schemeClr val="tx2"/>
                  </a:solidFill>
                  <a:latin typeface="+mj-lt"/>
                </a:rPr>
                <a:t>1. CREATED</a:t>
              </a:r>
            </a:p>
            <a:p>
              <a:r>
                <a:rPr lang="en-US" sz="900" dirty="0">
                  <a:solidFill>
                    <a:schemeClr val="tx2"/>
                  </a:solidFill>
                  <a:latin typeface="+mj-lt"/>
                </a:rPr>
                <a:t>2. SIGNED</a:t>
              </a:r>
            </a:p>
            <a:p>
              <a:r>
                <a:rPr lang="en-US" sz="900" dirty="0">
                  <a:solidFill>
                    <a:schemeClr val="tx2"/>
                  </a:solidFill>
                  <a:latin typeface="+mj-lt"/>
                </a:rPr>
                <a:t>3. APPROVED</a:t>
              </a:r>
            </a:p>
            <a:p>
              <a:r>
                <a:rPr lang="en-US" sz="900" dirty="0">
                  <a:solidFill>
                    <a:schemeClr val="tx2"/>
                  </a:solidFill>
                  <a:latin typeface="+mj-lt"/>
                </a:rPr>
                <a:t>4. PAYLINK</a:t>
              </a:r>
            </a:p>
            <a:p>
              <a:r>
                <a:rPr lang="en-US" sz="900" dirty="0">
                  <a:solidFill>
                    <a:schemeClr val="tx2"/>
                  </a:solidFill>
                  <a:latin typeface="+mj-lt"/>
                </a:rPr>
                <a:t>5. OBLIG SUBMITTED</a:t>
              </a:r>
            </a:p>
            <a:p>
              <a:endParaRPr lang="en-US" sz="900" dirty="0">
                <a:solidFill>
                  <a:schemeClr val="tx2"/>
                </a:solidFill>
                <a:latin typeface="+mj-lt"/>
              </a:endParaRPr>
            </a:p>
          </p:txBody>
        </p:sp>
        <p:sp>
          <p:nvSpPr>
            <p:cNvPr id="53" name="TextBox 52"/>
            <p:cNvSpPr txBox="1"/>
            <p:nvPr/>
          </p:nvSpPr>
          <p:spPr>
            <a:xfrm>
              <a:off x="147408" y="3068589"/>
              <a:ext cx="985345" cy="402521"/>
            </a:xfrm>
            <a:prstGeom prst="rect">
              <a:avLst/>
            </a:prstGeom>
            <a:noFill/>
          </p:spPr>
          <p:txBody>
            <a:bodyPr wrap="square" rtlCol="0" anchor="b">
              <a:normAutofit/>
            </a:bodyPr>
            <a:lstStyle/>
            <a:p>
              <a:pPr algn="ctr"/>
              <a:r>
                <a:rPr lang="en-US" sz="1050" dirty="0">
                  <a:solidFill>
                    <a:schemeClr val="tx2"/>
                  </a:solidFill>
                  <a:latin typeface="+mj-lt"/>
                </a:rPr>
                <a:t>Voucher</a:t>
              </a:r>
            </a:p>
          </p:txBody>
        </p:sp>
      </p:grpSp>
      <p:pic>
        <p:nvPicPr>
          <p:cNvPr id="15" name="Picture 14">
            <a:extLst>
              <a:ext uri="{FF2B5EF4-FFF2-40B4-BE49-F238E27FC236}">
                <a16:creationId xmlns:a16="http://schemas.microsoft.com/office/drawing/2014/main" id="{6C9D2E3E-25E6-43E3-AB33-6FD04FA98E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328" y="859536"/>
            <a:ext cx="6026058" cy="2542032"/>
          </a:xfrm>
          <a:prstGeom prst="rect">
            <a:avLst/>
          </a:prstGeom>
        </p:spPr>
      </p:pic>
      <p:pic>
        <p:nvPicPr>
          <p:cNvPr id="16" name="Picture 14">
            <a:extLst>
              <a:ext uri="{FF2B5EF4-FFF2-40B4-BE49-F238E27FC236}">
                <a16:creationId xmlns:a16="http://schemas.microsoft.com/office/drawing/2014/main" id="{4DB5F6B5-48A4-4DB6-B052-4A34B99F7FE3}"/>
              </a:ext>
            </a:extLst>
          </p:cNvPr>
          <p:cNvPicPr>
            <a:picLocks noChangeAspect="1"/>
          </p:cNvPicPr>
          <p:nvPr/>
        </p:nvPicPr>
        <p:blipFill>
          <a:blip r:embed="rId4"/>
          <a:srcRect/>
          <a:stretch/>
        </p:blipFill>
        <p:spPr>
          <a:xfrm>
            <a:off x="770339" y="4143258"/>
            <a:ext cx="7603320" cy="575742"/>
          </a:xfrm>
          <a:prstGeom prst="rect">
            <a:avLst/>
          </a:prstGeom>
        </p:spPr>
      </p:pic>
    </p:spTree>
    <p:extLst>
      <p:ext uri="{BB962C8B-B14F-4D97-AF65-F5344CB8AC3E}">
        <p14:creationId xmlns:p14="http://schemas.microsoft.com/office/powerpoint/2010/main" val="3601044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B1861F8-631F-4522-B5F1-BE7C556C045E}"/>
              </a:ext>
            </a:extLst>
          </p:cNvPr>
          <p:cNvSpPr txBox="1"/>
          <p:nvPr/>
        </p:nvSpPr>
        <p:spPr>
          <a:xfrm>
            <a:off x="6557536" y="101662"/>
            <a:ext cx="2487404" cy="3690541"/>
          </a:xfrm>
          <a:prstGeom prst="rect">
            <a:avLst/>
          </a:prstGeom>
          <a:solidFill>
            <a:schemeClr val="bg1"/>
          </a:solidFill>
          <a:ln>
            <a:solidFill>
              <a:schemeClr val="tx1"/>
            </a:solidFill>
          </a:ln>
        </p:spPr>
        <p:txBody>
          <a:bodyPr wrap="square" rtlCol="0" anchor="t">
            <a:normAutofit/>
          </a:bodyPr>
          <a:lstStyle/>
          <a:p>
            <a:r>
              <a:rPr lang="en-US" sz="1050" dirty="0">
                <a:latin typeface="+mj-lt"/>
              </a:rPr>
              <a:t>Date: October 3, 2023</a:t>
            </a:r>
          </a:p>
          <a:p>
            <a:endParaRPr lang="en-US" sz="1050" dirty="0">
              <a:latin typeface="+mj-lt"/>
            </a:endParaRPr>
          </a:p>
          <a:p>
            <a:r>
              <a:rPr lang="en-US" sz="1050" dirty="0">
                <a:latin typeface="+mj-lt"/>
              </a:rPr>
              <a:t>Approximately 3 days after travel, the voucher is Approved.</a:t>
            </a:r>
          </a:p>
          <a:p>
            <a:endParaRPr lang="en-US" sz="1050" dirty="0">
              <a:latin typeface="+mj-lt"/>
            </a:endParaRPr>
          </a:p>
          <a:p>
            <a:r>
              <a:rPr lang="en-US" sz="1050" dirty="0">
                <a:latin typeface="+mj-lt"/>
              </a:rPr>
              <a:t>The voucher still requires the obligation to be checked with the Accounting System.</a:t>
            </a:r>
          </a:p>
          <a:p>
            <a:endParaRPr lang="en-US" sz="1050" dirty="0">
              <a:latin typeface="+mj-lt"/>
            </a:endParaRPr>
          </a:p>
          <a:p>
            <a:r>
              <a:rPr lang="en-US" sz="1050" dirty="0">
                <a:latin typeface="+mj-lt"/>
              </a:rPr>
              <a:t>The Accounting System is currently down, so it will display as OBLIG SUBMITTED until the Accounting System can process the Obligation. </a:t>
            </a:r>
          </a:p>
          <a:p>
            <a:endParaRPr lang="en-US" sz="1050" dirty="0">
              <a:latin typeface="+mj-lt"/>
            </a:endParaRPr>
          </a:p>
          <a:p>
            <a:r>
              <a:rPr lang="en-US" sz="1050" dirty="0">
                <a:latin typeface="+mj-lt"/>
              </a:rPr>
              <a:t>It is not expected to be up until the 10th of October, so payment will be delayed.</a:t>
            </a:r>
          </a:p>
        </p:txBody>
      </p:sp>
      <p:sp>
        <p:nvSpPr>
          <p:cNvPr id="68" name="Title 1"/>
          <p:cNvSpPr>
            <a:spLocks noGrp="1"/>
          </p:cNvSpPr>
          <p:nvPr>
            <p:ph type="title"/>
          </p:nvPr>
        </p:nvSpPr>
        <p:spPr/>
        <p:txBody>
          <a:bodyPr/>
          <a:lstStyle/>
          <a:p>
            <a:r>
              <a:rPr lang="en-US"/>
              <a:t>Document # 1 Processing</a:t>
            </a:r>
            <a:endParaRPr lang="en-US" dirty="0"/>
          </a:p>
        </p:txBody>
      </p:sp>
      <p:sp>
        <p:nvSpPr>
          <p:cNvPr id="2" name="Slide Number Placeholder 1"/>
          <p:cNvSpPr>
            <a:spLocks noGrp="1"/>
          </p:cNvSpPr>
          <p:nvPr>
            <p:ph type="sldNum" sz="quarter" idx="4"/>
          </p:nvPr>
        </p:nvSpPr>
        <p:spPr/>
        <p:txBody>
          <a:bodyPr/>
          <a:lstStyle/>
          <a:p>
            <a:fld id="{AE996456-A239-4CAC-9D7B-FBB676CEB3E5}" type="slidenum">
              <a:rPr lang="en-US" smtClean="0"/>
              <a:pPr/>
              <a:t>27</a:t>
            </a:fld>
            <a:endParaRPr lang="en-US" dirty="0"/>
          </a:p>
        </p:txBody>
      </p:sp>
      <p:grpSp>
        <p:nvGrpSpPr>
          <p:cNvPr id="51" name="Group 50"/>
          <p:cNvGrpSpPr/>
          <p:nvPr/>
        </p:nvGrpSpPr>
        <p:grpSpPr>
          <a:xfrm>
            <a:off x="571500" y="2136009"/>
            <a:ext cx="1520450" cy="1756208"/>
            <a:chOff x="0" y="3068589"/>
            <a:chExt cx="1280160" cy="2341611"/>
          </a:xfrm>
        </p:grpSpPr>
        <p:sp>
          <p:nvSpPr>
            <p:cNvPr id="52" name="TextBox 51"/>
            <p:cNvSpPr txBox="1"/>
            <p:nvPr/>
          </p:nvSpPr>
          <p:spPr>
            <a:xfrm>
              <a:off x="0" y="3429000"/>
              <a:ext cx="1280160" cy="1981200"/>
            </a:xfrm>
            <a:prstGeom prst="rect">
              <a:avLst/>
            </a:prstGeom>
            <a:noFill/>
            <a:ln>
              <a:solidFill>
                <a:schemeClr val="tx1"/>
              </a:solidFill>
            </a:ln>
          </p:spPr>
          <p:txBody>
            <a:bodyPr wrap="square" rtlCol="0">
              <a:noAutofit/>
            </a:bodyPr>
            <a:lstStyle/>
            <a:p>
              <a:pPr algn="ctr"/>
              <a:r>
                <a:rPr lang="en-US" sz="900" dirty="0">
                  <a:solidFill>
                    <a:schemeClr val="tx2"/>
                  </a:solidFill>
                  <a:latin typeface="+mj-lt"/>
                </a:rPr>
                <a:t>Document History</a:t>
              </a:r>
            </a:p>
            <a:p>
              <a:pPr algn="ctr"/>
              <a:endParaRPr lang="en-US" sz="900" dirty="0">
                <a:solidFill>
                  <a:schemeClr val="tx2"/>
                </a:solidFill>
                <a:latin typeface="+mj-lt"/>
              </a:endParaRPr>
            </a:p>
            <a:p>
              <a:r>
                <a:rPr lang="en-US" sz="900" dirty="0">
                  <a:solidFill>
                    <a:schemeClr val="tx2"/>
                  </a:solidFill>
                  <a:latin typeface="+mj-lt"/>
                </a:rPr>
                <a:t>1. CREATED</a:t>
              </a:r>
            </a:p>
            <a:p>
              <a:r>
                <a:rPr lang="en-US" sz="900" dirty="0">
                  <a:solidFill>
                    <a:schemeClr val="tx2"/>
                  </a:solidFill>
                  <a:latin typeface="+mj-lt"/>
                </a:rPr>
                <a:t>2. SIGNED</a:t>
              </a:r>
            </a:p>
            <a:p>
              <a:r>
                <a:rPr lang="en-US" sz="900" dirty="0">
                  <a:solidFill>
                    <a:schemeClr val="tx2"/>
                  </a:solidFill>
                  <a:latin typeface="+mj-lt"/>
                </a:rPr>
                <a:t>3. APPROVED</a:t>
              </a:r>
            </a:p>
            <a:p>
              <a:r>
                <a:rPr lang="en-US" sz="900" dirty="0">
                  <a:solidFill>
                    <a:schemeClr val="tx2"/>
                  </a:solidFill>
                  <a:latin typeface="+mj-lt"/>
                </a:rPr>
                <a:t>4. PAYLINK</a:t>
              </a:r>
            </a:p>
            <a:p>
              <a:r>
                <a:rPr lang="en-US" sz="900" dirty="0">
                  <a:solidFill>
                    <a:schemeClr val="tx2"/>
                  </a:solidFill>
                  <a:latin typeface="+mj-lt"/>
                </a:rPr>
                <a:t>5. OBLIG SUBMITTED</a:t>
              </a:r>
            </a:p>
            <a:p>
              <a:endParaRPr lang="en-US" sz="900" dirty="0">
                <a:solidFill>
                  <a:schemeClr val="tx2"/>
                </a:solidFill>
                <a:latin typeface="+mj-lt"/>
              </a:endParaRPr>
            </a:p>
          </p:txBody>
        </p:sp>
        <p:sp>
          <p:nvSpPr>
            <p:cNvPr id="53" name="TextBox 52"/>
            <p:cNvSpPr txBox="1"/>
            <p:nvPr/>
          </p:nvSpPr>
          <p:spPr>
            <a:xfrm>
              <a:off x="147408" y="3068589"/>
              <a:ext cx="985345" cy="402521"/>
            </a:xfrm>
            <a:prstGeom prst="rect">
              <a:avLst/>
            </a:prstGeom>
            <a:noFill/>
          </p:spPr>
          <p:txBody>
            <a:bodyPr wrap="square" rtlCol="0" anchor="b">
              <a:normAutofit/>
            </a:bodyPr>
            <a:lstStyle/>
            <a:p>
              <a:pPr algn="ctr"/>
              <a:r>
                <a:rPr lang="en-US" sz="1050" dirty="0">
                  <a:solidFill>
                    <a:schemeClr val="tx2"/>
                  </a:solidFill>
                  <a:latin typeface="+mj-lt"/>
                </a:rPr>
                <a:t>Voucher</a:t>
              </a:r>
            </a:p>
          </p:txBody>
        </p:sp>
      </p:grpSp>
      <p:pic>
        <p:nvPicPr>
          <p:cNvPr id="14" name="Picture 13">
            <a:extLst>
              <a:ext uri="{FF2B5EF4-FFF2-40B4-BE49-F238E27FC236}">
                <a16:creationId xmlns:a16="http://schemas.microsoft.com/office/drawing/2014/main" id="{497505EB-F566-450F-B098-C268BDB6690C}"/>
              </a:ext>
            </a:extLst>
          </p:cNvPr>
          <p:cNvPicPr>
            <a:picLocks noChangeAspect="1"/>
          </p:cNvPicPr>
          <p:nvPr/>
        </p:nvPicPr>
        <p:blipFill>
          <a:blip r:embed="rId3"/>
          <a:stretch>
            <a:fillRect/>
          </a:stretch>
        </p:blipFill>
        <p:spPr>
          <a:xfrm>
            <a:off x="347472" y="768096"/>
            <a:ext cx="5830233" cy="2542032"/>
          </a:xfrm>
          <a:prstGeom prst="rect">
            <a:avLst/>
          </a:prstGeom>
        </p:spPr>
      </p:pic>
      <p:pic>
        <p:nvPicPr>
          <p:cNvPr id="15" name="Picture 14">
            <a:extLst>
              <a:ext uri="{FF2B5EF4-FFF2-40B4-BE49-F238E27FC236}">
                <a16:creationId xmlns:a16="http://schemas.microsoft.com/office/drawing/2014/main" id="{8C03250D-182C-4CAA-ABE3-2B96709CF045}"/>
              </a:ext>
            </a:extLst>
          </p:cNvPr>
          <p:cNvPicPr>
            <a:picLocks noChangeAspect="1"/>
          </p:cNvPicPr>
          <p:nvPr/>
        </p:nvPicPr>
        <p:blipFill>
          <a:blip r:embed="rId4"/>
          <a:srcRect/>
          <a:stretch/>
        </p:blipFill>
        <p:spPr>
          <a:xfrm>
            <a:off x="770339" y="4143258"/>
            <a:ext cx="7603320" cy="575742"/>
          </a:xfrm>
          <a:prstGeom prst="rect">
            <a:avLst/>
          </a:prstGeom>
        </p:spPr>
      </p:pic>
    </p:spTree>
    <p:extLst>
      <p:ext uri="{BB962C8B-B14F-4D97-AF65-F5344CB8AC3E}">
        <p14:creationId xmlns:p14="http://schemas.microsoft.com/office/powerpoint/2010/main" val="1217047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 2</a:t>
            </a:r>
          </a:p>
        </p:txBody>
      </p:sp>
      <p:sp>
        <p:nvSpPr>
          <p:cNvPr id="4" name="Slide Number Placeholder 3"/>
          <p:cNvSpPr>
            <a:spLocks noGrp="1"/>
          </p:cNvSpPr>
          <p:nvPr>
            <p:ph type="sldNum" sz="quarter" idx="4"/>
          </p:nvPr>
        </p:nvSpPr>
        <p:spPr/>
        <p:txBody>
          <a:bodyPr/>
          <a:lstStyle/>
          <a:p>
            <a:pPr>
              <a:defRPr/>
            </a:pPr>
            <a:fld id="{7D187A4C-A87B-41AC-8A01-0B3AA42528A5}" type="slidenum">
              <a:rPr lang="en-US" smtClean="0"/>
              <a:pPr>
                <a:defRPr/>
              </a:pPr>
              <a:t>28</a:t>
            </a:fld>
            <a:endParaRPr lang="en-US"/>
          </a:p>
        </p:txBody>
      </p:sp>
      <p:sp>
        <p:nvSpPr>
          <p:cNvPr id="3" name="Content Placeholder 2"/>
          <p:cNvSpPr>
            <a:spLocks noGrp="1"/>
          </p:cNvSpPr>
          <p:nvPr>
            <p:ph sz="quarter" idx="10"/>
          </p:nvPr>
        </p:nvSpPr>
        <p:spPr/>
        <p:txBody>
          <a:bodyPr/>
          <a:lstStyle/>
          <a:p>
            <a:r>
              <a:rPr lang="en-US" sz="1500" dirty="0"/>
              <a:t>Travel Dates </a:t>
            </a:r>
          </a:p>
          <a:p>
            <a:pPr lvl="1"/>
            <a:r>
              <a:rPr lang="en-US" sz="1500" dirty="0"/>
              <a:t>September 9 – October 19</a:t>
            </a:r>
            <a:r>
              <a:rPr lang="en-US" sz="1500" baseline="30000" dirty="0"/>
              <a:t>th</a:t>
            </a:r>
            <a:r>
              <a:rPr lang="en-US" sz="1500" dirty="0"/>
              <a:t> </a:t>
            </a:r>
          </a:p>
          <a:p>
            <a:r>
              <a:rPr lang="en-US" sz="1500" dirty="0"/>
              <a:t>Line(s) of Accounting</a:t>
            </a:r>
          </a:p>
          <a:p>
            <a:pPr lvl="1"/>
            <a:r>
              <a:rPr lang="en-US" sz="1500" dirty="0"/>
              <a:t>23 Travel</a:t>
            </a:r>
          </a:p>
          <a:p>
            <a:pPr lvl="1"/>
            <a:r>
              <a:rPr lang="en-US" sz="1500" dirty="0"/>
              <a:t>24 Travel</a:t>
            </a:r>
          </a:p>
          <a:p>
            <a:endParaRPr lang="en-US" sz="1500" dirty="0"/>
          </a:p>
          <a:p>
            <a:r>
              <a:rPr lang="en-US" sz="1500" dirty="0"/>
              <a:t>This document crosses the fiscal year and contains both FY 23 and FY 24 Travel, thus requiring 2 LOAs.</a:t>
            </a:r>
          </a:p>
          <a:p>
            <a:endParaRPr lang="en-US" sz="1500" dirty="0"/>
          </a:p>
          <a:p>
            <a:r>
              <a:rPr lang="en-US" sz="1500" dirty="0"/>
              <a:t>It will be delayed on the Authorization but may not be delayed on the Voucher.</a:t>
            </a:r>
          </a:p>
          <a:p>
            <a:pPr lvl="1"/>
            <a:r>
              <a:rPr lang="en-US" sz="1350" dirty="0"/>
              <a:t>DTS will hold the FY 24 Obligation until the Transaction Release Date.</a:t>
            </a:r>
          </a:p>
          <a:p>
            <a:pPr lvl="1"/>
            <a:r>
              <a:rPr lang="en-US" sz="1350" dirty="0"/>
              <a:t>Depending on the status of the Accounting System, the voucher may or may not be delayed.</a:t>
            </a:r>
            <a:endParaRPr lang="en-US" dirty="0"/>
          </a:p>
        </p:txBody>
      </p:sp>
    </p:spTree>
    <p:extLst>
      <p:ext uri="{BB962C8B-B14F-4D97-AF65-F5344CB8AC3E}">
        <p14:creationId xmlns:p14="http://schemas.microsoft.com/office/powerpoint/2010/main" val="2934313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1"/>
          <p:cNvSpPr>
            <a:spLocks noGrp="1"/>
          </p:cNvSpPr>
          <p:nvPr>
            <p:ph type="title"/>
          </p:nvPr>
        </p:nvSpPr>
        <p:spPr/>
        <p:txBody>
          <a:bodyPr/>
          <a:lstStyle/>
          <a:p>
            <a:r>
              <a:rPr lang="en-US" dirty="0"/>
              <a:t>Document # 2 Processing</a:t>
            </a:r>
          </a:p>
        </p:txBody>
      </p:sp>
      <p:sp>
        <p:nvSpPr>
          <p:cNvPr id="2" name="Slide Number Placeholder 1"/>
          <p:cNvSpPr>
            <a:spLocks noGrp="1"/>
          </p:cNvSpPr>
          <p:nvPr>
            <p:ph type="sldNum" sz="quarter" idx="4"/>
          </p:nvPr>
        </p:nvSpPr>
        <p:spPr/>
        <p:txBody>
          <a:bodyPr/>
          <a:lstStyle/>
          <a:p>
            <a:fld id="{AE996456-A239-4CAC-9D7B-FBB676CEB3E5}" type="slidenum">
              <a:rPr lang="en-US" smtClean="0"/>
              <a:pPr/>
              <a:t>29</a:t>
            </a:fld>
            <a:endParaRPr lang="en-US" dirty="0"/>
          </a:p>
        </p:txBody>
      </p:sp>
      <p:grpSp>
        <p:nvGrpSpPr>
          <p:cNvPr id="20" name="Group 19">
            <a:extLst>
              <a:ext uri="{FF2B5EF4-FFF2-40B4-BE49-F238E27FC236}">
                <a16:creationId xmlns:a16="http://schemas.microsoft.com/office/drawing/2014/main" id="{E687B7EB-96DE-4AFD-ADC6-FA7D823632BB}"/>
              </a:ext>
            </a:extLst>
          </p:cNvPr>
          <p:cNvGrpSpPr/>
          <p:nvPr/>
        </p:nvGrpSpPr>
        <p:grpSpPr>
          <a:xfrm>
            <a:off x="563320" y="2357438"/>
            <a:ext cx="1494080" cy="1434765"/>
            <a:chOff x="1338534" y="3268579"/>
            <a:chExt cx="1296957" cy="2598821"/>
          </a:xfrm>
        </p:grpSpPr>
        <p:sp>
          <p:nvSpPr>
            <p:cNvPr id="21" name="TextBox 20">
              <a:extLst>
                <a:ext uri="{FF2B5EF4-FFF2-40B4-BE49-F238E27FC236}">
                  <a16:creationId xmlns:a16="http://schemas.microsoft.com/office/drawing/2014/main" id="{33DBD243-85B8-4916-91E0-F75C77C7B708}"/>
                </a:ext>
              </a:extLst>
            </p:cNvPr>
            <p:cNvSpPr txBox="1"/>
            <p:nvPr/>
          </p:nvSpPr>
          <p:spPr>
            <a:xfrm>
              <a:off x="1338534" y="3429001"/>
              <a:ext cx="1296957" cy="2438399"/>
            </a:xfrm>
            <a:prstGeom prst="rect">
              <a:avLst/>
            </a:prstGeom>
            <a:noFill/>
            <a:ln>
              <a:solidFill>
                <a:schemeClr val="tx1"/>
              </a:solidFill>
            </a:ln>
          </p:spPr>
          <p:txBody>
            <a:bodyPr wrap="square" rtlCol="0">
              <a:noAutofit/>
            </a:bodyPr>
            <a:lstStyle/>
            <a:p>
              <a:pPr algn="ctr"/>
              <a:r>
                <a:rPr lang="en-US" sz="900" dirty="0">
                  <a:latin typeface="+mj-lt"/>
                </a:rPr>
                <a:t>Document History</a:t>
              </a:r>
            </a:p>
            <a:p>
              <a:pPr algn="ctr"/>
              <a:endParaRPr lang="en-US" sz="900" dirty="0">
                <a:latin typeface="+mj-lt"/>
              </a:endParaRPr>
            </a:p>
            <a:p>
              <a:pPr lvl="0"/>
              <a:r>
                <a:rPr lang="en-US" sz="900" dirty="0">
                  <a:solidFill>
                    <a:srgbClr val="000000"/>
                  </a:solidFill>
                  <a:latin typeface="Arial"/>
                </a:rPr>
                <a:t>1. CREATED</a:t>
              </a:r>
            </a:p>
            <a:p>
              <a:pPr lvl="0"/>
              <a:r>
                <a:rPr lang="en-US" sz="900" dirty="0">
                  <a:solidFill>
                    <a:srgbClr val="000000"/>
                  </a:solidFill>
                  <a:latin typeface="Arial"/>
                </a:rPr>
                <a:t>2. SIGNED</a:t>
              </a:r>
            </a:p>
            <a:p>
              <a:pPr lvl="0"/>
              <a:r>
                <a:rPr lang="en-US" sz="900" dirty="0">
                  <a:solidFill>
                    <a:srgbClr val="000000"/>
                  </a:solidFill>
                  <a:latin typeface="Arial"/>
                </a:rPr>
                <a:t>3. APPROVED</a:t>
              </a:r>
            </a:p>
          </p:txBody>
        </p:sp>
        <p:sp>
          <p:nvSpPr>
            <p:cNvPr id="22" name="TextBox 21">
              <a:extLst>
                <a:ext uri="{FF2B5EF4-FFF2-40B4-BE49-F238E27FC236}">
                  <a16:creationId xmlns:a16="http://schemas.microsoft.com/office/drawing/2014/main" id="{CF4CF9A4-D697-41EC-84FA-1AFCB08BAC95}"/>
                </a:ext>
              </a:extLst>
            </p:cNvPr>
            <p:cNvSpPr txBox="1"/>
            <p:nvPr/>
          </p:nvSpPr>
          <p:spPr>
            <a:xfrm>
              <a:off x="1389203" y="3268579"/>
              <a:ext cx="1111558" cy="198521"/>
            </a:xfrm>
            <a:prstGeom prst="rect">
              <a:avLst/>
            </a:prstGeom>
            <a:noFill/>
          </p:spPr>
          <p:txBody>
            <a:bodyPr wrap="square" rtlCol="0" anchor="b">
              <a:noAutofit/>
            </a:bodyPr>
            <a:lstStyle/>
            <a:p>
              <a:pPr algn="ctr"/>
              <a:r>
                <a:rPr lang="en-US" sz="1200" dirty="0">
                  <a:latin typeface="+mj-lt"/>
                </a:rPr>
                <a:t>Authorization</a:t>
              </a:r>
            </a:p>
          </p:txBody>
        </p:sp>
      </p:grpSp>
      <p:pic>
        <p:nvPicPr>
          <p:cNvPr id="13" name="Picture 14">
            <a:extLst>
              <a:ext uri="{FF2B5EF4-FFF2-40B4-BE49-F238E27FC236}">
                <a16:creationId xmlns:a16="http://schemas.microsoft.com/office/drawing/2014/main" id="{672909FE-07B5-4158-9451-3CDD95B6BD49}"/>
              </a:ext>
            </a:extLst>
          </p:cNvPr>
          <p:cNvPicPr>
            <a:picLocks noChangeAspect="1"/>
          </p:cNvPicPr>
          <p:nvPr/>
        </p:nvPicPr>
        <p:blipFill>
          <a:blip r:embed="rId3"/>
          <a:srcRect/>
          <a:stretch/>
        </p:blipFill>
        <p:spPr>
          <a:xfrm>
            <a:off x="770339" y="4143258"/>
            <a:ext cx="7603320" cy="575742"/>
          </a:xfrm>
          <a:prstGeom prst="rect">
            <a:avLst/>
          </a:prstGeom>
        </p:spPr>
      </p:pic>
      <p:pic>
        <p:nvPicPr>
          <p:cNvPr id="3" name="Picture 2">
            <a:extLst>
              <a:ext uri="{FF2B5EF4-FFF2-40B4-BE49-F238E27FC236}">
                <a16:creationId xmlns:a16="http://schemas.microsoft.com/office/drawing/2014/main" id="{51BFE2CA-F6C8-4281-9E5A-9523BE28FD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6052" y="852530"/>
            <a:ext cx="6022760" cy="2544447"/>
          </a:xfrm>
          <a:prstGeom prst="rect">
            <a:avLst/>
          </a:prstGeom>
        </p:spPr>
      </p:pic>
      <p:sp>
        <p:nvSpPr>
          <p:cNvPr id="15" name="TextBox 14">
            <a:extLst>
              <a:ext uri="{FF2B5EF4-FFF2-40B4-BE49-F238E27FC236}">
                <a16:creationId xmlns:a16="http://schemas.microsoft.com/office/drawing/2014/main" id="{C98EAFFD-5ED4-40D7-B0FC-384FAB15AB6B}"/>
              </a:ext>
            </a:extLst>
          </p:cNvPr>
          <p:cNvSpPr txBox="1"/>
          <p:nvPr/>
        </p:nvSpPr>
        <p:spPr>
          <a:xfrm>
            <a:off x="6557536" y="101662"/>
            <a:ext cx="2487404" cy="3690541"/>
          </a:xfrm>
          <a:prstGeom prst="rect">
            <a:avLst/>
          </a:prstGeom>
          <a:solidFill>
            <a:schemeClr val="bg1"/>
          </a:solidFill>
          <a:ln>
            <a:solidFill>
              <a:schemeClr val="tx1"/>
            </a:solidFill>
          </a:ln>
        </p:spPr>
        <p:txBody>
          <a:bodyPr wrap="square" rtlCol="0" anchor="t">
            <a:normAutofit/>
          </a:bodyPr>
          <a:lstStyle/>
          <a:p>
            <a:r>
              <a:rPr lang="en-US" sz="1050" dirty="0">
                <a:latin typeface="+mj-lt"/>
              </a:rPr>
              <a:t>Date: September 6, 2023</a:t>
            </a:r>
          </a:p>
          <a:p>
            <a:endParaRPr lang="en-US" sz="1050" dirty="0">
              <a:latin typeface="+mj-lt"/>
            </a:endParaRPr>
          </a:p>
          <a:p>
            <a:r>
              <a:rPr lang="en-US" sz="1050" dirty="0">
                <a:latin typeface="+mj-lt"/>
              </a:rPr>
              <a:t>Approximately 3 days before travel.</a:t>
            </a:r>
          </a:p>
          <a:p>
            <a:endParaRPr lang="en-US" sz="1050" dirty="0">
              <a:latin typeface="+mj-lt"/>
            </a:endParaRPr>
          </a:p>
          <a:p>
            <a:r>
              <a:rPr lang="en-US" sz="1050" dirty="0">
                <a:latin typeface="+mj-lt"/>
              </a:rPr>
              <a:t>Because the document contains FY 24 Obligations, DTS will “hold” both the FY 23 and FY 24 obligations until it knows that the Accounting System is ready.</a:t>
            </a:r>
          </a:p>
          <a:p>
            <a:endParaRPr lang="en-US" sz="1050" dirty="0">
              <a:latin typeface="+mj-lt"/>
            </a:endParaRPr>
          </a:p>
          <a:p>
            <a:r>
              <a:rPr lang="en-US" sz="1050" dirty="0">
                <a:latin typeface="+mj-lt"/>
              </a:rPr>
              <a:t>This can create a delay if the document contains any pre-voucher payments.</a:t>
            </a:r>
          </a:p>
          <a:p>
            <a:endParaRPr lang="en-US" sz="1050" dirty="0">
              <a:latin typeface="+mj-lt"/>
            </a:endParaRPr>
          </a:p>
        </p:txBody>
      </p:sp>
    </p:spTree>
    <p:extLst>
      <p:ext uri="{BB962C8B-B14F-4D97-AF65-F5344CB8AC3E}">
        <p14:creationId xmlns:p14="http://schemas.microsoft.com/office/powerpoint/2010/main" val="2456912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9469A4-AAF7-41A9-AC1A-285DC08A8336}"/>
              </a:ext>
            </a:extLst>
          </p:cNvPr>
          <p:cNvSpPr>
            <a:spLocks noGrp="1"/>
          </p:cNvSpPr>
          <p:nvPr>
            <p:ph type="body" sz="quarter" idx="18"/>
          </p:nvPr>
        </p:nvSpPr>
        <p:spPr>
          <a:xfrm>
            <a:off x="3543300" y="0"/>
            <a:ext cx="5600700" cy="5143500"/>
          </a:xfrm>
        </p:spPr>
        <p:txBody>
          <a:bodyPr>
            <a:normAutofit fontScale="92500" lnSpcReduction="10000"/>
          </a:bodyPr>
          <a:lstStyle/>
          <a:p>
            <a:r>
              <a:rPr lang="en-US" dirty="0"/>
              <a:t>Top Issues for September</a:t>
            </a:r>
          </a:p>
          <a:p>
            <a:r>
              <a:rPr lang="en-US" dirty="0"/>
              <a:t>DTMO Excellence in Practice Award Nominations</a:t>
            </a:r>
          </a:p>
          <a:p>
            <a:r>
              <a:rPr lang="en-US" dirty="0"/>
              <a:t>DoD Installation Name Changes</a:t>
            </a:r>
          </a:p>
          <a:p>
            <a:pPr lvl="1"/>
            <a:r>
              <a:rPr lang="en-US" dirty="0"/>
              <a:t>Overview</a:t>
            </a:r>
          </a:p>
          <a:p>
            <a:pPr lvl="1"/>
            <a:r>
              <a:rPr lang="en-US" dirty="0"/>
              <a:t>Document Handling</a:t>
            </a:r>
          </a:p>
          <a:p>
            <a:r>
              <a:rPr lang="en-US" dirty="0"/>
              <a:t>Fiscal Year Crossover</a:t>
            </a:r>
          </a:p>
          <a:p>
            <a:pPr lvl="1"/>
            <a:r>
              <a:rPr lang="en-US" dirty="0"/>
              <a:t>Transaction Release Dates</a:t>
            </a:r>
          </a:p>
          <a:p>
            <a:pPr lvl="1"/>
            <a:r>
              <a:rPr lang="en-US" dirty="0"/>
              <a:t>Expected System Downtimes</a:t>
            </a:r>
          </a:p>
          <a:p>
            <a:pPr lvl="1"/>
            <a:r>
              <a:rPr lang="en-US" dirty="0"/>
              <a:t>DTS Obligation and Payment Process</a:t>
            </a:r>
          </a:p>
          <a:p>
            <a:pPr lvl="1"/>
            <a:r>
              <a:rPr lang="en-US" dirty="0"/>
              <a:t>Document Processing</a:t>
            </a:r>
          </a:p>
          <a:p>
            <a:r>
              <a:rPr lang="en-US" dirty="0"/>
              <a:t>FY Crossover Travel</a:t>
            </a:r>
          </a:p>
          <a:p>
            <a:pPr lvl="1"/>
            <a:r>
              <a:rPr lang="en-US" dirty="0"/>
              <a:t>New Fiscal Year</a:t>
            </a:r>
          </a:p>
          <a:p>
            <a:pPr lvl="1"/>
            <a:r>
              <a:rPr lang="en-US" dirty="0"/>
              <a:t>Cross Fiscal Year</a:t>
            </a:r>
          </a:p>
          <a:p>
            <a:r>
              <a:rPr lang="en-US" dirty="0"/>
              <a:t>Resources</a:t>
            </a:r>
          </a:p>
          <a:p>
            <a:r>
              <a:rPr lang="en-US" dirty="0"/>
              <a:t>Questions</a:t>
            </a:r>
          </a:p>
        </p:txBody>
      </p:sp>
    </p:spTree>
    <p:extLst>
      <p:ext uri="{BB962C8B-B14F-4D97-AF65-F5344CB8AC3E}">
        <p14:creationId xmlns:p14="http://schemas.microsoft.com/office/powerpoint/2010/main" val="1309823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DA5159D-072B-433F-ACBE-D3FE54AA054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55303" y="832299"/>
            <a:ext cx="5975977" cy="2520243"/>
          </a:xfrm>
          <a:prstGeom prst="rect">
            <a:avLst/>
          </a:prstGeom>
        </p:spPr>
      </p:pic>
      <p:sp>
        <p:nvSpPr>
          <p:cNvPr id="2" name="Title 1">
            <a:extLst>
              <a:ext uri="{FF2B5EF4-FFF2-40B4-BE49-F238E27FC236}">
                <a16:creationId xmlns:a16="http://schemas.microsoft.com/office/drawing/2014/main" id="{C5266B13-C456-45E4-8542-206D5C48246D}"/>
              </a:ext>
            </a:extLst>
          </p:cNvPr>
          <p:cNvSpPr>
            <a:spLocks noGrp="1"/>
          </p:cNvSpPr>
          <p:nvPr>
            <p:ph type="title"/>
          </p:nvPr>
        </p:nvSpPr>
        <p:spPr/>
        <p:txBody>
          <a:bodyPr/>
          <a:lstStyle/>
          <a:p>
            <a:r>
              <a:rPr lang="en-US" dirty="0"/>
              <a:t>Document # 2 Processing</a:t>
            </a:r>
          </a:p>
        </p:txBody>
      </p:sp>
      <p:sp>
        <p:nvSpPr>
          <p:cNvPr id="3" name="Slide Number Placeholder 2">
            <a:extLst>
              <a:ext uri="{FF2B5EF4-FFF2-40B4-BE49-F238E27FC236}">
                <a16:creationId xmlns:a16="http://schemas.microsoft.com/office/drawing/2014/main" id="{18E21C26-55A1-4D8D-9D38-548988D41D30}"/>
              </a:ext>
            </a:extLst>
          </p:cNvPr>
          <p:cNvSpPr>
            <a:spLocks noGrp="1"/>
          </p:cNvSpPr>
          <p:nvPr>
            <p:ph type="sldNum" sz="quarter" idx="4"/>
          </p:nvPr>
        </p:nvSpPr>
        <p:spPr/>
        <p:txBody>
          <a:bodyPr/>
          <a:lstStyle/>
          <a:p>
            <a:fld id="{4C6B7127-9F77-471E-BA61-1540CB2C57B2}" type="slidenum">
              <a:rPr lang="en-US" smtClean="0"/>
              <a:pPr/>
              <a:t>30</a:t>
            </a:fld>
            <a:endParaRPr lang="en-US" dirty="0"/>
          </a:p>
        </p:txBody>
      </p:sp>
      <p:pic>
        <p:nvPicPr>
          <p:cNvPr id="13" name="Picture 14">
            <a:extLst>
              <a:ext uri="{FF2B5EF4-FFF2-40B4-BE49-F238E27FC236}">
                <a16:creationId xmlns:a16="http://schemas.microsoft.com/office/drawing/2014/main" id="{61D9D7D2-8653-47E3-BCDE-3C261F11A4C2}"/>
              </a:ext>
            </a:extLst>
          </p:cNvPr>
          <p:cNvPicPr>
            <a:picLocks noChangeAspect="1"/>
          </p:cNvPicPr>
          <p:nvPr/>
        </p:nvPicPr>
        <p:blipFill>
          <a:blip r:embed="rId4"/>
          <a:srcRect/>
          <a:stretch/>
        </p:blipFill>
        <p:spPr>
          <a:xfrm>
            <a:off x="770339" y="4144786"/>
            <a:ext cx="7603320" cy="572686"/>
          </a:xfrm>
          <a:prstGeom prst="rect">
            <a:avLst/>
          </a:prstGeom>
        </p:spPr>
      </p:pic>
      <p:grpSp>
        <p:nvGrpSpPr>
          <p:cNvPr id="14" name="Group 13">
            <a:extLst>
              <a:ext uri="{FF2B5EF4-FFF2-40B4-BE49-F238E27FC236}">
                <a16:creationId xmlns:a16="http://schemas.microsoft.com/office/drawing/2014/main" id="{D894A12B-08EF-468F-AF9C-6F011FBDF6EE}"/>
              </a:ext>
            </a:extLst>
          </p:cNvPr>
          <p:cNvGrpSpPr/>
          <p:nvPr/>
        </p:nvGrpSpPr>
        <p:grpSpPr>
          <a:xfrm>
            <a:off x="563320" y="2357438"/>
            <a:ext cx="1494080" cy="1434765"/>
            <a:chOff x="1338534" y="3268579"/>
            <a:chExt cx="1296957" cy="2598821"/>
          </a:xfrm>
        </p:grpSpPr>
        <p:sp>
          <p:nvSpPr>
            <p:cNvPr id="15" name="TextBox 14">
              <a:extLst>
                <a:ext uri="{FF2B5EF4-FFF2-40B4-BE49-F238E27FC236}">
                  <a16:creationId xmlns:a16="http://schemas.microsoft.com/office/drawing/2014/main" id="{67652D0B-301A-41BB-B1B5-0523F3CAFC38}"/>
                </a:ext>
              </a:extLst>
            </p:cNvPr>
            <p:cNvSpPr txBox="1"/>
            <p:nvPr/>
          </p:nvSpPr>
          <p:spPr>
            <a:xfrm>
              <a:off x="1338534" y="3429001"/>
              <a:ext cx="1296957" cy="2438399"/>
            </a:xfrm>
            <a:prstGeom prst="rect">
              <a:avLst/>
            </a:prstGeom>
            <a:noFill/>
            <a:ln>
              <a:solidFill>
                <a:schemeClr val="tx1"/>
              </a:solidFill>
            </a:ln>
          </p:spPr>
          <p:txBody>
            <a:bodyPr wrap="square" rtlCol="0">
              <a:noAutofit/>
            </a:bodyPr>
            <a:lstStyle/>
            <a:p>
              <a:pPr algn="ctr"/>
              <a:r>
                <a:rPr lang="en-US" sz="900" dirty="0">
                  <a:latin typeface="+mj-lt"/>
                </a:rPr>
                <a:t>Document History</a:t>
              </a:r>
            </a:p>
            <a:p>
              <a:pPr algn="ctr"/>
              <a:endParaRPr lang="en-US" sz="900" dirty="0">
                <a:latin typeface="+mj-lt"/>
              </a:endParaRPr>
            </a:p>
            <a:p>
              <a:pPr lvl="0"/>
              <a:r>
                <a:rPr lang="en-US" sz="900" dirty="0">
                  <a:solidFill>
                    <a:srgbClr val="000000"/>
                  </a:solidFill>
                  <a:latin typeface="Arial"/>
                </a:rPr>
                <a:t>1. CREATED</a:t>
              </a:r>
            </a:p>
            <a:p>
              <a:pPr lvl="0"/>
              <a:r>
                <a:rPr lang="en-US" sz="900" dirty="0">
                  <a:solidFill>
                    <a:srgbClr val="000000"/>
                  </a:solidFill>
                  <a:latin typeface="Arial"/>
                </a:rPr>
                <a:t>2. SIGNED</a:t>
              </a:r>
            </a:p>
            <a:p>
              <a:pPr lvl="0"/>
              <a:r>
                <a:rPr lang="en-US" sz="900" dirty="0">
                  <a:solidFill>
                    <a:srgbClr val="000000"/>
                  </a:solidFill>
                  <a:latin typeface="Arial"/>
                </a:rPr>
                <a:t>3. APPROVED</a:t>
              </a:r>
            </a:p>
          </p:txBody>
        </p:sp>
        <p:sp>
          <p:nvSpPr>
            <p:cNvPr id="16" name="TextBox 15">
              <a:extLst>
                <a:ext uri="{FF2B5EF4-FFF2-40B4-BE49-F238E27FC236}">
                  <a16:creationId xmlns:a16="http://schemas.microsoft.com/office/drawing/2014/main" id="{E66D1615-D178-49C3-A5C1-1E9EC5B23063}"/>
                </a:ext>
              </a:extLst>
            </p:cNvPr>
            <p:cNvSpPr txBox="1"/>
            <p:nvPr/>
          </p:nvSpPr>
          <p:spPr>
            <a:xfrm>
              <a:off x="1389203" y="3268579"/>
              <a:ext cx="1111558" cy="198521"/>
            </a:xfrm>
            <a:prstGeom prst="rect">
              <a:avLst/>
            </a:prstGeom>
            <a:noFill/>
          </p:spPr>
          <p:txBody>
            <a:bodyPr wrap="square" rtlCol="0" anchor="b">
              <a:noAutofit/>
            </a:bodyPr>
            <a:lstStyle/>
            <a:p>
              <a:pPr algn="ctr"/>
              <a:r>
                <a:rPr lang="en-US" sz="1200" dirty="0">
                  <a:latin typeface="+mj-lt"/>
                </a:rPr>
                <a:t>Authorization</a:t>
              </a:r>
            </a:p>
          </p:txBody>
        </p:sp>
      </p:grpSp>
      <p:sp>
        <p:nvSpPr>
          <p:cNvPr id="17" name="TextBox 16">
            <a:extLst>
              <a:ext uri="{FF2B5EF4-FFF2-40B4-BE49-F238E27FC236}">
                <a16:creationId xmlns:a16="http://schemas.microsoft.com/office/drawing/2014/main" id="{9489DAD7-11AF-4C9E-BC2A-81AAF96AA58E}"/>
              </a:ext>
            </a:extLst>
          </p:cNvPr>
          <p:cNvSpPr txBox="1"/>
          <p:nvPr/>
        </p:nvSpPr>
        <p:spPr>
          <a:xfrm>
            <a:off x="6557536" y="101662"/>
            <a:ext cx="2487404" cy="3690541"/>
          </a:xfrm>
          <a:prstGeom prst="rect">
            <a:avLst/>
          </a:prstGeom>
          <a:solidFill>
            <a:schemeClr val="bg1"/>
          </a:solidFill>
          <a:ln>
            <a:solidFill>
              <a:schemeClr val="tx1"/>
            </a:solidFill>
          </a:ln>
        </p:spPr>
        <p:txBody>
          <a:bodyPr wrap="square" rtlCol="0" anchor="t">
            <a:normAutofit/>
          </a:bodyPr>
          <a:lstStyle/>
          <a:p>
            <a:r>
              <a:rPr lang="en-US" sz="1050" dirty="0">
                <a:latin typeface="+mj-lt"/>
              </a:rPr>
              <a:t>Date: October 2, 2023</a:t>
            </a:r>
          </a:p>
          <a:p>
            <a:endParaRPr lang="en-US" sz="1050" dirty="0">
              <a:latin typeface="+mj-lt"/>
            </a:endParaRPr>
          </a:p>
          <a:p>
            <a:r>
              <a:rPr lang="en-US" sz="1050" dirty="0">
                <a:latin typeface="+mj-lt"/>
              </a:rPr>
              <a:t>Traveler is currently on travel.</a:t>
            </a:r>
          </a:p>
          <a:p>
            <a:endParaRPr lang="en-US" sz="1050" dirty="0">
              <a:latin typeface="+mj-lt"/>
            </a:endParaRPr>
          </a:p>
          <a:p>
            <a:r>
              <a:rPr lang="en-US" sz="1050" dirty="0">
                <a:latin typeface="+mj-lt"/>
              </a:rPr>
              <a:t>The Accounting System goes down for Maintenance.</a:t>
            </a:r>
          </a:p>
          <a:p>
            <a:endParaRPr lang="en-US" sz="1050" dirty="0">
              <a:latin typeface="+mj-lt"/>
            </a:endParaRPr>
          </a:p>
        </p:txBody>
      </p:sp>
    </p:spTree>
    <p:extLst>
      <p:ext uri="{BB962C8B-B14F-4D97-AF65-F5344CB8AC3E}">
        <p14:creationId xmlns:p14="http://schemas.microsoft.com/office/powerpoint/2010/main" val="1553450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1"/>
          <p:cNvSpPr>
            <a:spLocks noGrp="1"/>
          </p:cNvSpPr>
          <p:nvPr>
            <p:ph type="title"/>
          </p:nvPr>
        </p:nvSpPr>
        <p:spPr/>
        <p:txBody>
          <a:bodyPr/>
          <a:lstStyle/>
          <a:p>
            <a:r>
              <a:rPr lang="en-US"/>
              <a:t>Document # 2 Processing</a:t>
            </a:r>
            <a:endParaRPr lang="en-US" dirty="0"/>
          </a:p>
        </p:txBody>
      </p:sp>
      <p:sp>
        <p:nvSpPr>
          <p:cNvPr id="2" name="Slide Number Placeholder 1"/>
          <p:cNvSpPr>
            <a:spLocks noGrp="1"/>
          </p:cNvSpPr>
          <p:nvPr>
            <p:ph type="sldNum" sz="quarter" idx="4"/>
          </p:nvPr>
        </p:nvSpPr>
        <p:spPr/>
        <p:txBody>
          <a:bodyPr/>
          <a:lstStyle/>
          <a:p>
            <a:fld id="{AE996456-A239-4CAC-9D7B-FBB676CEB3E5}" type="slidenum">
              <a:rPr lang="en-US" smtClean="0"/>
              <a:pPr/>
              <a:t>31</a:t>
            </a:fld>
            <a:endParaRPr lang="en-US" dirty="0"/>
          </a:p>
        </p:txBody>
      </p:sp>
      <p:grpSp>
        <p:nvGrpSpPr>
          <p:cNvPr id="19" name="Group 18">
            <a:extLst>
              <a:ext uri="{FF2B5EF4-FFF2-40B4-BE49-F238E27FC236}">
                <a16:creationId xmlns:a16="http://schemas.microsoft.com/office/drawing/2014/main" id="{7144E341-9C4D-4DBA-8E18-51B3F46F1B84}"/>
              </a:ext>
            </a:extLst>
          </p:cNvPr>
          <p:cNvGrpSpPr/>
          <p:nvPr/>
        </p:nvGrpSpPr>
        <p:grpSpPr>
          <a:xfrm>
            <a:off x="563320" y="2357438"/>
            <a:ext cx="1494080" cy="1434765"/>
            <a:chOff x="1338534" y="3268579"/>
            <a:chExt cx="1296957" cy="2598821"/>
          </a:xfrm>
        </p:grpSpPr>
        <p:sp>
          <p:nvSpPr>
            <p:cNvPr id="20" name="TextBox 19">
              <a:extLst>
                <a:ext uri="{FF2B5EF4-FFF2-40B4-BE49-F238E27FC236}">
                  <a16:creationId xmlns:a16="http://schemas.microsoft.com/office/drawing/2014/main" id="{7E306D30-2A2C-4C9B-8B77-03D8D591C353}"/>
                </a:ext>
              </a:extLst>
            </p:cNvPr>
            <p:cNvSpPr txBox="1"/>
            <p:nvPr/>
          </p:nvSpPr>
          <p:spPr>
            <a:xfrm>
              <a:off x="1338534" y="3429001"/>
              <a:ext cx="1296957" cy="2438399"/>
            </a:xfrm>
            <a:prstGeom prst="rect">
              <a:avLst/>
            </a:prstGeom>
            <a:noFill/>
            <a:ln>
              <a:solidFill>
                <a:schemeClr val="tx1"/>
              </a:solidFill>
            </a:ln>
          </p:spPr>
          <p:txBody>
            <a:bodyPr wrap="square" rtlCol="0">
              <a:noAutofit/>
            </a:bodyPr>
            <a:lstStyle/>
            <a:p>
              <a:pPr algn="ctr"/>
              <a:r>
                <a:rPr lang="en-US" sz="900" dirty="0">
                  <a:latin typeface="+mj-lt"/>
                </a:rPr>
                <a:t>Document History</a:t>
              </a:r>
            </a:p>
            <a:p>
              <a:pPr algn="ctr"/>
              <a:endParaRPr lang="en-US" sz="900" dirty="0">
                <a:latin typeface="+mj-lt"/>
              </a:endParaRPr>
            </a:p>
            <a:p>
              <a:pPr lvl="0"/>
              <a:r>
                <a:rPr lang="en-US" sz="900" dirty="0">
                  <a:solidFill>
                    <a:srgbClr val="000000"/>
                  </a:solidFill>
                  <a:latin typeface="Arial"/>
                </a:rPr>
                <a:t>1. CREATED</a:t>
              </a:r>
            </a:p>
            <a:p>
              <a:pPr lvl="0"/>
              <a:r>
                <a:rPr lang="en-US" sz="900" dirty="0">
                  <a:solidFill>
                    <a:srgbClr val="000000"/>
                  </a:solidFill>
                  <a:latin typeface="Arial"/>
                </a:rPr>
                <a:t>2. SIGNED</a:t>
              </a:r>
            </a:p>
            <a:p>
              <a:pPr lvl="0"/>
              <a:r>
                <a:rPr lang="en-US" sz="900" dirty="0">
                  <a:solidFill>
                    <a:srgbClr val="000000"/>
                  </a:solidFill>
                  <a:latin typeface="Arial"/>
                </a:rPr>
                <a:t>3. APPROVED</a:t>
              </a:r>
            </a:p>
          </p:txBody>
        </p:sp>
        <p:sp>
          <p:nvSpPr>
            <p:cNvPr id="21" name="TextBox 20">
              <a:extLst>
                <a:ext uri="{FF2B5EF4-FFF2-40B4-BE49-F238E27FC236}">
                  <a16:creationId xmlns:a16="http://schemas.microsoft.com/office/drawing/2014/main" id="{BF4760C3-8B98-4725-938C-756C17B52682}"/>
                </a:ext>
              </a:extLst>
            </p:cNvPr>
            <p:cNvSpPr txBox="1"/>
            <p:nvPr/>
          </p:nvSpPr>
          <p:spPr>
            <a:xfrm>
              <a:off x="1389203" y="3268579"/>
              <a:ext cx="1111558" cy="198521"/>
            </a:xfrm>
            <a:prstGeom prst="rect">
              <a:avLst/>
            </a:prstGeom>
            <a:noFill/>
          </p:spPr>
          <p:txBody>
            <a:bodyPr wrap="square" rtlCol="0" anchor="b">
              <a:noAutofit/>
            </a:bodyPr>
            <a:lstStyle/>
            <a:p>
              <a:pPr algn="ctr"/>
              <a:r>
                <a:rPr lang="en-US" sz="1200" dirty="0">
                  <a:latin typeface="+mj-lt"/>
                </a:rPr>
                <a:t>Authorization</a:t>
              </a:r>
            </a:p>
          </p:txBody>
        </p:sp>
      </p:grpSp>
      <p:pic>
        <p:nvPicPr>
          <p:cNvPr id="13" name="Picture 14">
            <a:extLst>
              <a:ext uri="{FF2B5EF4-FFF2-40B4-BE49-F238E27FC236}">
                <a16:creationId xmlns:a16="http://schemas.microsoft.com/office/drawing/2014/main" id="{56E824F0-48A7-42BF-A6A4-ED2A81CEE110}"/>
              </a:ext>
            </a:extLst>
          </p:cNvPr>
          <p:cNvPicPr>
            <a:picLocks noChangeAspect="1"/>
          </p:cNvPicPr>
          <p:nvPr/>
        </p:nvPicPr>
        <p:blipFill>
          <a:blip r:embed="rId3"/>
          <a:srcRect/>
          <a:stretch/>
        </p:blipFill>
        <p:spPr>
          <a:xfrm>
            <a:off x="770339" y="4144786"/>
            <a:ext cx="7603320" cy="572686"/>
          </a:xfrm>
          <a:prstGeom prst="rect">
            <a:avLst/>
          </a:prstGeom>
        </p:spPr>
      </p:pic>
      <p:pic>
        <p:nvPicPr>
          <p:cNvPr id="16" name="Picture 15">
            <a:extLst>
              <a:ext uri="{FF2B5EF4-FFF2-40B4-BE49-F238E27FC236}">
                <a16:creationId xmlns:a16="http://schemas.microsoft.com/office/drawing/2014/main" id="{742BF144-C4DB-46B7-AEDF-FB0DCBAF03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6052" y="852530"/>
            <a:ext cx="6022760" cy="2544447"/>
          </a:xfrm>
          <a:prstGeom prst="rect">
            <a:avLst/>
          </a:prstGeom>
        </p:spPr>
      </p:pic>
      <p:sp>
        <p:nvSpPr>
          <p:cNvPr id="17" name="TextBox 16">
            <a:extLst>
              <a:ext uri="{FF2B5EF4-FFF2-40B4-BE49-F238E27FC236}">
                <a16:creationId xmlns:a16="http://schemas.microsoft.com/office/drawing/2014/main" id="{2060BBAF-40EF-4BDF-962B-8E5859C7B13F}"/>
              </a:ext>
            </a:extLst>
          </p:cNvPr>
          <p:cNvSpPr txBox="1"/>
          <p:nvPr/>
        </p:nvSpPr>
        <p:spPr>
          <a:xfrm>
            <a:off x="6557536" y="101662"/>
            <a:ext cx="2487404" cy="3690541"/>
          </a:xfrm>
          <a:prstGeom prst="rect">
            <a:avLst/>
          </a:prstGeom>
          <a:solidFill>
            <a:schemeClr val="bg1"/>
          </a:solidFill>
          <a:ln>
            <a:solidFill>
              <a:schemeClr val="tx1"/>
            </a:solidFill>
          </a:ln>
        </p:spPr>
        <p:txBody>
          <a:bodyPr wrap="square" rtlCol="0" anchor="t">
            <a:normAutofit/>
          </a:bodyPr>
          <a:lstStyle/>
          <a:p>
            <a:r>
              <a:rPr lang="en-US" sz="1050" dirty="0">
                <a:latin typeface="+mj-lt"/>
              </a:rPr>
              <a:t>Date: October 10, 2023</a:t>
            </a:r>
          </a:p>
          <a:p>
            <a:endParaRPr lang="en-US" sz="1050" dirty="0">
              <a:latin typeface="+mj-lt"/>
            </a:endParaRPr>
          </a:p>
          <a:p>
            <a:r>
              <a:rPr lang="en-US" sz="1050" dirty="0">
                <a:latin typeface="+mj-lt"/>
              </a:rPr>
              <a:t>Traveler is currently on travel.</a:t>
            </a:r>
          </a:p>
          <a:p>
            <a:endParaRPr lang="en-US" sz="1050" dirty="0">
              <a:latin typeface="+mj-lt"/>
            </a:endParaRPr>
          </a:p>
          <a:p>
            <a:r>
              <a:rPr lang="en-US" sz="1050" dirty="0">
                <a:latin typeface="+mj-lt"/>
              </a:rPr>
              <a:t>The Accounting System comes back up and begins processing the transactions.</a:t>
            </a:r>
          </a:p>
          <a:p>
            <a:endParaRPr lang="en-US" sz="1050" dirty="0">
              <a:latin typeface="+mj-lt"/>
            </a:endParaRPr>
          </a:p>
          <a:p>
            <a:r>
              <a:rPr lang="en-US" sz="1050" dirty="0">
                <a:latin typeface="+mj-lt"/>
              </a:rPr>
              <a:t>Because of the downtime, there is likely a backlog of obligations that need to be processed.</a:t>
            </a:r>
          </a:p>
          <a:p>
            <a:endParaRPr lang="en-US" sz="1050" dirty="0">
              <a:latin typeface="+mj-lt"/>
            </a:endParaRPr>
          </a:p>
          <a:p>
            <a:endParaRPr lang="en-US" sz="1050" dirty="0">
              <a:latin typeface="+mj-lt"/>
            </a:endParaRPr>
          </a:p>
        </p:txBody>
      </p:sp>
    </p:spTree>
    <p:extLst>
      <p:ext uri="{BB962C8B-B14F-4D97-AF65-F5344CB8AC3E}">
        <p14:creationId xmlns:p14="http://schemas.microsoft.com/office/powerpoint/2010/main" val="4288773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F1D7BE4-8FAA-4B22-A141-2BAA781A114F}"/>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rcRect/>
          <a:stretch/>
        </p:blipFill>
        <p:spPr>
          <a:xfrm>
            <a:off x="447683" y="777324"/>
            <a:ext cx="5945497" cy="2588092"/>
          </a:xfrm>
          <a:prstGeom prst="rect">
            <a:avLst/>
          </a:prstGeom>
        </p:spPr>
      </p:pic>
      <p:sp>
        <p:nvSpPr>
          <p:cNvPr id="68" name="Title 1"/>
          <p:cNvSpPr>
            <a:spLocks noGrp="1"/>
          </p:cNvSpPr>
          <p:nvPr>
            <p:ph type="title"/>
          </p:nvPr>
        </p:nvSpPr>
        <p:spPr/>
        <p:txBody>
          <a:bodyPr/>
          <a:lstStyle/>
          <a:p>
            <a:r>
              <a:rPr lang="en-US"/>
              <a:t>Document # 2 Processing</a:t>
            </a:r>
            <a:endParaRPr lang="en-US" dirty="0"/>
          </a:p>
        </p:txBody>
      </p:sp>
      <p:sp>
        <p:nvSpPr>
          <p:cNvPr id="2" name="Slide Number Placeholder 1"/>
          <p:cNvSpPr>
            <a:spLocks noGrp="1"/>
          </p:cNvSpPr>
          <p:nvPr>
            <p:ph type="sldNum" sz="quarter" idx="4"/>
          </p:nvPr>
        </p:nvSpPr>
        <p:spPr/>
        <p:txBody>
          <a:bodyPr/>
          <a:lstStyle/>
          <a:p>
            <a:fld id="{AE996456-A239-4CAC-9D7B-FBB676CEB3E5}" type="slidenum">
              <a:rPr lang="en-US" smtClean="0"/>
              <a:pPr/>
              <a:t>32</a:t>
            </a:fld>
            <a:endParaRPr lang="en-US" dirty="0"/>
          </a:p>
        </p:txBody>
      </p:sp>
      <p:grpSp>
        <p:nvGrpSpPr>
          <p:cNvPr id="25" name="Group 24">
            <a:extLst>
              <a:ext uri="{FF2B5EF4-FFF2-40B4-BE49-F238E27FC236}">
                <a16:creationId xmlns:a16="http://schemas.microsoft.com/office/drawing/2014/main" id="{493C0FB2-6977-4F7A-BECC-67C78C468334}"/>
              </a:ext>
            </a:extLst>
          </p:cNvPr>
          <p:cNvGrpSpPr/>
          <p:nvPr/>
        </p:nvGrpSpPr>
        <p:grpSpPr>
          <a:xfrm>
            <a:off x="563320" y="2357438"/>
            <a:ext cx="1494080" cy="1434765"/>
            <a:chOff x="1338534" y="3268579"/>
            <a:chExt cx="1296957" cy="2598821"/>
          </a:xfrm>
        </p:grpSpPr>
        <p:sp>
          <p:nvSpPr>
            <p:cNvPr id="26" name="TextBox 25">
              <a:extLst>
                <a:ext uri="{FF2B5EF4-FFF2-40B4-BE49-F238E27FC236}">
                  <a16:creationId xmlns:a16="http://schemas.microsoft.com/office/drawing/2014/main" id="{2499C173-96FA-4EE7-A615-090EA6ABAD7B}"/>
                </a:ext>
              </a:extLst>
            </p:cNvPr>
            <p:cNvSpPr txBox="1"/>
            <p:nvPr/>
          </p:nvSpPr>
          <p:spPr>
            <a:xfrm>
              <a:off x="1338534" y="3429001"/>
              <a:ext cx="1296957" cy="2438399"/>
            </a:xfrm>
            <a:prstGeom prst="rect">
              <a:avLst/>
            </a:prstGeom>
            <a:noFill/>
            <a:ln>
              <a:solidFill>
                <a:schemeClr val="tx1"/>
              </a:solidFill>
            </a:ln>
          </p:spPr>
          <p:txBody>
            <a:bodyPr wrap="square" rtlCol="0">
              <a:noAutofit/>
            </a:bodyPr>
            <a:lstStyle/>
            <a:p>
              <a:pPr algn="ctr"/>
              <a:r>
                <a:rPr lang="en-US" sz="900" dirty="0">
                  <a:latin typeface="+mj-lt"/>
                </a:rPr>
                <a:t>Document History</a:t>
              </a:r>
            </a:p>
            <a:p>
              <a:pPr algn="ctr"/>
              <a:endParaRPr lang="en-US" sz="900" dirty="0">
                <a:latin typeface="+mj-lt"/>
              </a:endParaRPr>
            </a:p>
            <a:p>
              <a:pPr lvl="0"/>
              <a:r>
                <a:rPr lang="en-US" sz="900" dirty="0">
                  <a:solidFill>
                    <a:srgbClr val="000000"/>
                  </a:solidFill>
                  <a:latin typeface="Arial"/>
                </a:rPr>
                <a:t>1. CREATED</a:t>
              </a:r>
            </a:p>
            <a:p>
              <a:pPr lvl="0"/>
              <a:r>
                <a:rPr lang="en-US" sz="900" dirty="0">
                  <a:solidFill>
                    <a:srgbClr val="000000"/>
                  </a:solidFill>
                  <a:latin typeface="Arial"/>
                </a:rPr>
                <a:t>2. SIGNED</a:t>
              </a:r>
            </a:p>
            <a:p>
              <a:pPr lvl="0"/>
              <a:r>
                <a:rPr lang="en-US" sz="900" dirty="0">
                  <a:solidFill>
                    <a:srgbClr val="000000"/>
                  </a:solidFill>
                  <a:latin typeface="Arial"/>
                </a:rPr>
                <a:t>3. APPROVED</a:t>
              </a:r>
            </a:p>
            <a:p>
              <a:pPr lvl="0"/>
              <a:r>
                <a:rPr lang="en-US" sz="900" dirty="0">
                  <a:solidFill>
                    <a:srgbClr val="000000"/>
                  </a:solidFill>
                  <a:latin typeface="Arial"/>
                </a:rPr>
                <a:t>4. PAYLINK</a:t>
              </a:r>
            </a:p>
            <a:p>
              <a:pPr lvl="0"/>
              <a:r>
                <a:rPr lang="en-US" sz="900" dirty="0">
                  <a:solidFill>
                    <a:srgbClr val="000000"/>
                  </a:solidFill>
                  <a:latin typeface="Arial"/>
                </a:rPr>
                <a:t>5. OBLIG SUBMITTED</a:t>
              </a:r>
            </a:p>
          </p:txBody>
        </p:sp>
        <p:sp>
          <p:nvSpPr>
            <p:cNvPr id="27" name="TextBox 26">
              <a:extLst>
                <a:ext uri="{FF2B5EF4-FFF2-40B4-BE49-F238E27FC236}">
                  <a16:creationId xmlns:a16="http://schemas.microsoft.com/office/drawing/2014/main" id="{31AD1F85-C031-4BF5-B482-DB20E133AFF7}"/>
                </a:ext>
              </a:extLst>
            </p:cNvPr>
            <p:cNvSpPr txBox="1"/>
            <p:nvPr/>
          </p:nvSpPr>
          <p:spPr>
            <a:xfrm>
              <a:off x="1389203" y="3268579"/>
              <a:ext cx="1111558" cy="198521"/>
            </a:xfrm>
            <a:prstGeom prst="rect">
              <a:avLst/>
            </a:prstGeom>
            <a:noFill/>
          </p:spPr>
          <p:txBody>
            <a:bodyPr wrap="square" rtlCol="0" anchor="b">
              <a:noAutofit/>
            </a:bodyPr>
            <a:lstStyle/>
            <a:p>
              <a:pPr algn="ctr"/>
              <a:r>
                <a:rPr lang="en-US" sz="1200" dirty="0">
                  <a:latin typeface="+mj-lt"/>
                </a:rPr>
                <a:t>Authorization</a:t>
              </a:r>
            </a:p>
          </p:txBody>
        </p:sp>
      </p:grpSp>
      <p:pic>
        <p:nvPicPr>
          <p:cNvPr id="13" name="Picture 14">
            <a:extLst>
              <a:ext uri="{FF2B5EF4-FFF2-40B4-BE49-F238E27FC236}">
                <a16:creationId xmlns:a16="http://schemas.microsoft.com/office/drawing/2014/main" id="{B4840F9A-1F9D-4802-80DA-D6DA1FC6A4B3}"/>
              </a:ext>
            </a:extLst>
          </p:cNvPr>
          <p:cNvPicPr>
            <a:picLocks noChangeAspect="1"/>
          </p:cNvPicPr>
          <p:nvPr/>
        </p:nvPicPr>
        <p:blipFill>
          <a:blip r:embed="rId4"/>
          <a:srcRect/>
          <a:stretch/>
        </p:blipFill>
        <p:spPr>
          <a:xfrm>
            <a:off x="770339" y="4144786"/>
            <a:ext cx="7603320" cy="572686"/>
          </a:xfrm>
          <a:prstGeom prst="rect">
            <a:avLst/>
          </a:prstGeom>
        </p:spPr>
      </p:pic>
      <p:sp>
        <p:nvSpPr>
          <p:cNvPr id="14" name="TextBox 13">
            <a:extLst>
              <a:ext uri="{FF2B5EF4-FFF2-40B4-BE49-F238E27FC236}">
                <a16:creationId xmlns:a16="http://schemas.microsoft.com/office/drawing/2014/main" id="{A5554B8E-4CA7-420D-9009-29E429777003}"/>
              </a:ext>
            </a:extLst>
          </p:cNvPr>
          <p:cNvSpPr txBox="1"/>
          <p:nvPr/>
        </p:nvSpPr>
        <p:spPr>
          <a:xfrm>
            <a:off x="6557536" y="101662"/>
            <a:ext cx="2487404" cy="3690541"/>
          </a:xfrm>
          <a:prstGeom prst="rect">
            <a:avLst/>
          </a:prstGeom>
          <a:solidFill>
            <a:schemeClr val="bg1"/>
          </a:solidFill>
          <a:ln>
            <a:solidFill>
              <a:schemeClr val="tx1"/>
            </a:solidFill>
          </a:ln>
        </p:spPr>
        <p:txBody>
          <a:bodyPr wrap="square" rtlCol="0" anchor="t">
            <a:normAutofit/>
          </a:bodyPr>
          <a:lstStyle/>
          <a:p>
            <a:r>
              <a:rPr lang="en-US" sz="1050" dirty="0">
                <a:latin typeface="+mj-lt"/>
              </a:rPr>
              <a:t>Date: October 11, 2023</a:t>
            </a:r>
          </a:p>
          <a:p>
            <a:endParaRPr lang="en-US" sz="1050" dirty="0">
              <a:latin typeface="+mj-lt"/>
            </a:endParaRPr>
          </a:p>
          <a:p>
            <a:r>
              <a:rPr lang="en-US" sz="1050" dirty="0">
                <a:latin typeface="+mj-lt"/>
              </a:rPr>
              <a:t>Traveler is currently on travel.</a:t>
            </a:r>
          </a:p>
          <a:p>
            <a:endParaRPr lang="en-US" sz="1050" dirty="0">
              <a:latin typeface="+mj-lt"/>
            </a:endParaRPr>
          </a:p>
          <a:p>
            <a:r>
              <a:rPr lang="en-US" sz="1050" dirty="0">
                <a:latin typeface="+mj-lt"/>
              </a:rPr>
              <a:t>The FY 24 Transaction Release Date hits and DTS sends the Obligation to the Accounting System. </a:t>
            </a:r>
          </a:p>
          <a:p>
            <a:endParaRPr lang="en-US" sz="1050" dirty="0">
              <a:latin typeface="+mj-lt"/>
            </a:endParaRPr>
          </a:p>
          <a:p>
            <a:r>
              <a:rPr lang="en-US" sz="1050" dirty="0">
                <a:latin typeface="+mj-lt"/>
              </a:rPr>
              <a:t>There may be a delay in processing the requests, however, due to the number of obligations that have now been transmitted.</a:t>
            </a:r>
          </a:p>
          <a:p>
            <a:endParaRPr lang="en-US" sz="1050" dirty="0">
              <a:latin typeface="+mj-lt"/>
            </a:endParaRPr>
          </a:p>
          <a:p>
            <a:endParaRPr lang="en-US" sz="1050" dirty="0">
              <a:latin typeface="+mj-lt"/>
            </a:endParaRPr>
          </a:p>
        </p:txBody>
      </p:sp>
    </p:spTree>
    <p:extLst>
      <p:ext uri="{BB962C8B-B14F-4D97-AF65-F5344CB8AC3E}">
        <p14:creationId xmlns:p14="http://schemas.microsoft.com/office/powerpoint/2010/main" val="1597337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EE87AD-A48A-40FA-A891-1541E7AD2FD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7683" y="777483"/>
            <a:ext cx="5915017" cy="2574824"/>
          </a:xfrm>
          <a:prstGeom prst="rect">
            <a:avLst/>
          </a:prstGeom>
        </p:spPr>
      </p:pic>
      <p:sp>
        <p:nvSpPr>
          <p:cNvPr id="68" name="Title 1"/>
          <p:cNvSpPr>
            <a:spLocks noGrp="1"/>
          </p:cNvSpPr>
          <p:nvPr>
            <p:ph type="title"/>
          </p:nvPr>
        </p:nvSpPr>
        <p:spPr/>
        <p:txBody>
          <a:bodyPr/>
          <a:lstStyle/>
          <a:p>
            <a:r>
              <a:rPr lang="en-US"/>
              <a:t>Document # 2 Processing</a:t>
            </a:r>
            <a:endParaRPr lang="en-US" dirty="0"/>
          </a:p>
        </p:txBody>
      </p:sp>
      <p:sp>
        <p:nvSpPr>
          <p:cNvPr id="2" name="Slide Number Placeholder 1"/>
          <p:cNvSpPr>
            <a:spLocks noGrp="1"/>
          </p:cNvSpPr>
          <p:nvPr>
            <p:ph type="sldNum" sz="quarter" idx="4"/>
          </p:nvPr>
        </p:nvSpPr>
        <p:spPr/>
        <p:txBody>
          <a:bodyPr/>
          <a:lstStyle/>
          <a:p>
            <a:fld id="{AE996456-A239-4CAC-9D7B-FBB676CEB3E5}" type="slidenum">
              <a:rPr lang="en-US" smtClean="0"/>
              <a:pPr/>
              <a:t>33</a:t>
            </a:fld>
            <a:endParaRPr lang="en-US" dirty="0"/>
          </a:p>
        </p:txBody>
      </p:sp>
      <p:grpSp>
        <p:nvGrpSpPr>
          <p:cNvPr id="28" name="Group 27">
            <a:extLst>
              <a:ext uri="{FF2B5EF4-FFF2-40B4-BE49-F238E27FC236}">
                <a16:creationId xmlns:a16="http://schemas.microsoft.com/office/drawing/2014/main" id="{4657D88E-2788-4B9C-A382-09863465B627}"/>
              </a:ext>
            </a:extLst>
          </p:cNvPr>
          <p:cNvGrpSpPr/>
          <p:nvPr/>
        </p:nvGrpSpPr>
        <p:grpSpPr>
          <a:xfrm>
            <a:off x="563320" y="2357438"/>
            <a:ext cx="1494080" cy="1434765"/>
            <a:chOff x="1338534" y="3268579"/>
            <a:chExt cx="1296957" cy="2598821"/>
          </a:xfrm>
        </p:grpSpPr>
        <p:sp>
          <p:nvSpPr>
            <p:cNvPr id="29" name="TextBox 28">
              <a:extLst>
                <a:ext uri="{FF2B5EF4-FFF2-40B4-BE49-F238E27FC236}">
                  <a16:creationId xmlns:a16="http://schemas.microsoft.com/office/drawing/2014/main" id="{32B95025-2E64-4BBB-9649-6C324A484F1F}"/>
                </a:ext>
              </a:extLst>
            </p:cNvPr>
            <p:cNvSpPr txBox="1"/>
            <p:nvPr/>
          </p:nvSpPr>
          <p:spPr>
            <a:xfrm>
              <a:off x="1338534" y="3429001"/>
              <a:ext cx="1296957" cy="2438399"/>
            </a:xfrm>
            <a:prstGeom prst="rect">
              <a:avLst/>
            </a:prstGeom>
            <a:noFill/>
            <a:ln>
              <a:solidFill>
                <a:schemeClr val="tx1"/>
              </a:solidFill>
            </a:ln>
          </p:spPr>
          <p:txBody>
            <a:bodyPr wrap="square" rtlCol="0">
              <a:noAutofit/>
            </a:bodyPr>
            <a:lstStyle/>
            <a:p>
              <a:pPr algn="ctr"/>
              <a:r>
                <a:rPr lang="en-US" sz="900" dirty="0">
                  <a:solidFill>
                    <a:schemeClr val="tx2"/>
                  </a:solidFill>
                  <a:latin typeface="+mj-lt"/>
                </a:rPr>
                <a:t>Document History</a:t>
              </a:r>
            </a:p>
            <a:p>
              <a:pPr algn="ctr"/>
              <a:endParaRPr lang="en-US" sz="900" dirty="0">
                <a:solidFill>
                  <a:schemeClr val="tx2"/>
                </a:solidFill>
                <a:latin typeface="+mj-lt"/>
              </a:endParaRPr>
            </a:p>
            <a:p>
              <a:pPr lvl="0"/>
              <a:r>
                <a:rPr lang="en-US" sz="900" dirty="0">
                  <a:solidFill>
                    <a:schemeClr val="tx2"/>
                  </a:solidFill>
                  <a:latin typeface="Arial"/>
                </a:rPr>
                <a:t>1. CREATED</a:t>
              </a:r>
            </a:p>
            <a:p>
              <a:pPr lvl="0"/>
              <a:r>
                <a:rPr lang="en-US" sz="900" dirty="0">
                  <a:solidFill>
                    <a:schemeClr val="tx2"/>
                  </a:solidFill>
                  <a:latin typeface="Arial"/>
                </a:rPr>
                <a:t>2. SIGNED</a:t>
              </a:r>
            </a:p>
            <a:p>
              <a:pPr lvl="0"/>
              <a:r>
                <a:rPr lang="en-US" sz="900" dirty="0">
                  <a:solidFill>
                    <a:schemeClr val="tx2"/>
                  </a:solidFill>
                  <a:latin typeface="Arial"/>
                </a:rPr>
                <a:t>3. APPROVED</a:t>
              </a:r>
            </a:p>
            <a:p>
              <a:pPr lvl="0"/>
              <a:r>
                <a:rPr lang="en-US" sz="900" dirty="0">
                  <a:solidFill>
                    <a:schemeClr val="tx2"/>
                  </a:solidFill>
                  <a:latin typeface="Arial"/>
                </a:rPr>
                <a:t>4. PAYLINK</a:t>
              </a:r>
            </a:p>
            <a:p>
              <a:pPr lvl="0"/>
              <a:r>
                <a:rPr lang="en-US" sz="900" dirty="0">
                  <a:solidFill>
                    <a:schemeClr val="tx2"/>
                  </a:solidFill>
                  <a:latin typeface="Arial"/>
                </a:rPr>
                <a:t>5. OBLIG SUBMITTED</a:t>
              </a:r>
            </a:p>
            <a:p>
              <a:pPr lvl="0"/>
              <a:r>
                <a:rPr lang="en-US" sz="900" dirty="0">
                  <a:solidFill>
                    <a:schemeClr val="tx2"/>
                  </a:solidFill>
                  <a:latin typeface="Arial"/>
                </a:rPr>
                <a:t>6. POS ACK RECEIVED</a:t>
              </a:r>
            </a:p>
          </p:txBody>
        </p:sp>
        <p:sp>
          <p:nvSpPr>
            <p:cNvPr id="30" name="TextBox 29">
              <a:extLst>
                <a:ext uri="{FF2B5EF4-FFF2-40B4-BE49-F238E27FC236}">
                  <a16:creationId xmlns:a16="http://schemas.microsoft.com/office/drawing/2014/main" id="{9A921F7F-E534-4E1A-8A4D-5C41FB016A29}"/>
                </a:ext>
              </a:extLst>
            </p:cNvPr>
            <p:cNvSpPr txBox="1"/>
            <p:nvPr/>
          </p:nvSpPr>
          <p:spPr>
            <a:xfrm>
              <a:off x="1389203" y="3268579"/>
              <a:ext cx="1111558" cy="198521"/>
            </a:xfrm>
            <a:prstGeom prst="rect">
              <a:avLst/>
            </a:prstGeom>
            <a:noFill/>
          </p:spPr>
          <p:txBody>
            <a:bodyPr wrap="square" rtlCol="0" anchor="b">
              <a:noAutofit/>
            </a:bodyPr>
            <a:lstStyle/>
            <a:p>
              <a:pPr algn="ctr"/>
              <a:r>
                <a:rPr lang="en-US" sz="1200" dirty="0">
                  <a:solidFill>
                    <a:schemeClr val="tx2"/>
                  </a:solidFill>
                  <a:latin typeface="+mj-lt"/>
                </a:rPr>
                <a:t>Authorization</a:t>
              </a:r>
            </a:p>
          </p:txBody>
        </p:sp>
      </p:grpSp>
      <p:pic>
        <p:nvPicPr>
          <p:cNvPr id="13" name="Picture 14">
            <a:extLst>
              <a:ext uri="{FF2B5EF4-FFF2-40B4-BE49-F238E27FC236}">
                <a16:creationId xmlns:a16="http://schemas.microsoft.com/office/drawing/2014/main" id="{42BD1908-82C5-4B11-A7F5-BC78CC8271E6}"/>
              </a:ext>
            </a:extLst>
          </p:cNvPr>
          <p:cNvPicPr>
            <a:picLocks noChangeAspect="1"/>
          </p:cNvPicPr>
          <p:nvPr/>
        </p:nvPicPr>
        <p:blipFill>
          <a:blip r:embed="rId4"/>
          <a:srcRect/>
          <a:stretch/>
        </p:blipFill>
        <p:spPr>
          <a:xfrm>
            <a:off x="770339" y="4144786"/>
            <a:ext cx="7603320" cy="572686"/>
          </a:xfrm>
          <a:prstGeom prst="rect">
            <a:avLst/>
          </a:prstGeom>
        </p:spPr>
      </p:pic>
      <p:sp>
        <p:nvSpPr>
          <p:cNvPr id="14" name="TextBox 13">
            <a:extLst>
              <a:ext uri="{FF2B5EF4-FFF2-40B4-BE49-F238E27FC236}">
                <a16:creationId xmlns:a16="http://schemas.microsoft.com/office/drawing/2014/main" id="{DF1A4421-27D8-4E4D-A0C7-844FEE3B2EBF}"/>
              </a:ext>
            </a:extLst>
          </p:cNvPr>
          <p:cNvSpPr txBox="1"/>
          <p:nvPr/>
        </p:nvSpPr>
        <p:spPr>
          <a:xfrm>
            <a:off x="6557536" y="101662"/>
            <a:ext cx="2487404" cy="3690541"/>
          </a:xfrm>
          <a:prstGeom prst="rect">
            <a:avLst/>
          </a:prstGeom>
          <a:solidFill>
            <a:schemeClr val="bg1"/>
          </a:solidFill>
          <a:ln>
            <a:solidFill>
              <a:schemeClr val="tx1"/>
            </a:solidFill>
          </a:ln>
        </p:spPr>
        <p:txBody>
          <a:bodyPr wrap="square" rtlCol="0" anchor="t">
            <a:normAutofit/>
          </a:bodyPr>
          <a:lstStyle/>
          <a:p>
            <a:r>
              <a:rPr lang="en-US" sz="1050" dirty="0">
                <a:latin typeface="+mj-lt"/>
              </a:rPr>
              <a:t>Date: October 16, 2023</a:t>
            </a:r>
          </a:p>
          <a:p>
            <a:endParaRPr lang="en-US" sz="1050" dirty="0">
              <a:latin typeface="+mj-lt"/>
            </a:endParaRPr>
          </a:p>
          <a:p>
            <a:r>
              <a:rPr lang="en-US" sz="1050" dirty="0">
                <a:latin typeface="+mj-lt"/>
              </a:rPr>
              <a:t>Traveler is currently on travel.</a:t>
            </a:r>
          </a:p>
          <a:p>
            <a:endParaRPr lang="en-US" sz="1050" dirty="0">
              <a:latin typeface="+mj-lt"/>
            </a:endParaRPr>
          </a:p>
          <a:p>
            <a:r>
              <a:rPr lang="en-US" sz="1050" dirty="0">
                <a:latin typeface="+mj-lt"/>
              </a:rPr>
              <a:t>The Accounting System has “caught up” and sent the Positive Acknowledgement back to DTS.</a:t>
            </a:r>
          </a:p>
          <a:p>
            <a:endParaRPr lang="en-US" sz="1050" dirty="0">
              <a:latin typeface="+mj-lt"/>
            </a:endParaRPr>
          </a:p>
          <a:p>
            <a:r>
              <a:rPr lang="en-US" sz="1050" dirty="0">
                <a:latin typeface="+mj-lt"/>
              </a:rPr>
              <a:t>If the traveler had a pre-voucher payment (Advance on FY 23 LOA), it will now begin processing.</a:t>
            </a:r>
          </a:p>
          <a:p>
            <a:endParaRPr lang="en-US" sz="1050" dirty="0">
              <a:latin typeface="+mj-lt"/>
            </a:endParaRPr>
          </a:p>
          <a:p>
            <a:endParaRPr lang="en-US" sz="1050" dirty="0">
              <a:latin typeface="+mj-lt"/>
            </a:endParaRPr>
          </a:p>
        </p:txBody>
      </p:sp>
    </p:spTree>
    <p:extLst>
      <p:ext uri="{BB962C8B-B14F-4D97-AF65-F5344CB8AC3E}">
        <p14:creationId xmlns:p14="http://schemas.microsoft.com/office/powerpoint/2010/main" val="4240069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303" y="271134"/>
            <a:ext cx="8350770" cy="498991"/>
          </a:xfrm>
        </p:spPr>
        <p:txBody>
          <a:bodyPr/>
          <a:lstStyle/>
          <a:p>
            <a:r>
              <a:rPr lang="en-US" dirty="0"/>
              <a:t>Document # 3</a:t>
            </a:r>
          </a:p>
        </p:txBody>
      </p:sp>
      <p:sp>
        <p:nvSpPr>
          <p:cNvPr id="4" name="Slide Number Placeholder 3"/>
          <p:cNvSpPr>
            <a:spLocks noGrp="1"/>
          </p:cNvSpPr>
          <p:nvPr>
            <p:ph type="sldNum" sz="quarter" idx="4"/>
          </p:nvPr>
        </p:nvSpPr>
        <p:spPr>
          <a:xfrm>
            <a:off x="8534587" y="4867316"/>
            <a:ext cx="271487" cy="174521"/>
          </a:xfrm>
        </p:spPr>
        <p:txBody>
          <a:bodyPr/>
          <a:lstStyle/>
          <a:p>
            <a:fld id="{7D187A4C-A87B-41AC-8A01-0B3AA42528A5}" type="slidenum">
              <a:rPr lang="en-US" smtClean="0"/>
              <a:pPr/>
              <a:t>34</a:t>
            </a:fld>
            <a:endParaRPr lang="en-US"/>
          </a:p>
        </p:txBody>
      </p:sp>
      <p:sp>
        <p:nvSpPr>
          <p:cNvPr id="3" name="Content Placeholder 2"/>
          <p:cNvSpPr>
            <a:spLocks noGrp="1"/>
          </p:cNvSpPr>
          <p:nvPr>
            <p:ph sz="quarter" idx="10"/>
          </p:nvPr>
        </p:nvSpPr>
        <p:spPr>
          <a:xfrm>
            <a:off x="455303" y="877661"/>
            <a:ext cx="8350460" cy="3951514"/>
          </a:xfrm>
        </p:spPr>
        <p:txBody>
          <a:bodyPr>
            <a:normAutofit lnSpcReduction="10000"/>
          </a:bodyPr>
          <a:lstStyle/>
          <a:p>
            <a:r>
              <a:rPr lang="en-US" dirty="0"/>
              <a:t>Travel Dates </a:t>
            </a:r>
          </a:p>
          <a:p>
            <a:pPr lvl="1"/>
            <a:r>
              <a:rPr lang="en-US" dirty="0"/>
              <a:t>October 11th – October 22nd </a:t>
            </a:r>
          </a:p>
          <a:p>
            <a:r>
              <a:rPr lang="en-US" dirty="0"/>
              <a:t>Line(s) of Accounting</a:t>
            </a:r>
          </a:p>
          <a:p>
            <a:pPr lvl="1"/>
            <a:r>
              <a:rPr lang="en-US" dirty="0"/>
              <a:t>24 Travel</a:t>
            </a:r>
          </a:p>
          <a:p>
            <a:endParaRPr lang="en-US" dirty="0"/>
          </a:p>
          <a:p>
            <a:r>
              <a:rPr lang="en-US" dirty="0"/>
              <a:t>This document is strictly FY 24 Travel.</a:t>
            </a:r>
          </a:p>
          <a:p>
            <a:endParaRPr lang="en-US" dirty="0"/>
          </a:p>
          <a:p>
            <a:r>
              <a:rPr lang="en-US" dirty="0"/>
              <a:t>It may be delayed on the Authorization but should not be delayed on the Voucher.</a:t>
            </a:r>
          </a:p>
          <a:p>
            <a:pPr lvl="1"/>
            <a:r>
              <a:rPr lang="en-US" dirty="0"/>
              <a:t>This will depend on the Accounting System and when the Authorization is filed.</a:t>
            </a:r>
          </a:p>
          <a:p>
            <a:pPr lvl="1"/>
            <a:r>
              <a:rPr lang="en-US" dirty="0"/>
              <a:t>Not every Accounting System goes down during the FY Crossover Period.</a:t>
            </a:r>
          </a:p>
        </p:txBody>
      </p:sp>
    </p:spTree>
    <p:extLst>
      <p:ext uri="{BB962C8B-B14F-4D97-AF65-F5344CB8AC3E}">
        <p14:creationId xmlns:p14="http://schemas.microsoft.com/office/powerpoint/2010/main" val="1151482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7ECD6F37-09B2-4D39-AE3A-BC159568F989}"/>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rcRect/>
          <a:stretch/>
        </p:blipFill>
        <p:spPr>
          <a:xfrm>
            <a:off x="455303" y="842328"/>
            <a:ext cx="5922637" cy="2501703"/>
          </a:xfrm>
          <a:prstGeom prst="rect">
            <a:avLst/>
          </a:prstGeom>
        </p:spPr>
      </p:pic>
      <p:sp>
        <p:nvSpPr>
          <p:cNvPr id="68" name="Title 1"/>
          <p:cNvSpPr>
            <a:spLocks noGrp="1"/>
          </p:cNvSpPr>
          <p:nvPr>
            <p:ph type="title"/>
          </p:nvPr>
        </p:nvSpPr>
        <p:spPr/>
        <p:txBody>
          <a:bodyPr/>
          <a:lstStyle/>
          <a:p>
            <a:r>
              <a:rPr lang="en-US"/>
              <a:t>Document # 3 Processing</a:t>
            </a:r>
            <a:endParaRPr lang="en-US" dirty="0"/>
          </a:p>
        </p:txBody>
      </p:sp>
      <p:sp>
        <p:nvSpPr>
          <p:cNvPr id="2" name="Slide Number Placeholder 1"/>
          <p:cNvSpPr>
            <a:spLocks noGrp="1"/>
          </p:cNvSpPr>
          <p:nvPr>
            <p:ph type="sldNum" sz="quarter" idx="4"/>
          </p:nvPr>
        </p:nvSpPr>
        <p:spPr/>
        <p:txBody>
          <a:bodyPr/>
          <a:lstStyle/>
          <a:p>
            <a:fld id="{AE996456-A239-4CAC-9D7B-FBB676CEB3E5}" type="slidenum">
              <a:rPr lang="en-US" smtClean="0"/>
              <a:pPr/>
              <a:t>35</a:t>
            </a:fld>
            <a:endParaRPr lang="en-US" dirty="0"/>
          </a:p>
        </p:txBody>
      </p:sp>
      <p:grpSp>
        <p:nvGrpSpPr>
          <p:cNvPr id="21" name="Group 20">
            <a:extLst>
              <a:ext uri="{FF2B5EF4-FFF2-40B4-BE49-F238E27FC236}">
                <a16:creationId xmlns:a16="http://schemas.microsoft.com/office/drawing/2014/main" id="{7AD0BDCE-95ED-4307-8780-35BCD8D7ED61}"/>
              </a:ext>
            </a:extLst>
          </p:cNvPr>
          <p:cNvGrpSpPr/>
          <p:nvPr/>
        </p:nvGrpSpPr>
        <p:grpSpPr>
          <a:xfrm>
            <a:off x="563320" y="2357438"/>
            <a:ext cx="1494080" cy="1434765"/>
            <a:chOff x="1338534" y="3268579"/>
            <a:chExt cx="1296957" cy="2598821"/>
          </a:xfrm>
        </p:grpSpPr>
        <p:sp>
          <p:nvSpPr>
            <p:cNvPr id="22" name="TextBox 21">
              <a:extLst>
                <a:ext uri="{FF2B5EF4-FFF2-40B4-BE49-F238E27FC236}">
                  <a16:creationId xmlns:a16="http://schemas.microsoft.com/office/drawing/2014/main" id="{F63D3C79-10B7-4E0E-9E71-89CBC17E472C}"/>
                </a:ext>
              </a:extLst>
            </p:cNvPr>
            <p:cNvSpPr txBox="1"/>
            <p:nvPr/>
          </p:nvSpPr>
          <p:spPr>
            <a:xfrm>
              <a:off x="1338534" y="3429001"/>
              <a:ext cx="1296957" cy="2438399"/>
            </a:xfrm>
            <a:prstGeom prst="rect">
              <a:avLst/>
            </a:prstGeom>
            <a:noFill/>
            <a:ln>
              <a:solidFill>
                <a:schemeClr val="tx1"/>
              </a:solidFill>
            </a:ln>
          </p:spPr>
          <p:txBody>
            <a:bodyPr wrap="square" rtlCol="0">
              <a:noAutofit/>
            </a:bodyPr>
            <a:lstStyle/>
            <a:p>
              <a:pPr algn="ctr"/>
              <a:r>
                <a:rPr lang="en-US" sz="900" dirty="0">
                  <a:latin typeface="+mj-lt"/>
                </a:rPr>
                <a:t>Document History</a:t>
              </a:r>
            </a:p>
            <a:p>
              <a:pPr algn="ctr"/>
              <a:endParaRPr lang="en-US" sz="900" dirty="0">
                <a:latin typeface="+mj-lt"/>
              </a:endParaRPr>
            </a:p>
            <a:p>
              <a:pPr lvl="0"/>
              <a:r>
                <a:rPr lang="en-US" sz="900" dirty="0">
                  <a:solidFill>
                    <a:srgbClr val="000000"/>
                  </a:solidFill>
                  <a:latin typeface="Arial"/>
                </a:rPr>
                <a:t>1. CREATED</a:t>
              </a:r>
            </a:p>
            <a:p>
              <a:pPr lvl="0"/>
              <a:r>
                <a:rPr lang="en-US" sz="900" dirty="0">
                  <a:solidFill>
                    <a:srgbClr val="000000"/>
                  </a:solidFill>
                  <a:latin typeface="Arial"/>
                </a:rPr>
                <a:t>2. SIGNED</a:t>
              </a:r>
            </a:p>
            <a:p>
              <a:pPr lvl="0"/>
              <a:r>
                <a:rPr lang="en-US" sz="900" dirty="0">
                  <a:solidFill>
                    <a:srgbClr val="000000"/>
                  </a:solidFill>
                  <a:latin typeface="Arial"/>
                </a:rPr>
                <a:t>3. APPROVED</a:t>
              </a:r>
            </a:p>
          </p:txBody>
        </p:sp>
        <p:sp>
          <p:nvSpPr>
            <p:cNvPr id="23" name="TextBox 22">
              <a:extLst>
                <a:ext uri="{FF2B5EF4-FFF2-40B4-BE49-F238E27FC236}">
                  <a16:creationId xmlns:a16="http://schemas.microsoft.com/office/drawing/2014/main" id="{3C8360F6-4EF6-4AC8-93EE-A87568B46541}"/>
                </a:ext>
              </a:extLst>
            </p:cNvPr>
            <p:cNvSpPr txBox="1"/>
            <p:nvPr/>
          </p:nvSpPr>
          <p:spPr>
            <a:xfrm>
              <a:off x="1389203" y="3268579"/>
              <a:ext cx="1111558" cy="198521"/>
            </a:xfrm>
            <a:prstGeom prst="rect">
              <a:avLst/>
            </a:prstGeom>
            <a:noFill/>
          </p:spPr>
          <p:txBody>
            <a:bodyPr wrap="square" rtlCol="0" anchor="b">
              <a:noAutofit/>
            </a:bodyPr>
            <a:lstStyle/>
            <a:p>
              <a:pPr algn="ctr"/>
              <a:r>
                <a:rPr lang="en-US" sz="1200" dirty="0">
                  <a:latin typeface="+mj-lt"/>
                </a:rPr>
                <a:t>Authorization</a:t>
              </a:r>
            </a:p>
          </p:txBody>
        </p:sp>
      </p:grpSp>
      <p:pic>
        <p:nvPicPr>
          <p:cNvPr id="13" name="Picture 14">
            <a:extLst>
              <a:ext uri="{FF2B5EF4-FFF2-40B4-BE49-F238E27FC236}">
                <a16:creationId xmlns:a16="http://schemas.microsoft.com/office/drawing/2014/main" id="{5EF043E6-BF72-4CFA-A67C-6C15FD1DFC8B}"/>
              </a:ext>
            </a:extLst>
          </p:cNvPr>
          <p:cNvPicPr>
            <a:picLocks noChangeAspect="1"/>
          </p:cNvPicPr>
          <p:nvPr/>
        </p:nvPicPr>
        <p:blipFill>
          <a:blip r:embed="rId4"/>
          <a:srcRect/>
          <a:stretch/>
        </p:blipFill>
        <p:spPr>
          <a:xfrm>
            <a:off x="770339" y="4144786"/>
            <a:ext cx="7603320" cy="572686"/>
          </a:xfrm>
          <a:prstGeom prst="rect">
            <a:avLst/>
          </a:prstGeom>
        </p:spPr>
      </p:pic>
      <p:sp>
        <p:nvSpPr>
          <p:cNvPr id="15" name="TextBox 14">
            <a:extLst>
              <a:ext uri="{FF2B5EF4-FFF2-40B4-BE49-F238E27FC236}">
                <a16:creationId xmlns:a16="http://schemas.microsoft.com/office/drawing/2014/main" id="{2D2EA114-9919-4444-AB1D-7DD28B776ED0}"/>
              </a:ext>
            </a:extLst>
          </p:cNvPr>
          <p:cNvSpPr txBox="1"/>
          <p:nvPr/>
        </p:nvSpPr>
        <p:spPr>
          <a:xfrm>
            <a:off x="6557536" y="101662"/>
            <a:ext cx="2487404" cy="3690541"/>
          </a:xfrm>
          <a:prstGeom prst="rect">
            <a:avLst/>
          </a:prstGeom>
          <a:solidFill>
            <a:schemeClr val="bg1"/>
          </a:solidFill>
          <a:ln>
            <a:solidFill>
              <a:schemeClr val="tx1"/>
            </a:solidFill>
          </a:ln>
        </p:spPr>
        <p:txBody>
          <a:bodyPr wrap="square" rtlCol="0" anchor="t">
            <a:normAutofit/>
          </a:bodyPr>
          <a:lstStyle/>
          <a:p>
            <a:r>
              <a:rPr lang="en-US" sz="1050" dirty="0">
                <a:latin typeface="+mj-lt"/>
              </a:rPr>
              <a:t>Date: September 25, 2023</a:t>
            </a:r>
          </a:p>
          <a:p>
            <a:endParaRPr lang="en-US" sz="1050" dirty="0">
              <a:latin typeface="+mj-lt"/>
            </a:endParaRPr>
          </a:p>
          <a:p>
            <a:r>
              <a:rPr lang="en-US" sz="1050" dirty="0">
                <a:latin typeface="+mj-lt"/>
              </a:rPr>
              <a:t>Approximately 16 days before travel.</a:t>
            </a:r>
          </a:p>
          <a:p>
            <a:endParaRPr lang="en-US" sz="1050" dirty="0">
              <a:latin typeface="+mj-lt"/>
            </a:endParaRPr>
          </a:p>
          <a:p>
            <a:r>
              <a:rPr lang="en-US" sz="1050" dirty="0">
                <a:latin typeface="+mj-lt"/>
              </a:rPr>
              <a:t>Because the document contains FY 24 Obligations, DTS will “hold” the FY 24 obligations until it knows that the Accounting System is ready.</a:t>
            </a:r>
          </a:p>
          <a:p>
            <a:endParaRPr lang="en-US" sz="1050" dirty="0">
              <a:latin typeface="+mj-lt"/>
            </a:endParaRPr>
          </a:p>
        </p:txBody>
      </p:sp>
    </p:spTree>
    <p:extLst>
      <p:ext uri="{BB962C8B-B14F-4D97-AF65-F5344CB8AC3E}">
        <p14:creationId xmlns:p14="http://schemas.microsoft.com/office/powerpoint/2010/main" val="3785820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1"/>
          <p:cNvSpPr>
            <a:spLocks noGrp="1"/>
          </p:cNvSpPr>
          <p:nvPr>
            <p:ph type="title"/>
          </p:nvPr>
        </p:nvSpPr>
        <p:spPr/>
        <p:txBody>
          <a:bodyPr/>
          <a:lstStyle/>
          <a:p>
            <a:r>
              <a:rPr lang="en-US"/>
              <a:t>Document # 3 Processing</a:t>
            </a:r>
            <a:endParaRPr lang="en-US" dirty="0"/>
          </a:p>
        </p:txBody>
      </p:sp>
      <p:sp>
        <p:nvSpPr>
          <p:cNvPr id="2" name="Slide Number Placeholder 1"/>
          <p:cNvSpPr>
            <a:spLocks noGrp="1"/>
          </p:cNvSpPr>
          <p:nvPr>
            <p:ph type="sldNum" sz="quarter" idx="4"/>
          </p:nvPr>
        </p:nvSpPr>
        <p:spPr/>
        <p:txBody>
          <a:bodyPr/>
          <a:lstStyle/>
          <a:p>
            <a:fld id="{AE996456-A239-4CAC-9D7B-FBB676CEB3E5}" type="slidenum">
              <a:rPr lang="en-US" smtClean="0"/>
              <a:pPr/>
              <a:t>36</a:t>
            </a:fld>
            <a:endParaRPr lang="en-US" dirty="0"/>
          </a:p>
        </p:txBody>
      </p:sp>
      <p:grpSp>
        <p:nvGrpSpPr>
          <p:cNvPr id="21" name="Group 20">
            <a:extLst>
              <a:ext uri="{FF2B5EF4-FFF2-40B4-BE49-F238E27FC236}">
                <a16:creationId xmlns:a16="http://schemas.microsoft.com/office/drawing/2014/main" id="{7AD0BDCE-95ED-4307-8780-35BCD8D7ED61}"/>
              </a:ext>
            </a:extLst>
          </p:cNvPr>
          <p:cNvGrpSpPr/>
          <p:nvPr/>
        </p:nvGrpSpPr>
        <p:grpSpPr>
          <a:xfrm>
            <a:off x="563320" y="2357438"/>
            <a:ext cx="1494080" cy="1434765"/>
            <a:chOff x="1338534" y="3268579"/>
            <a:chExt cx="1296957" cy="2598821"/>
          </a:xfrm>
        </p:grpSpPr>
        <p:sp>
          <p:nvSpPr>
            <p:cNvPr id="22" name="TextBox 21">
              <a:extLst>
                <a:ext uri="{FF2B5EF4-FFF2-40B4-BE49-F238E27FC236}">
                  <a16:creationId xmlns:a16="http://schemas.microsoft.com/office/drawing/2014/main" id="{F63D3C79-10B7-4E0E-9E71-89CBC17E472C}"/>
                </a:ext>
              </a:extLst>
            </p:cNvPr>
            <p:cNvSpPr txBox="1"/>
            <p:nvPr/>
          </p:nvSpPr>
          <p:spPr>
            <a:xfrm>
              <a:off x="1338534" y="3429001"/>
              <a:ext cx="1296957" cy="2438399"/>
            </a:xfrm>
            <a:prstGeom prst="rect">
              <a:avLst/>
            </a:prstGeom>
            <a:noFill/>
            <a:ln>
              <a:solidFill>
                <a:schemeClr val="tx1"/>
              </a:solidFill>
            </a:ln>
          </p:spPr>
          <p:txBody>
            <a:bodyPr wrap="square" rtlCol="0">
              <a:noAutofit/>
            </a:bodyPr>
            <a:lstStyle/>
            <a:p>
              <a:pPr algn="ctr"/>
              <a:r>
                <a:rPr lang="en-US" sz="900" dirty="0">
                  <a:latin typeface="+mj-lt"/>
                </a:rPr>
                <a:t>Document History</a:t>
              </a:r>
            </a:p>
            <a:p>
              <a:pPr algn="ctr"/>
              <a:endParaRPr lang="en-US" sz="900" dirty="0">
                <a:latin typeface="+mj-lt"/>
              </a:endParaRPr>
            </a:p>
            <a:p>
              <a:pPr lvl="0"/>
              <a:r>
                <a:rPr lang="en-US" sz="900" dirty="0">
                  <a:solidFill>
                    <a:srgbClr val="000000"/>
                  </a:solidFill>
                  <a:latin typeface="Arial"/>
                </a:rPr>
                <a:t>1. CREATED</a:t>
              </a:r>
            </a:p>
            <a:p>
              <a:pPr lvl="0"/>
              <a:r>
                <a:rPr lang="en-US" sz="900" dirty="0">
                  <a:solidFill>
                    <a:srgbClr val="000000"/>
                  </a:solidFill>
                  <a:latin typeface="Arial"/>
                </a:rPr>
                <a:t>2. SIGNED</a:t>
              </a:r>
            </a:p>
            <a:p>
              <a:pPr lvl="0"/>
              <a:r>
                <a:rPr lang="en-US" sz="900" dirty="0">
                  <a:solidFill>
                    <a:srgbClr val="000000"/>
                  </a:solidFill>
                  <a:latin typeface="Arial"/>
                </a:rPr>
                <a:t>3. APPROVED</a:t>
              </a:r>
            </a:p>
          </p:txBody>
        </p:sp>
        <p:sp>
          <p:nvSpPr>
            <p:cNvPr id="23" name="TextBox 22">
              <a:extLst>
                <a:ext uri="{FF2B5EF4-FFF2-40B4-BE49-F238E27FC236}">
                  <a16:creationId xmlns:a16="http://schemas.microsoft.com/office/drawing/2014/main" id="{3C8360F6-4EF6-4AC8-93EE-A87568B46541}"/>
                </a:ext>
              </a:extLst>
            </p:cNvPr>
            <p:cNvSpPr txBox="1"/>
            <p:nvPr/>
          </p:nvSpPr>
          <p:spPr>
            <a:xfrm>
              <a:off x="1389203" y="3268579"/>
              <a:ext cx="1111558" cy="198521"/>
            </a:xfrm>
            <a:prstGeom prst="rect">
              <a:avLst/>
            </a:prstGeom>
            <a:noFill/>
          </p:spPr>
          <p:txBody>
            <a:bodyPr wrap="square" rtlCol="0" anchor="b">
              <a:noAutofit/>
            </a:bodyPr>
            <a:lstStyle/>
            <a:p>
              <a:pPr algn="ctr"/>
              <a:r>
                <a:rPr lang="en-US" sz="1200" dirty="0">
                  <a:latin typeface="+mj-lt"/>
                </a:rPr>
                <a:t>Authorization</a:t>
              </a:r>
            </a:p>
          </p:txBody>
        </p:sp>
      </p:grpSp>
      <p:pic>
        <p:nvPicPr>
          <p:cNvPr id="15" name="Picture 14">
            <a:extLst>
              <a:ext uri="{FF2B5EF4-FFF2-40B4-BE49-F238E27FC236}">
                <a16:creationId xmlns:a16="http://schemas.microsoft.com/office/drawing/2014/main" id="{17260A01-064E-4C1B-9F35-0D8B432123B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0059" y="856018"/>
            <a:ext cx="5859302" cy="2471037"/>
          </a:xfrm>
          <a:prstGeom prst="rect">
            <a:avLst/>
          </a:prstGeom>
        </p:spPr>
      </p:pic>
      <p:pic>
        <p:nvPicPr>
          <p:cNvPr id="12" name="Picture 14">
            <a:extLst>
              <a:ext uri="{FF2B5EF4-FFF2-40B4-BE49-F238E27FC236}">
                <a16:creationId xmlns:a16="http://schemas.microsoft.com/office/drawing/2014/main" id="{BDCAFFC5-BBC8-47BC-AA04-C118BD4F4FBF}"/>
              </a:ext>
            </a:extLst>
          </p:cNvPr>
          <p:cNvPicPr>
            <a:picLocks noChangeAspect="1"/>
          </p:cNvPicPr>
          <p:nvPr/>
        </p:nvPicPr>
        <p:blipFill>
          <a:blip r:embed="rId5"/>
          <a:srcRect/>
          <a:stretch/>
        </p:blipFill>
        <p:spPr>
          <a:xfrm>
            <a:off x="770339" y="4144786"/>
            <a:ext cx="7603320" cy="572686"/>
          </a:xfrm>
          <a:prstGeom prst="rect">
            <a:avLst/>
          </a:prstGeom>
        </p:spPr>
      </p:pic>
      <p:sp>
        <p:nvSpPr>
          <p:cNvPr id="18" name="TextBox 17">
            <a:extLst>
              <a:ext uri="{FF2B5EF4-FFF2-40B4-BE49-F238E27FC236}">
                <a16:creationId xmlns:a16="http://schemas.microsoft.com/office/drawing/2014/main" id="{CFA1AF1C-A32C-46F0-93BE-A2EEB629A813}"/>
              </a:ext>
            </a:extLst>
          </p:cNvPr>
          <p:cNvSpPr txBox="1"/>
          <p:nvPr/>
        </p:nvSpPr>
        <p:spPr>
          <a:xfrm>
            <a:off x="6557536" y="101662"/>
            <a:ext cx="2487404" cy="3690541"/>
          </a:xfrm>
          <a:prstGeom prst="rect">
            <a:avLst/>
          </a:prstGeom>
          <a:solidFill>
            <a:schemeClr val="bg1"/>
          </a:solidFill>
          <a:ln>
            <a:solidFill>
              <a:schemeClr val="tx1"/>
            </a:solidFill>
          </a:ln>
        </p:spPr>
        <p:txBody>
          <a:bodyPr wrap="square" rtlCol="0" anchor="t">
            <a:normAutofit/>
          </a:bodyPr>
          <a:lstStyle/>
          <a:p>
            <a:r>
              <a:rPr lang="en-US" sz="1050" dirty="0">
                <a:latin typeface="+mj-lt"/>
              </a:rPr>
              <a:t>Date: October 2, 2023</a:t>
            </a:r>
          </a:p>
          <a:p>
            <a:endParaRPr lang="en-US" sz="1050" dirty="0">
              <a:latin typeface="+mj-lt"/>
            </a:endParaRPr>
          </a:p>
          <a:p>
            <a:r>
              <a:rPr lang="en-US" sz="1050" dirty="0">
                <a:latin typeface="+mj-lt"/>
              </a:rPr>
              <a:t>Approximately 9 days before travel.</a:t>
            </a:r>
          </a:p>
          <a:p>
            <a:endParaRPr lang="en-US" sz="1050" dirty="0">
              <a:latin typeface="+mj-lt"/>
            </a:endParaRPr>
          </a:p>
          <a:p>
            <a:r>
              <a:rPr lang="en-US" sz="1050" dirty="0">
                <a:latin typeface="+mj-lt"/>
              </a:rPr>
              <a:t>The Accounting System goes down for Maintenance.</a:t>
            </a:r>
          </a:p>
          <a:p>
            <a:endParaRPr lang="en-US" sz="1050" dirty="0">
              <a:latin typeface="+mj-lt"/>
            </a:endParaRPr>
          </a:p>
        </p:txBody>
      </p:sp>
    </p:spTree>
    <p:extLst>
      <p:ext uri="{BB962C8B-B14F-4D97-AF65-F5344CB8AC3E}">
        <p14:creationId xmlns:p14="http://schemas.microsoft.com/office/powerpoint/2010/main" val="2741102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F3FCE6B-5987-467B-A859-6A7A714B358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0058" y="816732"/>
            <a:ext cx="5905022" cy="2494706"/>
          </a:xfrm>
          <a:prstGeom prst="rect">
            <a:avLst/>
          </a:prstGeom>
        </p:spPr>
      </p:pic>
      <p:sp>
        <p:nvSpPr>
          <p:cNvPr id="68" name="Title 1"/>
          <p:cNvSpPr>
            <a:spLocks noGrp="1"/>
          </p:cNvSpPr>
          <p:nvPr>
            <p:ph type="title"/>
          </p:nvPr>
        </p:nvSpPr>
        <p:spPr/>
        <p:txBody>
          <a:bodyPr/>
          <a:lstStyle/>
          <a:p>
            <a:r>
              <a:rPr lang="en-US"/>
              <a:t>Document # 3 Processing</a:t>
            </a:r>
            <a:endParaRPr lang="en-US" dirty="0"/>
          </a:p>
        </p:txBody>
      </p:sp>
      <p:sp>
        <p:nvSpPr>
          <p:cNvPr id="2" name="Slide Number Placeholder 1"/>
          <p:cNvSpPr>
            <a:spLocks noGrp="1"/>
          </p:cNvSpPr>
          <p:nvPr>
            <p:ph type="sldNum" sz="quarter" idx="4"/>
          </p:nvPr>
        </p:nvSpPr>
        <p:spPr/>
        <p:txBody>
          <a:bodyPr/>
          <a:lstStyle/>
          <a:p>
            <a:fld id="{AE996456-A239-4CAC-9D7B-FBB676CEB3E5}" type="slidenum">
              <a:rPr lang="en-US" smtClean="0"/>
              <a:pPr/>
              <a:t>37</a:t>
            </a:fld>
            <a:endParaRPr lang="en-US" dirty="0"/>
          </a:p>
        </p:txBody>
      </p:sp>
      <p:grpSp>
        <p:nvGrpSpPr>
          <p:cNvPr id="21" name="Group 20">
            <a:extLst>
              <a:ext uri="{FF2B5EF4-FFF2-40B4-BE49-F238E27FC236}">
                <a16:creationId xmlns:a16="http://schemas.microsoft.com/office/drawing/2014/main" id="{7AD0BDCE-95ED-4307-8780-35BCD8D7ED61}"/>
              </a:ext>
            </a:extLst>
          </p:cNvPr>
          <p:cNvGrpSpPr/>
          <p:nvPr/>
        </p:nvGrpSpPr>
        <p:grpSpPr>
          <a:xfrm>
            <a:off x="563320" y="2357438"/>
            <a:ext cx="1494080" cy="1434765"/>
            <a:chOff x="1338534" y="3268579"/>
            <a:chExt cx="1296957" cy="2598821"/>
          </a:xfrm>
        </p:grpSpPr>
        <p:sp>
          <p:nvSpPr>
            <p:cNvPr id="22" name="TextBox 21">
              <a:extLst>
                <a:ext uri="{FF2B5EF4-FFF2-40B4-BE49-F238E27FC236}">
                  <a16:creationId xmlns:a16="http://schemas.microsoft.com/office/drawing/2014/main" id="{F63D3C79-10B7-4E0E-9E71-89CBC17E472C}"/>
                </a:ext>
              </a:extLst>
            </p:cNvPr>
            <p:cNvSpPr txBox="1"/>
            <p:nvPr/>
          </p:nvSpPr>
          <p:spPr>
            <a:xfrm>
              <a:off x="1338534" y="3429001"/>
              <a:ext cx="1296957" cy="2438399"/>
            </a:xfrm>
            <a:prstGeom prst="rect">
              <a:avLst/>
            </a:prstGeom>
            <a:noFill/>
            <a:ln>
              <a:solidFill>
                <a:schemeClr val="tx1"/>
              </a:solidFill>
            </a:ln>
          </p:spPr>
          <p:txBody>
            <a:bodyPr wrap="square" rtlCol="0">
              <a:noAutofit/>
            </a:bodyPr>
            <a:lstStyle/>
            <a:p>
              <a:pPr algn="ctr"/>
              <a:r>
                <a:rPr lang="en-US" sz="900" dirty="0">
                  <a:latin typeface="+mj-lt"/>
                </a:rPr>
                <a:t>Document History</a:t>
              </a:r>
            </a:p>
            <a:p>
              <a:pPr algn="ctr"/>
              <a:endParaRPr lang="en-US" sz="900" dirty="0">
                <a:latin typeface="+mj-lt"/>
              </a:endParaRPr>
            </a:p>
            <a:p>
              <a:pPr lvl="0"/>
              <a:r>
                <a:rPr lang="en-US" sz="900" dirty="0">
                  <a:solidFill>
                    <a:srgbClr val="000000"/>
                  </a:solidFill>
                  <a:latin typeface="Arial"/>
                </a:rPr>
                <a:t>1. CREATED</a:t>
              </a:r>
            </a:p>
            <a:p>
              <a:pPr lvl="0"/>
              <a:r>
                <a:rPr lang="en-US" sz="900" dirty="0">
                  <a:solidFill>
                    <a:srgbClr val="000000"/>
                  </a:solidFill>
                  <a:latin typeface="Arial"/>
                </a:rPr>
                <a:t>2. SIGNED</a:t>
              </a:r>
            </a:p>
            <a:p>
              <a:pPr lvl="0"/>
              <a:r>
                <a:rPr lang="en-US" sz="900" dirty="0">
                  <a:solidFill>
                    <a:srgbClr val="000000"/>
                  </a:solidFill>
                  <a:latin typeface="Arial"/>
                </a:rPr>
                <a:t>3. APPROVED</a:t>
              </a:r>
            </a:p>
          </p:txBody>
        </p:sp>
        <p:sp>
          <p:nvSpPr>
            <p:cNvPr id="23" name="TextBox 22">
              <a:extLst>
                <a:ext uri="{FF2B5EF4-FFF2-40B4-BE49-F238E27FC236}">
                  <a16:creationId xmlns:a16="http://schemas.microsoft.com/office/drawing/2014/main" id="{3C8360F6-4EF6-4AC8-93EE-A87568B46541}"/>
                </a:ext>
              </a:extLst>
            </p:cNvPr>
            <p:cNvSpPr txBox="1"/>
            <p:nvPr/>
          </p:nvSpPr>
          <p:spPr>
            <a:xfrm>
              <a:off x="1389203" y="3268579"/>
              <a:ext cx="1111558" cy="198521"/>
            </a:xfrm>
            <a:prstGeom prst="rect">
              <a:avLst/>
            </a:prstGeom>
            <a:noFill/>
          </p:spPr>
          <p:txBody>
            <a:bodyPr wrap="square" rtlCol="0" anchor="b">
              <a:noAutofit/>
            </a:bodyPr>
            <a:lstStyle/>
            <a:p>
              <a:pPr algn="ctr"/>
              <a:r>
                <a:rPr lang="en-US" sz="1200" dirty="0">
                  <a:latin typeface="+mj-lt"/>
                </a:rPr>
                <a:t>Authorization</a:t>
              </a:r>
            </a:p>
          </p:txBody>
        </p:sp>
      </p:grpSp>
      <p:pic>
        <p:nvPicPr>
          <p:cNvPr id="13" name="Picture 14">
            <a:extLst>
              <a:ext uri="{FF2B5EF4-FFF2-40B4-BE49-F238E27FC236}">
                <a16:creationId xmlns:a16="http://schemas.microsoft.com/office/drawing/2014/main" id="{395D521D-7BA1-40A3-9D23-AFF91E0E0485}"/>
              </a:ext>
            </a:extLst>
          </p:cNvPr>
          <p:cNvPicPr>
            <a:picLocks noChangeAspect="1"/>
          </p:cNvPicPr>
          <p:nvPr/>
        </p:nvPicPr>
        <p:blipFill>
          <a:blip r:embed="rId4"/>
          <a:srcRect/>
          <a:stretch/>
        </p:blipFill>
        <p:spPr>
          <a:xfrm>
            <a:off x="770339" y="4144786"/>
            <a:ext cx="7603320" cy="572686"/>
          </a:xfrm>
          <a:prstGeom prst="rect">
            <a:avLst/>
          </a:prstGeom>
        </p:spPr>
      </p:pic>
      <p:sp>
        <p:nvSpPr>
          <p:cNvPr id="14" name="TextBox 13">
            <a:extLst>
              <a:ext uri="{FF2B5EF4-FFF2-40B4-BE49-F238E27FC236}">
                <a16:creationId xmlns:a16="http://schemas.microsoft.com/office/drawing/2014/main" id="{C07EB025-5C0E-40CA-8306-21F6563C0CB9}"/>
              </a:ext>
            </a:extLst>
          </p:cNvPr>
          <p:cNvSpPr txBox="1"/>
          <p:nvPr/>
        </p:nvSpPr>
        <p:spPr>
          <a:xfrm>
            <a:off x="6557536" y="101662"/>
            <a:ext cx="2487404" cy="3690541"/>
          </a:xfrm>
          <a:prstGeom prst="rect">
            <a:avLst/>
          </a:prstGeom>
          <a:solidFill>
            <a:schemeClr val="bg1"/>
          </a:solidFill>
          <a:ln>
            <a:solidFill>
              <a:schemeClr val="tx1"/>
            </a:solidFill>
          </a:ln>
        </p:spPr>
        <p:txBody>
          <a:bodyPr wrap="square" rtlCol="0" anchor="t">
            <a:normAutofit/>
          </a:bodyPr>
          <a:lstStyle/>
          <a:p>
            <a:r>
              <a:rPr lang="en-US" sz="1050" dirty="0">
                <a:latin typeface="+mj-lt"/>
              </a:rPr>
              <a:t>Date: October 10, 2023</a:t>
            </a:r>
          </a:p>
          <a:p>
            <a:endParaRPr lang="en-US" sz="1050" dirty="0">
              <a:latin typeface="+mj-lt"/>
            </a:endParaRPr>
          </a:p>
          <a:p>
            <a:r>
              <a:rPr lang="en-US" sz="1050" dirty="0">
                <a:latin typeface="+mj-lt"/>
              </a:rPr>
              <a:t>Approximately 1 day before travel.</a:t>
            </a:r>
          </a:p>
          <a:p>
            <a:endParaRPr lang="en-US" sz="1050" dirty="0">
              <a:latin typeface="+mj-lt"/>
            </a:endParaRPr>
          </a:p>
          <a:p>
            <a:r>
              <a:rPr lang="en-US" sz="1050" dirty="0">
                <a:latin typeface="+mj-lt"/>
              </a:rPr>
              <a:t>The Accounting System comes back up and begins processing transactions.</a:t>
            </a:r>
          </a:p>
          <a:p>
            <a:endParaRPr lang="en-US" sz="1050" dirty="0">
              <a:latin typeface="+mj-lt"/>
            </a:endParaRPr>
          </a:p>
          <a:p>
            <a:r>
              <a:rPr lang="en-US" sz="1050" dirty="0">
                <a:latin typeface="+mj-lt"/>
              </a:rPr>
              <a:t>Because of the downtime, there is likely a backlog of obligations that need to be processed.</a:t>
            </a:r>
          </a:p>
          <a:p>
            <a:endParaRPr lang="en-US" sz="1050" dirty="0">
              <a:latin typeface="+mj-lt"/>
            </a:endParaRPr>
          </a:p>
          <a:p>
            <a:endParaRPr lang="en-US" sz="1050" dirty="0">
              <a:latin typeface="+mj-lt"/>
            </a:endParaRPr>
          </a:p>
        </p:txBody>
      </p:sp>
    </p:spTree>
    <p:extLst>
      <p:ext uri="{BB962C8B-B14F-4D97-AF65-F5344CB8AC3E}">
        <p14:creationId xmlns:p14="http://schemas.microsoft.com/office/powerpoint/2010/main" val="3843259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1"/>
          <p:cNvSpPr>
            <a:spLocks noGrp="1"/>
          </p:cNvSpPr>
          <p:nvPr>
            <p:ph type="title"/>
          </p:nvPr>
        </p:nvSpPr>
        <p:spPr/>
        <p:txBody>
          <a:bodyPr/>
          <a:lstStyle/>
          <a:p>
            <a:r>
              <a:rPr lang="en-US"/>
              <a:t>Document # 3 Processing</a:t>
            </a:r>
            <a:endParaRPr lang="en-US" dirty="0"/>
          </a:p>
        </p:txBody>
      </p:sp>
      <p:sp>
        <p:nvSpPr>
          <p:cNvPr id="2" name="Slide Number Placeholder 1"/>
          <p:cNvSpPr>
            <a:spLocks noGrp="1"/>
          </p:cNvSpPr>
          <p:nvPr>
            <p:ph type="sldNum" sz="quarter" idx="4"/>
          </p:nvPr>
        </p:nvSpPr>
        <p:spPr/>
        <p:txBody>
          <a:bodyPr/>
          <a:lstStyle/>
          <a:p>
            <a:fld id="{AE996456-A239-4CAC-9D7B-FBB676CEB3E5}" type="slidenum">
              <a:rPr lang="en-US" smtClean="0"/>
              <a:pPr/>
              <a:t>38</a:t>
            </a:fld>
            <a:endParaRPr lang="en-US" dirty="0"/>
          </a:p>
        </p:txBody>
      </p:sp>
      <p:grpSp>
        <p:nvGrpSpPr>
          <p:cNvPr id="25" name="Group 24">
            <a:extLst>
              <a:ext uri="{FF2B5EF4-FFF2-40B4-BE49-F238E27FC236}">
                <a16:creationId xmlns:a16="http://schemas.microsoft.com/office/drawing/2014/main" id="{0ACF1E20-4D2C-44EC-BCD7-DD13E40C35A3}"/>
              </a:ext>
            </a:extLst>
          </p:cNvPr>
          <p:cNvGrpSpPr/>
          <p:nvPr/>
        </p:nvGrpSpPr>
        <p:grpSpPr>
          <a:xfrm>
            <a:off x="563320" y="2357438"/>
            <a:ext cx="1494080" cy="1434765"/>
            <a:chOff x="1338534" y="3268579"/>
            <a:chExt cx="1296957" cy="2598821"/>
          </a:xfrm>
        </p:grpSpPr>
        <p:sp>
          <p:nvSpPr>
            <p:cNvPr id="26" name="TextBox 25">
              <a:extLst>
                <a:ext uri="{FF2B5EF4-FFF2-40B4-BE49-F238E27FC236}">
                  <a16:creationId xmlns:a16="http://schemas.microsoft.com/office/drawing/2014/main" id="{DF6C842F-B97F-463F-8526-946ACD52AB08}"/>
                </a:ext>
              </a:extLst>
            </p:cNvPr>
            <p:cNvSpPr txBox="1"/>
            <p:nvPr/>
          </p:nvSpPr>
          <p:spPr>
            <a:xfrm>
              <a:off x="1338534" y="3429001"/>
              <a:ext cx="1296957" cy="2438399"/>
            </a:xfrm>
            <a:prstGeom prst="rect">
              <a:avLst/>
            </a:prstGeom>
            <a:noFill/>
            <a:ln>
              <a:solidFill>
                <a:schemeClr val="tx1"/>
              </a:solidFill>
            </a:ln>
          </p:spPr>
          <p:txBody>
            <a:bodyPr wrap="square" rtlCol="0">
              <a:noAutofit/>
            </a:bodyPr>
            <a:lstStyle/>
            <a:p>
              <a:pPr algn="ctr"/>
              <a:r>
                <a:rPr lang="en-US" sz="900" dirty="0">
                  <a:latin typeface="+mj-lt"/>
                </a:rPr>
                <a:t>Document History</a:t>
              </a:r>
            </a:p>
            <a:p>
              <a:pPr algn="ctr"/>
              <a:endParaRPr lang="en-US" sz="900" dirty="0">
                <a:latin typeface="+mj-lt"/>
              </a:endParaRPr>
            </a:p>
            <a:p>
              <a:pPr lvl="0"/>
              <a:r>
                <a:rPr lang="en-US" sz="900" dirty="0">
                  <a:solidFill>
                    <a:srgbClr val="000000"/>
                  </a:solidFill>
                  <a:latin typeface="Arial"/>
                </a:rPr>
                <a:t>1. CREATED</a:t>
              </a:r>
            </a:p>
            <a:p>
              <a:pPr lvl="0"/>
              <a:r>
                <a:rPr lang="en-US" sz="900" dirty="0">
                  <a:solidFill>
                    <a:srgbClr val="000000"/>
                  </a:solidFill>
                  <a:latin typeface="Arial"/>
                </a:rPr>
                <a:t>2. SIGNED</a:t>
              </a:r>
            </a:p>
            <a:p>
              <a:pPr lvl="0"/>
              <a:r>
                <a:rPr lang="en-US" sz="900" dirty="0">
                  <a:solidFill>
                    <a:srgbClr val="000000"/>
                  </a:solidFill>
                  <a:latin typeface="Arial"/>
                </a:rPr>
                <a:t>3. APPROVED</a:t>
              </a:r>
            </a:p>
            <a:p>
              <a:pPr lvl="0"/>
              <a:r>
                <a:rPr lang="en-US" sz="900" dirty="0">
                  <a:solidFill>
                    <a:srgbClr val="000000"/>
                  </a:solidFill>
                  <a:latin typeface="Arial"/>
                </a:rPr>
                <a:t>4. PAYLINK</a:t>
              </a:r>
            </a:p>
            <a:p>
              <a:pPr lvl="0"/>
              <a:r>
                <a:rPr lang="en-US" sz="900" dirty="0">
                  <a:solidFill>
                    <a:srgbClr val="000000"/>
                  </a:solidFill>
                  <a:latin typeface="Arial"/>
                </a:rPr>
                <a:t>5. OBLIG SUBMITTED</a:t>
              </a:r>
            </a:p>
          </p:txBody>
        </p:sp>
        <p:sp>
          <p:nvSpPr>
            <p:cNvPr id="27" name="TextBox 26">
              <a:extLst>
                <a:ext uri="{FF2B5EF4-FFF2-40B4-BE49-F238E27FC236}">
                  <a16:creationId xmlns:a16="http://schemas.microsoft.com/office/drawing/2014/main" id="{4994D793-D308-4529-82BF-EAEBE1C93135}"/>
                </a:ext>
              </a:extLst>
            </p:cNvPr>
            <p:cNvSpPr txBox="1"/>
            <p:nvPr/>
          </p:nvSpPr>
          <p:spPr>
            <a:xfrm>
              <a:off x="1389203" y="3268579"/>
              <a:ext cx="1111558" cy="198521"/>
            </a:xfrm>
            <a:prstGeom prst="rect">
              <a:avLst/>
            </a:prstGeom>
            <a:noFill/>
          </p:spPr>
          <p:txBody>
            <a:bodyPr wrap="square" rtlCol="0" anchor="b">
              <a:noAutofit/>
            </a:bodyPr>
            <a:lstStyle/>
            <a:p>
              <a:pPr algn="ctr"/>
              <a:r>
                <a:rPr lang="en-US" sz="1200" dirty="0">
                  <a:latin typeface="+mj-lt"/>
                </a:rPr>
                <a:t>Authorization</a:t>
              </a:r>
            </a:p>
          </p:txBody>
        </p:sp>
      </p:grpSp>
      <p:pic>
        <p:nvPicPr>
          <p:cNvPr id="13" name="Picture 12">
            <a:extLst>
              <a:ext uri="{FF2B5EF4-FFF2-40B4-BE49-F238E27FC236}">
                <a16:creationId xmlns:a16="http://schemas.microsoft.com/office/drawing/2014/main" id="{BF8EAF08-62D8-4287-8E94-FF0535501FE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0058" y="776914"/>
            <a:ext cx="5935502" cy="2583742"/>
          </a:xfrm>
          <a:prstGeom prst="rect">
            <a:avLst/>
          </a:prstGeom>
        </p:spPr>
      </p:pic>
      <p:pic>
        <p:nvPicPr>
          <p:cNvPr id="12" name="Picture 14">
            <a:extLst>
              <a:ext uri="{FF2B5EF4-FFF2-40B4-BE49-F238E27FC236}">
                <a16:creationId xmlns:a16="http://schemas.microsoft.com/office/drawing/2014/main" id="{BF009CF7-F7AE-46CC-B48E-09AE410B5FDB}"/>
              </a:ext>
            </a:extLst>
          </p:cNvPr>
          <p:cNvPicPr>
            <a:picLocks noChangeAspect="1"/>
          </p:cNvPicPr>
          <p:nvPr/>
        </p:nvPicPr>
        <p:blipFill>
          <a:blip r:embed="rId4"/>
          <a:srcRect/>
          <a:stretch/>
        </p:blipFill>
        <p:spPr>
          <a:xfrm>
            <a:off x="770339" y="4144786"/>
            <a:ext cx="7603320" cy="572686"/>
          </a:xfrm>
          <a:prstGeom prst="rect">
            <a:avLst/>
          </a:prstGeom>
        </p:spPr>
      </p:pic>
      <p:sp>
        <p:nvSpPr>
          <p:cNvPr id="17" name="TextBox 16">
            <a:extLst>
              <a:ext uri="{FF2B5EF4-FFF2-40B4-BE49-F238E27FC236}">
                <a16:creationId xmlns:a16="http://schemas.microsoft.com/office/drawing/2014/main" id="{4F6E6E65-AEE1-461C-8A72-2D4F4F294871}"/>
              </a:ext>
            </a:extLst>
          </p:cNvPr>
          <p:cNvSpPr txBox="1"/>
          <p:nvPr/>
        </p:nvSpPr>
        <p:spPr>
          <a:xfrm>
            <a:off x="6557536" y="101662"/>
            <a:ext cx="2487404" cy="3690541"/>
          </a:xfrm>
          <a:prstGeom prst="rect">
            <a:avLst/>
          </a:prstGeom>
          <a:solidFill>
            <a:schemeClr val="bg1"/>
          </a:solidFill>
          <a:ln>
            <a:solidFill>
              <a:schemeClr val="tx1"/>
            </a:solidFill>
          </a:ln>
        </p:spPr>
        <p:txBody>
          <a:bodyPr wrap="square" rtlCol="0" anchor="t">
            <a:normAutofit/>
          </a:bodyPr>
          <a:lstStyle/>
          <a:p>
            <a:r>
              <a:rPr lang="en-US" sz="1050" dirty="0">
                <a:latin typeface="+mj-lt"/>
              </a:rPr>
              <a:t>Date: October 11, 2023</a:t>
            </a:r>
          </a:p>
          <a:p>
            <a:endParaRPr lang="en-US" sz="1050" dirty="0">
              <a:latin typeface="+mj-lt"/>
            </a:endParaRPr>
          </a:p>
          <a:p>
            <a:r>
              <a:rPr lang="en-US" sz="1050" dirty="0">
                <a:latin typeface="+mj-lt"/>
              </a:rPr>
              <a:t>Traveler begins their travel.</a:t>
            </a:r>
          </a:p>
          <a:p>
            <a:endParaRPr lang="en-US" sz="1050" dirty="0">
              <a:latin typeface="+mj-lt"/>
            </a:endParaRPr>
          </a:p>
          <a:p>
            <a:r>
              <a:rPr lang="en-US" sz="1050" dirty="0">
                <a:latin typeface="+mj-lt"/>
              </a:rPr>
              <a:t>The FY 24 Transaction Release Date hits and DTS sends the Obligation to the Accounting System. </a:t>
            </a:r>
          </a:p>
          <a:p>
            <a:endParaRPr lang="en-US" sz="1050" dirty="0">
              <a:latin typeface="+mj-lt"/>
            </a:endParaRPr>
          </a:p>
          <a:p>
            <a:r>
              <a:rPr lang="en-US" sz="1050" dirty="0">
                <a:latin typeface="+mj-lt"/>
              </a:rPr>
              <a:t>There may be a delay in processing the requests, however, due to the number of obligations that have now been transmitted.</a:t>
            </a:r>
          </a:p>
          <a:p>
            <a:endParaRPr lang="en-US" sz="1050" dirty="0">
              <a:latin typeface="+mj-lt"/>
            </a:endParaRPr>
          </a:p>
          <a:p>
            <a:endParaRPr lang="en-US" sz="1050" dirty="0">
              <a:latin typeface="+mj-lt"/>
            </a:endParaRPr>
          </a:p>
        </p:txBody>
      </p:sp>
    </p:spTree>
    <p:extLst>
      <p:ext uri="{BB962C8B-B14F-4D97-AF65-F5344CB8AC3E}">
        <p14:creationId xmlns:p14="http://schemas.microsoft.com/office/powerpoint/2010/main" val="1652650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1"/>
          <p:cNvSpPr>
            <a:spLocks noGrp="1"/>
          </p:cNvSpPr>
          <p:nvPr>
            <p:ph type="title"/>
          </p:nvPr>
        </p:nvSpPr>
        <p:spPr/>
        <p:txBody>
          <a:bodyPr/>
          <a:lstStyle/>
          <a:p>
            <a:r>
              <a:rPr lang="en-US" dirty="0"/>
              <a:t>Document # 3 Processing</a:t>
            </a:r>
          </a:p>
        </p:txBody>
      </p:sp>
      <p:sp>
        <p:nvSpPr>
          <p:cNvPr id="14" name="TextBox 13">
            <a:extLst>
              <a:ext uri="{FF2B5EF4-FFF2-40B4-BE49-F238E27FC236}">
                <a16:creationId xmlns:a16="http://schemas.microsoft.com/office/drawing/2014/main" id="{B020691B-B3B7-4431-9CC5-F68064B353E4}"/>
              </a:ext>
            </a:extLst>
          </p:cNvPr>
          <p:cNvSpPr txBox="1"/>
          <p:nvPr/>
        </p:nvSpPr>
        <p:spPr>
          <a:xfrm>
            <a:off x="6557536" y="101662"/>
            <a:ext cx="2487404" cy="3690541"/>
          </a:xfrm>
          <a:prstGeom prst="rect">
            <a:avLst/>
          </a:prstGeom>
          <a:solidFill>
            <a:schemeClr val="bg1"/>
          </a:solidFill>
          <a:ln>
            <a:solidFill>
              <a:schemeClr val="tx1"/>
            </a:solidFill>
          </a:ln>
        </p:spPr>
        <p:txBody>
          <a:bodyPr wrap="square" rtlCol="0" anchor="t">
            <a:normAutofit/>
          </a:bodyPr>
          <a:lstStyle/>
          <a:p>
            <a:r>
              <a:rPr lang="en-US" sz="1050" dirty="0">
                <a:latin typeface="+mj-lt"/>
              </a:rPr>
              <a:t>Date: October 16, 2023</a:t>
            </a:r>
          </a:p>
          <a:p>
            <a:endParaRPr lang="en-US" sz="1050" dirty="0">
              <a:latin typeface="+mj-lt"/>
            </a:endParaRPr>
          </a:p>
          <a:p>
            <a:r>
              <a:rPr lang="en-US" sz="1050" dirty="0">
                <a:latin typeface="+mj-lt"/>
              </a:rPr>
              <a:t>Traveler is currently on travel.</a:t>
            </a:r>
          </a:p>
          <a:p>
            <a:endParaRPr lang="en-US" sz="1050" dirty="0">
              <a:latin typeface="+mj-lt"/>
            </a:endParaRPr>
          </a:p>
          <a:p>
            <a:r>
              <a:rPr lang="en-US" sz="1050" dirty="0">
                <a:latin typeface="+mj-lt"/>
              </a:rPr>
              <a:t>The Accounting System has “caught up” and sent the Positive Acknowledgement back to DTS. </a:t>
            </a:r>
          </a:p>
          <a:p>
            <a:endParaRPr lang="en-US" sz="1050" dirty="0">
              <a:latin typeface="+mj-lt"/>
            </a:endParaRPr>
          </a:p>
          <a:p>
            <a:r>
              <a:rPr lang="en-US" sz="1050" dirty="0">
                <a:latin typeface="+mj-lt"/>
              </a:rPr>
              <a:t>If the traveler had a pre-voucher payment (Advance on FY 24 LOA), it will now begin processing.</a:t>
            </a:r>
          </a:p>
          <a:p>
            <a:endParaRPr lang="en-US" sz="1050" dirty="0">
              <a:latin typeface="+mj-lt"/>
            </a:endParaRPr>
          </a:p>
          <a:p>
            <a:endParaRPr lang="en-US" sz="1050" dirty="0">
              <a:latin typeface="+mj-lt"/>
            </a:endParaRPr>
          </a:p>
        </p:txBody>
      </p:sp>
      <p:sp>
        <p:nvSpPr>
          <p:cNvPr id="25" name="TextBox 24">
            <a:extLst>
              <a:ext uri="{FF2B5EF4-FFF2-40B4-BE49-F238E27FC236}">
                <a16:creationId xmlns:a16="http://schemas.microsoft.com/office/drawing/2014/main" id="{3497D90E-9991-4DE1-827B-83F3754D73E3}"/>
              </a:ext>
            </a:extLst>
          </p:cNvPr>
          <p:cNvSpPr txBox="1"/>
          <p:nvPr/>
        </p:nvSpPr>
        <p:spPr>
          <a:xfrm>
            <a:off x="524852" y="2467038"/>
            <a:ext cx="1494080" cy="1346199"/>
          </a:xfrm>
          <a:prstGeom prst="rect">
            <a:avLst/>
          </a:prstGeom>
          <a:noFill/>
          <a:ln>
            <a:solidFill>
              <a:schemeClr val="tx1"/>
            </a:solidFill>
          </a:ln>
        </p:spPr>
        <p:txBody>
          <a:bodyPr wrap="square" rtlCol="0">
            <a:noAutofit/>
          </a:bodyPr>
          <a:lstStyle/>
          <a:p>
            <a:pPr algn="ctr"/>
            <a:r>
              <a:rPr lang="en-US" sz="900" dirty="0">
                <a:latin typeface="+mj-lt"/>
              </a:rPr>
              <a:t>Document History</a:t>
            </a:r>
          </a:p>
          <a:p>
            <a:pPr algn="ctr"/>
            <a:endParaRPr lang="en-US" sz="900" dirty="0">
              <a:latin typeface="+mj-lt"/>
            </a:endParaRPr>
          </a:p>
          <a:p>
            <a:pPr lvl="0"/>
            <a:r>
              <a:rPr lang="en-US" sz="900" dirty="0">
                <a:solidFill>
                  <a:srgbClr val="000000"/>
                </a:solidFill>
                <a:latin typeface="Arial"/>
              </a:rPr>
              <a:t>1. CREATED</a:t>
            </a:r>
          </a:p>
          <a:p>
            <a:pPr lvl="0"/>
            <a:r>
              <a:rPr lang="en-US" sz="900" dirty="0">
                <a:solidFill>
                  <a:srgbClr val="000000"/>
                </a:solidFill>
                <a:latin typeface="Arial"/>
              </a:rPr>
              <a:t>2. SIGNED</a:t>
            </a:r>
          </a:p>
          <a:p>
            <a:pPr lvl="0"/>
            <a:r>
              <a:rPr lang="en-US" sz="900" dirty="0">
                <a:solidFill>
                  <a:srgbClr val="000000"/>
                </a:solidFill>
                <a:latin typeface="Arial"/>
              </a:rPr>
              <a:t>3. APPROVED</a:t>
            </a:r>
          </a:p>
          <a:p>
            <a:pPr lvl="0"/>
            <a:r>
              <a:rPr lang="en-US" sz="900" dirty="0">
                <a:solidFill>
                  <a:srgbClr val="000000"/>
                </a:solidFill>
                <a:latin typeface="Arial"/>
              </a:rPr>
              <a:t>4. PAYLINK</a:t>
            </a:r>
          </a:p>
          <a:p>
            <a:pPr lvl="0"/>
            <a:r>
              <a:rPr lang="en-US" sz="900" dirty="0">
                <a:solidFill>
                  <a:srgbClr val="000000"/>
                </a:solidFill>
                <a:latin typeface="Arial"/>
              </a:rPr>
              <a:t>5. OBLIG SUBMITTED</a:t>
            </a:r>
          </a:p>
          <a:p>
            <a:r>
              <a:rPr lang="en-US" sz="900" dirty="0">
                <a:solidFill>
                  <a:schemeClr val="tx2"/>
                </a:solidFill>
                <a:latin typeface="Arial"/>
              </a:rPr>
              <a:t>6. POS ACK RECEIVED</a:t>
            </a:r>
          </a:p>
        </p:txBody>
      </p:sp>
      <p:pic>
        <p:nvPicPr>
          <p:cNvPr id="15" name="Content Placeholder 4">
            <a:extLst>
              <a:ext uri="{FF2B5EF4-FFF2-40B4-BE49-F238E27FC236}">
                <a16:creationId xmlns:a16="http://schemas.microsoft.com/office/drawing/2014/main" id="{0A8E8FD3-F78E-42C6-9AC7-8247B978101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7683" y="777324"/>
            <a:ext cx="5793097" cy="2521752"/>
          </a:xfrm>
          <a:prstGeom prst="rect">
            <a:avLst/>
          </a:prstGeom>
        </p:spPr>
      </p:pic>
      <p:sp>
        <p:nvSpPr>
          <p:cNvPr id="2" name="Slide Number Placeholder 1"/>
          <p:cNvSpPr>
            <a:spLocks noGrp="1"/>
          </p:cNvSpPr>
          <p:nvPr>
            <p:ph type="sldNum" sz="quarter" idx="4"/>
          </p:nvPr>
        </p:nvSpPr>
        <p:spPr/>
        <p:txBody>
          <a:bodyPr/>
          <a:lstStyle/>
          <a:p>
            <a:fld id="{AE996456-A239-4CAC-9D7B-FBB676CEB3E5}" type="slidenum">
              <a:rPr lang="en-US" smtClean="0"/>
              <a:pPr/>
              <a:t>39</a:t>
            </a:fld>
            <a:endParaRPr lang="en-US" dirty="0"/>
          </a:p>
        </p:txBody>
      </p:sp>
      <p:sp>
        <p:nvSpPr>
          <p:cNvPr id="27" name="TextBox 26">
            <a:extLst>
              <a:ext uri="{FF2B5EF4-FFF2-40B4-BE49-F238E27FC236}">
                <a16:creationId xmlns:a16="http://schemas.microsoft.com/office/drawing/2014/main" id="{C4AA11B5-9621-4A34-B306-D29819536BCD}"/>
              </a:ext>
            </a:extLst>
          </p:cNvPr>
          <p:cNvSpPr txBox="1"/>
          <p:nvPr/>
        </p:nvSpPr>
        <p:spPr>
          <a:xfrm>
            <a:off x="583222" y="2378472"/>
            <a:ext cx="1280502" cy="109600"/>
          </a:xfrm>
          <a:prstGeom prst="rect">
            <a:avLst/>
          </a:prstGeom>
          <a:noFill/>
        </p:spPr>
        <p:txBody>
          <a:bodyPr wrap="square" rtlCol="0" anchor="b">
            <a:noAutofit/>
          </a:bodyPr>
          <a:lstStyle/>
          <a:p>
            <a:pPr algn="ctr"/>
            <a:r>
              <a:rPr lang="en-US" sz="1200" dirty="0">
                <a:latin typeface="+mj-lt"/>
              </a:rPr>
              <a:t>Authorization</a:t>
            </a:r>
          </a:p>
        </p:txBody>
      </p:sp>
      <p:pic>
        <p:nvPicPr>
          <p:cNvPr id="13" name="Picture 14">
            <a:extLst>
              <a:ext uri="{FF2B5EF4-FFF2-40B4-BE49-F238E27FC236}">
                <a16:creationId xmlns:a16="http://schemas.microsoft.com/office/drawing/2014/main" id="{77398073-87F8-4795-B7A4-D96ED9DB787D}"/>
              </a:ext>
            </a:extLst>
          </p:cNvPr>
          <p:cNvPicPr>
            <a:picLocks noChangeAspect="1"/>
          </p:cNvPicPr>
          <p:nvPr/>
        </p:nvPicPr>
        <p:blipFill>
          <a:blip r:embed="rId4"/>
          <a:srcRect/>
          <a:stretch/>
        </p:blipFill>
        <p:spPr>
          <a:xfrm>
            <a:off x="770339" y="4144786"/>
            <a:ext cx="7603320" cy="572686"/>
          </a:xfrm>
          <a:prstGeom prst="rect">
            <a:avLst/>
          </a:prstGeom>
        </p:spPr>
      </p:pic>
    </p:spTree>
    <p:extLst>
      <p:ext uri="{BB962C8B-B14F-4D97-AF65-F5344CB8AC3E}">
        <p14:creationId xmlns:p14="http://schemas.microsoft.com/office/powerpoint/2010/main" val="776146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B3E56-B1AF-4F7D-90FF-00ABBD88F51D}"/>
              </a:ext>
            </a:extLst>
          </p:cNvPr>
          <p:cNvSpPr>
            <a:spLocks noGrp="1"/>
          </p:cNvSpPr>
          <p:nvPr>
            <p:ph type="title"/>
          </p:nvPr>
        </p:nvSpPr>
        <p:spPr/>
        <p:txBody>
          <a:bodyPr/>
          <a:lstStyle/>
          <a:p>
            <a:r>
              <a:rPr lang="en-US" dirty="0"/>
              <a:t>Top Issues for September</a:t>
            </a:r>
          </a:p>
        </p:txBody>
      </p:sp>
      <p:sp>
        <p:nvSpPr>
          <p:cNvPr id="3" name="Slide Number Placeholder 2">
            <a:extLst>
              <a:ext uri="{FF2B5EF4-FFF2-40B4-BE49-F238E27FC236}">
                <a16:creationId xmlns:a16="http://schemas.microsoft.com/office/drawing/2014/main" id="{5E939191-AEA5-4528-AA74-C02C720A1220}"/>
              </a:ext>
            </a:extLst>
          </p:cNvPr>
          <p:cNvSpPr>
            <a:spLocks noGrp="1"/>
          </p:cNvSpPr>
          <p:nvPr>
            <p:ph type="sldNum" sz="quarter" idx="4"/>
          </p:nvPr>
        </p:nvSpPr>
        <p:spPr/>
        <p:txBody>
          <a:bodyPr/>
          <a:lstStyle/>
          <a:p>
            <a:fld id="{4C6B7127-9F77-471E-BA61-1540CB2C57B2}" type="slidenum">
              <a:rPr lang="en-US" smtClean="0"/>
              <a:pPr/>
              <a:t>4</a:t>
            </a:fld>
            <a:endParaRPr lang="en-US" dirty="0"/>
          </a:p>
        </p:txBody>
      </p:sp>
      <p:graphicFrame>
        <p:nvGraphicFramePr>
          <p:cNvPr id="7" name="Table 5">
            <a:extLst>
              <a:ext uri="{FF2B5EF4-FFF2-40B4-BE49-F238E27FC236}">
                <a16:creationId xmlns:a16="http://schemas.microsoft.com/office/drawing/2014/main" id="{20F22C3F-5839-463A-946E-521796D08E26}"/>
              </a:ext>
            </a:extLst>
          </p:cNvPr>
          <p:cNvGraphicFramePr>
            <a:graphicFrameLocks noGrp="1"/>
          </p:cNvGraphicFramePr>
          <p:nvPr>
            <p:ph sz="quarter" idx="10"/>
            <p:extLst>
              <p:ext uri="{D42A27DB-BD31-4B8C-83A1-F6EECF244321}">
                <p14:modId xmlns:p14="http://schemas.microsoft.com/office/powerpoint/2010/main" val="63038345"/>
              </p:ext>
            </p:extLst>
          </p:nvPr>
        </p:nvGraphicFramePr>
        <p:xfrm>
          <a:off x="455613" y="877888"/>
          <a:ext cx="8632824" cy="3875363"/>
        </p:xfrm>
        <a:graphic>
          <a:graphicData uri="http://schemas.openxmlformats.org/drawingml/2006/table">
            <a:tbl>
              <a:tblPr firstRow="1" bandRow="1">
                <a:tableStyleId>{5C22544A-7EE6-4342-B048-85BDC9FD1C3A}</a:tableStyleId>
              </a:tblPr>
              <a:tblGrid>
                <a:gridCol w="1188084">
                  <a:extLst>
                    <a:ext uri="{9D8B030D-6E8A-4147-A177-3AD203B41FA5}">
                      <a16:colId xmlns:a16="http://schemas.microsoft.com/office/drawing/2014/main" val="3050094265"/>
                    </a:ext>
                  </a:extLst>
                </a:gridCol>
                <a:gridCol w="3436620">
                  <a:extLst>
                    <a:ext uri="{9D8B030D-6E8A-4147-A177-3AD203B41FA5}">
                      <a16:colId xmlns:a16="http://schemas.microsoft.com/office/drawing/2014/main" val="1722081071"/>
                    </a:ext>
                  </a:extLst>
                </a:gridCol>
                <a:gridCol w="3131820">
                  <a:extLst>
                    <a:ext uri="{9D8B030D-6E8A-4147-A177-3AD203B41FA5}">
                      <a16:colId xmlns:a16="http://schemas.microsoft.com/office/drawing/2014/main" val="4286681458"/>
                    </a:ext>
                  </a:extLst>
                </a:gridCol>
                <a:gridCol w="876300">
                  <a:extLst>
                    <a:ext uri="{9D8B030D-6E8A-4147-A177-3AD203B41FA5}">
                      <a16:colId xmlns:a16="http://schemas.microsoft.com/office/drawing/2014/main" val="1957256232"/>
                    </a:ext>
                  </a:extLst>
                </a:gridCol>
              </a:tblGrid>
              <a:tr h="267875">
                <a:tc>
                  <a:txBody>
                    <a:bodyPr/>
                    <a:lstStyle/>
                    <a:p>
                      <a:pPr algn="ctr"/>
                      <a:r>
                        <a:rPr lang="en-US" sz="1400" dirty="0">
                          <a:solidFill>
                            <a:schemeClr val="bg1"/>
                          </a:solidFill>
                        </a:rPr>
                        <a:t>Issue #</a:t>
                      </a:r>
                    </a:p>
                  </a:txBody>
                  <a:tcPr anchor="ctr"/>
                </a:tc>
                <a:tc>
                  <a:txBody>
                    <a:bodyPr/>
                    <a:lstStyle/>
                    <a:p>
                      <a:pPr algn="ctr"/>
                      <a:r>
                        <a:rPr lang="en-US" sz="1400" dirty="0">
                          <a:solidFill>
                            <a:schemeClr val="bg1"/>
                          </a:solidFill>
                        </a:rPr>
                        <a:t>Summary</a:t>
                      </a:r>
                    </a:p>
                  </a:txBody>
                  <a:tcPr anchor="ctr"/>
                </a:tc>
                <a:tc>
                  <a:txBody>
                    <a:bodyPr/>
                    <a:lstStyle/>
                    <a:p>
                      <a:pPr algn="ctr"/>
                      <a:r>
                        <a:rPr lang="en-US" sz="1400" dirty="0">
                          <a:solidFill>
                            <a:schemeClr val="bg1"/>
                          </a:solidFill>
                        </a:rPr>
                        <a:t>Workaround</a:t>
                      </a:r>
                    </a:p>
                  </a:txBody>
                  <a:tcPr anchor="ctr"/>
                </a:tc>
                <a:tc>
                  <a:txBody>
                    <a:bodyPr/>
                    <a:lstStyle/>
                    <a:p>
                      <a:pPr algn="ctr"/>
                      <a:r>
                        <a:rPr lang="en-US" sz="1400" dirty="0">
                          <a:solidFill>
                            <a:schemeClr val="bg1"/>
                          </a:solidFill>
                        </a:rPr>
                        <a:t>Release</a:t>
                      </a:r>
                    </a:p>
                  </a:txBody>
                  <a:tcPr anchor="ctr"/>
                </a:tc>
                <a:extLst>
                  <a:ext uri="{0D108BD9-81ED-4DB2-BD59-A6C34878D82A}">
                    <a16:rowId xmlns:a16="http://schemas.microsoft.com/office/drawing/2014/main" val="4111442952"/>
                  </a:ext>
                </a:extLst>
              </a:tr>
              <a:tr h="527630">
                <a:tc>
                  <a:txBody>
                    <a:bodyPr/>
                    <a:lstStyle/>
                    <a:p>
                      <a:pPr algn="ctr"/>
                      <a:r>
                        <a:rPr lang="en-US" sz="1000" dirty="0">
                          <a:latin typeface="+mj-lt"/>
                        </a:rPr>
                        <a:t>Stuck at CTO SUBMIT</a:t>
                      </a:r>
                    </a:p>
                  </a:txBody>
                  <a:tcPr anchor="ctr"/>
                </a:tc>
                <a:tc>
                  <a:txBody>
                    <a:bodyPr/>
                    <a:lstStyle/>
                    <a:p>
                      <a:pPr algn="l"/>
                      <a:r>
                        <a:rPr lang="en-US" sz="900" dirty="0">
                          <a:latin typeface="+mj-lt"/>
                        </a:rPr>
                        <a:t>There are multiple factors that can cause an authorization to get stuck at CTO SUBMIT. Authorizations are not considered stuck until they remain at CTO SUBMIT </a:t>
                      </a:r>
                      <a:r>
                        <a:rPr lang="en-US" sz="900" kern="1200" dirty="0">
                          <a:solidFill>
                            <a:schemeClr val="dk1"/>
                          </a:solidFill>
                          <a:effectLst/>
                          <a:latin typeface="+mn-lt"/>
                          <a:ea typeface="+mn-ea"/>
                          <a:cs typeface="+mn-cs"/>
                        </a:rPr>
                        <a:t>longer than the close of business on the next business day.</a:t>
                      </a:r>
                      <a:endParaRPr lang="en-US" sz="900" dirty="0">
                        <a:latin typeface="+mj-lt"/>
                      </a:endParaRP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900" dirty="0"/>
                        <a:t>The TAC can access the Global Distribution System (GDS) and will attempt to push the document to CTO BOOKED. If unsuccessful, these documents must be manually abandoned.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Issues are regularly researched and resolved.</a:t>
                      </a:r>
                    </a:p>
                  </a:txBody>
                  <a:tcPr anchor="ctr"/>
                </a:tc>
                <a:extLst>
                  <a:ext uri="{0D108BD9-81ED-4DB2-BD59-A6C34878D82A}">
                    <a16:rowId xmlns:a16="http://schemas.microsoft.com/office/drawing/2014/main" val="1368126481"/>
                  </a:ext>
                </a:extLst>
              </a:tr>
              <a:tr h="616111">
                <a:tc>
                  <a:txBody>
                    <a:bodyPr/>
                    <a:lstStyle/>
                    <a:p>
                      <a:pPr algn="ctr"/>
                      <a:r>
                        <a:rPr lang="en-US" sz="1000" dirty="0">
                          <a:latin typeface="+mj-lt"/>
                        </a:rPr>
                        <a:t>PPT</a:t>
                      </a:r>
                    </a:p>
                  </a:txBody>
                  <a:tcPr anchor="ctr"/>
                </a:tc>
                <a:tc>
                  <a:txBody>
                    <a:bodyPr/>
                    <a:lstStyle/>
                    <a:p>
                      <a:pPr algn="l"/>
                      <a:r>
                        <a:rPr lang="en-US" sz="1000" kern="1200" dirty="0">
                          <a:solidFill>
                            <a:schemeClr val="dk1"/>
                          </a:solidFill>
                          <a:latin typeface="+mn-lt"/>
                          <a:ea typeface="+mn-ea"/>
                          <a:cs typeface="+mn-cs"/>
                        </a:rPr>
                        <a:t>Spawned authorizations with completed vouchers are appearing on the Unsubmitted Voucher Report.</a:t>
                      </a:r>
                    </a:p>
                  </a:txBody>
                  <a:tcPr anchor="ctr"/>
                </a:tc>
                <a:tc>
                  <a:txBody>
                    <a:bodyPr/>
                    <a:lstStyle/>
                    <a:p>
                      <a:pPr algn="l"/>
                      <a:r>
                        <a:rPr lang="en-US" sz="1000" kern="1200" dirty="0">
                          <a:solidFill>
                            <a:schemeClr val="tx1"/>
                          </a:solidFill>
                          <a:latin typeface="+mn-lt"/>
                          <a:ea typeface="+mn-ea"/>
                          <a:cs typeface="+mn-cs"/>
                        </a:rPr>
                        <a:t>Once you’ve verified the spawned authorization has a completed voucher, these documents can be disregarded from the report.</a:t>
                      </a:r>
                    </a:p>
                  </a:txBody>
                  <a:tcPr anchor="ctr"/>
                </a:tc>
                <a:tc>
                  <a:txBody>
                    <a:bodyPr/>
                    <a:lstStyle/>
                    <a:p>
                      <a:pPr marL="0" marR="0" lvl="0" indent="0" algn="ctr" defTabSz="514351"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anchor="ctr"/>
                </a:tc>
                <a:extLst>
                  <a:ext uri="{0D108BD9-81ED-4DB2-BD59-A6C34878D82A}">
                    <a16:rowId xmlns:a16="http://schemas.microsoft.com/office/drawing/2014/main" val="557643080"/>
                  </a:ext>
                </a:extLst>
              </a:tr>
              <a:tr h="750049">
                <a:tc>
                  <a:txBody>
                    <a:bodyPr/>
                    <a:lstStyle/>
                    <a:p>
                      <a:pPr marL="0" algn="ctr" defTabSz="514351" rtl="0" eaLnBrk="1" fontAlgn="ctr" latinLnBrk="0" hangingPunct="1"/>
                      <a:r>
                        <a:rPr lang="en-US" sz="1000" kern="1200" dirty="0">
                          <a:solidFill>
                            <a:schemeClr val="dk1"/>
                          </a:solidFill>
                          <a:latin typeface="+mj-lt"/>
                          <a:ea typeface="+mn-ea"/>
                          <a:cs typeface="+mn-cs"/>
                        </a:rPr>
                        <a:t>PPT</a:t>
                      </a:r>
                    </a:p>
                  </a:txBody>
                  <a:tcPr marL="9525" marR="9525" marT="9525" marB="0" anchor="ctr"/>
                </a:tc>
                <a:tc>
                  <a:txBody>
                    <a:bodyPr/>
                    <a:lstStyle/>
                    <a:p>
                      <a:pPr algn="l"/>
                      <a:r>
                        <a:rPr lang="en-US" sz="1000" dirty="0"/>
                        <a:t>Unable to edit a CTO Amendment with two PNRs and document has NOT been signed but has adjusted stamps-only option is to view. </a:t>
                      </a:r>
                      <a:endParaRPr lang="en-US" sz="1000" dirty="0">
                        <a:latin typeface="+mn-lt"/>
                      </a:endParaRP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1000" dirty="0">
                          <a:latin typeface="+mn-lt"/>
                        </a:rPr>
                        <a:t>Both PNRs must be placed on the Outbound queue for the document to update properly. Please contact the TAC for further assistance.</a:t>
                      </a:r>
                    </a:p>
                  </a:txBody>
                  <a:tcPr anchor="ctr"/>
                </a:tc>
                <a:tc>
                  <a:txBody>
                    <a:bodyPr/>
                    <a:lstStyle/>
                    <a:p>
                      <a:pPr marL="0" marR="0" indent="0" algn="ctr" defTabSz="514351"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mj-lt"/>
                        <a:ea typeface="+mn-ea"/>
                        <a:cs typeface="+mn-cs"/>
                      </a:endParaRPr>
                    </a:p>
                  </a:txBody>
                  <a:tcPr anchor="ctr"/>
                </a:tc>
                <a:extLst>
                  <a:ext uri="{0D108BD9-81ED-4DB2-BD59-A6C34878D82A}">
                    <a16:rowId xmlns:a16="http://schemas.microsoft.com/office/drawing/2014/main" val="819758298"/>
                  </a:ext>
                </a:extLst>
              </a:tr>
              <a:tr h="616111">
                <a:tc>
                  <a:txBody>
                    <a:bodyPr/>
                    <a:lstStyle/>
                    <a:p>
                      <a:pPr algn="ctr"/>
                      <a:r>
                        <a:rPr lang="en-US" sz="1000" dirty="0">
                          <a:latin typeface="+mj-lt"/>
                        </a:rPr>
                        <a:t>PPT</a:t>
                      </a:r>
                    </a:p>
                  </a:txBody>
                  <a:tcPr anchor="ctr"/>
                </a:tc>
                <a:tc>
                  <a:txBody>
                    <a:bodyPr/>
                    <a:lstStyle/>
                    <a:p>
                      <a:pPr algn="l"/>
                      <a:r>
                        <a:rPr lang="en-US" sz="1013" b="0" i="0" kern="1200" dirty="0">
                          <a:solidFill>
                            <a:schemeClr val="dk1"/>
                          </a:solidFill>
                          <a:effectLst/>
                          <a:latin typeface="+mn-lt"/>
                          <a:ea typeface="+mn-ea"/>
                          <a:cs typeface="+mn-cs"/>
                        </a:rPr>
                        <a:t>Documents stall at processing your request when trying to view or edit them.</a:t>
                      </a:r>
                      <a:endParaRPr lang="en-US" sz="1000" kern="1200" dirty="0">
                        <a:solidFill>
                          <a:schemeClr val="dk1"/>
                        </a:solidFill>
                        <a:latin typeface="+mn-lt"/>
                        <a:ea typeface="+mn-ea"/>
                        <a:cs typeface="+mn-cs"/>
                      </a:endParaRPr>
                    </a:p>
                  </a:txBody>
                  <a:tcPr anchor="ctr"/>
                </a:tc>
                <a:tc>
                  <a:txBody>
                    <a:bodyPr/>
                    <a:lstStyle/>
                    <a:p>
                      <a:pPr algn="l"/>
                      <a:r>
                        <a:rPr lang="en-US" sz="1000" dirty="0"/>
                        <a:t>If you can manually trip cancel this authorization, we recommend performing this action. If not, please contact us to have the document manually abandoned.</a:t>
                      </a:r>
                    </a:p>
                  </a:txBody>
                  <a:tcPr anchor="ctr"/>
                </a:tc>
                <a:tc>
                  <a:txBody>
                    <a:bodyPr/>
                    <a:lstStyle/>
                    <a:p>
                      <a:pPr algn="ctr"/>
                      <a:endParaRPr lang="en-US" sz="1000" dirty="0">
                        <a:latin typeface="+mj-lt"/>
                      </a:endParaRPr>
                    </a:p>
                  </a:txBody>
                  <a:tcPr anchor="ctr"/>
                </a:tc>
                <a:extLst>
                  <a:ext uri="{0D108BD9-81ED-4DB2-BD59-A6C34878D82A}">
                    <a16:rowId xmlns:a16="http://schemas.microsoft.com/office/drawing/2014/main" val="4062080045"/>
                  </a:ext>
                </a:extLst>
              </a:tr>
              <a:tr h="711620">
                <a:tc>
                  <a:txBody>
                    <a:bodyPr/>
                    <a:lstStyle/>
                    <a:p>
                      <a:pPr algn="ctr"/>
                      <a:r>
                        <a:rPr lang="en-US" sz="1000" dirty="0">
                          <a:latin typeface="+mj-lt"/>
                        </a:rPr>
                        <a:t>DTS-19818</a:t>
                      </a:r>
                    </a:p>
                  </a:txBody>
                  <a:tcPr anchor="ctr"/>
                </a:tc>
                <a:tc>
                  <a:txBody>
                    <a:bodyPr/>
                    <a:lstStyle/>
                    <a:p>
                      <a:pPr algn="l"/>
                      <a:r>
                        <a:rPr lang="en-US" sz="1013" b="0" i="0" kern="1200" dirty="0">
                          <a:solidFill>
                            <a:schemeClr val="dk1"/>
                          </a:solidFill>
                          <a:effectLst/>
                          <a:latin typeface="+mn-lt"/>
                          <a:ea typeface="+mn-ea"/>
                          <a:cs typeface="+mn-cs"/>
                        </a:rPr>
                        <a:t>Trip Cancelled documents are stamped Pay Process Ignore prior to Pos Ack Received. This prevents funds from de-obligating at the appropriations level.</a:t>
                      </a:r>
                      <a:endParaRPr lang="en-US" sz="1000" dirty="0">
                        <a:latin typeface="+mn-lt"/>
                      </a:endParaRP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1013" b="0" i="0" kern="1200" dirty="0">
                          <a:solidFill>
                            <a:schemeClr val="dk1"/>
                          </a:solidFill>
                          <a:effectLst/>
                          <a:latin typeface="+mn-lt"/>
                          <a:ea typeface="+mn-ea"/>
                          <a:cs typeface="+mn-cs"/>
                        </a:rPr>
                        <a:t>The local organization must take the appropriate action to handle the necessary adjustments to the DTS Budget Module and associated obligations will have to be manually de-obligated in the accounting systems.</a:t>
                      </a:r>
                      <a:endParaRPr lang="en-US" sz="10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FY23 MR4</a:t>
                      </a:r>
                    </a:p>
                  </a:txBody>
                  <a:tcPr anchor="ctr"/>
                </a:tc>
                <a:extLst>
                  <a:ext uri="{0D108BD9-81ED-4DB2-BD59-A6C34878D82A}">
                    <a16:rowId xmlns:a16="http://schemas.microsoft.com/office/drawing/2014/main" val="659423140"/>
                  </a:ext>
                </a:extLst>
              </a:tr>
            </a:tbl>
          </a:graphicData>
        </a:graphic>
      </p:graphicFrame>
    </p:spTree>
    <p:extLst>
      <p:ext uri="{BB962C8B-B14F-4D97-AF65-F5344CB8AC3E}">
        <p14:creationId xmlns:p14="http://schemas.microsoft.com/office/powerpoint/2010/main" val="2358377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Documents for Next Fiscal Year</a:t>
            </a:r>
          </a:p>
        </p:txBody>
      </p:sp>
      <p:sp>
        <p:nvSpPr>
          <p:cNvPr id="4" name="Slide Number Placeholder 3"/>
          <p:cNvSpPr>
            <a:spLocks noGrp="1"/>
          </p:cNvSpPr>
          <p:nvPr>
            <p:ph type="sldNum" sz="quarter" idx="4"/>
          </p:nvPr>
        </p:nvSpPr>
        <p:spPr/>
        <p:txBody>
          <a:bodyPr/>
          <a:lstStyle/>
          <a:p>
            <a:fld id="{7D187A4C-A87B-41AC-8A01-0B3AA42528A5}" type="slidenum">
              <a:rPr lang="en-US" smtClean="0"/>
              <a:pPr/>
              <a:t>40</a:t>
            </a:fld>
            <a:endParaRPr lang="en-US"/>
          </a:p>
        </p:txBody>
      </p:sp>
      <p:sp>
        <p:nvSpPr>
          <p:cNvPr id="3" name="Content Placeholder 2"/>
          <p:cNvSpPr>
            <a:spLocks noGrp="1"/>
          </p:cNvSpPr>
          <p:nvPr>
            <p:ph sz="quarter" idx="10"/>
          </p:nvPr>
        </p:nvSpPr>
        <p:spPr/>
        <p:txBody>
          <a:bodyPr/>
          <a:lstStyle/>
          <a:p>
            <a:r>
              <a:rPr lang="en-US" dirty="0"/>
              <a:t>When it comes to processing documents for the next Fiscal Year, every organization has its own policy.</a:t>
            </a:r>
          </a:p>
          <a:p>
            <a:endParaRPr lang="en-US" dirty="0"/>
          </a:p>
          <a:p>
            <a:r>
              <a:rPr lang="en-US" dirty="0"/>
              <a:t>Please check with your Organization’s Local Business Rules and ensure you are following with their intention.</a:t>
            </a:r>
          </a:p>
          <a:p>
            <a:endParaRPr lang="en-US" dirty="0"/>
          </a:p>
          <a:p>
            <a:endParaRPr lang="en-US" dirty="0"/>
          </a:p>
        </p:txBody>
      </p:sp>
    </p:spTree>
    <p:extLst>
      <p:ext uri="{BB962C8B-B14F-4D97-AF65-F5344CB8AC3E}">
        <p14:creationId xmlns:p14="http://schemas.microsoft.com/office/powerpoint/2010/main" val="1902072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Fiscal Year Travel</a:t>
            </a:r>
          </a:p>
        </p:txBody>
      </p:sp>
      <p:sp>
        <p:nvSpPr>
          <p:cNvPr id="4" name="Slide Number Placeholder 3"/>
          <p:cNvSpPr>
            <a:spLocks noGrp="1"/>
          </p:cNvSpPr>
          <p:nvPr>
            <p:ph type="sldNum" sz="quarter" idx="4"/>
          </p:nvPr>
        </p:nvSpPr>
        <p:spPr/>
        <p:txBody>
          <a:bodyPr/>
          <a:lstStyle/>
          <a:p>
            <a:fld id="{46CEEF0C-42A0-4AC6-946E-712A0B1082CB}" type="slidenum">
              <a:rPr lang="en-US" smtClean="0"/>
              <a:pPr/>
              <a:t>41</a:t>
            </a:fld>
            <a:endParaRPr lang="en-US"/>
          </a:p>
        </p:txBody>
      </p:sp>
      <p:sp>
        <p:nvSpPr>
          <p:cNvPr id="3" name="Content Placeholder 2"/>
          <p:cNvSpPr>
            <a:spLocks noGrp="1"/>
          </p:cNvSpPr>
          <p:nvPr>
            <p:ph sz="quarter" idx="10"/>
          </p:nvPr>
        </p:nvSpPr>
        <p:spPr/>
        <p:txBody>
          <a:bodyPr/>
          <a:lstStyle/>
          <a:p>
            <a:r>
              <a:rPr lang="en-US" dirty="0"/>
              <a:t>Create the travel authorization in DTS.</a:t>
            </a:r>
          </a:p>
          <a:p>
            <a:pPr lvl="1"/>
            <a:r>
              <a:rPr lang="en-US" dirty="0"/>
              <a:t>Complete the Itinerary</a:t>
            </a:r>
          </a:p>
          <a:p>
            <a:pPr lvl="1"/>
            <a:r>
              <a:rPr lang="en-US" dirty="0"/>
              <a:t>Make Travel Reservations</a:t>
            </a:r>
          </a:p>
          <a:p>
            <a:pPr lvl="1"/>
            <a:r>
              <a:rPr lang="en-US" dirty="0"/>
              <a:t>Enter the Expenses for the Trip</a:t>
            </a:r>
          </a:p>
          <a:p>
            <a:pPr lvl="1"/>
            <a:endParaRPr lang="en-US" dirty="0"/>
          </a:p>
          <a:p>
            <a:r>
              <a:rPr lang="en-US" dirty="0"/>
              <a:t>If the LOA for the next fiscal year is available, select it in the Accounting section.</a:t>
            </a:r>
          </a:p>
          <a:p>
            <a:endParaRPr lang="en-US" dirty="0"/>
          </a:p>
          <a:p>
            <a:r>
              <a:rPr lang="en-US" dirty="0"/>
              <a:t>If a new fiscal year LOA is not available, then leave the LOA selection blank</a:t>
            </a:r>
          </a:p>
        </p:txBody>
      </p:sp>
    </p:spTree>
    <p:custDataLst>
      <p:tags r:id="rId1"/>
    </p:custDataLst>
    <p:extLst>
      <p:ext uri="{BB962C8B-B14F-4D97-AF65-F5344CB8AC3E}">
        <p14:creationId xmlns:p14="http://schemas.microsoft.com/office/powerpoint/2010/main" val="324034409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id="{2AEC46B8-621F-39AC-B5CA-796617D213E8}"/>
              </a:ext>
            </a:extLst>
          </p:cNvPr>
          <p:cNvPicPr>
            <a:picLocks noGrp="1" noChangeAspect="1"/>
          </p:cNvPicPr>
          <p:nvPr>
            <p:ph sz="quarter" idx="10"/>
          </p:nvPr>
        </p:nvPicPr>
        <p:blipFill>
          <a:blip r:embed="rId4"/>
          <a:stretch>
            <a:fillRect/>
          </a:stretch>
        </p:blipFill>
        <p:spPr>
          <a:xfrm>
            <a:off x="1263961" y="877888"/>
            <a:ext cx="6733554" cy="3951287"/>
          </a:xfrm>
          <a:prstGeom prst="rect">
            <a:avLst/>
          </a:prstGeom>
        </p:spPr>
      </p:pic>
      <p:sp>
        <p:nvSpPr>
          <p:cNvPr id="2" name="Title 1"/>
          <p:cNvSpPr>
            <a:spLocks noGrp="1"/>
          </p:cNvSpPr>
          <p:nvPr>
            <p:ph type="title"/>
          </p:nvPr>
        </p:nvSpPr>
        <p:spPr/>
        <p:txBody>
          <a:bodyPr/>
          <a:lstStyle/>
          <a:p>
            <a:r>
              <a:rPr lang="en-US" dirty="0"/>
              <a:t>New Fiscal Year Travel</a:t>
            </a:r>
          </a:p>
        </p:txBody>
      </p:sp>
      <p:sp>
        <p:nvSpPr>
          <p:cNvPr id="4" name="Slide Number Placeholder 3"/>
          <p:cNvSpPr>
            <a:spLocks noGrp="1"/>
          </p:cNvSpPr>
          <p:nvPr>
            <p:ph type="sldNum" sz="quarter" idx="4"/>
          </p:nvPr>
        </p:nvSpPr>
        <p:spPr/>
        <p:txBody>
          <a:bodyPr/>
          <a:lstStyle/>
          <a:p>
            <a:fld id="{46CEEF0C-42A0-4AC6-946E-712A0B1082CB}" type="slidenum">
              <a:rPr lang="en-US" smtClean="0"/>
              <a:pPr/>
              <a:t>42</a:t>
            </a:fld>
            <a:endParaRPr lang="en-US"/>
          </a:p>
        </p:txBody>
      </p:sp>
      <p:sp>
        <p:nvSpPr>
          <p:cNvPr id="8" name="Arrow: Right 7">
            <a:extLst>
              <a:ext uri="{FF2B5EF4-FFF2-40B4-BE49-F238E27FC236}">
                <a16:creationId xmlns:a16="http://schemas.microsoft.com/office/drawing/2014/main" id="{29A1A8BA-3BF8-4420-8ECE-6A66CF397172}"/>
              </a:ext>
            </a:extLst>
          </p:cNvPr>
          <p:cNvSpPr/>
          <p:nvPr/>
        </p:nvSpPr>
        <p:spPr bwMode="auto">
          <a:xfrm>
            <a:off x="5231130" y="2799670"/>
            <a:ext cx="628650" cy="342900"/>
          </a:xfrm>
          <a:prstGeom prst="rightArrow">
            <a:avLst/>
          </a:prstGeom>
          <a:solidFill>
            <a:srgbClr val="FF0000"/>
          </a:solidFill>
          <a:ln w="28575" cap="flat" cmpd="sng" algn="ctr">
            <a:solidFill>
              <a:schemeClr val="tx2"/>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10" name="TextBox 9">
            <a:extLst>
              <a:ext uri="{FF2B5EF4-FFF2-40B4-BE49-F238E27FC236}">
                <a16:creationId xmlns:a16="http://schemas.microsoft.com/office/drawing/2014/main" id="{B3FEC585-EB93-455E-9512-2252EF11EAC9}"/>
              </a:ext>
            </a:extLst>
          </p:cNvPr>
          <p:cNvSpPr txBox="1"/>
          <p:nvPr/>
        </p:nvSpPr>
        <p:spPr>
          <a:xfrm>
            <a:off x="164306" y="3086100"/>
            <a:ext cx="2514600" cy="685800"/>
          </a:xfrm>
          <a:prstGeom prst="rect">
            <a:avLst/>
          </a:prstGeom>
          <a:solidFill>
            <a:schemeClr val="bg1"/>
          </a:solidFill>
          <a:ln>
            <a:solidFill>
              <a:schemeClr val="tx2"/>
            </a:solidFill>
          </a:ln>
        </p:spPr>
        <p:txBody>
          <a:bodyPr wrap="square" rtlCol="0" anchor="ctr">
            <a:normAutofit/>
          </a:bodyPr>
          <a:lstStyle/>
          <a:p>
            <a:r>
              <a:rPr lang="en-US" sz="1050" dirty="0">
                <a:solidFill>
                  <a:schemeClr val="tx2"/>
                </a:solidFill>
                <a:latin typeface="+mj-lt"/>
              </a:rPr>
              <a:t>If the LOA for the next fiscal year is available, select it in the Accounting section.</a:t>
            </a:r>
          </a:p>
        </p:txBody>
      </p:sp>
    </p:spTree>
    <p:custDataLst>
      <p:tags r:id="rId1"/>
    </p:custDataLst>
    <p:extLst>
      <p:ext uri="{BB962C8B-B14F-4D97-AF65-F5344CB8AC3E}">
        <p14:creationId xmlns:p14="http://schemas.microsoft.com/office/powerpoint/2010/main" val="219739549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Fiscal Year Travel</a:t>
            </a:r>
          </a:p>
        </p:txBody>
      </p:sp>
      <p:sp>
        <p:nvSpPr>
          <p:cNvPr id="4" name="Slide Number Placeholder 3"/>
          <p:cNvSpPr>
            <a:spLocks noGrp="1"/>
          </p:cNvSpPr>
          <p:nvPr>
            <p:ph type="sldNum" sz="quarter" idx="4"/>
          </p:nvPr>
        </p:nvSpPr>
        <p:spPr/>
        <p:txBody>
          <a:bodyPr/>
          <a:lstStyle/>
          <a:p>
            <a:fld id="{46CEEF0C-42A0-4AC6-946E-712A0B1082CB}" type="slidenum">
              <a:rPr lang="en-US" smtClean="0"/>
              <a:pPr/>
              <a:t>43</a:t>
            </a:fld>
            <a:endParaRPr lang="en-US"/>
          </a:p>
        </p:txBody>
      </p:sp>
      <p:sp>
        <p:nvSpPr>
          <p:cNvPr id="3" name="Content Placeholder 2"/>
          <p:cNvSpPr>
            <a:spLocks noGrp="1"/>
          </p:cNvSpPr>
          <p:nvPr>
            <p:ph sz="quarter" idx="10"/>
          </p:nvPr>
        </p:nvSpPr>
        <p:spPr/>
        <p:txBody>
          <a:bodyPr/>
          <a:lstStyle/>
          <a:p>
            <a:r>
              <a:rPr lang="en-US" dirty="0"/>
              <a:t>Leaving the LOA selection blank is also acceptable in this situation. </a:t>
            </a:r>
          </a:p>
          <a:p>
            <a:pPr lvl="1"/>
            <a:r>
              <a:rPr lang="en-US" dirty="0"/>
              <a:t>When the authorization is signed, DTS will trigger the following advisory: NO ACCT CODE ASSIGNED </a:t>
            </a:r>
          </a:p>
        </p:txBody>
      </p:sp>
      <p:pic>
        <p:nvPicPr>
          <p:cNvPr id="5" name="Picture 4">
            <a:extLst>
              <a:ext uri="{FF2B5EF4-FFF2-40B4-BE49-F238E27FC236}">
                <a16:creationId xmlns:a16="http://schemas.microsoft.com/office/drawing/2014/main" id="{D65EB452-8BF0-4BCA-A0B8-37FBD82B01AD}"/>
              </a:ext>
            </a:extLst>
          </p:cNvPr>
          <p:cNvPicPr>
            <a:picLocks noChangeAspect="1"/>
          </p:cNvPicPr>
          <p:nvPr/>
        </p:nvPicPr>
        <p:blipFill>
          <a:blip r:embed="rId4"/>
          <a:stretch>
            <a:fillRect/>
          </a:stretch>
        </p:blipFill>
        <p:spPr>
          <a:xfrm>
            <a:off x="1562082" y="2400300"/>
            <a:ext cx="6007894" cy="1407319"/>
          </a:xfrm>
          <a:prstGeom prst="rect">
            <a:avLst/>
          </a:prstGeom>
        </p:spPr>
      </p:pic>
    </p:spTree>
    <p:custDataLst>
      <p:tags r:id="rId1"/>
    </p:custDataLst>
    <p:extLst>
      <p:ext uri="{BB962C8B-B14F-4D97-AF65-F5344CB8AC3E}">
        <p14:creationId xmlns:p14="http://schemas.microsoft.com/office/powerpoint/2010/main" val="183158873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Fiscal Year Travel</a:t>
            </a:r>
          </a:p>
        </p:txBody>
      </p:sp>
      <p:sp>
        <p:nvSpPr>
          <p:cNvPr id="4" name="Slide Number Placeholder 3"/>
          <p:cNvSpPr>
            <a:spLocks noGrp="1"/>
          </p:cNvSpPr>
          <p:nvPr>
            <p:ph type="sldNum" sz="quarter" idx="4"/>
          </p:nvPr>
        </p:nvSpPr>
        <p:spPr/>
        <p:txBody>
          <a:bodyPr/>
          <a:lstStyle/>
          <a:p>
            <a:fld id="{46CEEF0C-42A0-4AC6-946E-712A0B1082CB}" type="slidenum">
              <a:rPr lang="en-US" smtClean="0"/>
              <a:pPr/>
              <a:t>44</a:t>
            </a:fld>
            <a:endParaRPr lang="en-US"/>
          </a:p>
        </p:txBody>
      </p:sp>
      <p:sp>
        <p:nvSpPr>
          <p:cNvPr id="3" name="Content Placeholder 2"/>
          <p:cNvSpPr>
            <a:spLocks noGrp="1"/>
          </p:cNvSpPr>
          <p:nvPr>
            <p:ph sz="quarter" idx="10"/>
          </p:nvPr>
        </p:nvSpPr>
        <p:spPr/>
        <p:txBody>
          <a:bodyPr/>
          <a:lstStyle/>
          <a:p>
            <a:r>
              <a:rPr lang="en-US" dirty="0"/>
              <a:t>Go to the Preview Trip Screen.</a:t>
            </a:r>
          </a:p>
          <a:p>
            <a:endParaRPr lang="en-US" dirty="0"/>
          </a:p>
          <a:p>
            <a:r>
              <a:rPr lang="en-US" dirty="0"/>
              <a:t>Complete the Comments to the AO field with text like – Travel is for next fiscal year. </a:t>
            </a:r>
          </a:p>
          <a:p>
            <a:endParaRPr lang="en-US" dirty="0"/>
          </a:p>
          <a:p>
            <a:endParaRPr lang="en-US" dirty="0"/>
          </a:p>
          <a:p>
            <a:endParaRPr lang="en-US" dirty="0"/>
          </a:p>
          <a:p>
            <a:endParaRPr lang="en-US" dirty="0"/>
          </a:p>
        </p:txBody>
      </p:sp>
      <p:pic>
        <p:nvPicPr>
          <p:cNvPr id="10" name="Picture 9">
            <a:extLst>
              <a:ext uri="{FF2B5EF4-FFF2-40B4-BE49-F238E27FC236}">
                <a16:creationId xmlns:a16="http://schemas.microsoft.com/office/drawing/2014/main" id="{1FE7AAC8-D84F-4787-8DF1-7E5AF382A470}"/>
              </a:ext>
            </a:extLst>
          </p:cNvPr>
          <p:cNvPicPr>
            <a:picLocks noChangeAspect="1"/>
          </p:cNvPicPr>
          <p:nvPr/>
        </p:nvPicPr>
        <p:blipFill>
          <a:blip r:embed="rId4"/>
          <a:srcRect/>
          <a:stretch/>
        </p:blipFill>
        <p:spPr>
          <a:xfrm>
            <a:off x="2793807" y="2317959"/>
            <a:ext cx="3673452" cy="2723878"/>
          </a:xfrm>
          <a:prstGeom prst="rect">
            <a:avLst/>
          </a:prstGeom>
        </p:spPr>
      </p:pic>
    </p:spTree>
    <p:custDataLst>
      <p:tags r:id="rId1"/>
    </p:custDataLst>
    <p:extLst>
      <p:ext uri="{BB962C8B-B14F-4D97-AF65-F5344CB8AC3E}">
        <p14:creationId xmlns:p14="http://schemas.microsoft.com/office/powerpoint/2010/main" val="116471245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Fiscal Year Travel</a:t>
            </a:r>
          </a:p>
        </p:txBody>
      </p:sp>
      <p:sp>
        <p:nvSpPr>
          <p:cNvPr id="4" name="Slide Number Placeholder 3"/>
          <p:cNvSpPr>
            <a:spLocks noGrp="1"/>
          </p:cNvSpPr>
          <p:nvPr>
            <p:ph type="sldNum" sz="quarter" idx="4"/>
          </p:nvPr>
        </p:nvSpPr>
        <p:spPr/>
        <p:txBody>
          <a:bodyPr/>
          <a:lstStyle/>
          <a:p>
            <a:fld id="{46CEEF0C-42A0-4AC6-946E-712A0B1082CB}" type="slidenum">
              <a:rPr lang="en-US" smtClean="0"/>
              <a:pPr/>
              <a:t>45</a:t>
            </a:fld>
            <a:endParaRPr lang="en-US"/>
          </a:p>
        </p:txBody>
      </p:sp>
      <p:sp>
        <p:nvSpPr>
          <p:cNvPr id="3" name="Content Placeholder 2"/>
          <p:cNvSpPr>
            <a:spLocks noGrp="1"/>
          </p:cNvSpPr>
          <p:nvPr>
            <p:ph sz="quarter" idx="10"/>
          </p:nvPr>
        </p:nvSpPr>
        <p:spPr/>
        <p:txBody>
          <a:bodyPr/>
          <a:lstStyle/>
          <a:p>
            <a:r>
              <a:rPr lang="en-US" dirty="0"/>
              <a:t>Proceed to the Digital Signature screen to sign the document. </a:t>
            </a:r>
          </a:p>
          <a:p>
            <a:endParaRPr lang="en-US" dirty="0"/>
          </a:p>
          <a:p>
            <a:r>
              <a:rPr lang="en-US" dirty="0"/>
              <a:t>After the document is signed, the Travel Management Company (TMC) will confirm the travel reservation(s) and the normal routing process continues. </a:t>
            </a:r>
          </a:p>
        </p:txBody>
      </p:sp>
    </p:spTree>
    <p:custDataLst>
      <p:tags r:id="rId1"/>
    </p:custDataLst>
    <p:extLst>
      <p:ext uri="{BB962C8B-B14F-4D97-AF65-F5344CB8AC3E}">
        <p14:creationId xmlns:p14="http://schemas.microsoft.com/office/powerpoint/2010/main" val="386469304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Approving an Authorization When New Fiscal Year Funding Is Available </a:t>
            </a:r>
            <a:endParaRPr lang="en-US" dirty="0"/>
          </a:p>
        </p:txBody>
      </p:sp>
      <p:sp>
        <p:nvSpPr>
          <p:cNvPr id="4" name="Slide Number Placeholder 3"/>
          <p:cNvSpPr>
            <a:spLocks noGrp="1"/>
          </p:cNvSpPr>
          <p:nvPr>
            <p:ph type="sldNum" sz="quarter" idx="4"/>
          </p:nvPr>
        </p:nvSpPr>
        <p:spPr/>
        <p:txBody>
          <a:bodyPr/>
          <a:lstStyle/>
          <a:p>
            <a:fld id="{46CEEF0C-42A0-4AC6-946E-712A0B1082CB}" type="slidenum">
              <a:rPr lang="en-US" smtClean="0"/>
              <a:pPr/>
              <a:t>46</a:t>
            </a:fld>
            <a:endParaRPr lang="en-US"/>
          </a:p>
        </p:txBody>
      </p:sp>
      <p:sp>
        <p:nvSpPr>
          <p:cNvPr id="3" name="Content Placeholder 2"/>
          <p:cNvSpPr>
            <a:spLocks noGrp="1"/>
          </p:cNvSpPr>
          <p:nvPr>
            <p:ph sz="quarter" idx="10"/>
          </p:nvPr>
        </p:nvSpPr>
        <p:spPr/>
        <p:txBody>
          <a:bodyPr/>
          <a:lstStyle/>
          <a:p>
            <a:endParaRPr lang="en-US"/>
          </a:p>
          <a:p>
            <a:r>
              <a:rPr lang="en-US"/>
              <a:t>The Approving Official (AO) will hold the document for approval until notified new fiscal year funding is loaded in DTS. </a:t>
            </a:r>
          </a:p>
          <a:p>
            <a:endParaRPr lang="en-US"/>
          </a:p>
          <a:p>
            <a:r>
              <a:rPr lang="en-US"/>
              <a:t>When new fiscal year funding becomes available, the FDTA/BDTA will load new LOA(s) and budget items(s) in DTS. </a:t>
            </a:r>
          </a:p>
          <a:p>
            <a:endParaRPr lang="en-US"/>
          </a:p>
          <a:p>
            <a:r>
              <a:rPr lang="en-US"/>
              <a:t>The AO approves the authorization in DTS after new fiscal year LOAs and budget are loaded, even if the accounting system is not ready to process transactions. </a:t>
            </a:r>
            <a:endParaRPr lang="en-US" dirty="0"/>
          </a:p>
        </p:txBody>
      </p:sp>
    </p:spTree>
    <p:custDataLst>
      <p:tags r:id="rId1"/>
    </p:custDataLst>
    <p:extLst>
      <p:ext uri="{BB962C8B-B14F-4D97-AF65-F5344CB8AC3E}">
        <p14:creationId xmlns:p14="http://schemas.microsoft.com/office/powerpoint/2010/main" val="79533095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Trips Departing Before New Fiscal Year Funding is Available </a:t>
            </a:r>
            <a:endParaRPr lang="en-US" dirty="0"/>
          </a:p>
        </p:txBody>
      </p:sp>
      <p:sp>
        <p:nvSpPr>
          <p:cNvPr id="4" name="Slide Number Placeholder 3"/>
          <p:cNvSpPr>
            <a:spLocks noGrp="1"/>
          </p:cNvSpPr>
          <p:nvPr>
            <p:ph type="sldNum" sz="quarter" idx="4"/>
          </p:nvPr>
        </p:nvSpPr>
        <p:spPr/>
        <p:txBody>
          <a:bodyPr/>
          <a:lstStyle/>
          <a:p>
            <a:fld id="{46CEEF0C-42A0-4AC6-946E-712A0B1082CB}" type="slidenum">
              <a:rPr lang="en-US" smtClean="0"/>
              <a:pPr/>
              <a:t>47</a:t>
            </a:fld>
            <a:endParaRPr lang="en-US"/>
          </a:p>
        </p:txBody>
      </p:sp>
      <p:sp>
        <p:nvSpPr>
          <p:cNvPr id="3" name="Content Placeholder 2"/>
          <p:cNvSpPr>
            <a:spLocks noGrp="1"/>
          </p:cNvSpPr>
          <p:nvPr>
            <p:ph sz="quarter" idx="10"/>
          </p:nvPr>
        </p:nvSpPr>
        <p:spPr>
          <a:xfrm>
            <a:off x="455303" y="1043939"/>
            <a:ext cx="8350460" cy="3785235"/>
          </a:xfrm>
        </p:spPr>
        <p:txBody>
          <a:bodyPr>
            <a:normAutofit lnSpcReduction="10000"/>
          </a:bodyPr>
          <a:lstStyle/>
          <a:p>
            <a:r>
              <a:rPr lang="en-US" dirty="0"/>
              <a:t>If the new funding is not available before a trip’s start date, a traveler may need to depart before the authorization is approved. </a:t>
            </a:r>
          </a:p>
          <a:p>
            <a:endParaRPr lang="en-US" dirty="0"/>
          </a:p>
          <a:p>
            <a:r>
              <a:rPr lang="en-US" dirty="0"/>
              <a:t>This may occur because the LOA rollover and budget modules updates cannot be made in time. </a:t>
            </a:r>
          </a:p>
          <a:p>
            <a:endParaRPr lang="en-US" dirty="0"/>
          </a:p>
          <a:p>
            <a:r>
              <a:rPr lang="en-US" dirty="0"/>
              <a:t>The DTA should establish procedures in advance with the TO and the TMC facilitate this situation. </a:t>
            </a:r>
          </a:p>
          <a:p>
            <a:endParaRPr lang="en-US" dirty="0"/>
          </a:p>
          <a:p>
            <a:r>
              <a:rPr lang="en-US" dirty="0"/>
              <a:t>Depending on the organization’s local business rules and the TMC contract, verbal approval can be given to travel, and the TMC tickets the trip based on instructions from the TO or other designated official.</a:t>
            </a:r>
          </a:p>
        </p:txBody>
      </p:sp>
    </p:spTree>
    <p:custDataLst>
      <p:tags r:id="rId1"/>
    </p:custDataLst>
    <p:extLst>
      <p:ext uri="{BB962C8B-B14F-4D97-AF65-F5344CB8AC3E}">
        <p14:creationId xmlns:p14="http://schemas.microsoft.com/office/powerpoint/2010/main" val="110048663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Cross-Fiscal Year Travel</a:t>
            </a:r>
            <a:endParaRPr lang="en-US" dirty="0"/>
          </a:p>
        </p:txBody>
      </p:sp>
      <p:sp>
        <p:nvSpPr>
          <p:cNvPr id="4" name="Slide Number Placeholder 3"/>
          <p:cNvSpPr>
            <a:spLocks noGrp="1"/>
          </p:cNvSpPr>
          <p:nvPr>
            <p:ph type="sldNum" sz="quarter" idx="4"/>
          </p:nvPr>
        </p:nvSpPr>
        <p:spPr/>
        <p:txBody>
          <a:bodyPr/>
          <a:lstStyle/>
          <a:p>
            <a:fld id="{D0A770E0-6FBF-49EB-AC77-0C8EA9E358F6}" type="slidenum">
              <a:rPr lang="en-US" smtClean="0"/>
              <a:pPr/>
              <a:t>48</a:t>
            </a:fld>
            <a:endParaRPr lang="en-US"/>
          </a:p>
        </p:txBody>
      </p:sp>
      <p:sp>
        <p:nvSpPr>
          <p:cNvPr id="3" name="Content Placeholder 2"/>
          <p:cNvSpPr>
            <a:spLocks noGrp="1"/>
          </p:cNvSpPr>
          <p:nvPr>
            <p:ph sz="quarter" idx="10"/>
          </p:nvPr>
        </p:nvSpPr>
        <p:spPr/>
        <p:txBody>
          <a:bodyPr/>
          <a:lstStyle/>
          <a:p>
            <a:r>
              <a:rPr lang="en-US" dirty="0"/>
              <a:t>Due to the changes in document processing, organizations have their own local business rules for how to process documents that cross the fiscal year.</a:t>
            </a:r>
          </a:p>
          <a:p>
            <a:endParaRPr lang="en-US" dirty="0"/>
          </a:p>
          <a:p>
            <a:r>
              <a:rPr lang="en-US" dirty="0"/>
              <a:t>The following slides depict how the process is laid out in the guide on the DTMO website.</a:t>
            </a:r>
          </a:p>
          <a:p>
            <a:pPr lvl="1"/>
            <a:r>
              <a:rPr lang="en-US" sz="1800" dirty="0">
                <a:hlinkClick r:id="rId2"/>
              </a:rPr>
              <a:t>https://media.defense.gov/2022/May/12/2002995650/-1/-1/1/PROCESSING_AUTHORIZATIONS_FOR_THE_NEW_YEAR.PDF</a:t>
            </a:r>
            <a:endParaRPr lang="en-US" sz="1800" dirty="0"/>
          </a:p>
          <a:p>
            <a:pPr lvl="1"/>
            <a:endParaRPr lang="en-US" dirty="0"/>
          </a:p>
          <a:p>
            <a:r>
              <a:rPr lang="en-US" dirty="0"/>
              <a:t>Please consult your local business rules for processing documents that cross the fiscal year.</a:t>
            </a:r>
          </a:p>
        </p:txBody>
      </p:sp>
    </p:spTree>
    <p:extLst>
      <p:ext uri="{BB962C8B-B14F-4D97-AF65-F5344CB8AC3E}">
        <p14:creationId xmlns:p14="http://schemas.microsoft.com/office/powerpoint/2010/main" val="2663922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79763714-EA99-6809-B5A1-D597D62DD1D1}"/>
              </a:ext>
            </a:extLst>
          </p:cNvPr>
          <p:cNvPicPr>
            <a:picLocks noGrp="1" noChangeAspect="1"/>
          </p:cNvPicPr>
          <p:nvPr>
            <p:ph sz="quarter" idx="10"/>
          </p:nvPr>
        </p:nvPicPr>
        <p:blipFill>
          <a:blip r:embed="rId4"/>
          <a:stretch>
            <a:fillRect/>
          </a:stretch>
        </p:blipFill>
        <p:spPr>
          <a:xfrm>
            <a:off x="1391957" y="1234141"/>
            <a:ext cx="6477561" cy="3238781"/>
          </a:xfrm>
        </p:spPr>
      </p:pic>
      <p:sp>
        <p:nvSpPr>
          <p:cNvPr id="2" name="Title 1">
            <a:extLst>
              <a:ext uri="{FF2B5EF4-FFF2-40B4-BE49-F238E27FC236}">
                <a16:creationId xmlns:a16="http://schemas.microsoft.com/office/drawing/2014/main" id="{F4324424-C888-46B0-994D-65E69DF45C58}"/>
              </a:ext>
            </a:extLst>
          </p:cNvPr>
          <p:cNvSpPr>
            <a:spLocks noGrp="1"/>
          </p:cNvSpPr>
          <p:nvPr>
            <p:ph type="title"/>
          </p:nvPr>
        </p:nvSpPr>
        <p:spPr/>
        <p:txBody>
          <a:bodyPr/>
          <a:lstStyle/>
          <a:p>
            <a:r>
              <a:rPr lang="en-US" dirty="0"/>
              <a:t>Cross-Fiscal Year Travel</a:t>
            </a:r>
          </a:p>
        </p:txBody>
      </p:sp>
      <p:sp>
        <p:nvSpPr>
          <p:cNvPr id="6" name="TextBox 5">
            <a:extLst>
              <a:ext uri="{FF2B5EF4-FFF2-40B4-BE49-F238E27FC236}">
                <a16:creationId xmlns:a16="http://schemas.microsoft.com/office/drawing/2014/main" id="{DAE91EE4-9892-45FF-B64A-512370385AD4}"/>
              </a:ext>
            </a:extLst>
          </p:cNvPr>
          <p:cNvSpPr txBox="1"/>
          <p:nvPr/>
        </p:nvSpPr>
        <p:spPr>
          <a:xfrm>
            <a:off x="6542345" y="925116"/>
            <a:ext cx="2514600" cy="1083794"/>
          </a:xfrm>
          <a:prstGeom prst="rect">
            <a:avLst/>
          </a:prstGeom>
          <a:solidFill>
            <a:schemeClr val="bg1"/>
          </a:solidFill>
          <a:ln>
            <a:solidFill>
              <a:schemeClr val="tx1"/>
            </a:solidFill>
          </a:ln>
        </p:spPr>
        <p:txBody>
          <a:bodyPr wrap="square" rtlCol="0" anchor="ctr">
            <a:normAutofit/>
          </a:bodyPr>
          <a:lstStyle/>
          <a:p>
            <a:r>
              <a:rPr lang="en-US" sz="1050" dirty="0">
                <a:latin typeface="+mj-lt"/>
              </a:rPr>
              <a:t>Create the travel authorization in DTS.</a:t>
            </a:r>
          </a:p>
          <a:p>
            <a:endParaRPr lang="en-US" sz="1050" dirty="0">
              <a:latin typeface="+mj-lt"/>
            </a:endParaRPr>
          </a:p>
          <a:p>
            <a:r>
              <a:rPr lang="en-US" sz="1050" dirty="0">
                <a:latin typeface="+mj-lt"/>
              </a:rPr>
              <a:t>Complete the Itinerary.</a:t>
            </a:r>
          </a:p>
          <a:p>
            <a:endParaRPr lang="en-US" sz="1050" dirty="0">
              <a:latin typeface="+mj-lt"/>
            </a:endParaRPr>
          </a:p>
          <a:p>
            <a:r>
              <a:rPr lang="en-US" sz="1050" dirty="0">
                <a:latin typeface="+mj-lt"/>
              </a:rPr>
              <a:t>This trip begins in 2023 and ends in 2024.</a:t>
            </a:r>
          </a:p>
        </p:txBody>
      </p:sp>
      <p:sp>
        <p:nvSpPr>
          <p:cNvPr id="8" name="Rectangle 7">
            <a:extLst>
              <a:ext uri="{FF2B5EF4-FFF2-40B4-BE49-F238E27FC236}">
                <a16:creationId xmlns:a16="http://schemas.microsoft.com/office/drawing/2014/main" id="{8FBA271E-56AD-4C97-ADA7-D3DE3B4B06B3}"/>
              </a:ext>
            </a:extLst>
          </p:cNvPr>
          <p:cNvSpPr/>
          <p:nvPr/>
        </p:nvSpPr>
        <p:spPr>
          <a:xfrm>
            <a:off x="1673186" y="3649084"/>
            <a:ext cx="1390054" cy="8238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BD16BE63-D631-41DB-AB08-10538F09BA87}"/>
              </a:ext>
            </a:extLst>
          </p:cNvPr>
          <p:cNvSpPr/>
          <p:nvPr/>
        </p:nvSpPr>
        <p:spPr>
          <a:xfrm>
            <a:off x="5643877" y="3649085"/>
            <a:ext cx="1390054" cy="8238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550024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A0FF-E50E-4544-8B71-82DD56F68A62}"/>
              </a:ext>
            </a:extLst>
          </p:cNvPr>
          <p:cNvSpPr>
            <a:spLocks noGrp="1"/>
          </p:cNvSpPr>
          <p:nvPr>
            <p:ph type="title"/>
          </p:nvPr>
        </p:nvSpPr>
        <p:spPr/>
        <p:txBody>
          <a:bodyPr/>
          <a:lstStyle/>
          <a:p>
            <a:r>
              <a:rPr lang="en-US" dirty="0"/>
              <a:t>Excellence in Practice Awards – Nominations </a:t>
            </a:r>
          </a:p>
        </p:txBody>
      </p:sp>
      <p:sp>
        <p:nvSpPr>
          <p:cNvPr id="4" name="Slide Number Placeholder 3">
            <a:extLst>
              <a:ext uri="{FF2B5EF4-FFF2-40B4-BE49-F238E27FC236}">
                <a16:creationId xmlns:a16="http://schemas.microsoft.com/office/drawing/2014/main" id="{40ECB122-3447-41B9-BC65-DC41987F03DD}"/>
              </a:ext>
            </a:extLst>
          </p:cNvPr>
          <p:cNvSpPr>
            <a:spLocks noGrp="1"/>
          </p:cNvSpPr>
          <p:nvPr>
            <p:ph type="sldNum" sz="quarter" idx="4"/>
          </p:nvPr>
        </p:nvSpPr>
        <p:spPr/>
        <p:txBody>
          <a:bodyPr/>
          <a:lstStyle/>
          <a:p>
            <a:pPr>
              <a:defRPr/>
            </a:pPr>
            <a:fld id="{7D187A4C-A87B-41AC-8A01-0B3AA42528A5}" type="slidenum">
              <a:rPr lang="en-US" smtClean="0"/>
              <a:pPr>
                <a:defRPr/>
              </a:pPr>
              <a:t>5</a:t>
            </a:fld>
            <a:endParaRPr lang="en-US"/>
          </a:p>
        </p:txBody>
      </p:sp>
      <p:sp>
        <p:nvSpPr>
          <p:cNvPr id="3" name="Content Placeholder 2">
            <a:extLst>
              <a:ext uri="{FF2B5EF4-FFF2-40B4-BE49-F238E27FC236}">
                <a16:creationId xmlns:a16="http://schemas.microsoft.com/office/drawing/2014/main" id="{D4BB7C11-8ED3-49B8-8784-382D34C15A33}"/>
              </a:ext>
            </a:extLst>
          </p:cNvPr>
          <p:cNvSpPr>
            <a:spLocks noGrp="1"/>
          </p:cNvSpPr>
          <p:nvPr>
            <p:ph sz="quarter" idx="10"/>
          </p:nvPr>
        </p:nvSpPr>
        <p:spPr/>
        <p:txBody>
          <a:bodyPr/>
          <a:lstStyle/>
          <a:p>
            <a:r>
              <a:rPr lang="en-US" dirty="0"/>
              <a:t>The Defense Travel Management Office (DTMO) is pleased to announce the 2024 Excellence in Practice Awards, which will recognize the top performers in DoD travel for the value and services they provided to their travel program during Fiscal Year 2023 (from October 1, 2022, up to September 30, 2023).</a:t>
            </a:r>
          </a:p>
          <a:p>
            <a:endParaRPr lang="en-US" dirty="0"/>
          </a:p>
          <a:p>
            <a:r>
              <a:rPr lang="en-US" dirty="0"/>
              <a:t>The Excellence in Practice Award winners are nominated by their colleagues each Fiscal Year.  </a:t>
            </a:r>
          </a:p>
          <a:p>
            <a:pPr lvl="1"/>
            <a:endParaRPr lang="en-US" dirty="0"/>
          </a:p>
          <a:p>
            <a:r>
              <a:rPr lang="en-US" dirty="0"/>
              <a:t>We encourage you to submit nominations for individuals or teams that make a difference in your travel program.</a:t>
            </a:r>
          </a:p>
        </p:txBody>
      </p:sp>
    </p:spTree>
    <p:extLst>
      <p:ext uri="{BB962C8B-B14F-4D97-AF65-F5344CB8AC3E}">
        <p14:creationId xmlns:p14="http://schemas.microsoft.com/office/powerpoint/2010/main" val="20456197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4D40-EBC9-4CAB-8352-76DDEE6F6656}"/>
              </a:ext>
            </a:extLst>
          </p:cNvPr>
          <p:cNvSpPr>
            <a:spLocks noGrp="1"/>
          </p:cNvSpPr>
          <p:nvPr>
            <p:ph type="title"/>
          </p:nvPr>
        </p:nvSpPr>
        <p:spPr/>
        <p:txBody>
          <a:bodyPr/>
          <a:lstStyle/>
          <a:p>
            <a:r>
              <a:rPr lang="en-US" dirty="0"/>
              <a:t>Cross-Fiscal Year Travel</a:t>
            </a:r>
          </a:p>
        </p:txBody>
      </p:sp>
      <p:pic>
        <p:nvPicPr>
          <p:cNvPr id="5" name="Content Placeholder 4">
            <a:extLst>
              <a:ext uri="{FF2B5EF4-FFF2-40B4-BE49-F238E27FC236}">
                <a16:creationId xmlns:a16="http://schemas.microsoft.com/office/drawing/2014/main" id="{81C72C5E-2CA2-44A5-9B9E-3414BBE57387}"/>
              </a:ext>
            </a:extLst>
          </p:cNvPr>
          <p:cNvPicPr>
            <a:picLocks noGrp="1" noChangeAspect="1"/>
          </p:cNvPicPr>
          <p:nvPr>
            <p:ph sz="quarter" idx="10"/>
          </p:nvPr>
        </p:nvPicPr>
        <p:blipFill rotWithShape="1">
          <a:blip r:embed="rId4"/>
          <a:srcRect r="54843"/>
          <a:stretch/>
        </p:blipFill>
        <p:spPr>
          <a:xfrm>
            <a:off x="1576070" y="770125"/>
            <a:ext cx="3735069" cy="3845354"/>
          </a:xfrm>
        </p:spPr>
      </p:pic>
      <p:sp>
        <p:nvSpPr>
          <p:cNvPr id="6" name="TextBox 5">
            <a:extLst>
              <a:ext uri="{FF2B5EF4-FFF2-40B4-BE49-F238E27FC236}">
                <a16:creationId xmlns:a16="http://schemas.microsoft.com/office/drawing/2014/main" id="{2731A3CC-7761-4D3B-994F-2F9DBEFEFE27}"/>
              </a:ext>
            </a:extLst>
          </p:cNvPr>
          <p:cNvSpPr txBox="1"/>
          <p:nvPr/>
        </p:nvSpPr>
        <p:spPr>
          <a:xfrm>
            <a:off x="5696525" y="2154198"/>
            <a:ext cx="2514600" cy="835104"/>
          </a:xfrm>
          <a:prstGeom prst="rect">
            <a:avLst/>
          </a:prstGeom>
          <a:solidFill>
            <a:schemeClr val="bg1"/>
          </a:solidFill>
          <a:ln>
            <a:solidFill>
              <a:schemeClr val="tx1"/>
            </a:solidFill>
          </a:ln>
        </p:spPr>
        <p:txBody>
          <a:bodyPr wrap="square" rtlCol="0" anchor="ctr">
            <a:normAutofit/>
          </a:bodyPr>
          <a:lstStyle/>
          <a:p>
            <a:r>
              <a:rPr lang="en-US" sz="1050" dirty="0">
                <a:latin typeface="+mj-lt"/>
              </a:rPr>
              <a:t>Make Travel Reservations for the entire trip.</a:t>
            </a:r>
          </a:p>
        </p:txBody>
      </p:sp>
    </p:spTree>
    <p:custDataLst>
      <p:tags r:id="rId1"/>
    </p:custDataLst>
    <p:extLst>
      <p:ext uri="{BB962C8B-B14F-4D97-AF65-F5344CB8AC3E}">
        <p14:creationId xmlns:p14="http://schemas.microsoft.com/office/powerpoint/2010/main" val="410150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2B536-0D49-4548-89B8-418A372D43F5}"/>
              </a:ext>
            </a:extLst>
          </p:cNvPr>
          <p:cNvSpPr>
            <a:spLocks noGrp="1"/>
          </p:cNvSpPr>
          <p:nvPr>
            <p:ph type="title"/>
          </p:nvPr>
        </p:nvSpPr>
        <p:spPr/>
        <p:txBody>
          <a:bodyPr/>
          <a:lstStyle/>
          <a:p>
            <a:r>
              <a:rPr lang="en-US" dirty="0"/>
              <a:t>Cross-Fiscal Year Travel</a:t>
            </a:r>
          </a:p>
        </p:txBody>
      </p:sp>
      <p:sp>
        <p:nvSpPr>
          <p:cNvPr id="6" name="TextBox 5">
            <a:extLst>
              <a:ext uri="{FF2B5EF4-FFF2-40B4-BE49-F238E27FC236}">
                <a16:creationId xmlns:a16="http://schemas.microsoft.com/office/drawing/2014/main" id="{E65BF793-D606-401C-8902-8302890299CB}"/>
              </a:ext>
            </a:extLst>
          </p:cNvPr>
          <p:cNvSpPr txBox="1"/>
          <p:nvPr/>
        </p:nvSpPr>
        <p:spPr>
          <a:xfrm>
            <a:off x="6542345" y="1742100"/>
            <a:ext cx="2514600" cy="994173"/>
          </a:xfrm>
          <a:prstGeom prst="rect">
            <a:avLst/>
          </a:prstGeom>
          <a:solidFill>
            <a:schemeClr val="bg1"/>
          </a:solidFill>
          <a:ln>
            <a:solidFill>
              <a:schemeClr val="tx1"/>
            </a:solidFill>
          </a:ln>
        </p:spPr>
        <p:txBody>
          <a:bodyPr wrap="square" rtlCol="0" anchor="ctr">
            <a:normAutofit fontScale="92500" lnSpcReduction="10000"/>
          </a:bodyPr>
          <a:lstStyle/>
          <a:p>
            <a:r>
              <a:rPr lang="en-US" sz="1050" dirty="0"/>
              <a:t>Enter the Expenses with the appropriate dates or date ranges for the trip.</a:t>
            </a:r>
          </a:p>
          <a:p>
            <a:endParaRPr lang="en-US" sz="1050" dirty="0"/>
          </a:p>
          <a:p>
            <a:r>
              <a:rPr lang="en-US" sz="1050" dirty="0"/>
              <a:t>Some expenses will require a start and end date so that they can be allocated properly.</a:t>
            </a:r>
          </a:p>
        </p:txBody>
      </p:sp>
      <p:pic>
        <p:nvPicPr>
          <p:cNvPr id="16" name="Content Placeholder 15">
            <a:extLst>
              <a:ext uri="{FF2B5EF4-FFF2-40B4-BE49-F238E27FC236}">
                <a16:creationId xmlns:a16="http://schemas.microsoft.com/office/drawing/2014/main" id="{171B3738-7E92-94B6-7E66-D72CA142D3B2}"/>
              </a:ext>
            </a:extLst>
          </p:cNvPr>
          <p:cNvPicPr>
            <a:picLocks noGrp="1" noChangeAspect="1"/>
          </p:cNvPicPr>
          <p:nvPr>
            <p:ph sz="quarter" idx="10"/>
          </p:nvPr>
        </p:nvPicPr>
        <p:blipFill>
          <a:blip r:embed="rId4"/>
          <a:stretch>
            <a:fillRect/>
          </a:stretch>
        </p:blipFill>
        <p:spPr>
          <a:xfrm>
            <a:off x="2974304" y="877888"/>
            <a:ext cx="3312868" cy="3951287"/>
          </a:xfrm>
        </p:spPr>
      </p:pic>
    </p:spTree>
    <p:custDataLst>
      <p:tags r:id="rId1"/>
    </p:custDataLst>
    <p:extLst>
      <p:ext uri="{BB962C8B-B14F-4D97-AF65-F5344CB8AC3E}">
        <p14:creationId xmlns:p14="http://schemas.microsoft.com/office/powerpoint/2010/main" val="1493695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6">
            <a:extLst>
              <a:ext uri="{FF2B5EF4-FFF2-40B4-BE49-F238E27FC236}">
                <a16:creationId xmlns:a16="http://schemas.microsoft.com/office/drawing/2014/main" id="{06783C27-762D-680D-1351-6C3581A4AC38}"/>
              </a:ext>
            </a:extLst>
          </p:cNvPr>
          <p:cNvPicPr>
            <a:picLocks noGrp="1" noChangeAspect="1"/>
          </p:cNvPicPr>
          <p:nvPr>
            <p:ph sz="quarter" idx="10"/>
          </p:nvPr>
        </p:nvPicPr>
        <p:blipFill>
          <a:blip r:embed="rId4"/>
          <a:stretch>
            <a:fillRect/>
          </a:stretch>
        </p:blipFill>
        <p:spPr>
          <a:xfrm>
            <a:off x="1263961" y="877888"/>
            <a:ext cx="6733554" cy="3951287"/>
          </a:xfrm>
          <a:prstGeom prst="rect">
            <a:avLst/>
          </a:prstGeom>
        </p:spPr>
      </p:pic>
      <p:sp>
        <p:nvSpPr>
          <p:cNvPr id="2" name="Title 1">
            <a:extLst>
              <a:ext uri="{FF2B5EF4-FFF2-40B4-BE49-F238E27FC236}">
                <a16:creationId xmlns:a16="http://schemas.microsoft.com/office/drawing/2014/main" id="{4CABF7A5-C235-4542-8E6C-1458FA8D0457}"/>
              </a:ext>
            </a:extLst>
          </p:cNvPr>
          <p:cNvSpPr>
            <a:spLocks noGrp="1"/>
          </p:cNvSpPr>
          <p:nvPr>
            <p:ph type="title"/>
          </p:nvPr>
        </p:nvSpPr>
        <p:spPr/>
        <p:txBody>
          <a:bodyPr/>
          <a:lstStyle/>
          <a:p>
            <a:r>
              <a:rPr lang="en-US" dirty="0"/>
              <a:t>If New Fiscal Year LOA is Available</a:t>
            </a:r>
          </a:p>
        </p:txBody>
      </p:sp>
      <p:sp>
        <p:nvSpPr>
          <p:cNvPr id="6" name="TextBox 5">
            <a:extLst>
              <a:ext uri="{FF2B5EF4-FFF2-40B4-BE49-F238E27FC236}">
                <a16:creationId xmlns:a16="http://schemas.microsoft.com/office/drawing/2014/main" id="{D0212D7B-8095-4B2F-8BE1-094D8312BAD2}"/>
              </a:ext>
            </a:extLst>
          </p:cNvPr>
          <p:cNvSpPr txBox="1"/>
          <p:nvPr/>
        </p:nvSpPr>
        <p:spPr>
          <a:xfrm>
            <a:off x="6542345" y="1742100"/>
            <a:ext cx="2514600" cy="571609"/>
          </a:xfrm>
          <a:prstGeom prst="rect">
            <a:avLst/>
          </a:prstGeom>
          <a:solidFill>
            <a:schemeClr val="bg1"/>
          </a:solidFill>
          <a:ln>
            <a:solidFill>
              <a:schemeClr val="tx1"/>
            </a:solidFill>
          </a:ln>
        </p:spPr>
        <p:txBody>
          <a:bodyPr wrap="square" rtlCol="0" anchor="ctr">
            <a:normAutofit/>
          </a:bodyPr>
          <a:lstStyle/>
          <a:p>
            <a:r>
              <a:rPr lang="en-US" sz="1050" dirty="0"/>
              <a:t>If the LOA for the next fiscal year is available, then add the new fiscal year LOA.</a:t>
            </a:r>
          </a:p>
        </p:txBody>
      </p:sp>
    </p:spTree>
    <p:custDataLst>
      <p:tags r:id="rId1"/>
    </p:custDataLst>
    <p:extLst>
      <p:ext uri="{BB962C8B-B14F-4D97-AF65-F5344CB8AC3E}">
        <p14:creationId xmlns:p14="http://schemas.microsoft.com/office/powerpoint/2010/main" val="2928995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52DAB-FC2E-4240-8BBD-BBD5B30A1863}"/>
              </a:ext>
            </a:extLst>
          </p:cNvPr>
          <p:cNvSpPr>
            <a:spLocks noGrp="1"/>
          </p:cNvSpPr>
          <p:nvPr>
            <p:ph type="title"/>
          </p:nvPr>
        </p:nvSpPr>
        <p:spPr/>
        <p:txBody>
          <a:bodyPr/>
          <a:lstStyle/>
          <a:p>
            <a:r>
              <a:rPr lang="en-US" dirty="0"/>
              <a:t>If New Fiscal Year LOA is Available</a:t>
            </a:r>
          </a:p>
        </p:txBody>
      </p:sp>
      <p:pic>
        <p:nvPicPr>
          <p:cNvPr id="5" name="Content Placeholder 4">
            <a:extLst>
              <a:ext uri="{FF2B5EF4-FFF2-40B4-BE49-F238E27FC236}">
                <a16:creationId xmlns:a16="http://schemas.microsoft.com/office/drawing/2014/main" id="{D7FA9C6A-A9B8-4304-93B3-EBC184D3A003}"/>
              </a:ext>
            </a:extLst>
          </p:cNvPr>
          <p:cNvPicPr>
            <a:picLocks noGrp="1" noChangeAspect="1"/>
          </p:cNvPicPr>
          <p:nvPr>
            <p:ph sz="quarter" idx="10"/>
          </p:nvPr>
        </p:nvPicPr>
        <p:blipFill rotWithShape="1">
          <a:blip r:embed="rId4"/>
          <a:srcRect l="26666"/>
          <a:stretch/>
        </p:blipFill>
        <p:spPr>
          <a:xfrm>
            <a:off x="1510188" y="822298"/>
            <a:ext cx="6123623" cy="3498903"/>
          </a:xfrm>
        </p:spPr>
      </p:pic>
      <p:sp>
        <p:nvSpPr>
          <p:cNvPr id="6" name="TextBox 5">
            <a:extLst>
              <a:ext uri="{FF2B5EF4-FFF2-40B4-BE49-F238E27FC236}">
                <a16:creationId xmlns:a16="http://schemas.microsoft.com/office/drawing/2014/main" id="{7481BFAB-3F66-47EE-8A44-712E8049BF81}"/>
              </a:ext>
            </a:extLst>
          </p:cNvPr>
          <p:cNvSpPr txBox="1"/>
          <p:nvPr/>
        </p:nvSpPr>
        <p:spPr>
          <a:xfrm>
            <a:off x="252888" y="3020853"/>
            <a:ext cx="2514600" cy="742734"/>
          </a:xfrm>
          <a:prstGeom prst="rect">
            <a:avLst/>
          </a:prstGeom>
          <a:solidFill>
            <a:schemeClr val="bg1"/>
          </a:solidFill>
          <a:ln>
            <a:solidFill>
              <a:schemeClr val="tx1"/>
            </a:solidFill>
          </a:ln>
        </p:spPr>
        <p:txBody>
          <a:bodyPr wrap="square" rtlCol="0" anchor="ctr">
            <a:normAutofit/>
          </a:bodyPr>
          <a:lstStyle/>
          <a:p>
            <a:r>
              <a:rPr lang="en-US" sz="1050" dirty="0"/>
              <a:t>DTS will ask if the user would like to automatically allocate the expenses using FY Auto.</a:t>
            </a:r>
          </a:p>
        </p:txBody>
      </p:sp>
    </p:spTree>
    <p:custDataLst>
      <p:tags r:id="rId1"/>
    </p:custDataLst>
    <p:extLst>
      <p:ext uri="{BB962C8B-B14F-4D97-AF65-F5344CB8AC3E}">
        <p14:creationId xmlns:p14="http://schemas.microsoft.com/office/powerpoint/2010/main" val="17675101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924301A-A612-BC9B-B926-CE03EDE8D804}"/>
              </a:ext>
            </a:extLst>
          </p:cNvPr>
          <p:cNvPicPr>
            <a:picLocks noGrp="1" noChangeAspect="1"/>
          </p:cNvPicPr>
          <p:nvPr>
            <p:ph sz="quarter" idx="10"/>
          </p:nvPr>
        </p:nvPicPr>
        <p:blipFill>
          <a:blip r:embed="rId4"/>
          <a:stretch>
            <a:fillRect/>
          </a:stretch>
        </p:blipFill>
        <p:spPr>
          <a:xfrm>
            <a:off x="1204581" y="877888"/>
            <a:ext cx="6852313" cy="3951287"/>
          </a:xfrm>
        </p:spPr>
      </p:pic>
      <p:sp>
        <p:nvSpPr>
          <p:cNvPr id="2" name="Title 1">
            <a:extLst>
              <a:ext uri="{FF2B5EF4-FFF2-40B4-BE49-F238E27FC236}">
                <a16:creationId xmlns:a16="http://schemas.microsoft.com/office/drawing/2014/main" id="{20BF2CFD-2617-4725-AC10-866A17EA0E0F}"/>
              </a:ext>
            </a:extLst>
          </p:cNvPr>
          <p:cNvSpPr>
            <a:spLocks noGrp="1"/>
          </p:cNvSpPr>
          <p:nvPr>
            <p:ph type="title"/>
          </p:nvPr>
        </p:nvSpPr>
        <p:spPr/>
        <p:txBody>
          <a:bodyPr/>
          <a:lstStyle/>
          <a:p>
            <a:r>
              <a:rPr lang="en-US" dirty="0"/>
              <a:t>If New Fiscal Year LOA is Available</a:t>
            </a:r>
          </a:p>
        </p:txBody>
      </p:sp>
      <p:sp>
        <p:nvSpPr>
          <p:cNvPr id="6" name="TextBox 5">
            <a:extLst>
              <a:ext uri="{FF2B5EF4-FFF2-40B4-BE49-F238E27FC236}">
                <a16:creationId xmlns:a16="http://schemas.microsoft.com/office/drawing/2014/main" id="{AE5A5733-A7A2-478C-83F1-83B0F301935C}"/>
              </a:ext>
            </a:extLst>
          </p:cNvPr>
          <p:cNvSpPr txBox="1"/>
          <p:nvPr/>
        </p:nvSpPr>
        <p:spPr>
          <a:xfrm>
            <a:off x="6542345" y="2429362"/>
            <a:ext cx="2514600" cy="2073365"/>
          </a:xfrm>
          <a:prstGeom prst="rect">
            <a:avLst/>
          </a:prstGeom>
          <a:solidFill>
            <a:schemeClr val="bg1"/>
          </a:solidFill>
          <a:ln>
            <a:solidFill>
              <a:schemeClr val="tx1"/>
            </a:solidFill>
          </a:ln>
        </p:spPr>
        <p:txBody>
          <a:bodyPr wrap="square" rtlCol="0" anchor="ctr">
            <a:normAutofit lnSpcReduction="10000"/>
          </a:bodyPr>
          <a:lstStyle/>
          <a:p>
            <a:r>
              <a:rPr lang="en-US" sz="1050" dirty="0"/>
              <a:t>Depending on the dates input for certain expenses, DTS will divide them up between each fiscal year.</a:t>
            </a:r>
          </a:p>
          <a:p>
            <a:endParaRPr lang="en-US" sz="1050" dirty="0"/>
          </a:p>
          <a:p>
            <a:r>
              <a:rPr lang="en-US" sz="1050" dirty="0"/>
              <a:t>DTS will allocate each ticketed transportation expense to the LOA(s) for the fiscal year in which the expense is ticketed. </a:t>
            </a:r>
          </a:p>
          <a:p>
            <a:endParaRPr lang="en-US" sz="1050" dirty="0"/>
          </a:p>
          <a:p>
            <a:r>
              <a:rPr lang="en-US" sz="1050" dirty="0"/>
              <a:t>If the return flight is in the new fiscal year, but is ticketed using the current fiscal year LOA, it will be charged against the current fiscal year LOA.</a:t>
            </a:r>
          </a:p>
        </p:txBody>
      </p:sp>
    </p:spTree>
    <p:custDataLst>
      <p:tags r:id="rId1"/>
    </p:custDataLst>
    <p:extLst>
      <p:ext uri="{BB962C8B-B14F-4D97-AF65-F5344CB8AC3E}">
        <p14:creationId xmlns:p14="http://schemas.microsoft.com/office/powerpoint/2010/main" val="29939453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B99AEAC-8213-0934-F34F-53FD22CF4BDE}"/>
              </a:ext>
            </a:extLst>
          </p:cNvPr>
          <p:cNvPicPr>
            <a:picLocks noGrp="1" noChangeAspect="1"/>
          </p:cNvPicPr>
          <p:nvPr>
            <p:ph sz="quarter" idx="10"/>
          </p:nvPr>
        </p:nvPicPr>
        <p:blipFill>
          <a:blip r:embed="rId4"/>
          <a:stretch>
            <a:fillRect/>
          </a:stretch>
        </p:blipFill>
        <p:spPr>
          <a:xfrm>
            <a:off x="1832411" y="877888"/>
            <a:ext cx="5596654" cy="3951287"/>
          </a:xfrm>
        </p:spPr>
      </p:pic>
      <p:sp>
        <p:nvSpPr>
          <p:cNvPr id="2" name="Title 1">
            <a:extLst>
              <a:ext uri="{FF2B5EF4-FFF2-40B4-BE49-F238E27FC236}">
                <a16:creationId xmlns:a16="http://schemas.microsoft.com/office/drawing/2014/main" id="{773AC4A6-8F78-4B90-8146-403897226132}"/>
              </a:ext>
            </a:extLst>
          </p:cNvPr>
          <p:cNvSpPr>
            <a:spLocks noGrp="1"/>
          </p:cNvSpPr>
          <p:nvPr>
            <p:ph type="title"/>
          </p:nvPr>
        </p:nvSpPr>
        <p:spPr/>
        <p:txBody>
          <a:bodyPr/>
          <a:lstStyle/>
          <a:p>
            <a:r>
              <a:rPr lang="en-US" dirty="0"/>
              <a:t>If New Fiscal Year LOA is Available</a:t>
            </a:r>
          </a:p>
        </p:txBody>
      </p:sp>
      <p:sp>
        <p:nvSpPr>
          <p:cNvPr id="6" name="TextBox 5">
            <a:extLst>
              <a:ext uri="{FF2B5EF4-FFF2-40B4-BE49-F238E27FC236}">
                <a16:creationId xmlns:a16="http://schemas.microsoft.com/office/drawing/2014/main" id="{87502E65-9A24-408A-AD75-980ECA385A8C}"/>
              </a:ext>
            </a:extLst>
          </p:cNvPr>
          <p:cNvSpPr txBox="1"/>
          <p:nvPr/>
        </p:nvSpPr>
        <p:spPr>
          <a:xfrm>
            <a:off x="575111" y="2685573"/>
            <a:ext cx="2514600" cy="742734"/>
          </a:xfrm>
          <a:prstGeom prst="rect">
            <a:avLst/>
          </a:prstGeom>
          <a:solidFill>
            <a:schemeClr val="bg1"/>
          </a:solidFill>
          <a:ln>
            <a:solidFill>
              <a:schemeClr val="tx1"/>
            </a:solidFill>
          </a:ln>
        </p:spPr>
        <p:txBody>
          <a:bodyPr wrap="square" rtlCol="0" anchor="ctr">
            <a:normAutofit/>
          </a:bodyPr>
          <a:lstStyle/>
          <a:p>
            <a:r>
              <a:rPr lang="en-US" sz="1050" dirty="0"/>
              <a:t>The document can then be SIGNED and stamped APPROVED by the AO.</a:t>
            </a:r>
          </a:p>
        </p:txBody>
      </p:sp>
    </p:spTree>
    <p:custDataLst>
      <p:tags r:id="rId1"/>
    </p:custDataLst>
    <p:extLst>
      <p:ext uri="{BB962C8B-B14F-4D97-AF65-F5344CB8AC3E}">
        <p14:creationId xmlns:p14="http://schemas.microsoft.com/office/powerpoint/2010/main" val="30088970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9">
            <a:extLst>
              <a:ext uri="{FF2B5EF4-FFF2-40B4-BE49-F238E27FC236}">
                <a16:creationId xmlns:a16="http://schemas.microsoft.com/office/drawing/2014/main" id="{01C02E76-106A-4EDB-7471-57731BA7EA26}"/>
              </a:ext>
            </a:extLst>
          </p:cNvPr>
          <p:cNvPicPr>
            <a:picLocks noGrp="1" noChangeAspect="1"/>
          </p:cNvPicPr>
          <p:nvPr>
            <p:ph sz="quarter" idx="10"/>
          </p:nvPr>
        </p:nvPicPr>
        <p:blipFill>
          <a:blip r:embed="rId4"/>
          <a:stretch>
            <a:fillRect/>
          </a:stretch>
        </p:blipFill>
        <p:spPr>
          <a:xfrm>
            <a:off x="1391957" y="1234141"/>
            <a:ext cx="6477561" cy="3238781"/>
          </a:xfrm>
        </p:spPr>
      </p:pic>
      <p:sp>
        <p:nvSpPr>
          <p:cNvPr id="2" name="Title 1">
            <a:extLst>
              <a:ext uri="{FF2B5EF4-FFF2-40B4-BE49-F238E27FC236}">
                <a16:creationId xmlns:a16="http://schemas.microsoft.com/office/drawing/2014/main" id="{0D3DE011-BFE2-4E2C-91A8-EA81667568C8}"/>
              </a:ext>
            </a:extLst>
          </p:cNvPr>
          <p:cNvSpPr>
            <a:spLocks noGrp="1"/>
          </p:cNvSpPr>
          <p:nvPr>
            <p:ph type="title"/>
          </p:nvPr>
        </p:nvSpPr>
        <p:spPr/>
        <p:txBody>
          <a:bodyPr/>
          <a:lstStyle/>
          <a:p>
            <a:r>
              <a:rPr lang="en-US" dirty="0"/>
              <a:t>If New Fiscal Year LOA is </a:t>
            </a:r>
            <a:r>
              <a:rPr lang="en-US" b="1" u="sng" dirty="0">
                <a:solidFill>
                  <a:srgbClr val="FF0000"/>
                </a:solidFill>
              </a:rPr>
              <a:t>Not</a:t>
            </a:r>
            <a:r>
              <a:rPr lang="en-US" dirty="0"/>
              <a:t> Available</a:t>
            </a:r>
          </a:p>
        </p:txBody>
      </p:sp>
      <p:sp>
        <p:nvSpPr>
          <p:cNvPr id="6" name="TextBox 5">
            <a:extLst>
              <a:ext uri="{FF2B5EF4-FFF2-40B4-BE49-F238E27FC236}">
                <a16:creationId xmlns:a16="http://schemas.microsoft.com/office/drawing/2014/main" id="{E6A67038-C80A-4ED6-9E1F-82E29D3D0940}"/>
              </a:ext>
            </a:extLst>
          </p:cNvPr>
          <p:cNvSpPr txBox="1"/>
          <p:nvPr/>
        </p:nvSpPr>
        <p:spPr>
          <a:xfrm>
            <a:off x="6199212" y="1586435"/>
            <a:ext cx="2514600" cy="742734"/>
          </a:xfrm>
          <a:prstGeom prst="rect">
            <a:avLst/>
          </a:prstGeom>
          <a:solidFill>
            <a:schemeClr val="bg1"/>
          </a:solidFill>
          <a:ln>
            <a:solidFill>
              <a:schemeClr val="tx1"/>
            </a:solidFill>
          </a:ln>
        </p:spPr>
        <p:txBody>
          <a:bodyPr wrap="square" rtlCol="0" anchor="ctr">
            <a:normAutofit/>
          </a:bodyPr>
          <a:lstStyle/>
          <a:p>
            <a:r>
              <a:rPr lang="en-US" sz="1050" b="1" u="sng" dirty="0">
                <a:solidFill>
                  <a:srgbClr val="FF0000"/>
                </a:solidFill>
              </a:rPr>
              <a:t>After booking the reservations</a:t>
            </a:r>
            <a:r>
              <a:rPr lang="en-US" sz="1050" dirty="0"/>
              <a:t>, the itinerary will need to be modified to allow the document to process.</a:t>
            </a:r>
          </a:p>
        </p:txBody>
      </p:sp>
    </p:spTree>
    <p:custDataLst>
      <p:tags r:id="rId1"/>
    </p:custDataLst>
    <p:extLst>
      <p:ext uri="{BB962C8B-B14F-4D97-AF65-F5344CB8AC3E}">
        <p14:creationId xmlns:p14="http://schemas.microsoft.com/office/powerpoint/2010/main" val="25079306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40975CD8-918E-9852-BE05-9CDFD7ACF0F9}"/>
              </a:ext>
            </a:extLst>
          </p:cNvPr>
          <p:cNvPicPr>
            <a:picLocks noGrp="1" noChangeAspect="1"/>
          </p:cNvPicPr>
          <p:nvPr>
            <p:ph sz="quarter" idx="10"/>
          </p:nvPr>
        </p:nvPicPr>
        <p:blipFill>
          <a:blip r:embed="rId4"/>
          <a:stretch>
            <a:fillRect/>
          </a:stretch>
        </p:blipFill>
        <p:spPr>
          <a:xfrm>
            <a:off x="1837766" y="1279865"/>
            <a:ext cx="5585944" cy="3147333"/>
          </a:xfrm>
          <a:prstGeom prst="rect">
            <a:avLst/>
          </a:prstGeom>
        </p:spPr>
      </p:pic>
      <p:sp>
        <p:nvSpPr>
          <p:cNvPr id="2" name="Title 1">
            <a:extLst>
              <a:ext uri="{FF2B5EF4-FFF2-40B4-BE49-F238E27FC236}">
                <a16:creationId xmlns:a16="http://schemas.microsoft.com/office/drawing/2014/main" id="{0D3DE011-BFE2-4E2C-91A8-EA81667568C8}"/>
              </a:ext>
            </a:extLst>
          </p:cNvPr>
          <p:cNvSpPr>
            <a:spLocks noGrp="1"/>
          </p:cNvSpPr>
          <p:nvPr>
            <p:ph type="title"/>
          </p:nvPr>
        </p:nvSpPr>
        <p:spPr/>
        <p:txBody>
          <a:bodyPr/>
          <a:lstStyle/>
          <a:p>
            <a:r>
              <a:rPr lang="en-US" dirty="0"/>
              <a:t>If New Fiscal Year LOA is </a:t>
            </a:r>
            <a:r>
              <a:rPr lang="en-US" b="1" u="sng" dirty="0">
                <a:solidFill>
                  <a:srgbClr val="FF0000"/>
                </a:solidFill>
              </a:rPr>
              <a:t>Not</a:t>
            </a:r>
            <a:r>
              <a:rPr lang="en-US" dirty="0"/>
              <a:t> Available</a:t>
            </a:r>
          </a:p>
        </p:txBody>
      </p:sp>
      <p:sp>
        <p:nvSpPr>
          <p:cNvPr id="6" name="TextBox 5">
            <a:extLst>
              <a:ext uri="{FF2B5EF4-FFF2-40B4-BE49-F238E27FC236}">
                <a16:creationId xmlns:a16="http://schemas.microsoft.com/office/drawing/2014/main" id="{E6A67038-C80A-4ED6-9E1F-82E29D3D0940}"/>
              </a:ext>
            </a:extLst>
          </p:cNvPr>
          <p:cNvSpPr txBox="1"/>
          <p:nvPr/>
        </p:nvSpPr>
        <p:spPr>
          <a:xfrm>
            <a:off x="6199212" y="1586435"/>
            <a:ext cx="2514600" cy="742734"/>
          </a:xfrm>
          <a:prstGeom prst="rect">
            <a:avLst/>
          </a:prstGeom>
          <a:solidFill>
            <a:schemeClr val="bg1"/>
          </a:solidFill>
          <a:ln>
            <a:solidFill>
              <a:schemeClr val="tx1"/>
            </a:solidFill>
          </a:ln>
        </p:spPr>
        <p:txBody>
          <a:bodyPr wrap="square" rtlCol="0" anchor="ctr">
            <a:normAutofit fontScale="92500" lnSpcReduction="20000"/>
          </a:bodyPr>
          <a:lstStyle/>
          <a:p>
            <a:r>
              <a:rPr lang="en-US" sz="1050" dirty="0"/>
              <a:t>Change the Departure Date to 09/30/2023.</a:t>
            </a:r>
          </a:p>
          <a:p>
            <a:endParaRPr lang="en-US" sz="1050" dirty="0"/>
          </a:p>
          <a:p>
            <a:r>
              <a:rPr lang="en-US" sz="1050" dirty="0"/>
              <a:t>Change the Returning On Date to 09/30/2023.</a:t>
            </a:r>
          </a:p>
        </p:txBody>
      </p:sp>
      <p:sp>
        <p:nvSpPr>
          <p:cNvPr id="3" name="Arrow: Up 2">
            <a:extLst>
              <a:ext uri="{FF2B5EF4-FFF2-40B4-BE49-F238E27FC236}">
                <a16:creationId xmlns:a16="http://schemas.microsoft.com/office/drawing/2014/main" id="{D878C898-1359-44EB-B3FD-D7C00EC8CD3D}"/>
              </a:ext>
            </a:extLst>
          </p:cNvPr>
          <p:cNvSpPr/>
          <p:nvPr/>
        </p:nvSpPr>
        <p:spPr>
          <a:xfrm rot="7412201">
            <a:off x="3472370" y="1881529"/>
            <a:ext cx="457200" cy="458823"/>
          </a:xfrm>
          <a:prstGeom prst="up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Arrow: Up 6">
            <a:extLst>
              <a:ext uri="{FF2B5EF4-FFF2-40B4-BE49-F238E27FC236}">
                <a16:creationId xmlns:a16="http://schemas.microsoft.com/office/drawing/2014/main" id="{2563990F-A5D1-4C4C-A379-D681375FAA81}"/>
              </a:ext>
            </a:extLst>
          </p:cNvPr>
          <p:cNvSpPr/>
          <p:nvPr/>
        </p:nvSpPr>
        <p:spPr>
          <a:xfrm rot="15921736">
            <a:off x="7077633" y="3951386"/>
            <a:ext cx="457200" cy="458823"/>
          </a:xfrm>
          <a:prstGeom prst="up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096651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a:extLst>
              <a:ext uri="{FF2B5EF4-FFF2-40B4-BE49-F238E27FC236}">
                <a16:creationId xmlns:a16="http://schemas.microsoft.com/office/drawing/2014/main" id="{B17111E4-23AC-50FC-BB27-C87A989A6115}"/>
              </a:ext>
            </a:extLst>
          </p:cNvPr>
          <p:cNvPicPr>
            <a:picLocks noGrp="1" noChangeAspect="1"/>
          </p:cNvPicPr>
          <p:nvPr>
            <p:ph sz="quarter" idx="10"/>
          </p:nvPr>
        </p:nvPicPr>
        <p:blipFill>
          <a:blip r:embed="rId4"/>
          <a:stretch>
            <a:fillRect/>
          </a:stretch>
        </p:blipFill>
        <p:spPr>
          <a:xfrm>
            <a:off x="1832411" y="877888"/>
            <a:ext cx="5596654" cy="3951287"/>
          </a:xfrm>
        </p:spPr>
      </p:pic>
      <p:sp>
        <p:nvSpPr>
          <p:cNvPr id="2" name="Title 1">
            <a:extLst>
              <a:ext uri="{FF2B5EF4-FFF2-40B4-BE49-F238E27FC236}">
                <a16:creationId xmlns:a16="http://schemas.microsoft.com/office/drawing/2014/main" id="{773AC4A6-8F78-4B90-8146-403897226132}"/>
              </a:ext>
            </a:extLst>
          </p:cNvPr>
          <p:cNvSpPr>
            <a:spLocks noGrp="1"/>
          </p:cNvSpPr>
          <p:nvPr>
            <p:ph type="title"/>
          </p:nvPr>
        </p:nvSpPr>
        <p:spPr/>
        <p:txBody>
          <a:bodyPr/>
          <a:lstStyle/>
          <a:p>
            <a:r>
              <a:rPr lang="en-US" dirty="0"/>
              <a:t>If New Fiscal Year LOA is </a:t>
            </a:r>
            <a:r>
              <a:rPr lang="en-US" b="1" u="sng" dirty="0">
                <a:solidFill>
                  <a:srgbClr val="FF0000"/>
                </a:solidFill>
              </a:rPr>
              <a:t>Not</a:t>
            </a:r>
            <a:r>
              <a:rPr lang="en-US" dirty="0"/>
              <a:t> Available</a:t>
            </a:r>
          </a:p>
        </p:txBody>
      </p:sp>
      <p:sp>
        <p:nvSpPr>
          <p:cNvPr id="6" name="TextBox 5">
            <a:extLst>
              <a:ext uri="{FF2B5EF4-FFF2-40B4-BE49-F238E27FC236}">
                <a16:creationId xmlns:a16="http://schemas.microsoft.com/office/drawing/2014/main" id="{87502E65-9A24-408A-AD75-980ECA385A8C}"/>
              </a:ext>
            </a:extLst>
          </p:cNvPr>
          <p:cNvSpPr txBox="1"/>
          <p:nvPr/>
        </p:nvSpPr>
        <p:spPr>
          <a:xfrm>
            <a:off x="93920" y="2464593"/>
            <a:ext cx="2514600" cy="742734"/>
          </a:xfrm>
          <a:prstGeom prst="rect">
            <a:avLst/>
          </a:prstGeom>
          <a:solidFill>
            <a:schemeClr val="bg1"/>
          </a:solidFill>
          <a:ln>
            <a:solidFill>
              <a:schemeClr val="tx1"/>
            </a:solidFill>
          </a:ln>
        </p:spPr>
        <p:txBody>
          <a:bodyPr wrap="square" rtlCol="0" anchor="ctr">
            <a:normAutofit fontScale="92500" lnSpcReduction="20000"/>
          </a:bodyPr>
          <a:lstStyle/>
          <a:p>
            <a:r>
              <a:rPr lang="en-US" sz="1050" dirty="0"/>
              <a:t>The document can then be SIGNED and stamped APPROVED by the AO.</a:t>
            </a:r>
          </a:p>
          <a:p>
            <a:endParaRPr lang="en-US" sz="1050" dirty="0"/>
          </a:p>
          <a:p>
            <a:r>
              <a:rPr lang="en-US" sz="1050" dirty="0"/>
              <a:t>The document will now be processed using the FY 23 funds only.</a:t>
            </a:r>
          </a:p>
        </p:txBody>
      </p:sp>
    </p:spTree>
    <p:custDataLst>
      <p:tags r:id="rId1"/>
    </p:custDataLst>
    <p:extLst>
      <p:ext uri="{BB962C8B-B14F-4D97-AF65-F5344CB8AC3E}">
        <p14:creationId xmlns:p14="http://schemas.microsoft.com/office/powerpoint/2010/main" val="33824702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Amendment for the Trip Portion that Occurs in a New Fiscal Year</a:t>
            </a:r>
          </a:p>
        </p:txBody>
      </p:sp>
      <p:sp>
        <p:nvSpPr>
          <p:cNvPr id="4" name="Slide Number Placeholder 3"/>
          <p:cNvSpPr>
            <a:spLocks noGrp="1"/>
          </p:cNvSpPr>
          <p:nvPr>
            <p:ph type="sldNum" sz="quarter" idx="4"/>
          </p:nvPr>
        </p:nvSpPr>
        <p:spPr/>
        <p:txBody>
          <a:bodyPr/>
          <a:lstStyle/>
          <a:p>
            <a:fld id="{46CEEF0C-42A0-4AC6-946E-712A0B1082CB}" type="slidenum">
              <a:rPr lang="en-US" smtClean="0"/>
              <a:pPr/>
              <a:t>59</a:t>
            </a:fld>
            <a:endParaRPr lang="en-US" dirty="0"/>
          </a:p>
        </p:txBody>
      </p:sp>
      <p:sp>
        <p:nvSpPr>
          <p:cNvPr id="6" name="Content Placeholder 5"/>
          <p:cNvSpPr>
            <a:spLocks noGrp="1"/>
          </p:cNvSpPr>
          <p:nvPr>
            <p:ph sz="quarter" idx="10"/>
          </p:nvPr>
        </p:nvSpPr>
        <p:spPr>
          <a:xfrm>
            <a:off x="455303" y="1082039"/>
            <a:ext cx="8350460" cy="3747135"/>
          </a:xfrm>
        </p:spPr>
        <p:txBody>
          <a:bodyPr/>
          <a:lstStyle/>
          <a:p>
            <a:r>
              <a:rPr lang="en-US" dirty="0"/>
              <a:t>When the funding becomes available, the trip can be amended.</a:t>
            </a:r>
          </a:p>
          <a:p>
            <a:endParaRPr lang="en-US" dirty="0"/>
          </a:p>
          <a:p>
            <a:r>
              <a:rPr lang="en-US" dirty="0"/>
              <a:t>The new fiscal year LOA can be added to the Authorization.</a:t>
            </a:r>
          </a:p>
          <a:p>
            <a:endParaRPr lang="en-US" dirty="0"/>
          </a:p>
          <a:p>
            <a:r>
              <a:rPr lang="en-US" dirty="0"/>
              <a:t>The Overall End Point and Return Date can be modified as well.</a:t>
            </a:r>
          </a:p>
          <a:p>
            <a:pPr lvl="1"/>
            <a:r>
              <a:rPr lang="en-US" dirty="0"/>
              <a:t>Keep in mind that this will reset the Per Diem Entitlements.</a:t>
            </a:r>
          </a:p>
        </p:txBody>
      </p:sp>
    </p:spTree>
    <p:custDataLst>
      <p:tags r:id="rId1"/>
    </p:custDataLst>
    <p:extLst>
      <p:ext uri="{BB962C8B-B14F-4D97-AF65-F5344CB8AC3E}">
        <p14:creationId xmlns:p14="http://schemas.microsoft.com/office/powerpoint/2010/main" val="210282326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596CA-31A6-43A5-BD5C-9E393C0A6B6B}"/>
              </a:ext>
            </a:extLst>
          </p:cNvPr>
          <p:cNvSpPr>
            <a:spLocks noGrp="1"/>
          </p:cNvSpPr>
          <p:nvPr>
            <p:ph type="title"/>
          </p:nvPr>
        </p:nvSpPr>
        <p:spPr/>
        <p:txBody>
          <a:bodyPr/>
          <a:lstStyle/>
          <a:p>
            <a:r>
              <a:rPr lang="en-US" dirty="0"/>
              <a:t>Excellence in Practice Awards – Nominations </a:t>
            </a:r>
          </a:p>
        </p:txBody>
      </p:sp>
      <p:sp>
        <p:nvSpPr>
          <p:cNvPr id="4" name="Slide Number Placeholder 3">
            <a:extLst>
              <a:ext uri="{FF2B5EF4-FFF2-40B4-BE49-F238E27FC236}">
                <a16:creationId xmlns:a16="http://schemas.microsoft.com/office/drawing/2014/main" id="{54515D89-7A98-4D71-AA39-D62868F7202F}"/>
              </a:ext>
            </a:extLst>
          </p:cNvPr>
          <p:cNvSpPr>
            <a:spLocks noGrp="1"/>
          </p:cNvSpPr>
          <p:nvPr>
            <p:ph type="sldNum" sz="quarter" idx="4"/>
          </p:nvPr>
        </p:nvSpPr>
        <p:spPr/>
        <p:txBody>
          <a:bodyPr/>
          <a:lstStyle/>
          <a:p>
            <a:pPr>
              <a:defRPr/>
            </a:pPr>
            <a:fld id="{7D187A4C-A87B-41AC-8A01-0B3AA42528A5}" type="slidenum">
              <a:rPr lang="en-US" smtClean="0"/>
              <a:pPr>
                <a:defRPr/>
              </a:pPr>
              <a:t>6</a:t>
            </a:fld>
            <a:endParaRPr lang="en-US"/>
          </a:p>
        </p:txBody>
      </p:sp>
      <p:sp>
        <p:nvSpPr>
          <p:cNvPr id="3" name="Content Placeholder 2">
            <a:extLst>
              <a:ext uri="{FF2B5EF4-FFF2-40B4-BE49-F238E27FC236}">
                <a16:creationId xmlns:a16="http://schemas.microsoft.com/office/drawing/2014/main" id="{963575E1-185A-4328-8AE8-32DE0E8E1260}"/>
              </a:ext>
            </a:extLst>
          </p:cNvPr>
          <p:cNvSpPr>
            <a:spLocks noGrp="1"/>
          </p:cNvSpPr>
          <p:nvPr>
            <p:ph sz="quarter" idx="10"/>
          </p:nvPr>
        </p:nvSpPr>
        <p:spPr>
          <a:xfrm>
            <a:off x="455303" y="877661"/>
            <a:ext cx="8350460" cy="4164176"/>
          </a:xfrm>
        </p:spPr>
        <p:txBody>
          <a:bodyPr>
            <a:normAutofit/>
          </a:bodyPr>
          <a:lstStyle/>
          <a:p>
            <a:r>
              <a:rPr lang="en-US" dirty="0"/>
              <a:t>Recipients receive award certificates and are recognized on the DTMO website, in the Defense Travel Dispatch</a:t>
            </a:r>
            <a:r>
              <a:rPr lang="en-US" i="1" dirty="0"/>
              <a:t>, </a:t>
            </a:r>
            <a:r>
              <a:rPr lang="en-US" dirty="0"/>
              <a:t>and honored at the annual National Defense Transportation Association's GovTravels Symposium in 2024.</a:t>
            </a:r>
          </a:p>
          <a:p>
            <a:pPr lvl="1"/>
            <a:r>
              <a:rPr lang="en-US" dirty="0">
                <a:hlinkClick r:id="rId2"/>
              </a:rPr>
              <a:t>https://www.travel.dod.mil/About/News/Dispatch-Newsletter/</a:t>
            </a:r>
            <a:r>
              <a:rPr lang="en-US" dirty="0"/>
              <a:t> </a:t>
            </a:r>
            <a:br>
              <a:rPr lang="en-US" dirty="0"/>
            </a:br>
            <a:endParaRPr lang="en-US" dirty="0"/>
          </a:p>
          <a:p>
            <a:r>
              <a:rPr lang="en-US" dirty="0">
                <a:solidFill>
                  <a:srgbClr val="000000"/>
                </a:solidFill>
              </a:rPr>
              <a:t>The nomination period is open now and the deadline is November 14, 2023, so submit your nomination today!</a:t>
            </a:r>
          </a:p>
          <a:p>
            <a:endParaRPr lang="en-US" dirty="0"/>
          </a:p>
          <a:p>
            <a:r>
              <a:rPr lang="en-US" dirty="0"/>
              <a:t>More information can be found on the DTMO’s website:</a:t>
            </a:r>
          </a:p>
          <a:p>
            <a:pPr lvl="1"/>
            <a:r>
              <a:rPr lang="en-US" dirty="0">
                <a:hlinkClick r:id="rId3"/>
              </a:rPr>
              <a:t>https://www.travel.dod.mil/about/news/article/article/3000711/nominations-open-for-excellence-in-practice-awards/</a:t>
            </a:r>
            <a:r>
              <a:rPr lang="en-US" dirty="0"/>
              <a:t> </a:t>
            </a:r>
          </a:p>
          <a:p>
            <a:endParaRPr lang="en-US" dirty="0"/>
          </a:p>
        </p:txBody>
      </p:sp>
    </p:spTree>
    <p:extLst>
      <p:ext uri="{BB962C8B-B14F-4D97-AF65-F5344CB8AC3E}">
        <p14:creationId xmlns:p14="http://schemas.microsoft.com/office/powerpoint/2010/main" val="37346018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t>Creating an Amendment for the Trip Portion that Occurs in a New Fiscal Year</a:t>
            </a:r>
            <a:endParaRPr lang="en-US" dirty="0"/>
          </a:p>
        </p:txBody>
      </p:sp>
      <p:sp>
        <p:nvSpPr>
          <p:cNvPr id="4" name="Slide Number Placeholder 3"/>
          <p:cNvSpPr>
            <a:spLocks noGrp="1"/>
          </p:cNvSpPr>
          <p:nvPr>
            <p:ph type="sldNum" sz="quarter" idx="4"/>
          </p:nvPr>
        </p:nvSpPr>
        <p:spPr/>
        <p:txBody>
          <a:bodyPr/>
          <a:lstStyle/>
          <a:p>
            <a:fld id="{D0A770E0-6FBF-49EB-AC77-0C8EA9E358F6}" type="slidenum">
              <a:rPr lang="en-US" smtClean="0"/>
              <a:pPr/>
              <a:t>60</a:t>
            </a:fld>
            <a:endParaRPr lang="en-US"/>
          </a:p>
        </p:txBody>
      </p:sp>
      <p:sp>
        <p:nvSpPr>
          <p:cNvPr id="3" name="Content Placeholder 2"/>
          <p:cNvSpPr>
            <a:spLocks noGrp="1"/>
          </p:cNvSpPr>
          <p:nvPr>
            <p:ph sz="quarter" idx="10"/>
          </p:nvPr>
        </p:nvSpPr>
        <p:spPr>
          <a:xfrm>
            <a:off x="455303" y="1074419"/>
            <a:ext cx="8350460" cy="3754755"/>
          </a:xfrm>
        </p:spPr>
        <p:txBody>
          <a:bodyPr/>
          <a:lstStyle/>
          <a:p>
            <a:r>
              <a:rPr lang="en-US" dirty="0"/>
              <a:t>If a trip includes scheduled partial payments (SPPs), when the amendment is created, the SPPs will have to be rescheduled.</a:t>
            </a:r>
          </a:p>
          <a:p>
            <a:endParaRPr lang="en-US" dirty="0"/>
          </a:p>
          <a:p>
            <a:r>
              <a:rPr lang="en-US" dirty="0"/>
              <a:t>The SPPs will process normally once the amendment is approved.</a:t>
            </a:r>
          </a:p>
          <a:p>
            <a:endParaRPr lang="en-US" dirty="0"/>
          </a:p>
          <a:p>
            <a:r>
              <a:rPr lang="en-US" dirty="0"/>
              <a:t>If a payment is scheduled during the accounting system shutdown period, it will be processed as soon as the amendment receives the POS ACK RECEIVED stamp.</a:t>
            </a:r>
          </a:p>
        </p:txBody>
      </p:sp>
    </p:spTree>
    <p:extLst>
      <p:ext uri="{BB962C8B-B14F-4D97-AF65-F5344CB8AC3E}">
        <p14:creationId xmlns:p14="http://schemas.microsoft.com/office/powerpoint/2010/main" val="29676853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Advances and Scheduled Partial Payments</a:t>
            </a:r>
            <a:endParaRPr lang="en-US" dirty="0"/>
          </a:p>
        </p:txBody>
      </p:sp>
      <p:sp>
        <p:nvSpPr>
          <p:cNvPr id="4" name="Slide Number Placeholder 3"/>
          <p:cNvSpPr>
            <a:spLocks noGrp="1"/>
          </p:cNvSpPr>
          <p:nvPr>
            <p:ph type="sldNum" sz="quarter" idx="4"/>
          </p:nvPr>
        </p:nvSpPr>
        <p:spPr/>
        <p:txBody>
          <a:bodyPr/>
          <a:lstStyle/>
          <a:p>
            <a:fld id="{D0A770E0-6FBF-49EB-AC77-0C8EA9E358F6}" type="slidenum">
              <a:rPr lang="en-US" smtClean="0"/>
              <a:pPr/>
              <a:t>61</a:t>
            </a:fld>
            <a:endParaRPr lang="en-US"/>
          </a:p>
        </p:txBody>
      </p:sp>
      <p:sp>
        <p:nvSpPr>
          <p:cNvPr id="3" name="Content Placeholder 2"/>
          <p:cNvSpPr>
            <a:spLocks noGrp="1"/>
          </p:cNvSpPr>
          <p:nvPr>
            <p:ph sz="quarter" idx="10"/>
          </p:nvPr>
        </p:nvSpPr>
        <p:spPr/>
        <p:txBody>
          <a:bodyPr/>
          <a:lstStyle/>
          <a:p>
            <a:r>
              <a:rPr lang="en-US" dirty="0"/>
              <a:t>Because of accounting system shutdown, it is necessary to give careful consideration when requesting advances and scheduled partial payments (SPPs) during the new fiscal year transition period. </a:t>
            </a:r>
          </a:p>
          <a:p>
            <a:endParaRPr lang="en-US" dirty="0"/>
          </a:p>
          <a:p>
            <a:r>
              <a:rPr lang="en-US" dirty="0"/>
              <a:t>It is important to know that authorizations can be approved during the shutdown, but disbursements will be held until the accounting system restarts. </a:t>
            </a:r>
          </a:p>
          <a:p>
            <a:endParaRPr lang="en-US" dirty="0"/>
          </a:p>
        </p:txBody>
      </p:sp>
    </p:spTree>
    <p:extLst>
      <p:ext uri="{BB962C8B-B14F-4D97-AF65-F5344CB8AC3E}">
        <p14:creationId xmlns:p14="http://schemas.microsoft.com/office/powerpoint/2010/main" val="17095132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Advances and Scheduled Partial Payments</a:t>
            </a:r>
            <a:endParaRPr lang="en-US" dirty="0"/>
          </a:p>
        </p:txBody>
      </p:sp>
      <p:sp>
        <p:nvSpPr>
          <p:cNvPr id="4" name="Slide Number Placeholder 3"/>
          <p:cNvSpPr>
            <a:spLocks noGrp="1"/>
          </p:cNvSpPr>
          <p:nvPr>
            <p:ph type="sldNum" sz="quarter" idx="4"/>
          </p:nvPr>
        </p:nvSpPr>
        <p:spPr/>
        <p:txBody>
          <a:bodyPr/>
          <a:lstStyle/>
          <a:p>
            <a:fld id="{D0A770E0-6FBF-49EB-AC77-0C8EA9E358F6}" type="slidenum">
              <a:rPr lang="en-US" smtClean="0"/>
              <a:pPr/>
              <a:t>62</a:t>
            </a:fld>
            <a:endParaRPr lang="en-US"/>
          </a:p>
        </p:txBody>
      </p:sp>
      <p:sp>
        <p:nvSpPr>
          <p:cNvPr id="3" name="Content Placeholder 2"/>
          <p:cNvSpPr>
            <a:spLocks noGrp="1"/>
          </p:cNvSpPr>
          <p:nvPr>
            <p:ph sz="quarter" idx="10"/>
          </p:nvPr>
        </p:nvSpPr>
        <p:spPr/>
        <p:txBody>
          <a:bodyPr/>
          <a:lstStyle/>
          <a:p>
            <a:r>
              <a:rPr lang="en-US" dirty="0"/>
              <a:t>As the departure date approaches 30 September, the amount of the advance is reduced because it is calculated on the reimbursable costs through 30 September. </a:t>
            </a:r>
          </a:p>
          <a:p>
            <a:pPr lvl="1"/>
            <a:r>
              <a:rPr lang="en-US" dirty="0"/>
              <a:t>Because Advances are calculated based upon Lines of Accounting. </a:t>
            </a:r>
          </a:p>
          <a:p>
            <a:pPr lvl="1"/>
            <a:r>
              <a:rPr lang="en-US" dirty="0"/>
              <a:t>The fewer days left in 2023, the lower the amounts will be.</a:t>
            </a:r>
          </a:p>
          <a:p>
            <a:endParaRPr lang="en-US" dirty="0"/>
          </a:p>
          <a:p>
            <a:r>
              <a:rPr lang="en-US" dirty="0"/>
              <a:t>Travelers departing later in September should obtain a GTCC, and the AO, and DTA should closely monitor the shutdown process and, as soon as possible, have the current fiscal year amendment approved and processed. </a:t>
            </a:r>
          </a:p>
        </p:txBody>
      </p:sp>
    </p:spTree>
    <p:extLst>
      <p:ext uri="{BB962C8B-B14F-4D97-AF65-F5344CB8AC3E}">
        <p14:creationId xmlns:p14="http://schemas.microsoft.com/office/powerpoint/2010/main" val="3513799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Delays with Pre-Voucher Payments</a:t>
            </a:r>
            <a:br>
              <a:rPr lang="en-US" dirty="0"/>
            </a:br>
            <a:r>
              <a:rPr lang="en-US" dirty="0"/>
              <a:t>New Fiscal Year Trips</a:t>
            </a:r>
          </a:p>
        </p:txBody>
      </p:sp>
      <p:sp>
        <p:nvSpPr>
          <p:cNvPr id="4" name="Slide Number Placeholder 3"/>
          <p:cNvSpPr>
            <a:spLocks noGrp="1"/>
          </p:cNvSpPr>
          <p:nvPr>
            <p:ph type="sldNum" sz="quarter" idx="4"/>
          </p:nvPr>
        </p:nvSpPr>
        <p:spPr/>
        <p:txBody>
          <a:bodyPr/>
          <a:lstStyle/>
          <a:p>
            <a:fld id="{D0A770E0-6FBF-49EB-AC77-0C8EA9E358F6}" type="slidenum">
              <a:rPr lang="en-US" smtClean="0"/>
              <a:pPr/>
              <a:t>63</a:t>
            </a:fld>
            <a:endParaRPr lang="en-US"/>
          </a:p>
        </p:txBody>
      </p:sp>
      <p:sp>
        <p:nvSpPr>
          <p:cNvPr id="3" name="Content Placeholder 2"/>
          <p:cNvSpPr>
            <a:spLocks noGrp="1"/>
          </p:cNvSpPr>
          <p:nvPr>
            <p:ph sz="quarter" idx="10"/>
          </p:nvPr>
        </p:nvSpPr>
        <p:spPr/>
        <p:txBody>
          <a:bodyPr/>
          <a:lstStyle/>
          <a:p>
            <a:endParaRPr lang="en-US" sz="2000" dirty="0"/>
          </a:p>
          <a:p>
            <a:r>
              <a:rPr lang="en-US" sz="2000" dirty="0"/>
              <a:t>Advances may be delayed due to the FY Transaction Release Date and Accounting System shutdown period.</a:t>
            </a:r>
          </a:p>
          <a:p>
            <a:endParaRPr lang="en-US" sz="2000" dirty="0"/>
          </a:p>
          <a:p>
            <a:r>
              <a:rPr lang="en-US" sz="2000" dirty="0"/>
              <a:t>Scheduled Partial Payments will not be delayed.</a:t>
            </a:r>
          </a:p>
        </p:txBody>
      </p:sp>
    </p:spTree>
    <p:extLst>
      <p:ext uri="{BB962C8B-B14F-4D97-AF65-F5344CB8AC3E}">
        <p14:creationId xmlns:p14="http://schemas.microsoft.com/office/powerpoint/2010/main" val="24194685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Delays with Pre-Voucher Payments</a:t>
            </a:r>
            <a:br>
              <a:rPr lang="en-US" dirty="0"/>
            </a:br>
            <a:r>
              <a:rPr lang="en-US" dirty="0"/>
              <a:t>Cross-Fiscal Year Trips</a:t>
            </a:r>
            <a:br>
              <a:rPr lang="en-US" dirty="0"/>
            </a:br>
            <a:br>
              <a:rPr lang="en-US" dirty="0"/>
            </a:br>
            <a:endParaRPr lang="en-US" dirty="0"/>
          </a:p>
        </p:txBody>
      </p:sp>
      <p:sp>
        <p:nvSpPr>
          <p:cNvPr id="4" name="Slide Number Placeholder 3"/>
          <p:cNvSpPr>
            <a:spLocks noGrp="1"/>
          </p:cNvSpPr>
          <p:nvPr>
            <p:ph type="sldNum" sz="quarter" idx="4"/>
          </p:nvPr>
        </p:nvSpPr>
        <p:spPr/>
        <p:txBody>
          <a:bodyPr/>
          <a:lstStyle/>
          <a:p>
            <a:fld id="{D0A770E0-6FBF-49EB-AC77-0C8EA9E358F6}" type="slidenum">
              <a:rPr lang="en-US" smtClean="0"/>
              <a:pPr/>
              <a:t>64</a:t>
            </a:fld>
            <a:endParaRPr lang="en-US"/>
          </a:p>
        </p:txBody>
      </p:sp>
      <p:sp>
        <p:nvSpPr>
          <p:cNvPr id="3" name="Content Placeholder 2"/>
          <p:cNvSpPr>
            <a:spLocks noGrp="1"/>
          </p:cNvSpPr>
          <p:nvPr>
            <p:ph sz="quarter" idx="10"/>
          </p:nvPr>
        </p:nvSpPr>
        <p:spPr/>
        <p:txBody>
          <a:bodyPr/>
          <a:lstStyle/>
          <a:p>
            <a:endParaRPr lang="en-US" dirty="0"/>
          </a:p>
          <a:p>
            <a:r>
              <a:rPr lang="en-US" dirty="0"/>
              <a:t>Advances should be requested at least five days prior to the Accounting System shutdown period.</a:t>
            </a:r>
          </a:p>
          <a:p>
            <a:pPr lvl="1"/>
            <a:r>
              <a:rPr lang="en-US" dirty="0"/>
              <a:t>Advances on current FY LOA should not be delayed.</a:t>
            </a:r>
          </a:p>
          <a:p>
            <a:pPr lvl="1"/>
            <a:r>
              <a:rPr lang="en-US" dirty="0"/>
              <a:t>Advances split between current and next FY LOA may be delayed.</a:t>
            </a:r>
          </a:p>
          <a:p>
            <a:pPr lvl="1"/>
            <a:endParaRPr lang="en-US" dirty="0"/>
          </a:p>
          <a:p>
            <a:r>
              <a:rPr lang="en-US" dirty="0"/>
              <a:t>Scheduled Partial Payments may be delayed due to the Accounting System shutdown period.</a:t>
            </a:r>
          </a:p>
        </p:txBody>
      </p:sp>
    </p:spTree>
    <p:extLst>
      <p:ext uri="{BB962C8B-B14F-4D97-AF65-F5344CB8AC3E}">
        <p14:creationId xmlns:p14="http://schemas.microsoft.com/office/powerpoint/2010/main" val="9530883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3B59-EC37-4BE8-8229-16D63F411640}"/>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5C66015A-D576-435B-9890-2873672D33B1}"/>
              </a:ext>
            </a:extLst>
          </p:cNvPr>
          <p:cNvSpPr>
            <a:spLocks noGrp="1"/>
          </p:cNvSpPr>
          <p:nvPr>
            <p:ph type="sldNum" sz="quarter" idx="4"/>
          </p:nvPr>
        </p:nvSpPr>
        <p:spPr/>
        <p:txBody>
          <a:bodyPr/>
          <a:lstStyle/>
          <a:p>
            <a:fld id="{4C6B7127-9F77-471E-BA61-1540CB2C57B2}" type="slidenum">
              <a:rPr lang="en-US" smtClean="0"/>
              <a:pPr/>
              <a:t>65</a:t>
            </a:fld>
            <a:endParaRPr lang="en-US" dirty="0"/>
          </a:p>
        </p:txBody>
      </p:sp>
      <p:sp>
        <p:nvSpPr>
          <p:cNvPr id="4" name="Content Placeholder 3">
            <a:extLst>
              <a:ext uri="{FF2B5EF4-FFF2-40B4-BE49-F238E27FC236}">
                <a16:creationId xmlns:a16="http://schemas.microsoft.com/office/drawing/2014/main" id="{AE02184C-6C7A-45A7-9787-878F2FD3AAFC}"/>
              </a:ext>
            </a:extLst>
          </p:cNvPr>
          <p:cNvSpPr>
            <a:spLocks noGrp="1"/>
          </p:cNvSpPr>
          <p:nvPr>
            <p:ph sz="quarter" idx="10"/>
          </p:nvPr>
        </p:nvSpPr>
        <p:spPr/>
        <p:txBody>
          <a:bodyPr>
            <a:normAutofit/>
          </a:bodyPr>
          <a:lstStyle/>
          <a:p>
            <a:r>
              <a:rPr lang="en-US" dirty="0"/>
              <a:t>Excellence in Practice Award Nominations	</a:t>
            </a:r>
          </a:p>
          <a:p>
            <a:pPr lvl="1"/>
            <a:r>
              <a:rPr lang="en-US" dirty="0">
                <a:hlinkClick r:id="rId3"/>
              </a:rPr>
              <a:t>https://www.travel.dod.mil/about/news/article/article/3000711/nominations-open-for-excellence-in-practice-awards/</a:t>
            </a:r>
            <a:r>
              <a:rPr lang="en-US" dirty="0"/>
              <a:t> </a:t>
            </a:r>
          </a:p>
          <a:p>
            <a:endParaRPr lang="en-US" dirty="0"/>
          </a:p>
          <a:p>
            <a:r>
              <a:rPr lang="en-US" dirty="0"/>
              <a:t>Managing Installation Name Changes in DTS</a:t>
            </a:r>
          </a:p>
          <a:p>
            <a:pPr lvl="1"/>
            <a:r>
              <a:rPr lang="en-US" dirty="0">
                <a:hlinkClick r:id="rId4"/>
              </a:rPr>
              <a:t>https://www.travel.dod.mil/About/News/Article/Article/3503553/managing-installation-name-changes-in-dts/</a:t>
            </a:r>
            <a:r>
              <a:rPr lang="en-US" dirty="0"/>
              <a:t> </a:t>
            </a:r>
          </a:p>
          <a:p>
            <a:pPr lvl="1"/>
            <a:endParaRPr lang="en-US" dirty="0"/>
          </a:p>
          <a:p>
            <a:r>
              <a:rPr lang="en-US" dirty="0"/>
              <a:t>DoD to Change the Name of Nine Army Installations by 2024</a:t>
            </a:r>
          </a:p>
          <a:p>
            <a:pPr lvl="1"/>
            <a:r>
              <a:rPr lang="en-US" dirty="0">
                <a:hlinkClick r:id="rId5"/>
              </a:rPr>
              <a:t>https://www.travel.dod.mil/About/News/Article/Article/3362393/dod-to-change-the-name-of-nine-army-installations-by-2024/</a:t>
            </a:r>
            <a:r>
              <a:rPr lang="en-US" dirty="0"/>
              <a:t> </a:t>
            </a:r>
          </a:p>
          <a:p>
            <a:endParaRPr lang="en-US" dirty="0"/>
          </a:p>
          <a:p>
            <a:endParaRPr lang="en-US" dirty="0"/>
          </a:p>
        </p:txBody>
      </p:sp>
    </p:spTree>
    <p:extLst>
      <p:ext uri="{BB962C8B-B14F-4D97-AF65-F5344CB8AC3E}">
        <p14:creationId xmlns:p14="http://schemas.microsoft.com/office/powerpoint/2010/main" val="9509587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3B59-EC37-4BE8-8229-16D63F411640}"/>
              </a:ext>
            </a:extLst>
          </p:cNvPr>
          <p:cNvSpPr>
            <a:spLocks noGrp="1"/>
          </p:cNvSpPr>
          <p:nvPr>
            <p:ph type="title"/>
          </p:nvPr>
        </p:nvSpPr>
        <p:spPr/>
        <p:txBody>
          <a:bodyPr/>
          <a:lstStyle/>
          <a:p>
            <a:r>
              <a:rPr lang="en-US" dirty="0"/>
              <a:t>Resources (cont.)</a:t>
            </a:r>
          </a:p>
        </p:txBody>
      </p:sp>
      <p:sp>
        <p:nvSpPr>
          <p:cNvPr id="3" name="Slide Number Placeholder 2">
            <a:extLst>
              <a:ext uri="{FF2B5EF4-FFF2-40B4-BE49-F238E27FC236}">
                <a16:creationId xmlns:a16="http://schemas.microsoft.com/office/drawing/2014/main" id="{5C66015A-D576-435B-9890-2873672D33B1}"/>
              </a:ext>
            </a:extLst>
          </p:cNvPr>
          <p:cNvSpPr>
            <a:spLocks noGrp="1"/>
          </p:cNvSpPr>
          <p:nvPr>
            <p:ph type="sldNum" sz="quarter" idx="4"/>
          </p:nvPr>
        </p:nvSpPr>
        <p:spPr/>
        <p:txBody>
          <a:bodyPr/>
          <a:lstStyle/>
          <a:p>
            <a:fld id="{4C6B7127-9F77-471E-BA61-1540CB2C57B2}" type="slidenum">
              <a:rPr lang="en-US" smtClean="0"/>
              <a:pPr/>
              <a:t>66</a:t>
            </a:fld>
            <a:endParaRPr lang="en-US" dirty="0"/>
          </a:p>
        </p:txBody>
      </p:sp>
      <p:sp>
        <p:nvSpPr>
          <p:cNvPr id="4" name="Content Placeholder 3">
            <a:extLst>
              <a:ext uri="{FF2B5EF4-FFF2-40B4-BE49-F238E27FC236}">
                <a16:creationId xmlns:a16="http://schemas.microsoft.com/office/drawing/2014/main" id="{AE02184C-6C7A-45A7-9787-878F2FD3AAFC}"/>
              </a:ext>
            </a:extLst>
          </p:cNvPr>
          <p:cNvSpPr>
            <a:spLocks noGrp="1"/>
          </p:cNvSpPr>
          <p:nvPr>
            <p:ph sz="quarter" idx="10"/>
          </p:nvPr>
        </p:nvSpPr>
        <p:spPr/>
        <p:txBody>
          <a:bodyPr>
            <a:normAutofit lnSpcReduction="10000"/>
          </a:bodyPr>
          <a:lstStyle/>
          <a:p>
            <a:r>
              <a:rPr lang="en-US" dirty="0"/>
              <a:t>Fiscal Year Crossover</a:t>
            </a:r>
          </a:p>
          <a:p>
            <a:pPr lvl="1"/>
            <a:r>
              <a:rPr lang="en-US" dirty="0">
                <a:hlinkClick r:id="rId3"/>
              </a:rPr>
              <a:t>https://www.travel.dod.mil/Programs/DoD-Travel-Systems/Fiscal-Year-Crossover/</a:t>
            </a:r>
            <a:endParaRPr lang="en-US" dirty="0"/>
          </a:p>
          <a:p>
            <a:pPr lvl="1"/>
            <a:endParaRPr lang="en-US" dirty="0"/>
          </a:p>
          <a:p>
            <a:r>
              <a:rPr lang="en-US" dirty="0"/>
              <a:t>Affected Partner Systems and Downtimes</a:t>
            </a:r>
          </a:p>
          <a:p>
            <a:pPr lvl="1"/>
            <a:r>
              <a:rPr lang="en-US" dirty="0">
                <a:hlinkClick r:id="rId4"/>
              </a:rPr>
              <a:t>https://media.defense.gov/2022/Jun/21/2003021205/-1/-1/0/Accounting_System_Downtime.PDF</a:t>
            </a:r>
            <a:endParaRPr lang="en-US" dirty="0"/>
          </a:p>
          <a:p>
            <a:endParaRPr lang="en-US" dirty="0"/>
          </a:p>
          <a:p>
            <a:r>
              <a:rPr lang="en-US" dirty="0"/>
              <a:t>DTS Guide to Establishing Lines of Accounting (LOAs) and Budgets for the New Fiscal Year</a:t>
            </a:r>
          </a:p>
          <a:p>
            <a:pPr lvl="1"/>
            <a:r>
              <a:rPr lang="en-US" dirty="0">
                <a:hlinkClick r:id="rId5"/>
              </a:rPr>
              <a:t>https://media.defense.gov/2022/May/12/2002995654/-1/-1/1/ESTABLISH_LOAS_FOR_THE_NEW_YEAR.PDF</a:t>
            </a:r>
            <a:endParaRPr lang="en-US" dirty="0"/>
          </a:p>
          <a:p>
            <a:endParaRPr lang="en-US" dirty="0"/>
          </a:p>
          <a:p>
            <a:endParaRPr lang="en-US" dirty="0"/>
          </a:p>
        </p:txBody>
      </p:sp>
    </p:spTree>
    <p:extLst>
      <p:ext uri="{BB962C8B-B14F-4D97-AF65-F5344CB8AC3E}">
        <p14:creationId xmlns:p14="http://schemas.microsoft.com/office/powerpoint/2010/main" val="36422500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3B59-EC37-4BE8-8229-16D63F411640}"/>
              </a:ext>
            </a:extLst>
          </p:cNvPr>
          <p:cNvSpPr>
            <a:spLocks noGrp="1"/>
          </p:cNvSpPr>
          <p:nvPr>
            <p:ph type="title"/>
          </p:nvPr>
        </p:nvSpPr>
        <p:spPr/>
        <p:txBody>
          <a:bodyPr/>
          <a:lstStyle/>
          <a:p>
            <a:r>
              <a:rPr lang="en-US" dirty="0"/>
              <a:t>Resources (cont.)</a:t>
            </a:r>
          </a:p>
        </p:txBody>
      </p:sp>
      <p:sp>
        <p:nvSpPr>
          <p:cNvPr id="3" name="Slide Number Placeholder 2">
            <a:extLst>
              <a:ext uri="{FF2B5EF4-FFF2-40B4-BE49-F238E27FC236}">
                <a16:creationId xmlns:a16="http://schemas.microsoft.com/office/drawing/2014/main" id="{5C66015A-D576-435B-9890-2873672D33B1}"/>
              </a:ext>
            </a:extLst>
          </p:cNvPr>
          <p:cNvSpPr>
            <a:spLocks noGrp="1"/>
          </p:cNvSpPr>
          <p:nvPr>
            <p:ph type="sldNum" sz="quarter" idx="4"/>
          </p:nvPr>
        </p:nvSpPr>
        <p:spPr/>
        <p:txBody>
          <a:bodyPr/>
          <a:lstStyle/>
          <a:p>
            <a:fld id="{4C6B7127-9F77-471E-BA61-1540CB2C57B2}" type="slidenum">
              <a:rPr lang="en-US" smtClean="0"/>
              <a:pPr/>
              <a:t>67</a:t>
            </a:fld>
            <a:endParaRPr lang="en-US" dirty="0"/>
          </a:p>
        </p:txBody>
      </p:sp>
      <p:sp>
        <p:nvSpPr>
          <p:cNvPr id="4" name="Content Placeholder 3">
            <a:extLst>
              <a:ext uri="{FF2B5EF4-FFF2-40B4-BE49-F238E27FC236}">
                <a16:creationId xmlns:a16="http://schemas.microsoft.com/office/drawing/2014/main" id="{AE02184C-6C7A-45A7-9787-878F2FD3AAFC}"/>
              </a:ext>
            </a:extLst>
          </p:cNvPr>
          <p:cNvSpPr>
            <a:spLocks noGrp="1"/>
          </p:cNvSpPr>
          <p:nvPr>
            <p:ph sz="quarter" idx="10"/>
          </p:nvPr>
        </p:nvSpPr>
        <p:spPr/>
        <p:txBody>
          <a:bodyPr>
            <a:normAutofit lnSpcReduction="10000"/>
          </a:bodyPr>
          <a:lstStyle/>
          <a:p>
            <a:r>
              <a:rPr lang="en-US" dirty="0"/>
              <a:t>DTS Guide to Processing Authorizations for the New Fiscal Year</a:t>
            </a:r>
          </a:p>
          <a:p>
            <a:pPr lvl="1"/>
            <a:r>
              <a:rPr lang="en-US" dirty="0">
                <a:hlinkClick r:id="rId3"/>
              </a:rPr>
              <a:t>https://media.defense.gov/2022/May/12/2002995650/-1/-1/1/PROCESSING_AUTHORIZATIONS_FOR_THE_NEW_YEAR.PDF</a:t>
            </a:r>
            <a:r>
              <a:rPr lang="en-US" dirty="0"/>
              <a:t> </a:t>
            </a:r>
          </a:p>
          <a:p>
            <a:pPr marL="129778" indent="0">
              <a:buNone/>
            </a:pPr>
            <a:endParaRPr lang="en-US" dirty="0"/>
          </a:p>
          <a:p>
            <a:r>
              <a:rPr lang="en-US" dirty="0"/>
              <a:t>You can contact the Travel Assistance Center (TAC) via:</a:t>
            </a:r>
          </a:p>
          <a:p>
            <a:pPr lvl="1"/>
            <a:r>
              <a:rPr lang="en-US" dirty="0"/>
              <a:t>Phone 888-Help1Go (888-435-7146)</a:t>
            </a:r>
          </a:p>
          <a:p>
            <a:pPr lvl="1"/>
            <a:r>
              <a:rPr lang="en-US" dirty="0"/>
              <a:t>Web (</a:t>
            </a:r>
            <a:r>
              <a:rPr lang="en-US" dirty="0">
                <a:hlinkClick r:id="rId4"/>
              </a:rPr>
              <a:t>https://www.defensetravel.dod.mil/passport/</a:t>
            </a:r>
            <a:r>
              <a:rPr lang="en-US" dirty="0"/>
              <a:t>)</a:t>
            </a:r>
          </a:p>
          <a:p>
            <a:pPr lvl="1"/>
            <a:r>
              <a:rPr lang="en-US" dirty="0"/>
              <a:t>Chat (Available Monday – Friday between 8am and 6pm ET)</a:t>
            </a:r>
          </a:p>
          <a:p>
            <a:pPr lvl="1"/>
            <a:endParaRPr lang="en-US" dirty="0"/>
          </a:p>
          <a:p>
            <a:r>
              <a:rPr lang="en-US" dirty="0"/>
              <a:t>The slides for this presentation, as well as previous Outreach presentations, can be found on the DTMO Website at:</a:t>
            </a:r>
          </a:p>
          <a:p>
            <a:pPr lvl="1"/>
            <a:r>
              <a:rPr lang="en-US" dirty="0">
                <a:hlinkClick r:id="rId5"/>
              </a:rPr>
              <a:t>https://www.travel.dod.mil/Support/Travel-Assistance-Center/TAC-Outreach</a:t>
            </a:r>
            <a:r>
              <a:rPr lang="en-US" dirty="0"/>
              <a:t>  </a:t>
            </a:r>
          </a:p>
          <a:p>
            <a:pPr lvl="1"/>
            <a:endParaRPr lang="en-US" dirty="0"/>
          </a:p>
          <a:p>
            <a:endParaRPr lang="en-US" dirty="0"/>
          </a:p>
          <a:p>
            <a:endParaRPr lang="en-US" dirty="0"/>
          </a:p>
        </p:txBody>
      </p:sp>
    </p:spTree>
    <p:extLst>
      <p:ext uri="{BB962C8B-B14F-4D97-AF65-F5344CB8AC3E}">
        <p14:creationId xmlns:p14="http://schemas.microsoft.com/office/powerpoint/2010/main" val="25998197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AB80-C058-423D-9C62-B0FEE12DF24C}"/>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FE09D287-5D0A-4646-960D-4AC66B0A0E74}"/>
              </a:ext>
            </a:extLst>
          </p:cNvPr>
          <p:cNvSpPr>
            <a:spLocks noGrp="1"/>
          </p:cNvSpPr>
          <p:nvPr>
            <p:ph type="sldNum" sz="quarter" idx="4"/>
          </p:nvPr>
        </p:nvSpPr>
        <p:spPr/>
        <p:txBody>
          <a:bodyPr/>
          <a:lstStyle/>
          <a:p>
            <a:fld id="{4C6B7127-9F77-471E-BA61-1540CB2C57B2}" type="slidenum">
              <a:rPr lang="en-US" smtClean="0"/>
              <a:pPr/>
              <a:t>68</a:t>
            </a:fld>
            <a:endParaRPr lang="en-US" dirty="0"/>
          </a:p>
        </p:txBody>
      </p:sp>
      <p:sp>
        <p:nvSpPr>
          <p:cNvPr id="4" name="Content Placeholder 3">
            <a:extLst>
              <a:ext uri="{FF2B5EF4-FFF2-40B4-BE49-F238E27FC236}">
                <a16:creationId xmlns:a16="http://schemas.microsoft.com/office/drawing/2014/main" id="{5D51AE9B-9B2E-4CD6-B91B-B6A236E41223}"/>
              </a:ext>
            </a:extLst>
          </p:cNvPr>
          <p:cNvSpPr>
            <a:spLocks noGrp="1"/>
          </p:cNvSpPr>
          <p:nvPr>
            <p:ph sz="quarter" idx="10"/>
          </p:nvPr>
        </p:nvSpPr>
        <p:spPr/>
        <p:txBody>
          <a:bodyPr/>
          <a:lstStyle/>
          <a:p>
            <a:r>
              <a:rPr lang="en-US" dirty="0"/>
              <a:t>Questions are taken by Site Name in alphabetical order</a:t>
            </a:r>
          </a:p>
          <a:p>
            <a:pPr lvl="1"/>
            <a:r>
              <a:rPr lang="en-US" dirty="0"/>
              <a:t>A – E (Example – Dyess Air Force Base)</a:t>
            </a:r>
          </a:p>
          <a:p>
            <a:pPr lvl="1"/>
            <a:r>
              <a:rPr lang="en-US" dirty="0"/>
              <a:t>F – L (Example – Fort Huachuca) </a:t>
            </a:r>
          </a:p>
          <a:p>
            <a:pPr lvl="1"/>
            <a:r>
              <a:rPr lang="en-US" dirty="0"/>
              <a:t>M – S (Example – Redstone Arsenal)</a:t>
            </a:r>
          </a:p>
          <a:p>
            <a:pPr lvl="1"/>
            <a:r>
              <a:rPr lang="en-US" dirty="0"/>
              <a:t>T – Z (Example – Yuma Proving Ground)</a:t>
            </a:r>
          </a:p>
          <a:p>
            <a:endParaRPr lang="en-US" dirty="0"/>
          </a:p>
          <a:p>
            <a:r>
              <a:rPr lang="en-US" dirty="0"/>
              <a:t>If using your telephone to dial in, you can press *6 to unmute yourself to ask a question.</a:t>
            </a:r>
          </a:p>
          <a:p>
            <a:pPr lvl="1"/>
            <a:r>
              <a:rPr lang="en-US" dirty="0"/>
              <a:t>Please be considerate and mute your phone if you are not talking by pressing *6 again.</a:t>
            </a:r>
          </a:p>
          <a:p>
            <a:endParaRPr lang="en-US" dirty="0"/>
          </a:p>
        </p:txBody>
      </p:sp>
    </p:spTree>
    <p:extLst>
      <p:ext uri="{BB962C8B-B14F-4D97-AF65-F5344CB8AC3E}">
        <p14:creationId xmlns:p14="http://schemas.microsoft.com/office/powerpoint/2010/main" val="663522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AD100-D530-5CB5-6A4B-D2FE11694B22}"/>
              </a:ext>
            </a:extLst>
          </p:cNvPr>
          <p:cNvSpPr>
            <a:spLocks noGrp="1"/>
          </p:cNvSpPr>
          <p:nvPr>
            <p:ph type="title"/>
          </p:nvPr>
        </p:nvSpPr>
        <p:spPr/>
        <p:txBody>
          <a:bodyPr/>
          <a:lstStyle/>
          <a:p>
            <a:r>
              <a:rPr lang="en-US" dirty="0"/>
              <a:t>DoD Installation Name Changes	</a:t>
            </a:r>
          </a:p>
        </p:txBody>
      </p:sp>
      <p:sp>
        <p:nvSpPr>
          <p:cNvPr id="3" name="Slide Number Placeholder 2">
            <a:extLst>
              <a:ext uri="{FF2B5EF4-FFF2-40B4-BE49-F238E27FC236}">
                <a16:creationId xmlns:a16="http://schemas.microsoft.com/office/drawing/2014/main" id="{F35DA505-EF4F-ABEF-EBAA-44BDEB2C59CD}"/>
              </a:ext>
            </a:extLst>
          </p:cNvPr>
          <p:cNvSpPr>
            <a:spLocks noGrp="1"/>
          </p:cNvSpPr>
          <p:nvPr>
            <p:ph type="sldNum" sz="quarter" idx="4"/>
          </p:nvPr>
        </p:nvSpPr>
        <p:spPr/>
        <p:txBody>
          <a:bodyPr/>
          <a:lstStyle/>
          <a:p>
            <a:fld id="{4C6B7127-9F77-471E-BA61-1540CB2C57B2}" type="slidenum">
              <a:rPr lang="en-US" smtClean="0"/>
              <a:pPr/>
              <a:t>7</a:t>
            </a:fld>
            <a:endParaRPr lang="en-US" dirty="0"/>
          </a:p>
        </p:txBody>
      </p:sp>
      <p:sp>
        <p:nvSpPr>
          <p:cNvPr id="4" name="Content Placeholder 3">
            <a:extLst>
              <a:ext uri="{FF2B5EF4-FFF2-40B4-BE49-F238E27FC236}">
                <a16:creationId xmlns:a16="http://schemas.microsoft.com/office/drawing/2014/main" id="{B08B7D3A-0982-27E2-9481-75D684324F24}"/>
              </a:ext>
            </a:extLst>
          </p:cNvPr>
          <p:cNvSpPr>
            <a:spLocks noGrp="1"/>
          </p:cNvSpPr>
          <p:nvPr>
            <p:ph sz="quarter" idx="10"/>
          </p:nvPr>
        </p:nvSpPr>
        <p:spPr/>
        <p:txBody>
          <a:bodyPr>
            <a:normAutofit fontScale="92500" lnSpcReduction="10000"/>
          </a:bodyPr>
          <a:lstStyle/>
          <a:p>
            <a:r>
              <a:rPr lang="en-US" b="0" i="0" dirty="0">
                <a:solidFill>
                  <a:srgbClr val="1B1B1B"/>
                </a:solidFill>
                <a:effectLst/>
                <a:latin typeface="Arial" panose="020B0604020202020204" pitchFamily="34" charset="0"/>
              </a:rPr>
              <a:t>In January 2023, Under Secretary of Defense for Acquisition and Sustainment William A. LaPlante directed all DoD organizations to begin full implementation of the Department of Defense Naming Commission recommendations. </a:t>
            </a:r>
          </a:p>
          <a:p>
            <a:pPr lvl="1"/>
            <a:r>
              <a:rPr lang="en-US" b="0" i="0" dirty="0">
                <a:solidFill>
                  <a:srgbClr val="1B1B1B"/>
                </a:solidFill>
                <a:effectLst/>
                <a:latin typeface="Arial" panose="020B0604020202020204" pitchFamily="34" charset="0"/>
              </a:rPr>
              <a:t>This directive includes the renaming of nine Army installations by January 1, 2024.</a:t>
            </a:r>
          </a:p>
          <a:p>
            <a:pPr lvl="1"/>
            <a:endParaRPr lang="en-US" dirty="0">
              <a:solidFill>
                <a:srgbClr val="1B1B1B"/>
              </a:solidFill>
              <a:latin typeface="Arial" panose="020B0604020202020204" pitchFamily="34" charset="0"/>
            </a:endParaRPr>
          </a:p>
          <a:p>
            <a:r>
              <a:rPr lang="en-US" b="0" i="0" dirty="0">
                <a:solidFill>
                  <a:srgbClr val="1B1B1B"/>
                </a:solidFill>
                <a:effectLst/>
                <a:latin typeface="Arial" panose="020B0604020202020204" pitchFamily="34" charset="0"/>
              </a:rPr>
              <a:t>The affected Army installations will undergo official Naming Ceremonies and will retain their former names until those Ceremonies are held and the Secretary of the Army officially approves each change. </a:t>
            </a:r>
          </a:p>
          <a:p>
            <a:pPr lvl="1"/>
            <a:r>
              <a:rPr lang="en-US" b="0" i="0" dirty="0">
                <a:solidFill>
                  <a:srgbClr val="1B1B1B"/>
                </a:solidFill>
                <a:effectLst/>
                <a:latin typeface="Arial" panose="020B0604020202020204" pitchFamily="34" charset="0"/>
              </a:rPr>
              <a:t>To date eight installations have been officially renamed. </a:t>
            </a:r>
          </a:p>
          <a:p>
            <a:pPr lvl="1"/>
            <a:r>
              <a:rPr lang="en-US" b="0" i="0" dirty="0">
                <a:solidFill>
                  <a:srgbClr val="1B1B1B"/>
                </a:solidFill>
                <a:effectLst/>
                <a:latin typeface="Arial" panose="020B0604020202020204" pitchFamily="34" charset="0"/>
              </a:rPr>
              <a:t>The single remaining installation will be renamed by the January 1, 2024 deadline.</a:t>
            </a:r>
            <a:endParaRPr lang="en-US" dirty="0"/>
          </a:p>
        </p:txBody>
      </p:sp>
    </p:spTree>
    <p:custDataLst>
      <p:tags r:id="rId1"/>
    </p:custDataLst>
    <p:extLst>
      <p:ext uri="{BB962C8B-B14F-4D97-AF65-F5344CB8AC3E}">
        <p14:creationId xmlns:p14="http://schemas.microsoft.com/office/powerpoint/2010/main" val="171373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B90D-CBD5-C1D3-E2AD-4ADA417A12F2}"/>
              </a:ext>
            </a:extLst>
          </p:cNvPr>
          <p:cNvSpPr>
            <a:spLocks noGrp="1"/>
          </p:cNvSpPr>
          <p:nvPr>
            <p:ph type="title"/>
          </p:nvPr>
        </p:nvSpPr>
        <p:spPr/>
        <p:txBody>
          <a:bodyPr/>
          <a:lstStyle/>
          <a:p>
            <a:r>
              <a:rPr lang="en-US" dirty="0"/>
              <a:t>DoD Installation Name Changes	 (cont.)</a:t>
            </a:r>
          </a:p>
        </p:txBody>
      </p:sp>
      <p:sp>
        <p:nvSpPr>
          <p:cNvPr id="3" name="Slide Number Placeholder 2">
            <a:extLst>
              <a:ext uri="{FF2B5EF4-FFF2-40B4-BE49-F238E27FC236}">
                <a16:creationId xmlns:a16="http://schemas.microsoft.com/office/drawing/2014/main" id="{329B982B-D39A-CD10-EFA7-ADAF1DF4D8F1}"/>
              </a:ext>
            </a:extLst>
          </p:cNvPr>
          <p:cNvSpPr>
            <a:spLocks noGrp="1"/>
          </p:cNvSpPr>
          <p:nvPr>
            <p:ph type="sldNum" sz="quarter" idx="4"/>
          </p:nvPr>
        </p:nvSpPr>
        <p:spPr/>
        <p:txBody>
          <a:bodyPr/>
          <a:lstStyle/>
          <a:p>
            <a:fld id="{4C6B7127-9F77-471E-BA61-1540CB2C57B2}" type="slidenum">
              <a:rPr lang="en-US" smtClean="0"/>
              <a:pPr/>
              <a:t>8</a:t>
            </a:fld>
            <a:endParaRPr lang="en-US" dirty="0"/>
          </a:p>
        </p:txBody>
      </p:sp>
      <p:sp>
        <p:nvSpPr>
          <p:cNvPr id="4" name="Content Placeholder 3">
            <a:extLst>
              <a:ext uri="{FF2B5EF4-FFF2-40B4-BE49-F238E27FC236}">
                <a16:creationId xmlns:a16="http://schemas.microsoft.com/office/drawing/2014/main" id="{C48E344A-A9C1-34EB-22E8-ADB918BD7ED6}"/>
              </a:ext>
            </a:extLst>
          </p:cNvPr>
          <p:cNvSpPr>
            <a:spLocks noGrp="1"/>
          </p:cNvSpPr>
          <p:nvPr>
            <p:ph sz="quarter" idx="10"/>
          </p:nvPr>
        </p:nvSpPr>
        <p:spPr/>
        <p:txBody>
          <a:bodyPr>
            <a:normAutofit lnSpcReduction="10000"/>
          </a:bodyPr>
          <a:lstStyle/>
          <a:p>
            <a:r>
              <a:rPr lang="en-US" b="0" i="0" dirty="0">
                <a:solidFill>
                  <a:srgbClr val="1B1B1B"/>
                </a:solidFill>
                <a:effectLst/>
                <a:latin typeface="Arial" panose="020B0604020202020204" pitchFamily="34" charset="0"/>
              </a:rPr>
              <a:t>Regardless of the actual effective date of the new Army installation name, in the Defense Travel System (DTS) the new per diem location name changes will be effective as of October 1, 2023. </a:t>
            </a:r>
          </a:p>
          <a:p>
            <a:pPr lvl="1"/>
            <a:r>
              <a:rPr lang="en-US" b="0" i="0" dirty="0">
                <a:solidFill>
                  <a:srgbClr val="1B1B1B"/>
                </a:solidFill>
                <a:effectLst/>
                <a:latin typeface="Arial" panose="020B0604020202020204" pitchFamily="34" charset="0"/>
              </a:rPr>
              <a:t>The old base per diem location names will expire on September 30, 2023.</a:t>
            </a:r>
          </a:p>
          <a:p>
            <a:pPr lvl="1"/>
            <a:endParaRPr lang="en-US" dirty="0">
              <a:solidFill>
                <a:srgbClr val="1B1B1B"/>
              </a:solidFill>
              <a:latin typeface="Arial" panose="020B0604020202020204" pitchFamily="34" charset="0"/>
            </a:endParaRPr>
          </a:p>
          <a:p>
            <a:r>
              <a:rPr lang="en-US" b="0" i="0" dirty="0">
                <a:solidFill>
                  <a:srgbClr val="1B1B1B"/>
                </a:solidFill>
                <a:effectLst/>
                <a:latin typeface="Arial" panose="020B0604020202020204" pitchFamily="34" charset="0"/>
              </a:rPr>
              <a:t>Per Diem location information on the DTMO website and in the Defense Travel System (DTS) will be updated as of October 1, 2023.</a:t>
            </a:r>
          </a:p>
          <a:p>
            <a:pPr lvl="1"/>
            <a:r>
              <a:rPr lang="en-US" b="0" i="0" dirty="0">
                <a:solidFill>
                  <a:srgbClr val="1B1B1B"/>
                </a:solidFill>
                <a:effectLst/>
                <a:latin typeface="Arial" panose="020B0604020202020204" pitchFamily="34" charset="0"/>
              </a:rPr>
              <a:t>Use the former names until September 30, 2023 and start using the new names on October 1, 2023.</a:t>
            </a:r>
          </a:p>
          <a:p>
            <a:pPr lvl="1"/>
            <a:endParaRPr lang="en-US" dirty="0"/>
          </a:p>
          <a:p>
            <a:r>
              <a:rPr lang="en-US" b="0" i="0" dirty="0">
                <a:solidFill>
                  <a:srgbClr val="1B1B1B"/>
                </a:solidFill>
                <a:effectLst/>
                <a:latin typeface="Arial" panose="020B0604020202020204" pitchFamily="34" charset="0"/>
              </a:rPr>
              <a:t>Per Diem location changes may also affect ILP rates, adjust other lodging rates, and add pre-audits. </a:t>
            </a:r>
            <a:endParaRPr lang="en-US" dirty="0"/>
          </a:p>
        </p:txBody>
      </p:sp>
    </p:spTree>
    <p:custDataLst>
      <p:tags r:id="rId1"/>
    </p:custDataLst>
    <p:extLst>
      <p:ext uri="{BB962C8B-B14F-4D97-AF65-F5344CB8AC3E}">
        <p14:creationId xmlns:p14="http://schemas.microsoft.com/office/powerpoint/2010/main" val="3633365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8B44-6D70-E307-45A1-D623A110D8FC}"/>
              </a:ext>
            </a:extLst>
          </p:cNvPr>
          <p:cNvSpPr>
            <a:spLocks noGrp="1"/>
          </p:cNvSpPr>
          <p:nvPr>
            <p:ph type="title"/>
          </p:nvPr>
        </p:nvSpPr>
        <p:spPr/>
        <p:txBody>
          <a:bodyPr/>
          <a:lstStyle/>
          <a:p>
            <a:r>
              <a:rPr lang="en-US" dirty="0"/>
              <a:t>Affected Army installations</a:t>
            </a:r>
          </a:p>
        </p:txBody>
      </p:sp>
      <p:sp>
        <p:nvSpPr>
          <p:cNvPr id="3" name="Slide Number Placeholder 2">
            <a:extLst>
              <a:ext uri="{FF2B5EF4-FFF2-40B4-BE49-F238E27FC236}">
                <a16:creationId xmlns:a16="http://schemas.microsoft.com/office/drawing/2014/main" id="{E52B7C34-71BE-EEC1-AC16-1868456EEBDB}"/>
              </a:ext>
            </a:extLst>
          </p:cNvPr>
          <p:cNvSpPr>
            <a:spLocks noGrp="1"/>
          </p:cNvSpPr>
          <p:nvPr>
            <p:ph type="sldNum" sz="quarter" idx="4"/>
          </p:nvPr>
        </p:nvSpPr>
        <p:spPr/>
        <p:txBody>
          <a:bodyPr/>
          <a:lstStyle/>
          <a:p>
            <a:fld id="{4C6B7127-9F77-471E-BA61-1540CB2C57B2}" type="slidenum">
              <a:rPr lang="en-US" smtClean="0"/>
              <a:pPr/>
              <a:t>9</a:t>
            </a:fld>
            <a:endParaRPr lang="en-US" dirty="0"/>
          </a:p>
        </p:txBody>
      </p:sp>
      <p:graphicFrame>
        <p:nvGraphicFramePr>
          <p:cNvPr id="5" name="Table 5">
            <a:extLst>
              <a:ext uri="{FF2B5EF4-FFF2-40B4-BE49-F238E27FC236}">
                <a16:creationId xmlns:a16="http://schemas.microsoft.com/office/drawing/2014/main" id="{4CCAB2A3-C9F4-1717-5AFF-FF535C517894}"/>
              </a:ext>
            </a:extLst>
          </p:cNvPr>
          <p:cNvGraphicFramePr>
            <a:graphicFrameLocks noGrp="1"/>
          </p:cNvGraphicFramePr>
          <p:nvPr>
            <p:ph sz="quarter" idx="10"/>
          </p:nvPr>
        </p:nvGraphicFramePr>
        <p:xfrm>
          <a:off x="455613" y="877889"/>
          <a:ext cx="8350248" cy="2987040"/>
        </p:xfrm>
        <a:graphic>
          <a:graphicData uri="http://schemas.openxmlformats.org/drawingml/2006/table">
            <a:tbl>
              <a:tblPr firstRow="1" bandRow="1">
                <a:tableStyleId>{5C22544A-7EE6-4342-B048-85BDC9FD1C3A}</a:tableStyleId>
              </a:tblPr>
              <a:tblGrid>
                <a:gridCol w="3358936">
                  <a:extLst>
                    <a:ext uri="{9D8B030D-6E8A-4147-A177-3AD203B41FA5}">
                      <a16:colId xmlns:a16="http://schemas.microsoft.com/office/drawing/2014/main" val="4065106010"/>
                    </a:ext>
                  </a:extLst>
                </a:gridCol>
                <a:gridCol w="1139588">
                  <a:extLst>
                    <a:ext uri="{9D8B030D-6E8A-4147-A177-3AD203B41FA5}">
                      <a16:colId xmlns:a16="http://schemas.microsoft.com/office/drawing/2014/main" val="3060507639"/>
                    </a:ext>
                  </a:extLst>
                </a:gridCol>
                <a:gridCol w="3851724">
                  <a:extLst>
                    <a:ext uri="{9D8B030D-6E8A-4147-A177-3AD203B41FA5}">
                      <a16:colId xmlns:a16="http://schemas.microsoft.com/office/drawing/2014/main" val="2333284192"/>
                    </a:ext>
                  </a:extLst>
                </a:gridCol>
              </a:tblGrid>
              <a:tr h="270724">
                <a:tc>
                  <a:txBody>
                    <a:bodyPr/>
                    <a:lstStyle/>
                    <a:p>
                      <a:pPr algn="ctr"/>
                      <a:r>
                        <a:rPr lang="en-US" sz="1400" dirty="0"/>
                        <a:t>Current Name</a:t>
                      </a:r>
                    </a:p>
                  </a:txBody>
                  <a:tcPr anchor="ctr"/>
                </a:tc>
                <a:tc>
                  <a:txBody>
                    <a:bodyPr/>
                    <a:lstStyle/>
                    <a:p>
                      <a:pPr algn="ctr"/>
                      <a:r>
                        <a:rPr lang="en-US" sz="1400" dirty="0"/>
                        <a:t>Location</a:t>
                      </a:r>
                    </a:p>
                  </a:txBody>
                  <a:tcPr anchor="ctr"/>
                </a:tc>
                <a:tc>
                  <a:txBody>
                    <a:bodyPr/>
                    <a:lstStyle/>
                    <a:p>
                      <a:pPr algn="ctr"/>
                      <a:r>
                        <a:rPr lang="en-US" sz="1400" dirty="0"/>
                        <a:t>Former Name</a:t>
                      </a:r>
                    </a:p>
                  </a:txBody>
                  <a:tcPr anchor="ctr"/>
                </a:tc>
                <a:extLst>
                  <a:ext uri="{0D108BD9-81ED-4DB2-BD59-A6C34878D82A}">
                    <a16:rowId xmlns:a16="http://schemas.microsoft.com/office/drawing/2014/main" val="577521875"/>
                  </a:ext>
                </a:extLst>
              </a:tr>
              <a:tr h="285475">
                <a:tc>
                  <a:txBody>
                    <a:bodyPr/>
                    <a:lstStyle/>
                    <a:p>
                      <a:pPr algn="ctr" latinLnBrk="0"/>
                      <a:r>
                        <a:rPr lang="en-US" sz="1200" dirty="0">
                          <a:effectLst/>
                          <a:latin typeface="Arial" panose="020B0604020202020204" pitchFamily="34" charset="0"/>
                        </a:rPr>
                        <a:t>Fort Walker</a:t>
                      </a:r>
                    </a:p>
                  </a:txBody>
                  <a:tcPr marL="114300" marR="114300" marT="76200" marB="76200" anchor="ctr"/>
                </a:tc>
                <a:tc>
                  <a:txBody>
                    <a:bodyPr/>
                    <a:lstStyle/>
                    <a:p>
                      <a:pPr algn="ctr" latinLnBrk="0"/>
                      <a:r>
                        <a:rPr lang="en-US" sz="1200">
                          <a:effectLst/>
                          <a:latin typeface="Arial" panose="020B0604020202020204" pitchFamily="34" charset="0"/>
                        </a:rPr>
                        <a:t>VA</a:t>
                      </a:r>
                    </a:p>
                  </a:txBody>
                  <a:tcPr marL="114300" marR="114300" marT="76200" marB="76200" anchor="ctr"/>
                </a:tc>
                <a:tc>
                  <a:txBody>
                    <a:bodyPr/>
                    <a:lstStyle/>
                    <a:p>
                      <a:pPr algn="ctr" latinLnBrk="0"/>
                      <a:r>
                        <a:rPr lang="en-US" sz="1200">
                          <a:effectLst/>
                          <a:latin typeface="Arial" panose="020B0604020202020204" pitchFamily="34" charset="0"/>
                        </a:rPr>
                        <a:t>Fort A.P. Hill</a:t>
                      </a:r>
                    </a:p>
                  </a:txBody>
                  <a:tcPr marL="114300" marR="114300" marT="76200" marB="76200" anchor="ctr"/>
                </a:tc>
                <a:extLst>
                  <a:ext uri="{0D108BD9-81ED-4DB2-BD59-A6C34878D82A}">
                    <a16:rowId xmlns:a16="http://schemas.microsoft.com/office/drawing/2014/main" val="2531137336"/>
                  </a:ext>
                </a:extLst>
              </a:tr>
              <a:tr h="285475">
                <a:tc>
                  <a:txBody>
                    <a:bodyPr/>
                    <a:lstStyle/>
                    <a:p>
                      <a:pPr algn="ctr" latinLnBrk="0"/>
                      <a:r>
                        <a:rPr lang="en-US" sz="1200" dirty="0">
                          <a:effectLst/>
                          <a:latin typeface="Arial" panose="020B0604020202020204" pitchFamily="34" charset="0"/>
                        </a:rPr>
                        <a:t>Fort Barfoot</a:t>
                      </a:r>
                    </a:p>
                  </a:txBody>
                  <a:tcPr marL="114300" marR="114300" marT="76200" marB="76200" anchor="ctr"/>
                </a:tc>
                <a:tc>
                  <a:txBody>
                    <a:bodyPr/>
                    <a:lstStyle/>
                    <a:p>
                      <a:pPr algn="ctr" latinLnBrk="0"/>
                      <a:r>
                        <a:rPr lang="en-US" sz="1200" dirty="0">
                          <a:effectLst/>
                          <a:latin typeface="Arial" panose="020B0604020202020204" pitchFamily="34" charset="0"/>
                        </a:rPr>
                        <a:t>VA</a:t>
                      </a:r>
                    </a:p>
                  </a:txBody>
                  <a:tcPr marL="114300" marR="114300" marT="76200" marB="76200" anchor="ctr"/>
                </a:tc>
                <a:tc>
                  <a:txBody>
                    <a:bodyPr/>
                    <a:lstStyle/>
                    <a:p>
                      <a:pPr algn="ctr" latinLnBrk="0"/>
                      <a:r>
                        <a:rPr lang="en-US" sz="1200">
                          <a:effectLst/>
                          <a:latin typeface="Arial" panose="020B0604020202020204" pitchFamily="34" charset="0"/>
                        </a:rPr>
                        <a:t>Fort Pickett</a:t>
                      </a:r>
                    </a:p>
                  </a:txBody>
                  <a:tcPr marL="114300" marR="114300" marT="76200" marB="76200" anchor="ctr"/>
                </a:tc>
                <a:extLst>
                  <a:ext uri="{0D108BD9-81ED-4DB2-BD59-A6C34878D82A}">
                    <a16:rowId xmlns:a16="http://schemas.microsoft.com/office/drawing/2014/main" val="1353408814"/>
                  </a:ext>
                </a:extLst>
              </a:tr>
              <a:tr h="285475">
                <a:tc>
                  <a:txBody>
                    <a:bodyPr/>
                    <a:lstStyle/>
                    <a:p>
                      <a:pPr algn="ctr" latinLnBrk="0"/>
                      <a:r>
                        <a:rPr lang="en-US" sz="1200">
                          <a:effectLst/>
                          <a:latin typeface="Arial" panose="020B0604020202020204" pitchFamily="34" charset="0"/>
                        </a:rPr>
                        <a:t>Fort Cavazos</a:t>
                      </a:r>
                    </a:p>
                  </a:txBody>
                  <a:tcPr marL="114300" marR="114300" marT="76200" marB="76200" anchor="ctr"/>
                </a:tc>
                <a:tc>
                  <a:txBody>
                    <a:bodyPr/>
                    <a:lstStyle/>
                    <a:p>
                      <a:pPr algn="ctr" latinLnBrk="0"/>
                      <a:r>
                        <a:rPr lang="en-US" sz="1200">
                          <a:effectLst/>
                          <a:latin typeface="Arial" panose="020B0604020202020204" pitchFamily="34" charset="0"/>
                        </a:rPr>
                        <a:t>TX</a:t>
                      </a:r>
                    </a:p>
                  </a:txBody>
                  <a:tcPr marL="114300" marR="114300" marT="76200" marB="76200" anchor="ctr"/>
                </a:tc>
                <a:tc>
                  <a:txBody>
                    <a:bodyPr/>
                    <a:lstStyle/>
                    <a:p>
                      <a:pPr algn="ctr" latinLnBrk="0"/>
                      <a:r>
                        <a:rPr lang="en-US" sz="1200">
                          <a:effectLst/>
                          <a:latin typeface="Arial" panose="020B0604020202020204" pitchFamily="34" charset="0"/>
                        </a:rPr>
                        <a:t>Fort Hood</a:t>
                      </a:r>
                    </a:p>
                  </a:txBody>
                  <a:tcPr marL="114300" marR="114300" marT="76200" marB="76200" anchor="ctr"/>
                </a:tc>
                <a:extLst>
                  <a:ext uri="{0D108BD9-81ED-4DB2-BD59-A6C34878D82A}">
                    <a16:rowId xmlns:a16="http://schemas.microsoft.com/office/drawing/2014/main" val="4019171846"/>
                  </a:ext>
                </a:extLst>
              </a:tr>
              <a:tr h="285475">
                <a:tc>
                  <a:txBody>
                    <a:bodyPr/>
                    <a:lstStyle/>
                    <a:p>
                      <a:pPr algn="ctr" latinLnBrk="0"/>
                      <a:r>
                        <a:rPr lang="en-US" sz="1200">
                          <a:effectLst/>
                          <a:latin typeface="Arial" panose="020B0604020202020204" pitchFamily="34" charset="0"/>
                        </a:rPr>
                        <a:t>Fort Gregg-Adams</a:t>
                      </a:r>
                    </a:p>
                  </a:txBody>
                  <a:tcPr marL="114300" marR="114300" marT="76200" marB="76200" anchor="ctr"/>
                </a:tc>
                <a:tc>
                  <a:txBody>
                    <a:bodyPr/>
                    <a:lstStyle/>
                    <a:p>
                      <a:pPr algn="ctr" latinLnBrk="0"/>
                      <a:r>
                        <a:rPr lang="en-US" sz="1200" dirty="0">
                          <a:effectLst/>
                          <a:latin typeface="Arial" panose="020B0604020202020204" pitchFamily="34" charset="0"/>
                        </a:rPr>
                        <a:t>VA</a:t>
                      </a:r>
                    </a:p>
                  </a:txBody>
                  <a:tcPr marL="114300" marR="114300" marT="76200" marB="76200" anchor="ctr"/>
                </a:tc>
                <a:tc>
                  <a:txBody>
                    <a:bodyPr/>
                    <a:lstStyle/>
                    <a:p>
                      <a:pPr algn="ctr" latinLnBrk="0"/>
                      <a:r>
                        <a:rPr lang="en-US" sz="1200">
                          <a:effectLst/>
                          <a:latin typeface="Arial" panose="020B0604020202020204" pitchFamily="34" charset="0"/>
                        </a:rPr>
                        <a:t>Fort Lee</a:t>
                      </a:r>
                    </a:p>
                  </a:txBody>
                  <a:tcPr marL="114300" marR="114300" marT="76200" marB="76200" anchor="ctr"/>
                </a:tc>
                <a:extLst>
                  <a:ext uri="{0D108BD9-81ED-4DB2-BD59-A6C34878D82A}">
                    <a16:rowId xmlns:a16="http://schemas.microsoft.com/office/drawing/2014/main" val="1755548215"/>
                  </a:ext>
                </a:extLst>
              </a:tr>
              <a:tr h="285475">
                <a:tc>
                  <a:txBody>
                    <a:bodyPr/>
                    <a:lstStyle/>
                    <a:p>
                      <a:pPr algn="ctr" latinLnBrk="0"/>
                      <a:r>
                        <a:rPr lang="en-US" sz="1200" dirty="0">
                          <a:effectLst/>
                          <a:latin typeface="Arial" panose="020B0604020202020204" pitchFamily="34" charset="0"/>
                        </a:rPr>
                        <a:t>Fort Johnson</a:t>
                      </a:r>
                    </a:p>
                  </a:txBody>
                  <a:tcPr marL="114300" marR="114300" marT="76200" marB="76200" anchor="ctr"/>
                </a:tc>
                <a:tc>
                  <a:txBody>
                    <a:bodyPr/>
                    <a:lstStyle/>
                    <a:p>
                      <a:pPr algn="ctr" latinLnBrk="0"/>
                      <a:r>
                        <a:rPr lang="en-US" sz="1200">
                          <a:effectLst/>
                          <a:latin typeface="Arial" panose="020B0604020202020204" pitchFamily="34" charset="0"/>
                        </a:rPr>
                        <a:t>LA</a:t>
                      </a:r>
                    </a:p>
                  </a:txBody>
                  <a:tcPr marL="114300" marR="114300" marT="76200" marB="76200" anchor="ctr"/>
                </a:tc>
                <a:tc>
                  <a:txBody>
                    <a:bodyPr/>
                    <a:lstStyle/>
                    <a:p>
                      <a:pPr algn="ctr" latinLnBrk="0"/>
                      <a:r>
                        <a:rPr lang="en-US" sz="1200" dirty="0">
                          <a:effectLst/>
                          <a:latin typeface="Arial" panose="020B0604020202020204" pitchFamily="34" charset="0"/>
                        </a:rPr>
                        <a:t>Fort Polk</a:t>
                      </a:r>
                    </a:p>
                  </a:txBody>
                  <a:tcPr marL="114300" marR="114300" marT="76200" marB="76200" anchor="ctr"/>
                </a:tc>
                <a:extLst>
                  <a:ext uri="{0D108BD9-81ED-4DB2-BD59-A6C34878D82A}">
                    <a16:rowId xmlns:a16="http://schemas.microsoft.com/office/drawing/2014/main" val="979949928"/>
                  </a:ext>
                </a:extLst>
              </a:tr>
              <a:tr h="285475">
                <a:tc>
                  <a:txBody>
                    <a:bodyPr/>
                    <a:lstStyle/>
                    <a:p>
                      <a:pPr algn="ctr" latinLnBrk="0"/>
                      <a:r>
                        <a:rPr lang="en-US" sz="1200">
                          <a:effectLst/>
                          <a:latin typeface="Arial" panose="020B0604020202020204" pitchFamily="34" charset="0"/>
                        </a:rPr>
                        <a:t>Fort Liberty</a:t>
                      </a:r>
                    </a:p>
                  </a:txBody>
                  <a:tcPr marL="114300" marR="114300" marT="76200" marB="76200" anchor="ctr"/>
                </a:tc>
                <a:tc>
                  <a:txBody>
                    <a:bodyPr/>
                    <a:lstStyle/>
                    <a:p>
                      <a:pPr algn="ctr" latinLnBrk="0"/>
                      <a:r>
                        <a:rPr lang="en-US" sz="1200">
                          <a:effectLst/>
                          <a:latin typeface="Arial" panose="020B0604020202020204" pitchFamily="34" charset="0"/>
                        </a:rPr>
                        <a:t>NC</a:t>
                      </a:r>
                    </a:p>
                  </a:txBody>
                  <a:tcPr marL="114300" marR="114300" marT="76200" marB="76200" anchor="ctr"/>
                </a:tc>
                <a:tc>
                  <a:txBody>
                    <a:bodyPr/>
                    <a:lstStyle/>
                    <a:p>
                      <a:pPr algn="ctr" latinLnBrk="0"/>
                      <a:r>
                        <a:rPr lang="en-US" sz="1200" dirty="0">
                          <a:effectLst/>
                          <a:latin typeface="Arial" panose="020B0604020202020204" pitchFamily="34" charset="0"/>
                        </a:rPr>
                        <a:t>Fort Bragg</a:t>
                      </a:r>
                    </a:p>
                  </a:txBody>
                  <a:tcPr marL="114300" marR="114300" marT="76200" marB="76200" anchor="ctr"/>
                </a:tc>
                <a:extLst>
                  <a:ext uri="{0D108BD9-81ED-4DB2-BD59-A6C34878D82A}">
                    <a16:rowId xmlns:a16="http://schemas.microsoft.com/office/drawing/2014/main" val="353326108"/>
                  </a:ext>
                </a:extLst>
              </a:tr>
              <a:tr h="285475">
                <a:tc>
                  <a:txBody>
                    <a:bodyPr/>
                    <a:lstStyle/>
                    <a:p>
                      <a:pPr algn="ctr" latinLnBrk="0"/>
                      <a:r>
                        <a:rPr lang="en-US" sz="1200">
                          <a:effectLst/>
                          <a:latin typeface="Arial" panose="020B0604020202020204" pitchFamily="34" charset="0"/>
                        </a:rPr>
                        <a:t>Fort Moore</a:t>
                      </a:r>
                    </a:p>
                  </a:txBody>
                  <a:tcPr marL="114300" marR="114300" marT="76200" marB="76200" anchor="ctr"/>
                </a:tc>
                <a:tc>
                  <a:txBody>
                    <a:bodyPr/>
                    <a:lstStyle/>
                    <a:p>
                      <a:pPr algn="ctr" latinLnBrk="0"/>
                      <a:r>
                        <a:rPr lang="en-US" sz="1200">
                          <a:effectLst/>
                          <a:latin typeface="Arial" panose="020B0604020202020204" pitchFamily="34" charset="0"/>
                        </a:rPr>
                        <a:t>GA</a:t>
                      </a:r>
                    </a:p>
                  </a:txBody>
                  <a:tcPr marL="114300" marR="114300" marT="76200" marB="76200" anchor="ctr"/>
                </a:tc>
                <a:tc>
                  <a:txBody>
                    <a:bodyPr/>
                    <a:lstStyle/>
                    <a:p>
                      <a:pPr algn="ctr" latinLnBrk="0"/>
                      <a:r>
                        <a:rPr lang="en-US" sz="1200" dirty="0">
                          <a:effectLst/>
                          <a:latin typeface="Arial" panose="020B0604020202020204" pitchFamily="34" charset="0"/>
                        </a:rPr>
                        <a:t>Fort Benning</a:t>
                      </a:r>
                    </a:p>
                  </a:txBody>
                  <a:tcPr marL="114300" marR="114300" marT="76200" marB="76200" anchor="ctr"/>
                </a:tc>
                <a:extLst>
                  <a:ext uri="{0D108BD9-81ED-4DB2-BD59-A6C34878D82A}">
                    <a16:rowId xmlns:a16="http://schemas.microsoft.com/office/drawing/2014/main" val="1005949936"/>
                  </a:ext>
                </a:extLst>
              </a:tr>
              <a:tr h="285475">
                <a:tc>
                  <a:txBody>
                    <a:bodyPr/>
                    <a:lstStyle/>
                    <a:p>
                      <a:pPr algn="ctr" latinLnBrk="0"/>
                      <a:r>
                        <a:rPr lang="en-US" sz="1200" dirty="0">
                          <a:effectLst/>
                          <a:latin typeface="Arial" panose="020B0604020202020204" pitchFamily="34" charset="0"/>
                        </a:rPr>
                        <a:t>Fort Novosel</a:t>
                      </a:r>
                    </a:p>
                  </a:txBody>
                  <a:tcPr marL="114300" marR="114300" marT="76200" marB="76200" anchor="ctr"/>
                </a:tc>
                <a:tc>
                  <a:txBody>
                    <a:bodyPr/>
                    <a:lstStyle/>
                    <a:p>
                      <a:pPr algn="ctr" latinLnBrk="0"/>
                      <a:r>
                        <a:rPr lang="en-US" sz="1200">
                          <a:effectLst/>
                          <a:latin typeface="Arial" panose="020B0604020202020204" pitchFamily="34" charset="0"/>
                        </a:rPr>
                        <a:t>AL</a:t>
                      </a:r>
                    </a:p>
                  </a:txBody>
                  <a:tcPr marL="114300" marR="114300" marT="76200" marB="76200" anchor="ctr"/>
                </a:tc>
                <a:tc>
                  <a:txBody>
                    <a:bodyPr/>
                    <a:lstStyle/>
                    <a:p>
                      <a:pPr algn="ctr" latinLnBrk="0"/>
                      <a:r>
                        <a:rPr lang="en-US" sz="1200" dirty="0">
                          <a:effectLst/>
                          <a:latin typeface="Arial" panose="020B0604020202020204" pitchFamily="34" charset="0"/>
                        </a:rPr>
                        <a:t>Fort Rucker</a:t>
                      </a:r>
                    </a:p>
                  </a:txBody>
                  <a:tcPr marL="114300" marR="114300" marT="76200" marB="76200" anchor="ctr"/>
                </a:tc>
                <a:extLst>
                  <a:ext uri="{0D108BD9-81ED-4DB2-BD59-A6C34878D82A}">
                    <a16:rowId xmlns:a16="http://schemas.microsoft.com/office/drawing/2014/main" val="698301561"/>
                  </a:ext>
                </a:extLst>
              </a:tr>
            </a:tbl>
          </a:graphicData>
        </a:graphic>
      </p:graphicFrame>
      <p:graphicFrame>
        <p:nvGraphicFramePr>
          <p:cNvPr id="6" name="Table 5">
            <a:extLst>
              <a:ext uri="{FF2B5EF4-FFF2-40B4-BE49-F238E27FC236}">
                <a16:creationId xmlns:a16="http://schemas.microsoft.com/office/drawing/2014/main" id="{B91002E8-2A01-AF2B-FBC0-7E122FC061AB}"/>
              </a:ext>
            </a:extLst>
          </p:cNvPr>
          <p:cNvGraphicFramePr>
            <a:graphicFrameLocks/>
          </p:cNvGraphicFramePr>
          <p:nvPr/>
        </p:nvGraphicFramePr>
        <p:xfrm>
          <a:off x="455303" y="4148802"/>
          <a:ext cx="8350248" cy="640080"/>
        </p:xfrm>
        <a:graphic>
          <a:graphicData uri="http://schemas.openxmlformats.org/drawingml/2006/table">
            <a:tbl>
              <a:tblPr firstRow="1" bandRow="1">
                <a:tableStyleId>{5C22544A-7EE6-4342-B048-85BDC9FD1C3A}</a:tableStyleId>
              </a:tblPr>
              <a:tblGrid>
                <a:gridCol w="3358936">
                  <a:extLst>
                    <a:ext uri="{9D8B030D-6E8A-4147-A177-3AD203B41FA5}">
                      <a16:colId xmlns:a16="http://schemas.microsoft.com/office/drawing/2014/main" val="4065106010"/>
                    </a:ext>
                  </a:extLst>
                </a:gridCol>
                <a:gridCol w="1139588">
                  <a:extLst>
                    <a:ext uri="{9D8B030D-6E8A-4147-A177-3AD203B41FA5}">
                      <a16:colId xmlns:a16="http://schemas.microsoft.com/office/drawing/2014/main" val="3060507639"/>
                    </a:ext>
                  </a:extLst>
                </a:gridCol>
                <a:gridCol w="3851724">
                  <a:extLst>
                    <a:ext uri="{9D8B030D-6E8A-4147-A177-3AD203B41FA5}">
                      <a16:colId xmlns:a16="http://schemas.microsoft.com/office/drawing/2014/main" val="2333284192"/>
                    </a:ext>
                  </a:extLst>
                </a:gridCol>
              </a:tblGrid>
              <a:tr h="270724">
                <a:tc>
                  <a:txBody>
                    <a:bodyPr/>
                    <a:lstStyle/>
                    <a:p>
                      <a:pPr algn="ctr"/>
                      <a:r>
                        <a:rPr lang="en-US" sz="1400" dirty="0"/>
                        <a:t>Current Name</a:t>
                      </a:r>
                    </a:p>
                  </a:txBody>
                  <a:tcPr anchor="ctr"/>
                </a:tc>
                <a:tc>
                  <a:txBody>
                    <a:bodyPr/>
                    <a:lstStyle/>
                    <a:p>
                      <a:pPr algn="ctr"/>
                      <a:r>
                        <a:rPr lang="en-US" sz="1400" dirty="0"/>
                        <a:t>Location</a:t>
                      </a:r>
                    </a:p>
                  </a:txBody>
                  <a:tcPr anchor="ctr"/>
                </a:tc>
                <a:tc>
                  <a:txBody>
                    <a:bodyPr/>
                    <a:lstStyle/>
                    <a:p>
                      <a:pPr algn="ctr"/>
                      <a:r>
                        <a:rPr lang="en-US" sz="1400" dirty="0"/>
                        <a:t>Future Name</a:t>
                      </a:r>
                    </a:p>
                  </a:txBody>
                  <a:tcPr anchor="ctr"/>
                </a:tc>
                <a:extLst>
                  <a:ext uri="{0D108BD9-81ED-4DB2-BD59-A6C34878D82A}">
                    <a16:rowId xmlns:a16="http://schemas.microsoft.com/office/drawing/2014/main" val="577521875"/>
                  </a:ext>
                </a:extLst>
              </a:tr>
              <a:tr h="285475">
                <a:tc>
                  <a:txBody>
                    <a:bodyPr/>
                    <a:lstStyle/>
                    <a:p>
                      <a:pPr algn="ctr" latinLnBrk="0"/>
                      <a:r>
                        <a:rPr lang="en-US" sz="1200" dirty="0">
                          <a:effectLst/>
                          <a:latin typeface="Arial" panose="020B0604020202020204" pitchFamily="34" charset="0"/>
                        </a:rPr>
                        <a:t>Fort Gordon</a:t>
                      </a:r>
                    </a:p>
                  </a:txBody>
                  <a:tcPr marL="114300" marR="114300" marT="76200" marB="76200" anchor="ctr"/>
                </a:tc>
                <a:tc>
                  <a:txBody>
                    <a:bodyPr/>
                    <a:lstStyle/>
                    <a:p>
                      <a:pPr algn="ctr" latinLnBrk="0"/>
                      <a:r>
                        <a:rPr lang="en-US" sz="1200" dirty="0">
                          <a:effectLst/>
                          <a:latin typeface="Arial" panose="020B0604020202020204" pitchFamily="34" charset="0"/>
                        </a:rPr>
                        <a:t>GA</a:t>
                      </a:r>
                    </a:p>
                  </a:txBody>
                  <a:tcPr marL="114300" marR="114300" marT="76200" marB="76200" anchor="ctr"/>
                </a:tc>
                <a:tc>
                  <a:txBody>
                    <a:bodyPr/>
                    <a:lstStyle/>
                    <a:p>
                      <a:pPr algn="ctr" latinLnBrk="0"/>
                      <a:r>
                        <a:rPr lang="en-US" sz="1200" dirty="0">
                          <a:effectLst/>
                          <a:latin typeface="Arial" panose="020B0604020202020204" pitchFamily="34" charset="0"/>
                        </a:rPr>
                        <a:t>Fort Eisenhower</a:t>
                      </a:r>
                    </a:p>
                  </a:txBody>
                  <a:tcPr marL="114300" marR="114300" marT="76200" marB="76200" anchor="ctr"/>
                </a:tc>
                <a:extLst>
                  <a:ext uri="{0D108BD9-81ED-4DB2-BD59-A6C34878D82A}">
                    <a16:rowId xmlns:a16="http://schemas.microsoft.com/office/drawing/2014/main" val="2531137336"/>
                  </a:ext>
                </a:extLst>
              </a:tr>
            </a:tbl>
          </a:graphicData>
        </a:graphic>
      </p:graphicFrame>
    </p:spTree>
    <p:custDataLst>
      <p:tags r:id="rId1"/>
    </p:custDataLst>
    <p:extLst>
      <p:ext uri="{BB962C8B-B14F-4D97-AF65-F5344CB8AC3E}">
        <p14:creationId xmlns:p14="http://schemas.microsoft.com/office/powerpoint/2010/main" val="1354734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1BFF30FF-75AF-48D4-99DC-C2C0AB481148}:275"/>
</p:tagLst>
</file>

<file path=ppt/tags/tag10.xml><?xml version="1.0" encoding="utf-8"?>
<p:tagLst xmlns:a="http://schemas.openxmlformats.org/drawingml/2006/main" xmlns:r="http://schemas.openxmlformats.org/officeDocument/2006/relationships" xmlns:p="http://schemas.openxmlformats.org/presentationml/2006/main">
  <p:tag name="ISPRING_SLIDE_ID_2" val="{B9D2B743-81EC-49EA-8370-0CBD11B6693C}"/>
  <p:tag name="GENSWF_ADVANCE_TIME" val="32.583"/>
  <p:tag name="TIMING" val="|1.128|4.382|5.056|3.762"/>
  <p:tag name="ISPRING_CUSTOM_TIMING_USED" val="1"/>
</p:tagLst>
</file>

<file path=ppt/tags/tag11.xml><?xml version="1.0" encoding="utf-8"?>
<p:tagLst xmlns:a="http://schemas.openxmlformats.org/drawingml/2006/main" xmlns:r="http://schemas.openxmlformats.org/officeDocument/2006/relationships" xmlns:p="http://schemas.openxmlformats.org/presentationml/2006/main">
  <p:tag name="ISPRING_SLIDE_ID_2" val="{B9D2B743-81EC-49EA-8370-0CBD11B6693C}"/>
  <p:tag name="GENSWF_ADVANCE_TIME" val="32.583"/>
  <p:tag name="TIMING" val="|1.128|4.382|5.056|3.762"/>
  <p:tag name="ISPRING_CUSTOM_TIMING_USED" val="1"/>
</p:tagLst>
</file>

<file path=ppt/tags/tag12.xml><?xml version="1.0" encoding="utf-8"?>
<p:tagLst xmlns:a="http://schemas.openxmlformats.org/drawingml/2006/main" xmlns:r="http://schemas.openxmlformats.org/officeDocument/2006/relationships" xmlns:p="http://schemas.openxmlformats.org/presentationml/2006/main">
  <p:tag name="ISPRING_SLIDE_ID_2" val="{23EB532B-A671-4D30-B05A-7D481CB91697}"/>
  <p:tag name="GENSWF_ADVANCE_TIME" val="44.713"/>
  <p:tag name="TIMING" val="|4.307|6.474|3.775"/>
  <p:tag name="ISPRING_CUSTOM_TIMING_USED" val="1"/>
</p:tagLst>
</file>

<file path=ppt/tags/tag13.xml><?xml version="1.0" encoding="utf-8"?>
<p:tagLst xmlns:a="http://schemas.openxmlformats.org/drawingml/2006/main" xmlns:r="http://schemas.openxmlformats.org/officeDocument/2006/relationships" xmlns:p="http://schemas.openxmlformats.org/presentationml/2006/main">
  <p:tag name="ISPRING_SLIDE_ID_2" val="{21A5A5B5-09F7-4996-BD41-32C9A09B0FCF}"/>
  <p:tag name="GENSWF_ADVANCE_TIME" val="50.72"/>
  <p:tag name="TIMING" val="|6.13|2.782|1.135|0.798"/>
  <p:tag name="ISPRING_CUSTOM_TIMING_USED" val="1"/>
</p:tagLst>
</file>

<file path=ppt/tags/tag14.xml><?xml version="1.0" encoding="utf-8"?>
<p:tagLst xmlns:a="http://schemas.openxmlformats.org/drawingml/2006/main" xmlns:r="http://schemas.openxmlformats.org/officeDocument/2006/relationships" xmlns:p="http://schemas.openxmlformats.org/presentationml/2006/main">
  <p:tag name="GENSWF_SLIDE_UID" val="{75C97A69-126D-4FE1-BB06-E6EEF55D34DC}:577"/>
  <p:tag name="ISPRING_SLIDE_INDENT_LEVEL" val="0"/>
  <p:tag name="ISPRING_CUSTOM_TIMING_USED" val="0"/>
  <p:tag name="ISPRING_PLAYER_PLAYLIST_ID" val="1668ce0f0db7a17828c182aa218fde723adb44c2"/>
</p:tagLst>
</file>

<file path=ppt/tags/tag15.xml><?xml version="1.0" encoding="utf-8"?>
<p:tagLst xmlns:a="http://schemas.openxmlformats.org/drawingml/2006/main" xmlns:r="http://schemas.openxmlformats.org/officeDocument/2006/relationships" xmlns:p="http://schemas.openxmlformats.org/presentationml/2006/main">
  <p:tag name="GENSWF_SLIDE_UID" val="{8A328556-B6A5-4ECE-9728-AECA4CACB139}:579"/>
  <p:tag name="ISPRING_SLIDE_INDENT_LEVEL" val="0"/>
  <p:tag name="ISPRING_CUSTOM_TIMING_USED" val="0"/>
  <p:tag name="ISPRING_PLAYER_PLAYLIST_ID" val="1668ce0f0db7a17828c182aa218fde723adb44c2"/>
</p:tagLst>
</file>

<file path=ppt/tags/tag16.xml><?xml version="1.0" encoding="utf-8"?>
<p:tagLst xmlns:a="http://schemas.openxmlformats.org/drawingml/2006/main" xmlns:r="http://schemas.openxmlformats.org/officeDocument/2006/relationships" xmlns:p="http://schemas.openxmlformats.org/presentationml/2006/main">
  <p:tag name="GENSWF_SLIDE_UID" val="{6EF76218-8C0B-4B6D-A78F-993DC1D171D0}:580"/>
  <p:tag name="ISPRING_SLIDE_INDENT_LEVEL" val="0"/>
  <p:tag name="ISPRING_CUSTOM_TIMING_USED" val="0"/>
  <p:tag name="ISPRING_PLAYER_PLAYLIST_ID" val="1668ce0f0db7a17828c182aa218fde723adb44c2"/>
</p:tagLst>
</file>

<file path=ppt/tags/tag17.xml><?xml version="1.0" encoding="utf-8"?>
<p:tagLst xmlns:a="http://schemas.openxmlformats.org/drawingml/2006/main" xmlns:r="http://schemas.openxmlformats.org/officeDocument/2006/relationships" xmlns:p="http://schemas.openxmlformats.org/presentationml/2006/main">
  <p:tag name="GENSWF_SLIDE_UID" val="{F6DEC01E-0B80-4E93-8A57-5E395FAFA061}:581"/>
  <p:tag name="ISPRING_SLIDE_INDENT_LEVEL" val="0"/>
  <p:tag name="ISPRING_CUSTOM_TIMING_USED" val="0"/>
  <p:tag name="ISPRING_PLAYER_PLAYLIST_ID" val="1668ce0f0db7a17828c182aa218fde723adb44c2"/>
</p:tagLst>
</file>

<file path=ppt/tags/tag18.xml><?xml version="1.0" encoding="utf-8"?>
<p:tagLst xmlns:a="http://schemas.openxmlformats.org/drawingml/2006/main" xmlns:r="http://schemas.openxmlformats.org/officeDocument/2006/relationships" xmlns:p="http://schemas.openxmlformats.org/presentationml/2006/main">
  <p:tag name="GENSWF_SLIDE_UID" val="{8FFF2E0F-A89B-46F1-B65B-27D414ED748E}:582"/>
  <p:tag name="ISPRING_SLIDE_INDENT_LEVEL" val="0"/>
  <p:tag name="ISPRING_CUSTOM_TIMING_USED" val="0"/>
  <p:tag name="ISPRING_PLAYER_PLAYLIST_ID" val="1668ce0f0db7a17828c182aa218fde723adb44c2"/>
</p:tagLst>
</file>

<file path=ppt/tags/tag19.xml><?xml version="1.0" encoding="utf-8"?>
<p:tagLst xmlns:a="http://schemas.openxmlformats.org/drawingml/2006/main" xmlns:r="http://schemas.openxmlformats.org/officeDocument/2006/relationships" xmlns:p="http://schemas.openxmlformats.org/presentationml/2006/main">
  <p:tag name="GENSWF_SLIDE_UID" val="{1696BD3C-ABA7-47B0-8B06-A29DFABE9B78}:583"/>
  <p:tag name="ISPRING_SLIDE_INDENT_LEVEL" val="0"/>
  <p:tag name="ISPRING_CUSTOM_TIMING_USED" val="0"/>
  <p:tag name="ISPRING_PLAYER_PLAYLIST_ID" val="1668ce0f0db7a17828c182aa218fde723adb44c2"/>
</p:tagLst>
</file>

<file path=ppt/tags/tag2.xml><?xml version="1.0" encoding="utf-8"?>
<p:tagLst xmlns:a="http://schemas.openxmlformats.org/drawingml/2006/main" xmlns:r="http://schemas.openxmlformats.org/officeDocument/2006/relationships" xmlns:p="http://schemas.openxmlformats.org/presentationml/2006/main">
  <p:tag name="GENSWF_SLIDE_UID" val="{A3E8F844-F2B6-4B95-9044-3A1BA1A4D4DC}:277"/>
</p:tagLst>
</file>

<file path=ppt/tags/tag20.xml><?xml version="1.0" encoding="utf-8"?>
<p:tagLst xmlns:a="http://schemas.openxmlformats.org/drawingml/2006/main" xmlns:r="http://schemas.openxmlformats.org/officeDocument/2006/relationships" xmlns:p="http://schemas.openxmlformats.org/presentationml/2006/main">
  <p:tag name="GENSWF_SLIDE_UID" val="{249D8BF9-18C6-43F6-8E25-70937BBC5F13}:584"/>
  <p:tag name="ISPRING_SLIDE_INDENT_LEVEL" val="0"/>
  <p:tag name="ISPRING_CUSTOM_TIMING_USED" val="0"/>
  <p:tag name="ISPRING_PLAYER_PLAYLIST_ID" val="1668ce0f0db7a17828c182aa218fde723adb44c2"/>
</p:tagLst>
</file>

<file path=ppt/tags/tag21.xml><?xml version="1.0" encoding="utf-8"?>
<p:tagLst xmlns:a="http://schemas.openxmlformats.org/drawingml/2006/main" xmlns:r="http://schemas.openxmlformats.org/officeDocument/2006/relationships" xmlns:p="http://schemas.openxmlformats.org/presentationml/2006/main">
  <p:tag name="GENSWF_SLIDE_UID" val="{4A98E8B6-5BFF-4A50-A3AD-9DEBF15AA3DA}:585"/>
  <p:tag name="ISPRING_SLIDE_INDENT_LEVEL" val="0"/>
  <p:tag name="ISPRING_CUSTOM_TIMING_USED" val="0"/>
  <p:tag name="ISPRING_PLAYER_PLAYLIST_ID" val="1668ce0f0db7a17828c182aa218fde723adb44c2"/>
</p:tagLst>
</file>

<file path=ppt/tags/tag22.xml><?xml version="1.0" encoding="utf-8"?>
<p:tagLst xmlns:a="http://schemas.openxmlformats.org/drawingml/2006/main" xmlns:r="http://schemas.openxmlformats.org/officeDocument/2006/relationships" xmlns:p="http://schemas.openxmlformats.org/presentationml/2006/main">
  <p:tag name="GENSWF_SLIDE_UID" val="{DF953CD1-B39C-47F3-91F3-61C5905E6DA8}:586"/>
  <p:tag name="ISPRING_SLIDE_INDENT_LEVEL" val="0"/>
  <p:tag name="ISPRING_CUSTOM_TIMING_USED" val="0"/>
  <p:tag name="ISPRING_PLAYER_PLAYLIST_ID" val="1668ce0f0db7a17828c182aa218fde723adb44c2"/>
</p:tagLst>
</file>

<file path=ppt/tags/tag23.xml><?xml version="1.0" encoding="utf-8"?>
<p:tagLst xmlns:a="http://schemas.openxmlformats.org/drawingml/2006/main" xmlns:r="http://schemas.openxmlformats.org/officeDocument/2006/relationships" xmlns:p="http://schemas.openxmlformats.org/presentationml/2006/main">
  <p:tag name="GENSWF_SLIDE_UID" val="{BDA70218-4E02-4676-83E9-627990CBD3DD}:587"/>
  <p:tag name="ISPRING_SLIDE_INDENT_LEVEL" val="0"/>
  <p:tag name="ISPRING_CUSTOM_TIMING_USED" val="0"/>
  <p:tag name="ISPRING_PLAYER_PLAYLIST_ID" val="1668ce0f0db7a17828c182aa218fde723adb44c2"/>
</p:tagLst>
</file>

<file path=ppt/tags/tag24.xml><?xml version="1.0" encoding="utf-8"?>
<p:tagLst xmlns:a="http://schemas.openxmlformats.org/drawingml/2006/main" xmlns:r="http://schemas.openxmlformats.org/officeDocument/2006/relationships" xmlns:p="http://schemas.openxmlformats.org/presentationml/2006/main">
  <p:tag name="ISPRING_SLIDE_ID_2" val="{C2164F1B-C83C-40F6-A1EF-344188F0B5FB}"/>
  <p:tag name="GENSWF_ADVANCE_TIME" val="37.335"/>
  <p:tag name="TIMING" val="|6.834|11.747"/>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GENSWF_SLIDE_UID" val="{484033C0-B99C-48EB-98C6-002389040518}:276"/>
</p:tagLst>
</file>

<file path=ppt/tags/tag4.xml><?xml version="1.0" encoding="utf-8"?>
<p:tagLst xmlns:a="http://schemas.openxmlformats.org/drawingml/2006/main" xmlns:r="http://schemas.openxmlformats.org/officeDocument/2006/relationships" xmlns:p="http://schemas.openxmlformats.org/presentationml/2006/main">
  <p:tag name="GENSWF_SLIDE_UID" val="{C53B1B5A-A53A-47EF-80E6-8306033399DE}:283"/>
</p:tagLst>
</file>

<file path=ppt/tags/tag5.xml><?xml version="1.0" encoding="utf-8"?>
<p:tagLst xmlns:a="http://schemas.openxmlformats.org/drawingml/2006/main" xmlns:r="http://schemas.openxmlformats.org/officeDocument/2006/relationships" xmlns:p="http://schemas.openxmlformats.org/presentationml/2006/main">
  <p:tag name="GENSWF_SLIDE_UID" val="{69A4CF06-D02D-4936-A719-5CC2B83306E9}:278"/>
</p:tagLst>
</file>

<file path=ppt/tags/tag6.xml><?xml version="1.0" encoding="utf-8"?>
<p:tagLst xmlns:a="http://schemas.openxmlformats.org/drawingml/2006/main" xmlns:r="http://schemas.openxmlformats.org/officeDocument/2006/relationships" xmlns:p="http://schemas.openxmlformats.org/presentationml/2006/main">
  <p:tag name="ISPRING_SLIDE_ID_2" val="{D53D1E16-2664-4FAA-B471-BAE34FDD1AA7}"/>
  <p:tag name="GENSWF_ADVANCE_TIME" val="26.127"/>
  <p:tag name="TIMING" val="|0.508|7.786|8.52"/>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ISPRING_SLIDE_ID_2" val="{3A2BE2C8-702A-4F25-A627-B1D08D79AEF0}"/>
  <p:tag name="GENSWF_ADVANCE_TIME" val="57.302"/>
  <p:tag name="TIMING" val="|6.971|37.194|6.991"/>
  <p:tag name="ISPRING_CUSTOM_TIMING_USED" val="1"/>
</p:tagLst>
</file>

<file path=ppt/tags/tag8.xml><?xml version="1.0" encoding="utf-8"?>
<p:tagLst xmlns:a="http://schemas.openxmlformats.org/drawingml/2006/main" xmlns:r="http://schemas.openxmlformats.org/officeDocument/2006/relationships" xmlns:p="http://schemas.openxmlformats.org/presentationml/2006/main">
  <p:tag name="ISPRING_SLIDE_ID_2" val="{4333B70F-BEF6-4979-8DFF-3F5E5A5E1C1A}"/>
  <p:tag name="GENSWF_ADVANCE_TIME" val="20.167"/>
  <p:tag name="ISPRING_CUSTOM_TIMING_USED" val="1"/>
</p:tagLst>
</file>

<file path=ppt/tags/tag9.xml><?xml version="1.0" encoding="utf-8"?>
<p:tagLst xmlns:a="http://schemas.openxmlformats.org/drawingml/2006/main" xmlns:r="http://schemas.openxmlformats.org/officeDocument/2006/relationships" xmlns:p="http://schemas.openxmlformats.org/presentationml/2006/main">
  <p:tag name="ISPRING_SLIDE_ID_2" val="{51FD053B-D1BC-44EB-AC3F-0C47144E88B8}"/>
  <p:tag name="GENSWF_ADVANCE_TIME" val="28.998"/>
  <p:tag name="TIMING" val="|2.264|11.297"/>
  <p:tag name="ISPRING_CUSTOM_TIMING_USED" val="1"/>
</p:tagLst>
</file>

<file path=ppt/theme/theme1.xml><?xml version="1.0" encoding="utf-8"?>
<a:theme xmlns:a="http://schemas.openxmlformats.org/drawingml/2006/main" name="DTMO Template">
  <a:themeElements>
    <a:clrScheme name="DTMO">
      <a:dk1>
        <a:srgbClr val="00467F"/>
      </a:dk1>
      <a:lt1>
        <a:srgbClr val="FFFFFF"/>
      </a:lt1>
      <a:dk2>
        <a:srgbClr val="000000"/>
      </a:dk2>
      <a:lt2>
        <a:srgbClr val="FFFFFF"/>
      </a:lt2>
      <a:accent1>
        <a:srgbClr val="65778F"/>
      </a:accent1>
      <a:accent2>
        <a:srgbClr val="AED182"/>
      </a:accent2>
      <a:accent3>
        <a:srgbClr val="8AD3ED"/>
      </a:accent3>
      <a:accent4>
        <a:srgbClr val="00467F"/>
      </a:accent4>
      <a:accent5>
        <a:srgbClr val="8DAECA"/>
      </a:accent5>
      <a:accent6>
        <a:srgbClr val="FACC80"/>
      </a:accent6>
      <a:hlink>
        <a:srgbClr val="44546A"/>
      </a:hlink>
      <a:folHlink>
        <a:srgbClr val="4454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4000" dirty="0" err="1" smtClean="0"/>
        </a:defPPr>
      </a:lstStyle>
    </a:txDef>
  </a:objectDefaults>
  <a:extraClrSchemeLst/>
  <a:extLst>
    <a:ext uri="{05A4C25C-085E-4340-85A3-A5531E510DB2}">
      <thm15:themeFamily xmlns:thm15="http://schemas.microsoft.com/office/thememl/2012/main" name="Presentation3" id="{CCEF39C2-FB56-452E-A00E-73E5F2E28750}" vid="{C39D67BB-CA3B-4BD3-A6D5-3AB27F5259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B5AFF425D2F54AA39D3F6F4F784807" ma:contentTypeVersion="3" ma:contentTypeDescription="Create a new document." ma:contentTypeScope="" ma:versionID="f30cfa756f63b57c9ea85c9cdc7a09b2">
  <xsd:schema xmlns:xsd="http://www.w3.org/2001/XMLSchema" xmlns:xs="http://www.w3.org/2001/XMLSchema" xmlns:p="http://schemas.microsoft.com/office/2006/metadata/properties" xmlns:ns2="185e81ee-7a1d-4424-ae79-16695fd8812b" xmlns:ns3="d6d06f8d-51f2-44b3-85ae-db56093fca59" targetNamespace="http://schemas.microsoft.com/office/2006/metadata/properties" ma:root="true" ma:fieldsID="3bb7fd71e7c1db90c6df5348674406e3" ns2:_="" ns3:_="">
    <xsd:import namespace="185e81ee-7a1d-4424-ae79-16695fd8812b"/>
    <xsd:import namespace="d6d06f8d-51f2-44b3-85ae-db56093fca59"/>
    <xsd:element name="properties">
      <xsd:complexType>
        <xsd:sequence>
          <xsd:element name="documentManagement">
            <xsd:complexType>
              <xsd:all>
                <xsd:element ref="ns2:Se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5e81ee-7a1d-4424-ae79-16695fd8812b" elementFormDefault="qualified">
    <xsd:import namespace="http://schemas.microsoft.com/office/2006/documentManagement/types"/>
    <xsd:import namespace="http://schemas.microsoft.com/office/infopath/2007/PartnerControls"/>
    <xsd:element name="Section" ma:index="8" nillable="true" ma:displayName="Section" ma:default="03 DTMO Templates" ma:format="Dropdown" ma:internalName="Section">
      <xsd:simpleType>
        <xsd:restriction base="dms:Choice">
          <xsd:enumeration value="03 DTMO Templates"/>
          <xsd:enumeration value="02 Graphics"/>
          <xsd:enumeration value="04 DHRA/P&amp;R/Other DoD Templates"/>
          <xsd:enumeration value="01 Guides"/>
          <xsd:enumeration value="05 Specialty Templates"/>
          <xsd:enumeration value="06 DTMO Master Style Sheets"/>
        </xsd:restriction>
      </xsd:simpleType>
    </xsd:element>
  </xsd:schema>
  <xsd:schema xmlns:xsd="http://www.w3.org/2001/XMLSchema" xmlns:xs="http://www.w3.org/2001/XMLSchema" xmlns:dms="http://schemas.microsoft.com/office/2006/documentManagement/types" xmlns:pc="http://schemas.microsoft.com/office/infopath/2007/PartnerControls" targetNamespace="d6d06f8d-51f2-44b3-85ae-db56093fca59"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ection xmlns="185e81ee-7a1d-4424-ae79-16695fd8812b">03 DTMO Templates</Sec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2A6226-9F75-47B3-9BCF-69BA1208E2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5e81ee-7a1d-4424-ae79-16695fd8812b"/>
    <ds:schemaRef ds:uri="d6d06f8d-51f2-44b3-85ae-db56093fca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F7C0F1-EF5D-4BA6-9E13-150EE21BE035}">
  <ds:schemaRefs>
    <ds:schemaRef ds:uri="http://schemas.microsoft.com/office/2006/metadata/properties"/>
    <ds:schemaRef ds:uri="http://schemas.microsoft.com/office/infopath/2007/PartnerControls"/>
    <ds:schemaRef ds:uri="185e81ee-7a1d-4424-ae79-16695fd8812b"/>
  </ds:schemaRefs>
</ds:datastoreItem>
</file>

<file path=customXml/itemProps3.xml><?xml version="1.0" encoding="utf-8"?>
<ds:datastoreItem xmlns:ds="http://schemas.openxmlformats.org/officeDocument/2006/customXml" ds:itemID="{704FC648-6905-447E-8578-BAF7EDA6EF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TAC Outreach Call</Template>
  <TotalTime>90</TotalTime>
  <Words>4520</Words>
  <Application>Microsoft Office PowerPoint</Application>
  <PresentationFormat>On-screen Show (16:9)</PresentationFormat>
  <Paragraphs>711</Paragraphs>
  <Slides>68</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Wingdings</vt:lpstr>
      <vt:lpstr>DTMO Template</vt:lpstr>
      <vt:lpstr>Welcome to the TAC Outreach Call</vt:lpstr>
      <vt:lpstr>TAC Outreach Call Fiscal Year Crossover Preparation (cont.) </vt:lpstr>
      <vt:lpstr>PowerPoint Presentation</vt:lpstr>
      <vt:lpstr>Top Issues for September</vt:lpstr>
      <vt:lpstr>Excellence in Practice Awards – Nominations </vt:lpstr>
      <vt:lpstr>Excellence in Practice Awards – Nominations </vt:lpstr>
      <vt:lpstr>DoD Installation Name Changes </vt:lpstr>
      <vt:lpstr>DoD Installation Name Changes  (cont.)</vt:lpstr>
      <vt:lpstr>Affected Army installations</vt:lpstr>
      <vt:lpstr>Affected Army installations</vt:lpstr>
      <vt:lpstr>How to Handle Travel Documents</vt:lpstr>
      <vt:lpstr>Fiscal Year Crossover Preparation</vt:lpstr>
      <vt:lpstr>Fiscal Year Crossover Preparation</vt:lpstr>
      <vt:lpstr>Fiscal Year Crossover</vt:lpstr>
      <vt:lpstr>Fiscal Year Crossover Resources</vt:lpstr>
      <vt:lpstr>DTS Obligation and Payment Process</vt:lpstr>
      <vt:lpstr>DTS Obligation and Payment Process</vt:lpstr>
      <vt:lpstr>FY Crossover and Affected Partner Systems</vt:lpstr>
      <vt:lpstr>What does this mean?</vt:lpstr>
      <vt:lpstr>What does this mean?</vt:lpstr>
      <vt:lpstr>What does this mean?</vt:lpstr>
      <vt:lpstr>What does this mean?</vt:lpstr>
      <vt:lpstr>Document # 1</vt:lpstr>
      <vt:lpstr>Document # 1 Processing</vt:lpstr>
      <vt:lpstr>Document # 1 Processing</vt:lpstr>
      <vt:lpstr>Document # 1 Processing</vt:lpstr>
      <vt:lpstr>Document # 1 Processing</vt:lpstr>
      <vt:lpstr>Document # 2</vt:lpstr>
      <vt:lpstr>Document # 2 Processing</vt:lpstr>
      <vt:lpstr>Document # 2 Processing</vt:lpstr>
      <vt:lpstr>Document # 2 Processing</vt:lpstr>
      <vt:lpstr>Document # 2 Processing</vt:lpstr>
      <vt:lpstr>Document # 2 Processing</vt:lpstr>
      <vt:lpstr>Document # 3</vt:lpstr>
      <vt:lpstr>Document # 3 Processing</vt:lpstr>
      <vt:lpstr>Document # 3 Processing</vt:lpstr>
      <vt:lpstr>Document # 3 Processing</vt:lpstr>
      <vt:lpstr>Document # 3 Processing</vt:lpstr>
      <vt:lpstr>Document # 3 Processing</vt:lpstr>
      <vt:lpstr>Processing Documents for Next Fiscal Year</vt:lpstr>
      <vt:lpstr>New Fiscal Year Travel</vt:lpstr>
      <vt:lpstr>New Fiscal Year Travel</vt:lpstr>
      <vt:lpstr>New Fiscal Year Travel</vt:lpstr>
      <vt:lpstr>New Fiscal Year Travel</vt:lpstr>
      <vt:lpstr>New Fiscal Year Travel</vt:lpstr>
      <vt:lpstr>Approving an Authorization When New Fiscal Year Funding Is Available </vt:lpstr>
      <vt:lpstr>Trips Departing Before New Fiscal Year Funding is Available </vt:lpstr>
      <vt:lpstr>Cross-Fiscal Year Travel</vt:lpstr>
      <vt:lpstr>Cross-Fiscal Year Travel</vt:lpstr>
      <vt:lpstr>Cross-Fiscal Year Travel</vt:lpstr>
      <vt:lpstr>Cross-Fiscal Year Travel</vt:lpstr>
      <vt:lpstr>If New Fiscal Year LOA is Available</vt:lpstr>
      <vt:lpstr>If New Fiscal Year LOA is Available</vt:lpstr>
      <vt:lpstr>If New Fiscal Year LOA is Available</vt:lpstr>
      <vt:lpstr>If New Fiscal Year LOA is Available</vt:lpstr>
      <vt:lpstr>If New Fiscal Year LOA is Not Available</vt:lpstr>
      <vt:lpstr>If New Fiscal Year LOA is Not Available</vt:lpstr>
      <vt:lpstr>If New Fiscal Year LOA is Not Available</vt:lpstr>
      <vt:lpstr>Creating an Amendment for the Trip Portion that Occurs in a New Fiscal Year</vt:lpstr>
      <vt:lpstr>Creating an Amendment for the Trip Portion that Occurs in a New Fiscal Year</vt:lpstr>
      <vt:lpstr>Advances and Scheduled Partial Payments</vt:lpstr>
      <vt:lpstr>Advances and Scheduled Partial Payments</vt:lpstr>
      <vt:lpstr>Delays with Pre-Voucher Payments New Fiscal Year Trips</vt:lpstr>
      <vt:lpstr>Delays with Pre-Voucher Payments Cross-Fiscal Year Trips  </vt:lpstr>
      <vt:lpstr>Resources</vt:lpstr>
      <vt:lpstr>Resources (cont.)</vt:lpstr>
      <vt:lpstr>Resources (cont.)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TAC Outreach Call</dc:title>
  <dc:creator>Greene, Dan - US</dc:creator>
  <dc:description>The service member photo has been cropped to emphasize the subject</dc:description>
  <cp:lastModifiedBy>Greene, Dan - US</cp:lastModifiedBy>
  <cp:revision>3</cp:revision>
  <dcterms:created xsi:type="dcterms:W3CDTF">2023-09-22T14:22:14Z</dcterms:created>
  <dcterms:modified xsi:type="dcterms:W3CDTF">2023-09-22T15:52:45Z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0x01010035B5AFF425D2F54AA39D3F6F4F784807</vt:lpwstr>
  </property>
</Properties>
</file>