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48"/>
  </p:notesMasterIdLst>
  <p:sldIdLst>
    <p:sldId id="274" r:id="rId5"/>
    <p:sldId id="267" r:id="rId6"/>
    <p:sldId id="269" r:id="rId7"/>
    <p:sldId id="273" r:id="rId8"/>
    <p:sldId id="497" r:id="rId9"/>
    <p:sldId id="528" r:id="rId10"/>
    <p:sldId id="498" r:id="rId11"/>
    <p:sldId id="501" r:id="rId12"/>
    <p:sldId id="502" r:id="rId13"/>
    <p:sldId id="503" r:id="rId14"/>
    <p:sldId id="268" r:id="rId15"/>
    <p:sldId id="275" r:id="rId16"/>
    <p:sldId id="277" r:id="rId17"/>
    <p:sldId id="276" r:id="rId18"/>
    <p:sldId id="283" r:id="rId19"/>
    <p:sldId id="278" r:id="rId20"/>
    <p:sldId id="510" r:id="rId21"/>
    <p:sldId id="511" r:id="rId22"/>
    <p:sldId id="512" r:id="rId23"/>
    <p:sldId id="513" r:id="rId24"/>
    <p:sldId id="514" r:id="rId25"/>
    <p:sldId id="515" r:id="rId26"/>
    <p:sldId id="518" r:id="rId27"/>
    <p:sldId id="516" r:id="rId28"/>
    <p:sldId id="517" r:id="rId29"/>
    <p:sldId id="519" r:id="rId30"/>
    <p:sldId id="520" r:id="rId31"/>
    <p:sldId id="521" r:id="rId32"/>
    <p:sldId id="522" r:id="rId33"/>
    <p:sldId id="504" r:id="rId34"/>
    <p:sldId id="523" r:id="rId35"/>
    <p:sldId id="505" r:id="rId36"/>
    <p:sldId id="506" r:id="rId37"/>
    <p:sldId id="507" r:id="rId38"/>
    <p:sldId id="508" r:id="rId39"/>
    <p:sldId id="509" r:id="rId40"/>
    <p:sldId id="525" r:id="rId41"/>
    <p:sldId id="526" r:id="rId42"/>
    <p:sldId id="527" r:id="rId43"/>
    <p:sldId id="524" r:id="rId44"/>
    <p:sldId id="272" r:id="rId45"/>
    <p:sldId id="529" r:id="rId46"/>
    <p:sldId id="271" r:id="rId4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undy, Betsey M CIV DODHRA DTMO (USA)" initials="GBMCDD(" lastIdx="4" clrIdx="0">
    <p:extLst>
      <p:ext uri="{19B8F6BF-5375-455C-9EA6-DF929625EA0E}">
        <p15:presenceInfo xmlns:p15="http://schemas.microsoft.com/office/powerpoint/2012/main" userId="S-1-5-21-412667653-668731278-4213794525-4268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67F"/>
    <a:srgbClr val="17345C"/>
    <a:srgbClr val="015B99"/>
    <a:srgbClr val="FACC80"/>
    <a:srgbClr val="8AD3ED"/>
    <a:srgbClr val="AED182"/>
    <a:srgbClr val="6577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08"/>
  </p:normalViewPr>
  <p:slideViewPr>
    <p:cSldViewPr snapToGrid="0" snapToObjects="1">
      <p:cViewPr>
        <p:scale>
          <a:sx n="100" d="100"/>
          <a:sy n="100" d="100"/>
        </p:scale>
        <p:origin x="250" y="269"/>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7E753-F7CE-4C21-AF84-C6E9CA5B634D}"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FAF77-D83F-4B72-A2A6-F970A4239557}" type="slidenum">
              <a:rPr lang="en-US" smtClean="0"/>
              <a:t>‹#›</a:t>
            </a:fld>
            <a:endParaRPr lang="en-US"/>
          </a:p>
        </p:txBody>
      </p:sp>
    </p:spTree>
    <p:extLst>
      <p:ext uri="{BB962C8B-B14F-4D97-AF65-F5344CB8AC3E}">
        <p14:creationId xmlns:p14="http://schemas.microsoft.com/office/powerpoint/2010/main" val="363872565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2</a:t>
            </a:fld>
            <a:endParaRPr lang="en-US"/>
          </a:p>
        </p:txBody>
      </p:sp>
    </p:spTree>
    <p:extLst>
      <p:ext uri="{BB962C8B-B14F-4D97-AF65-F5344CB8AC3E}">
        <p14:creationId xmlns:p14="http://schemas.microsoft.com/office/powerpoint/2010/main" val="370662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4</a:t>
            </a:fld>
            <a:endParaRPr lang="en-US"/>
          </a:p>
        </p:txBody>
      </p:sp>
    </p:spTree>
    <p:extLst>
      <p:ext uri="{BB962C8B-B14F-4D97-AF65-F5344CB8AC3E}">
        <p14:creationId xmlns:p14="http://schemas.microsoft.com/office/powerpoint/2010/main" val="260124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DFAF77-D83F-4B72-A2A6-F970A4239557}" type="slidenum">
              <a:rPr lang="en-US" smtClean="0"/>
              <a:t>12</a:t>
            </a:fld>
            <a:endParaRPr lang="en-US"/>
          </a:p>
        </p:txBody>
      </p:sp>
    </p:spTree>
    <p:extLst>
      <p:ext uri="{BB962C8B-B14F-4D97-AF65-F5344CB8AC3E}">
        <p14:creationId xmlns:p14="http://schemas.microsoft.com/office/powerpoint/2010/main" val="2757637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DFAF77-D83F-4B72-A2A6-F970A4239557}" type="slidenum">
              <a:rPr lang="en-US" smtClean="0"/>
              <a:t>13</a:t>
            </a:fld>
            <a:endParaRPr lang="en-US"/>
          </a:p>
        </p:txBody>
      </p:sp>
    </p:spTree>
    <p:extLst>
      <p:ext uri="{BB962C8B-B14F-4D97-AF65-F5344CB8AC3E}">
        <p14:creationId xmlns:p14="http://schemas.microsoft.com/office/powerpoint/2010/main" val="3517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DFAF77-D83F-4B72-A2A6-F970A4239557}" type="slidenum">
              <a:rPr lang="en-US" smtClean="0"/>
              <a:t>14</a:t>
            </a:fld>
            <a:endParaRPr lang="en-US"/>
          </a:p>
        </p:txBody>
      </p:sp>
    </p:spTree>
    <p:extLst>
      <p:ext uri="{BB962C8B-B14F-4D97-AF65-F5344CB8AC3E}">
        <p14:creationId xmlns:p14="http://schemas.microsoft.com/office/powerpoint/2010/main" val="2209964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DFAF77-D83F-4B72-A2A6-F970A4239557}" type="slidenum">
              <a:rPr lang="en-US" smtClean="0"/>
              <a:t>15</a:t>
            </a:fld>
            <a:endParaRPr lang="en-US"/>
          </a:p>
        </p:txBody>
      </p:sp>
    </p:spTree>
    <p:extLst>
      <p:ext uri="{BB962C8B-B14F-4D97-AF65-F5344CB8AC3E}">
        <p14:creationId xmlns:p14="http://schemas.microsoft.com/office/powerpoint/2010/main" val="1299841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DFAF77-D83F-4B72-A2A6-F970A4239557}" type="slidenum">
              <a:rPr lang="en-US" smtClean="0"/>
              <a:t>16</a:t>
            </a:fld>
            <a:endParaRPr lang="en-US"/>
          </a:p>
        </p:txBody>
      </p:sp>
    </p:spTree>
    <p:extLst>
      <p:ext uri="{BB962C8B-B14F-4D97-AF65-F5344CB8AC3E}">
        <p14:creationId xmlns:p14="http://schemas.microsoft.com/office/powerpoint/2010/main" val="2206710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41</a:t>
            </a:fld>
            <a:endParaRPr lang="en-US"/>
          </a:p>
        </p:txBody>
      </p:sp>
    </p:spTree>
    <p:extLst>
      <p:ext uri="{BB962C8B-B14F-4D97-AF65-F5344CB8AC3E}">
        <p14:creationId xmlns:p14="http://schemas.microsoft.com/office/powerpoint/2010/main" val="842888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42</a:t>
            </a:fld>
            <a:endParaRPr lang="en-US"/>
          </a:p>
        </p:txBody>
      </p:sp>
    </p:spTree>
    <p:extLst>
      <p:ext uri="{BB962C8B-B14F-4D97-AF65-F5344CB8AC3E}">
        <p14:creationId xmlns:p14="http://schemas.microsoft.com/office/powerpoint/2010/main" val="278428381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18" Type="http://schemas.openxmlformats.org/officeDocument/2006/relationships/image" Target="../media/image30.emf"/><Relationship Id="rId3" Type="http://schemas.openxmlformats.org/officeDocument/2006/relationships/image" Target="../media/image15.emf"/><Relationship Id="rId21" Type="http://schemas.openxmlformats.org/officeDocument/2006/relationships/image" Target="../media/image33.emf"/><Relationship Id="rId7" Type="http://schemas.openxmlformats.org/officeDocument/2006/relationships/image" Target="../media/image19.emf"/><Relationship Id="rId12" Type="http://schemas.openxmlformats.org/officeDocument/2006/relationships/image" Target="../media/image24.emf"/><Relationship Id="rId17" Type="http://schemas.openxmlformats.org/officeDocument/2006/relationships/image" Target="../media/image29.emf"/><Relationship Id="rId25" Type="http://schemas.openxmlformats.org/officeDocument/2006/relationships/image" Target="../media/image37.emf"/><Relationship Id="rId2" Type="http://schemas.openxmlformats.org/officeDocument/2006/relationships/image" Target="../media/image14.emf"/><Relationship Id="rId16" Type="http://schemas.openxmlformats.org/officeDocument/2006/relationships/image" Target="../media/image28.emf"/><Relationship Id="rId20" Type="http://schemas.openxmlformats.org/officeDocument/2006/relationships/image" Target="../media/image32.emf"/><Relationship Id="rId1" Type="http://schemas.openxmlformats.org/officeDocument/2006/relationships/slideMaster" Target="../slideMasters/slideMaster1.xml"/><Relationship Id="rId6" Type="http://schemas.openxmlformats.org/officeDocument/2006/relationships/image" Target="../media/image18.emf"/><Relationship Id="rId11" Type="http://schemas.openxmlformats.org/officeDocument/2006/relationships/image" Target="../media/image23.emf"/><Relationship Id="rId24" Type="http://schemas.openxmlformats.org/officeDocument/2006/relationships/image" Target="../media/image36.emf"/><Relationship Id="rId5" Type="http://schemas.openxmlformats.org/officeDocument/2006/relationships/image" Target="../media/image17.emf"/><Relationship Id="rId15" Type="http://schemas.openxmlformats.org/officeDocument/2006/relationships/image" Target="../media/image27.emf"/><Relationship Id="rId23" Type="http://schemas.openxmlformats.org/officeDocument/2006/relationships/image" Target="../media/image35.emf"/><Relationship Id="rId10" Type="http://schemas.openxmlformats.org/officeDocument/2006/relationships/image" Target="../media/image22.emf"/><Relationship Id="rId19" Type="http://schemas.openxmlformats.org/officeDocument/2006/relationships/image" Target="../media/image31.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emf"/><Relationship Id="rId22" Type="http://schemas.openxmlformats.org/officeDocument/2006/relationships/image" Target="../media/image34.emf"/></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emf"/><Relationship Id="rId18" Type="http://schemas.openxmlformats.org/officeDocument/2006/relationships/image" Target="../media/image12.emf"/><Relationship Id="rId3" Type="http://schemas.openxmlformats.org/officeDocument/2006/relationships/image" Target="../media/image39.emf"/><Relationship Id="rId21" Type="http://schemas.openxmlformats.org/officeDocument/2006/relationships/image" Target="../media/image56.emf"/><Relationship Id="rId7" Type="http://schemas.openxmlformats.org/officeDocument/2006/relationships/image" Target="../media/image43.emf"/><Relationship Id="rId12" Type="http://schemas.openxmlformats.org/officeDocument/2006/relationships/image" Target="../media/image48.emf"/><Relationship Id="rId17" Type="http://schemas.openxmlformats.org/officeDocument/2006/relationships/image" Target="../media/image53.emf"/><Relationship Id="rId25" Type="http://schemas.openxmlformats.org/officeDocument/2006/relationships/image" Target="../media/image59.emf"/><Relationship Id="rId2" Type="http://schemas.openxmlformats.org/officeDocument/2006/relationships/image" Target="../media/image38.emf"/><Relationship Id="rId16" Type="http://schemas.openxmlformats.org/officeDocument/2006/relationships/image" Target="../media/image52.emf"/><Relationship Id="rId20" Type="http://schemas.openxmlformats.org/officeDocument/2006/relationships/image" Target="../media/image55.emf"/><Relationship Id="rId1" Type="http://schemas.openxmlformats.org/officeDocument/2006/relationships/slideMaster" Target="../slideMasters/slideMaster1.xml"/><Relationship Id="rId6" Type="http://schemas.openxmlformats.org/officeDocument/2006/relationships/image" Target="../media/image42.emf"/><Relationship Id="rId11" Type="http://schemas.openxmlformats.org/officeDocument/2006/relationships/image" Target="../media/image47.emf"/><Relationship Id="rId24" Type="http://schemas.openxmlformats.org/officeDocument/2006/relationships/image" Target="../media/image58.emf"/><Relationship Id="rId5" Type="http://schemas.openxmlformats.org/officeDocument/2006/relationships/image" Target="../media/image41.emf"/><Relationship Id="rId15" Type="http://schemas.openxmlformats.org/officeDocument/2006/relationships/image" Target="../media/image51.emf"/><Relationship Id="rId23" Type="http://schemas.openxmlformats.org/officeDocument/2006/relationships/image" Target="../media/image11.emf"/><Relationship Id="rId10" Type="http://schemas.openxmlformats.org/officeDocument/2006/relationships/image" Target="../media/image46.emf"/><Relationship Id="rId19" Type="http://schemas.openxmlformats.org/officeDocument/2006/relationships/image" Target="../media/image54.emf"/><Relationship Id="rId4" Type="http://schemas.openxmlformats.org/officeDocument/2006/relationships/image" Target="../media/image40.emf"/><Relationship Id="rId9" Type="http://schemas.openxmlformats.org/officeDocument/2006/relationships/image" Target="../media/image45.emf"/><Relationship Id="rId14" Type="http://schemas.openxmlformats.org/officeDocument/2006/relationships/image" Target="../media/image50.emf"/><Relationship Id="rId22" Type="http://schemas.openxmlformats.org/officeDocument/2006/relationships/image" Target="../media/image5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 Default">
    <p:spTree>
      <p:nvGrpSpPr>
        <p:cNvPr id="1" name=""/>
        <p:cNvGrpSpPr/>
        <p:nvPr/>
      </p:nvGrpSpPr>
      <p:grpSpPr>
        <a:xfrm>
          <a:off x="0" y="0"/>
          <a:ext cx="0" cy="0"/>
          <a:chOff x="0" y="0"/>
          <a:chExt cx="0" cy="0"/>
        </a:xfrm>
      </p:grpSpPr>
      <p:grpSp>
        <p:nvGrpSpPr>
          <p:cNvPr id="20" name="Group 19"/>
          <p:cNvGrpSpPr/>
          <p:nvPr userDrawn="1"/>
        </p:nvGrpSpPr>
        <p:grpSpPr>
          <a:xfrm>
            <a:off x="-12533" y="5118156"/>
            <a:ext cx="9156534" cy="3574"/>
            <a:chOff x="-12533" y="5118156"/>
            <a:chExt cx="9156534" cy="3574"/>
          </a:xfrm>
        </p:grpSpPr>
        <p:cxnSp>
          <p:nvCxnSpPr>
            <p:cNvPr id="21" name="Straight Connector 20">
              <a:extLst>
                <a:ext uri="{FF2B5EF4-FFF2-40B4-BE49-F238E27FC236}">
                  <a16:creationId xmlns:a16="http://schemas.microsoft.com/office/drawing/2014/main" id="{F9833D6A-C30C-0D4F-872E-13BE14419FF0}"/>
                </a:ext>
              </a:extLst>
            </p:cNvPr>
            <p:cNvCxnSpPr>
              <a:cxnSpLocks/>
            </p:cNvCxnSpPr>
            <p:nvPr/>
          </p:nvCxnSpPr>
          <p:spPr>
            <a:xfrm flipH="1" flipV="1">
              <a:off x="-12533" y="5118156"/>
              <a:ext cx="2075688" cy="357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94EBA5-0E2E-6349-B875-28A4F39F58DE}"/>
                </a:ext>
              </a:extLst>
            </p:cNvPr>
            <p:cNvCxnSpPr>
              <a:cxnSpLocks/>
            </p:cNvCxnSpPr>
            <p:nvPr/>
          </p:nvCxnSpPr>
          <p:spPr>
            <a:xfrm flipH="1">
              <a:off x="4385270" y="5118156"/>
              <a:ext cx="2342789" cy="1788"/>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91C95BA-C171-4F4B-A7B3-7E23F886EE64}"/>
                </a:ext>
              </a:extLst>
            </p:cNvPr>
            <p:cNvCxnSpPr>
              <a:cxnSpLocks/>
            </p:cNvCxnSpPr>
            <p:nvPr/>
          </p:nvCxnSpPr>
          <p:spPr>
            <a:xfrm>
              <a:off x="2062011" y="5118156"/>
              <a:ext cx="2323259" cy="1788"/>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74CF0D-1770-2842-8BB9-AEA4F0362C1B}"/>
                </a:ext>
              </a:extLst>
            </p:cNvPr>
            <p:cNvCxnSpPr>
              <a:cxnSpLocks/>
            </p:cNvCxnSpPr>
            <p:nvPr userDrawn="1"/>
          </p:nvCxnSpPr>
          <p:spPr>
            <a:xfrm flipH="1" flipV="1">
              <a:off x="6728059" y="5118156"/>
              <a:ext cx="2415942" cy="3572"/>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22678"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grpSp>
        <p:nvGrpSpPr>
          <p:cNvPr id="3" name="Group 2">
            <a:extLst>
              <a:ext uri="{FF2B5EF4-FFF2-40B4-BE49-F238E27FC236}">
                <a16:creationId xmlns:a16="http://schemas.microsoft.com/office/drawing/2014/main" id="{74951F6F-F1A4-E14B-945B-D7C2FFBDC274}"/>
              </a:ext>
            </a:extLst>
          </p:cNvPr>
          <p:cNvGrpSpPr/>
          <p:nvPr userDrawn="1"/>
        </p:nvGrpSpPr>
        <p:grpSpPr>
          <a:xfrm>
            <a:off x="4820738" y="33953"/>
            <a:ext cx="4269706" cy="5017474"/>
            <a:chOff x="4820738" y="33953"/>
            <a:chExt cx="4269706" cy="5017474"/>
          </a:xfrm>
        </p:grpSpPr>
        <p:grpSp>
          <p:nvGrpSpPr>
            <p:cNvPr id="18" name="Group 17">
              <a:extLst>
                <a:ext uri="{FF2B5EF4-FFF2-40B4-BE49-F238E27FC236}">
                  <a16:creationId xmlns:a16="http://schemas.microsoft.com/office/drawing/2014/main" id="{00EDA6BC-7EB4-AF47-A893-9F847B89C227}"/>
                </a:ext>
              </a:extLst>
            </p:cNvPr>
            <p:cNvGrpSpPr/>
            <p:nvPr userDrawn="1"/>
          </p:nvGrpSpPr>
          <p:grpSpPr>
            <a:xfrm>
              <a:off x="4822678" y="33953"/>
              <a:ext cx="4267766" cy="5013902"/>
              <a:chOff x="4978310" y="36802"/>
              <a:chExt cx="4112134" cy="5013902"/>
            </a:xfrm>
          </p:grpSpPr>
          <p:pic>
            <p:nvPicPr>
              <p:cNvPr id="19" name="Picture 18" descr="A person sitting on a bed holding a phone and a computer&#10;&#10;Description automatically generated with low confidence">
                <a:extLst>
                  <a:ext uri="{FF2B5EF4-FFF2-40B4-BE49-F238E27FC236}">
                    <a16:creationId xmlns:a16="http://schemas.microsoft.com/office/drawing/2014/main" id="{4231327A-6041-F146-924D-B02493AFF78F}"/>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6839539" y="51730"/>
                <a:ext cx="2250905" cy="1953329"/>
              </a:xfrm>
              <a:prstGeom prst="rect">
                <a:avLst/>
              </a:prstGeom>
            </p:spPr>
          </p:pic>
          <p:pic>
            <p:nvPicPr>
              <p:cNvPr id="11" name="Picture 10" descr="A bus on the road&#10;&#10;Description automatically generated with medium confidence">
                <a:extLst>
                  <a:ext uri="{FF2B5EF4-FFF2-40B4-BE49-F238E27FC236}">
                    <a16:creationId xmlns:a16="http://schemas.microsoft.com/office/drawing/2014/main" id="{8791C402-6A8D-C34F-ABF9-331DDB880A38}"/>
                  </a:ext>
                </a:extLst>
              </p:cNvPr>
              <p:cNvPicPr>
                <a:picLocks noChangeAspect="1"/>
              </p:cNvPicPr>
              <p:nvPr userDrawn="1"/>
            </p:nvPicPr>
            <p:blipFill rotWithShape="1">
              <a:blip r:embed="rId4" cstate="screen">
                <a:alphaModFix/>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4978310" y="36802"/>
                <a:ext cx="1812675" cy="1953328"/>
              </a:xfrm>
              <a:prstGeom prst="rect">
                <a:avLst/>
              </a:prstGeom>
            </p:spPr>
          </p:pic>
          <p:pic>
            <p:nvPicPr>
              <p:cNvPr id="15" name="Picture 14" descr="A picture containing sky, plane, outdoor, ground&#10;&#10;Description automatically generated">
                <a:extLst>
                  <a:ext uri="{FF2B5EF4-FFF2-40B4-BE49-F238E27FC236}">
                    <a16:creationId xmlns:a16="http://schemas.microsoft.com/office/drawing/2014/main" id="{4713F184-B2C6-DF4E-930E-6B17415A0E27}"/>
                  </a:ext>
                </a:extLst>
              </p:cNvPr>
              <p:cNvPicPr>
                <a:picLocks noChangeAspect="1"/>
              </p:cNvPicPr>
              <p:nvPr userDrawn="1"/>
            </p:nvPicPr>
            <p:blipFill rotWithShape="1">
              <a:blip r:embed="rId6" cstate="screen">
                <a:alphaModFix/>
                <a:extLst>
                  <a:ext uri="{28A0092B-C50C-407E-A947-70E740481C1C}">
                    <a14:useLocalDpi xmlns:a14="http://schemas.microsoft.com/office/drawing/2010/main"/>
                  </a:ext>
                </a:extLst>
              </a:blip>
              <a:srcRect/>
              <a:stretch/>
            </p:blipFill>
            <p:spPr>
              <a:xfrm>
                <a:off x="6839540" y="2051598"/>
                <a:ext cx="2249424" cy="1435724"/>
              </a:xfrm>
              <a:prstGeom prst="rect">
                <a:avLst/>
              </a:prstGeom>
            </p:spPr>
          </p:pic>
          <p:pic>
            <p:nvPicPr>
              <p:cNvPr id="17" name="Picture 16" descr="A picture containing car, outdoor, parked&#10;&#10;Description automatically generated">
                <a:extLst>
                  <a:ext uri="{FF2B5EF4-FFF2-40B4-BE49-F238E27FC236}">
                    <a16:creationId xmlns:a16="http://schemas.microsoft.com/office/drawing/2014/main" id="{7C30F775-7B8B-2541-AD7B-1CB31821FD6B}"/>
                  </a:ext>
                </a:extLst>
              </p:cNvPr>
              <p:cNvPicPr>
                <a:picLocks noChangeAspect="1"/>
              </p:cNvPicPr>
              <p:nvPr userDrawn="1"/>
            </p:nvPicPr>
            <p:blipFill rotWithShape="1">
              <a:blip r:embed="rId7" cstate="screen">
                <a:alphaModFix/>
                <a:extLst>
                  <a:ext uri="{28A0092B-C50C-407E-A947-70E740481C1C}">
                    <a14:useLocalDpi xmlns:a14="http://schemas.microsoft.com/office/drawing/2010/main"/>
                  </a:ext>
                </a:extLst>
              </a:blip>
              <a:srcRect/>
              <a:stretch/>
            </p:blipFill>
            <p:spPr>
              <a:xfrm>
                <a:off x="6842387" y="3533861"/>
                <a:ext cx="2246577" cy="1516843"/>
              </a:xfrm>
              <a:prstGeom prst="rect">
                <a:avLst/>
              </a:prstGeom>
            </p:spPr>
          </p:pic>
        </p:grpSp>
        <p:pic>
          <p:nvPicPr>
            <p:cNvPr id="27" name="Picture 26" descr="A picture containing person, military, military uniform, military vehicle&#10;&#10;Description automatically generated">
              <a:extLst>
                <a:ext uri="{FF2B5EF4-FFF2-40B4-BE49-F238E27FC236}">
                  <a16:creationId xmlns:a16="http://schemas.microsoft.com/office/drawing/2014/main" id="{8C06FAF1-E932-9C4F-A121-7C30AD083109}"/>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5822" t="6797" r="54860" b="22995"/>
            <a:stretch/>
          </p:blipFill>
          <p:spPr>
            <a:xfrm>
              <a:off x="4820738" y="2051051"/>
              <a:ext cx="1881244" cy="3000376"/>
            </a:xfrm>
            <a:prstGeom prst="rect">
              <a:avLst/>
            </a:prstGeom>
          </p:spPr>
        </p:pic>
      </p:grpSp>
    </p:spTree>
    <p:extLst>
      <p:ext uri="{BB962C8B-B14F-4D97-AF65-F5344CB8AC3E}">
        <p14:creationId xmlns:p14="http://schemas.microsoft.com/office/powerpoint/2010/main" val="268872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2 Image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757864" y="2"/>
            <a:ext cx="3386137" cy="2213910"/>
          </a:xfrm>
        </p:spPr>
        <p:txBody>
          <a:bodyPr anchor="ctr"/>
          <a:lstStyle>
            <a:lvl1pPr marL="0" indent="0" algn="ctr">
              <a:buNone/>
              <a:defRPr/>
            </a:lvl1pPr>
          </a:lstStyle>
          <a:p>
            <a:r>
              <a:rPr lang="en-US" dirty="0"/>
              <a:t>Click to select image</a:t>
            </a:r>
          </a:p>
        </p:txBody>
      </p:sp>
      <p:sp>
        <p:nvSpPr>
          <p:cNvPr id="6" name="Picture Placeholder 4"/>
          <p:cNvSpPr>
            <a:spLocks noGrp="1"/>
          </p:cNvSpPr>
          <p:nvPr>
            <p:ph type="pic" sz="quarter" idx="11" hasCustomPrompt="1"/>
          </p:nvPr>
        </p:nvSpPr>
        <p:spPr>
          <a:xfrm>
            <a:off x="5757864" y="2273669"/>
            <a:ext cx="3386137" cy="2213910"/>
          </a:xfrm>
        </p:spPr>
        <p:txBody>
          <a:bodyPr anchor="ctr"/>
          <a:lstStyle>
            <a:lvl1pPr marL="0" indent="0" algn="ctr">
              <a:buNone/>
              <a:defRPr/>
            </a:lvl1pPr>
          </a:lstStyle>
          <a:p>
            <a:r>
              <a:rPr lang="en-US" dirty="0"/>
              <a:t>Click to select image</a:t>
            </a:r>
          </a:p>
        </p:txBody>
      </p:sp>
      <p:sp>
        <p:nvSpPr>
          <p:cNvPr id="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9" name="Title Placeholder 1"/>
          <p:cNvSpPr>
            <a:spLocks noGrp="1"/>
          </p:cNvSpPr>
          <p:nvPr>
            <p:ph type="title"/>
          </p:nvPr>
        </p:nvSpPr>
        <p:spPr>
          <a:xfrm>
            <a:off x="455304" y="271134"/>
            <a:ext cx="4989361"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0" name="Content Placeholder 2"/>
          <p:cNvSpPr>
            <a:spLocks noGrp="1"/>
          </p:cNvSpPr>
          <p:nvPr>
            <p:ph idx="1" hasCustomPrompt="1"/>
          </p:nvPr>
        </p:nvSpPr>
        <p:spPr>
          <a:xfrm>
            <a:off x="455304" y="892078"/>
            <a:ext cx="4570930" cy="3804557"/>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151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757597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Title or Conten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14345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044153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2572115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con Topics v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FAC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18261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4"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21" name="Oval 20"/>
          <p:cNvSpPr/>
          <p:nvPr userDrawn="1"/>
        </p:nvSpPr>
        <p:spPr>
          <a:xfrm>
            <a:off x="1519322" y="1343513"/>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2" name="Oval 21"/>
          <p:cNvSpPr/>
          <p:nvPr userDrawn="1"/>
        </p:nvSpPr>
        <p:spPr>
          <a:xfrm>
            <a:off x="4259994"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3" name="Oval 22"/>
          <p:cNvSpPr/>
          <p:nvPr userDrawn="1"/>
        </p:nvSpPr>
        <p:spPr>
          <a:xfrm>
            <a:off x="7000666"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4" name="Text Placeholder 12"/>
          <p:cNvSpPr>
            <a:spLocks noGrp="1"/>
          </p:cNvSpPr>
          <p:nvPr>
            <p:ph type="body" sz="quarter" idx="12" hasCustomPrompt="1"/>
          </p:nvPr>
        </p:nvSpPr>
        <p:spPr>
          <a:xfrm>
            <a:off x="936938" y="2402244"/>
            <a:ext cx="2090597" cy="218543"/>
          </a:xfrm>
        </p:spPr>
        <p:txBody>
          <a:bodyPr/>
          <a:lstStyle>
            <a:lvl1pPr marL="0" indent="0" algn="ctr">
              <a:buNone/>
              <a:defRPr sz="1600" b="1"/>
            </a:lvl1pPr>
          </a:lstStyle>
          <a:p>
            <a:pPr lvl="0"/>
            <a:r>
              <a:rPr lang="en-US" dirty="0"/>
              <a:t>Click to enter header</a:t>
            </a:r>
          </a:p>
        </p:txBody>
      </p:sp>
      <p:sp>
        <p:nvSpPr>
          <p:cNvPr id="25" name="Text Placeholder 14"/>
          <p:cNvSpPr>
            <a:spLocks noGrp="1"/>
          </p:cNvSpPr>
          <p:nvPr>
            <p:ph type="body" sz="quarter" idx="13" hasCustomPrompt="1"/>
          </p:nvPr>
        </p:nvSpPr>
        <p:spPr>
          <a:xfrm>
            <a:off x="944959" y="2780110"/>
            <a:ext cx="2090597" cy="1847826"/>
          </a:xfrm>
        </p:spPr>
        <p:txBody>
          <a:bodyPr>
            <a:normAutofit/>
          </a:bodyPr>
          <a:lstStyle>
            <a:lvl1pPr marL="0" indent="0">
              <a:buNone/>
              <a:defRPr sz="1400" baseline="0"/>
            </a:lvl1pPr>
          </a:lstStyle>
          <a:p>
            <a:pPr lvl="0"/>
            <a:r>
              <a:rPr lang="en-US" dirty="0"/>
              <a:t>Click to add text</a:t>
            </a:r>
          </a:p>
        </p:txBody>
      </p:sp>
      <p:sp>
        <p:nvSpPr>
          <p:cNvPr id="26" name="Text Placeholder 14"/>
          <p:cNvSpPr>
            <a:spLocks noGrp="1"/>
          </p:cNvSpPr>
          <p:nvPr>
            <p:ph type="body" sz="quarter" idx="15" hasCustomPrompt="1"/>
          </p:nvPr>
        </p:nvSpPr>
        <p:spPr>
          <a:xfrm>
            <a:off x="3677610" y="2780110"/>
            <a:ext cx="2090597" cy="1847826"/>
          </a:xfrm>
        </p:spPr>
        <p:txBody>
          <a:bodyPr>
            <a:normAutofit/>
          </a:bodyPr>
          <a:lstStyle>
            <a:lvl1pPr marL="0" indent="0">
              <a:buNone/>
              <a:defRPr sz="1400" baseline="0"/>
            </a:lvl1pPr>
          </a:lstStyle>
          <a:p>
            <a:pPr lvl="0"/>
            <a:r>
              <a:rPr lang="en-US" dirty="0"/>
              <a:t>Click to add text</a:t>
            </a:r>
          </a:p>
        </p:txBody>
      </p:sp>
      <p:sp>
        <p:nvSpPr>
          <p:cNvPr id="27" name="Text Placeholder 12"/>
          <p:cNvSpPr>
            <a:spLocks noGrp="1"/>
          </p:cNvSpPr>
          <p:nvPr>
            <p:ph type="body" sz="quarter" idx="16" hasCustomPrompt="1"/>
          </p:nvPr>
        </p:nvSpPr>
        <p:spPr>
          <a:xfrm>
            <a:off x="3664858" y="2400048"/>
            <a:ext cx="2090597" cy="218543"/>
          </a:xfrm>
        </p:spPr>
        <p:txBody>
          <a:bodyPr/>
          <a:lstStyle>
            <a:lvl1pPr marL="0" indent="0" algn="ctr">
              <a:buNone/>
              <a:defRPr sz="1600" b="1"/>
            </a:lvl1pPr>
          </a:lstStyle>
          <a:p>
            <a:pPr lvl="0"/>
            <a:r>
              <a:rPr lang="en-US" dirty="0"/>
              <a:t>Click to enter header</a:t>
            </a:r>
          </a:p>
        </p:txBody>
      </p:sp>
      <p:sp>
        <p:nvSpPr>
          <p:cNvPr id="28" name="Text Placeholder 14"/>
          <p:cNvSpPr>
            <a:spLocks noGrp="1"/>
          </p:cNvSpPr>
          <p:nvPr>
            <p:ph type="body" sz="quarter" idx="17" hasCustomPrompt="1"/>
          </p:nvPr>
        </p:nvSpPr>
        <p:spPr>
          <a:xfrm>
            <a:off x="6418281" y="2780110"/>
            <a:ext cx="2090597" cy="1847826"/>
          </a:xfrm>
        </p:spPr>
        <p:txBody>
          <a:bodyPr>
            <a:normAutofit/>
          </a:bodyPr>
          <a:lstStyle>
            <a:lvl1pPr marL="0" indent="0">
              <a:buNone/>
              <a:defRPr sz="1400" baseline="0"/>
            </a:lvl1pPr>
          </a:lstStyle>
          <a:p>
            <a:pPr lvl="0"/>
            <a:r>
              <a:rPr lang="en-US" dirty="0"/>
              <a:t>Click to add text</a:t>
            </a:r>
          </a:p>
        </p:txBody>
      </p:sp>
      <p:sp>
        <p:nvSpPr>
          <p:cNvPr id="29" name="Text Placeholder 12"/>
          <p:cNvSpPr>
            <a:spLocks noGrp="1"/>
          </p:cNvSpPr>
          <p:nvPr>
            <p:ph type="body" sz="quarter" idx="18" hasCustomPrompt="1"/>
          </p:nvPr>
        </p:nvSpPr>
        <p:spPr>
          <a:xfrm>
            <a:off x="6418282" y="2402244"/>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7779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4"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8" name="Oval 17"/>
          <p:cNvSpPr/>
          <p:nvPr userDrawn="1"/>
        </p:nvSpPr>
        <p:spPr>
          <a:xfrm>
            <a:off x="1519322"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19" name="Oval 18"/>
          <p:cNvSpPr/>
          <p:nvPr userDrawn="1"/>
        </p:nvSpPr>
        <p:spPr>
          <a:xfrm>
            <a:off x="4259994"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7000666" y="1343513"/>
            <a:ext cx="925830" cy="925830"/>
          </a:xfrm>
          <a:prstGeom prst="ellipse">
            <a:avLst/>
          </a:prstGeom>
          <a:solidFill>
            <a:srgbClr val="FAC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1" name="Text Placeholder 12"/>
          <p:cNvSpPr>
            <a:spLocks noGrp="1"/>
          </p:cNvSpPr>
          <p:nvPr>
            <p:ph type="body" sz="quarter" idx="12" hasCustomPrompt="1"/>
          </p:nvPr>
        </p:nvSpPr>
        <p:spPr>
          <a:xfrm>
            <a:off x="936938" y="2402244"/>
            <a:ext cx="2090597" cy="218543"/>
          </a:xfrm>
        </p:spPr>
        <p:txBody>
          <a:bodyPr/>
          <a:lstStyle>
            <a:lvl1pPr marL="0" indent="0" algn="ctr">
              <a:buNone/>
              <a:defRPr sz="1600" b="1"/>
            </a:lvl1pPr>
          </a:lstStyle>
          <a:p>
            <a:pPr lvl="0"/>
            <a:r>
              <a:rPr lang="en-US" dirty="0"/>
              <a:t>Click to enter header</a:t>
            </a:r>
          </a:p>
        </p:txBody>
      </p:sp>
      <p:sp>
        <p:nvSpPr>
          <p:cNvPr id="32" name="Text Placeholder 14"/>
          <p:cNvSpPr>
            <a:spLocks noGrp="1"/>
          </p:cNvSpPr>
          <p:nvPr>
            <p:ph type="body" sz="quarter" idx="13" hasCustomPrompt="1"/>
          </p:nvPr>
        </p:nvSpPr>
        <p:spPr>
          <a:xfrm>
            <a:off x="944959" y="2780110"/>
            <a:ext cx="2090597" cy="1847826"/>
          </a:xfrm>
        </p:spPr>
        <p:txBody>
          <a:bodyPr>
            <a:normAutofit/>
          </a:bodyPr>
          <a:lstStyle>
            <a:lvl1pPr marL="0" indent="0">
              <a:buNone/>
              <a:defRPr sz="1400" baseline="0"/>
            </a:lvl1pPr>
          </a:lstStyle>
          <a:p>
            <a:pPr lvl="0"/>
            <a:r>
              <a:rPr lang="en-US" dirty="0"/>
              <a:t>Click to add text</a:t>
            </a:r>
          </a:p>
        </p:txBody>
      </p:sp>
      <p:sp>
        <p:nvSpPr>
          <p:cNvPr id="33" name="Text Placeholder 14"/>
          <p:cNvSpPr>
            <a:spLocks noGrp="1"/>
          </p:cNvSpPr>
          <p:nvPr>
            <p:ph type="body" sz="quarter" idx="15" hasCustomPrompt="1"/>
          </p:nvPr>
        </p:nvSpPr>
        <p:spPr>
          <a:xfrm>
            <a:off x="3677610" y="2780110"/>
            <a:ext cx="2090597" cy="1847826"/>
          </a:xfrm>
        </p:spPr>
        <p:txBody>
          <a:bodyPr>
            <a:normAutofit/>
          </a:bodyPr>
          <a:lstStyle>
            <a:lvl1pPr marL="0" indent="0">
              <a:buNone/>
              <a:defRPr sz="1400" baseline="0"/>
            </a:lvl1pPr>
          </a:lstStyle>
          <a:p>
            <a:pPr lvl="0"/>
            <a:r>
              <a:rPr lang="en-US" dirty="0"/>
              <a:t>Click to add text</a:t>
            </a:r>
          </a:p>
        </p:txBody>
      </p:sp>
      <p:sp>
        <p:nvSpPr>
          <p:cNvPr id="34" name="Text Placeholder 12"/>
          <p:cNvSpPr>
            <a:spLocks noGrp="1"/>
          </p:cNvSpPr>
          <p:nvPr>
            <p:ph type="body" sz="quarter" idx="16" hasCustomPrompt="1"/>
          </p:nvPr>
        </p:nvSpPr>
        <p:spPr>
          <a:xfrm>
            <a:off x="3664858" y="2400048"/>
            <a:ext cx="2090597" cy="218543"/>
          </a:xfrm>
        </p:spPr>
        <p:txBody>
          <a:bodyPr/>
          <a:lstStyle>
            <a:lvl1pPr marL="0" indent="0" algn="ctr">
              <a:buNone/>
              <a:defRPr sz="1600" b="1"/>
            </a:lvl1pPr>
          </a:lstStyle>
          <a:p>
            <a:pPr lvl="0"/>
            <a:r>
              <a:rPr lang="en-US" dirty="0"/>
              <a:t>Click to enter header</a:t>
            </a:r>
          </a:p>
        </p:txBody>
      </p:sp>
      <p:sp>
        <p:nvSpPr>
          <p:cNvPr id="35" name="Text Placeholder 14"/>
          <p:cNvSpPr>
            <a:spLocks noGrp="1"/>
          </p:cNvSpPr>
          <p:nvPr>
            <p:ph type="body" sz="quarter" idx="17" hasCustomPrompt="1"/>
          </p:nvPr>
        </p:nvSpPr>
        <p:spPr>
          <a:xfrm>
            <a:off x="6418281" y="2780110"/>
            <a:ext cx="2090597" cy="1847826"/>
          </a:xfrm>
        </p:spPr>
        <p:txBody>
          <a:bodyPr>
            <a:normAutofit/>
          </a:bodyPr>
          <a:lstStyle>
            <a:lvl1pPr marL="0" indent="0">
              <a:buNone/>
              <a:defRPr sz="1400" baseline="0"/>
            </a:lvl1pPr>
          </a:lstStyle>
          <a:p>
            <a:pPr lvl="0"/>
            <a:r>
              <a:rPr lang="en-US" dirty="0"/>
              <a:t>Click to add text</a:t>
            </a:r>
          </a:p>
        </p:txBody>
      </p:sp>
      <p:sp>
        <p:nvSpPr>
          <p:cNvPr id="36" name="Text Placeholder 12"/>
          <p:cNvSpPr>
            <a:spLocks noGrp="1"/>
          </p:cNvSpPr>
          <p:nvPr>
            <p:ph type="body" sz="quarter" idx="18" hasCustomPrompt="1"/>
          </p:nvPr>
        </p:nvSpPr>
        <p:spPr>
          <a:xfrm>
            <a:off x="6418282" y="2402244"/>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34928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Process: 3 Element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6C23C7F-605D-1549-84D4-5CE3B4BE2DE3}"/>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23" name="Rectangle 22">
            <a:extLst>
              <a:ext uri="{FF2B5EF4-FFF2-40B4-BE49-F238E27FC236}">
                <a16:creationId xmlns:a16="http://schemas.microsoft.com/office/drawing/2014/main" id="{A4DAA518-5942-9D47-80BB-B5B889B71A0F}"/>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a:t>#</a:t>
            </a:r>
          </a:p>
        </p:txBody>
      </p:sp>
      <p:sp>
        <p:nvSpPr>
          <p:cNvPr id="35" name="Text Placeholder 33"/>
          <p:cNvSpPr>
            <a:spLocks noGrp="1"/>
          </p:cNvSpPr>
          <p:nvPr>
            <p:ph type="body" sz="quarter" idx="12" hasCustomPrompt="1"/>
          </p:nvPr>
        </p:nvSpPr>
        <p:spPr>
          <a:xfrm>
            <a:off x="3816885" y="1942724"/>
            <a:ext cx="315912" cy="264319"/>
          </a:xfrm>
          <a:solidFill>
            <a:srgbClr val="92D050"/>
          </a:solidFill>
        </p:spPr>
        <p:txBody>
          <a:bodyPr anchor="ctr"/>
          <a:lstStyle>
            <a:lvl1pPr marL="0" indent="0" algn="ctr">
              <a:buNone/>
              <a:defRPr sz="1200" b="0">
                <a:solidFill>
                  <a:schemeClr val="bg1"/>
                </a:solidFill>
              </a:defRPr>
            </a:lvl1pPr>
          </a:lstStyle>
          <a:p>
            <a:pPr lvl="0"/>
            <a:r>
              <a:rPr lang="en-US" dirty="0"/>
              <a:t>#</a:t>
            </a:r>
          </a:p>
        </p:txBody>
      </p:sp>
      <p:sp>
        <p:nvSpPr>
          <p:cNvPr id="36" name="Text Placeholder 33"/>
          <p:cNvSpPr>
            <a:spLocks noGrp="1"/>
          </p:cNvSpPr>
          <p:nvPr>
            <p:ph type="body" sz="quarter" idx="13" hasCustomPrompt="1"/>
          </p:nvPr>
        </p:nvSpPr>
        <p:spPr>
          <a:xfrm>
            <a:off x="6836599" y="1940926"/>
            <a:ext cx="315912" cy="264319"/>
          </a:xfrm>
          <a:solidFill>
            <a:srgbClr val="55CAF5"/>
          </a:solidFill>
        </p:spPr>
        <p:txBody>
          <a:bodyPr anchor="ctr"/>
          <a:lstStyle>
            <a:lvl1pPr marL="0" indent="0" algn="ctr">
              <a:buNone/>
              <a:defRPr sz="1200" b="0">
                <a:solidFill>
                  <a:schemeClr val="bg1"/>
                </a:solidFill>
              </a:defRPr>
            </a:lvl1pPr>
          </a:lstStyle>
          <a:p>
            <a:pPr lvl="0"/>
            <a:r>
              <a:rPr lang="en-US" dirty="0"/>
              <a:t>#</a:t>
            </a:r>
          </a:p>
        </p:txBody>
      </p:sp>
      <p:sp>
        <p:nvSpPr>
          <p:cNvPr id="39" name="Text Placeholder 38"/>
          <p:cNvSpPr>
            <a:spLocks noGrp="1"/>
          </p:cNvSpPr>
          <p:nvPr>
            <p:ph type="body" sz="quarter" idx="15" hasCustomPrompt="1"/>
          </p:nvPr>
        </p:nvSpPr>
        <p:spPr>
          <a:xfrm>
            <a:off x="800921" y="1421450"/>
            <a:ext cx="1822638"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0" name="Text Placeholder 38"/>
          <p:cNvSpPr>
            <a:spLocks noGrp="1"/>
          </p:cNvSpPr>
          <p:nvPr>
            <p:ph type="body" sz="quarter" idx="16" hasCustomPrompt="1"/>
          </p:nvPr>
        </p:nvSpPr>
        <p:spPr>
          <a:xfrm>
            <a:off x="3819226" y="1421450"/>
            <a:ext cx="1838090"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1" name="Text Placeholder 38"/>
          <p:cNvSpPr>
            <a:spLocks noGrp="1"/>
          </p:cNvSpPr>
          <p:nvPr>
            <p:ph type="body" sz="quarter" idx="17" hasCustomPrompt="1"/>
          </p:nvPr>
        </p:nvSpPr>
        <p:spPr>
          <a:xfrm>
            <a:off x="6837530" y="1421450"/>
            <a:ext cx="1825057"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5" name="Text Placeholder 44"/>
          <p:cNvSpPr>
            <a:spLocks noGrp="1"/>
          </p:cNvSpPr>
          <p:nvPr>
            <p:ph type="body" sz="quarter" idx="19" hasCustomPrompt="1"/>
          </p:nvPr>
        </p:nvSpPr>
        <p:spPr>
          <a:xfrm>
            <a:off x="800919" y="2725939"/>
            <a:ext cx="1610368" cy="308726"/>
          </a:xfrm>
        </p:spPr>
        <p:txBody>
          <a:bodyPr/>
          <a:lstStyle>
            <a:lvl1pPr marL="0" indent="0">
              <a:spcBef>
                <a:spcPts val="0"/>
              </a:spcBef>
              <a:buNone/>
              <a:defRPr sz="1400" b="1" cap="all" baseline="0">
                <a:solidFill>
                  <a:srgbClr val="65778F"/>
                </a:solidFill>
              </a:defRPr>
            </a:lvl1pPr>
          </a:lstStyle>
          <a:p>
            <a:pPr lvl="0"/>
            <a:r>
              <a:rPr lang="en-US" dirty="0"/>
              <a:t>SUBHEADER</a:t>
            </a:r>
          </a:p>
        </p:txBody>
      </p:sp>
      <p:sp>
        <p:nvSpPr>
          <p:cNvPr id="47" name="Text Placeholder 46"/>
          <p:cNvSpPr>
            <a:spLocks noGrp="1"/>
          </p:cNvSpPr>
          <p:nvPr>
            <p:ph type="body" sz="quarter" idx="20" hasCustomPrompt="1"/>
          </p:nvPr>
        </p:nvSpPr>
        <p:spPr>
          <a:xfrm>
            <a:off x="800919" y="3086100"/>
            <a:ext cx="1609405" cy="1418035"/>
          </a:xfrm>
        </p:spPr>
        <p:txBody>
          <a:bodyPr>
            <a:normAutofit/>
          </a:bodyPr>
          <a:lstStyle>
            <a:lvl1pPr marL="0" indent="0">
              <a:buNone/>
              <a:defRPr sz="1400"/>
            </a:lvl1pPr>
          </a:lstStyle>
          <a:p>
            <a:pPr lvl="0"/>
            <a:r>
              <a:rPr lang="en-US" dirty="0"/>
              <a:t>Click to add text</a:t>
            </a:r>
          </a:p>
        </p:txBody>
      </p:sp>
      <p:sp>
        <p:nvSpPr>
          <p:cNvPr id="48" name="Text Placeholder 44"/>
          <p:cNvSpPr>
            <a:spLocks noGrp="1"/>
          </p:cNvSpPr>
          <p:nvPr>
            <p:ph type="body" sz="quarter" idx="21" hasCustomPrompt="1"/>
          </p:nvPr>
        </p:nvSpPr>
        <p:spPr>
          <a:xfrm>
            <a:off x="3816117" y="2725939"/>
            <a:ext cx="1733455" cy="308726"/>
          </a:xfrm>
        </p:spPr>
        <p:txBody>
          <a:bodyPr/>
          <a:lstStyle>
            <a:lvl1pPr marL="0" indent="0">
              <a:spcBef>
                <a:spcPts val="0"/>
              </a:spcBef>
              <a:buNone/>
              <a:defRPr sz="1400" b="1" cap="all" baseline="0">
                <a:solidFill>
                  <a:srgbClr val="92D050"/>
                </a:solidFill>
              </a:defRPr>
            </a:lvl1pPr>
          </a:lstStyle>
          <a:p>
            <a:pPr lvl="0"/>
            <a:r>
              <a:rPr lang="en-US" dirty="0"/>
              <a:t>SUBHEADER</a:t>
            </a:r>
          </a:p>
        </p:txBody>
      </p:sp>
      <p:sp>
        <p:nvSpPr>
          <p:cNvPr id="49" name="Text Placeholder 46"/>
          <p:cNvSpPr>
            <a:spLocks noGrp="1"/>
          </p:cNvSpPr>
          <p:nvPr>
            <p:ph type="body" sz="quarter" idx="22" hasCustomPrompt="1"/>
          </p:nvPr>
        </p:nvSpPr>
        <p:spPr>
          <a:xfrm>
            <a:off x="3816884" y="3086100"/>
            <a:ext cx="1732492" cy="1418035"/>
          </a:xfrm>
        </p:spPr>
        <p:txBody>
          <a:bodyPr>
            <a:normAutofit/>
          </a:bodyPr>
          <a:lstStyle>
            <a:lvl1pPr marL="0" indent="0">
              <a:buNone/>
              <a:defRPr sz="1400"/>
            </a:lvl1pPr>
          </a:lstStyle>
          <a:p>
            <a:pPr lvl="0"/>
            <a:r>
              <a:rPr lang="en-US" dirty="0"/>
              <a:t>Click to add text</a:t>
            </a:r>
          </a:p>
        </p:txBody>
      </p:sp>
      <p:sp>
        <p:nvSpPr>
          <p:cNvPr id="50" name="Text Placeholder 44"/>
          <p:cNvSpPr>
            <a:spLocks noGrp="1"/>
          </p:cNvSpPr>
          <p:nvPr>
            <p:ph type="body" sz="quarter" idx="23" hasCustomPrompt="1"/>
          </p:nvPr>
        </p:nvSpPr>
        <p:spPr>
          <a:xfrm>
            <a:off x="6835830" y="2725939"/>
            <a:ext cx="1666522" cy="308726"/>
          </a:xfrm>
        </p:spPr>
        <p:txBody>
          <a:bodyPr/>
          <a:lstStyle>
            <a:lvl1pPr marL="0" indent="0">
              <a:spcBef>
                <a:spcPts val="0"/>
              </a:spcBef>
              <a:buNone/>
              <a:defRPr sz="1400" b="1" cap="all" baseline="0">
                <a:solidFill>
                  <a:srgbClr val="55CAF5"/>
                </a:solidFill>
              </a:defRPr>
            </a:lvl1pPr>
          </a:lstStyle>
          <a:p>
            <a:pPr lvl="0"/>
            <a:r>
              <a:rPr lang="en-US" dirty="0"/>
              <a:t>SUBHEADER</a:t>
            </a:r>
          </a:p>
        </p:txBody>
      </p:sp>
      <p:sp>
        <p:nvSpPr>
          <p:cNvPr id="51" name="Text Placeholder 46"/>
          <p:cNvSpPr>
            <a:spLocks noGrp="1"/>
          </p:cNvSpPr>
          <p:nvPr>
            <p:ph type="body" sz="quarter" idx="24" hasCustomPrompt="1"/>
          </p:nvPr>
        </p:nvSpPr>
        <p:spPr>
          <a:xfrm>
            <a:off x="6836599" y="3086100"/>
            <a:ext cx="1665557" cy="1418035"/>
          </a:xfrm>
        </p:spPr>
        <p:txBody>
          <a:bodyPr>
            <a:normAutofit/>
          </a:bodyPr>
          <a:lstStyle>
            <a:lvl1pPr marL="0" indent="0">
              <a:buNone/>
              <a:defRPr sz="1400"/>
            </a:lvl1pPr>
          </a:lstStyle>
          <a:p>
            <a:pPr lvl="0"/>
            <a:r>
              <a:rPr lang="en-US" dirty="0"/>
              <a:t>Click to add text</a:t>
            </a:r>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65547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Process: 4 Element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6C23C7F-605D-1549-84D4-5CE3B4BE2DE3}"/>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23" name="Rectangle 22">
            <a:extLst>
              <a:ext uri="{FF2B5EF4-FFF2-40B4-BE49-F238E27FC236}">
                <a16:creationId xmlns:a16="http://schemas.microsoft.com/office/drawing/2014/main" id="{A4DAA518-5942-9D47-80BB-B5B889B71A0F}"/>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a:t>#</a:t>
            </a:r>
          </a:p>
        </p:txBody>
      </p:sp>
      <p:sp>
        <p:nvSpPr>
          <p:cNvPr id="35" name="Text Placeholder 33"/>
          <p:cNvSpPr>
            <a:spLocks noGrp="1"/>
          </p:cNvSpPr>
          <p:nvPr>
            <p:ph type="body" sz="quarter" idx="12" hasCustomPrompt="1"/>
          </p:nvPr>
        </p:nvSpPr>
        <p:spPr>
          <a:xfrm>
            <a:off x="2906280" y="1942724"/>
            <a:ext cx="315912" cy="264319"/>
          </a:xfrm>
          <a:solidFill>
            <a:srgbClr val="92D050"/>
          </a:solidFill>
        </p:spPr>
        <p:txBody>
          <a:bodyPr anchor="ctr"/>
          <a:lstStyle>
            <a:lvl1pPr marL="0" indent="0" algn="ctr">
              <a:buNone/>
              <a:defRPr sz="1200" b="0">
                <a:solidFill>
                  <a:schemeClr val="bg1"/>
                </a:solidFill>
              </a:defRPr>
            </a:lvl1pPr>
          </a:lstStyle>
          <a:p>
            <a:pPr lvl="0"/>
            <a:r>
              <a:rPr lang="en-US" dirty="0"/>
              <a:t>#</a:t>
            </a:r>
          </a:p>
        </p:txBody>
      </p:sp>
      <p:sp>
        <p:nvSpPr>
          <p:cNvPr id="36" name="Text Placeholder 33"/>
          <p:cNvSpPr>
            <a:spLocks noGrp="1"/>
          </p:cNvSpPr>
          <p:nvPr>
            <p:ph type="body" sz="quarter" idx="13" hasCustomPrompt="1"/>
          </p:nvPr>
        </p:nvSpPr>
        <p:spPr>
          <a:xfrm>
            <a:off x="4958471" y="1940926"/>
            <a:ext cx="315912" cy="264319"/>
          </a:xfrm>
          <a:solidFill>
            <a:srgbClr val="55CAF5"/>
          </a:solidFill>
        </p:spPr>
        <p:txBody>
          <a:bodyPr anchor="ctr"/>
          <a:lstStyle>
            <a:lvl1pPr marL="0" indent="0" algn="ctr">
              <a:buNone/>
              <a:defRPr sz="1200" b="0">
                <a:solidFill>
                  <a:schemeClr val="bg1"/>
                </a:solidFill>
              </a:defRPr>
            </a:lvl1pPr>
          </a:lstStyle>
          <a:p>
            <a:pPr lvl="0"/>
            <a:r>
              <a:rPr lang="en-US" dirty="0"/>
              <a:t>#</a:t>
            </a:r>
          </a:p>
        </p:txBody>
      </p:sp>
      <p:sp>
        <p:nvSpPr>
          <p:cNvPr id="37" name="Text Placeholder 33"/>
          <p:cNvSpPr>
            <a:spLocks noGrp="1"/>
          </p:cNvSpPr>
          <p:nvPr>
            <p:ph type="body" sz="quarter" idx="14" hasCustomPrompt="1"/>
          </p:nvPr>
        </p:nvSpPr>
        <p:spPr>
          <a:xfrm>
            <a:off x="7033324" y="1940925"/>
            <a:ext cx="315912" cy="264319"/>
          </a:xfrm>
          <a:solidFill>
            <a:srgbClr val="FACC80"/>
          </a:solidFill>
        </p:spPr>
        <p:txBody>
          <a:bodyPr anchor="ctr"/>
          <a:lstStyle>
            <a:lvl1pPr marL="0" indent="0" algn="ctr">
              <a:buNone/>
              <a:defRPr sz="1200" b="0">
                <a:solidFill>
                  <a:schemeClr val="bg1"/>
                </a:solidFill>
              </a:defRPr>
            </a:lvl1pPr>
          </a:lstStyle>
          <a:p>
            <a:pPr lvl="0"/>
            <a:r>
              <a:rPr lang="en-US" dirty="0"/>
              <a:t>#</a:t>
            </a:r>
          </a:p>
        </p:txBody>
      </p:sp>
      <p:sp>
        <p:nvSpPr>
          <p:cNvPr id="39" name="Text Placeholder 38"/>
          <p:cNvSpPr>
            <a:spLocks noGrp="1"/>
          </p:cNvSpPr>
          <p:nvPr>
            <p:ph type="body" sz="quarter" idx="15" hasCustomPrompt="1"/>
          </p:nvPr>
        </p:nvSpPr>
        <p:spPr>
          <a:xfrm>
            <a:off x="800921" y="1407208"/>
            <a:ext cx="1828335" cy="417194"/>
          </a:xfrm>
        </p:spPr>
        <p:txBody>
          <a:bodyPr anchor="b"/>
          <a:lstStyle>
            <a:lvl1pPr marL="0" indent="0">
              <a:buNone/>
              <a:defRPr sz="1400" b="1" cap="all" baseline="0">
                <a:solidFill>
                  <a:srgbClr val="15345D"/>
                </a:solidFill>
              </a:defRPr>
            </a:lvl1pPr>
          </a:lstStyle>
          <a:p>
            <a:pPr lvl="0"/>
            <a:r>
              <a:rPr lang="en-US" dirty="0"/>
              <a:t>Enter Month/step</a:t>
            </a:r>
          </a:p>
        </p:txBody>
      </p:sp>
      <p:sp>
        <p:nvSpPr>
          <p:cNvPr id="40" name="Text Placeholder 38"/>
          <p:cNvSpPr>
            <a:spLocks noGrp="1"/>
          </p:cNvSpPr>
          <p:nvPr>
            <p:ph type="body" sz="quarter" idx="16" hasCustomPrompt="1"/>
          </p:nvPr>
        </p:nvSpPr>
        <p:spPr>
          <a:xfrm>
            <a:off x="2906280" y="1407208"/>
            <a:ext cx="1828090"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1" name="Text Placeholder 38"/>
          <p:cNvSpPr>
            <a:spLocks noGrp="1"/>
          </p:cNvSpPr>
          <p:nvPr>
            <p:ph type="body" sz="quarter" idx="17" hasCustomPrompt="1"/>
          </p:nvPr>
        </p:nvSpPr>
        <p:spPr>
          <a:xfrm>
            <a:off x="4959402" y="1407208"/>
            <a:ext cx="1820262"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2" name="Text Placeholder 38"/>
          <p:cNvSpPr>
            <a:spLocks noGrp="1"/>
          </p:cNvSpPr>
          <p:nvPr>
            <p:ph type="body" sz="quarter" idx="18" hasCustomPrompt="1"/>
          </p:nvPr>
        </p:nvSpPr>
        <p:spPr>
          <a:xfrm>
            <a:off x="7033325" y="1407208"/>
            <a:ext cx="1825815"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5" name="Text Placeholder 44"/>
          <p:cNvSpPr>
            <a:spLocks noGrp="1"/>
          </p:cNvSpPr>
          <p:nvPr>
            <p:ph type="body" sz="quarter" idx="19" hasCustomPrompt="1"/>
          </p:nvPr>
        </p:nvSpPr>
        <p:spPr>
          <a:xfrm>
            <a:off x="800920" y="2725939"/>
            <a:ext cx="1731005" cy="308726"/>
          </a:xfrm>
        </p:spPr>
        <p:txBody>
          <a:bodyPr/>
          <a:lstStyle>
            <a:lvl1pPr marL="0" indent="0">
              <a:spcBef>
                <a:spcPts val="0"/>
              </a:spcBef>
              <a:buNone/>
              <a:defRPr sz="1400" b="1" cap="all" baseline="0">
                <a:solidFill>
                  <a:srgbClr val="65778F"/>
                </a:solidFill>
              </a:defRPr>
            </a:lvl1pPr>
          </a:lstStyle>
          <a:p>
            <a:pPr lvl="0"/>
            <a:r>
              <a:rPr lang="en-US" dirty="0"/>
              <a:t>SUBHEADER</a:t>
            </a:r>
          </a:p>
        </p:txBody>
      </p:sp>
      <p:sp>
        <p:nvSpPr>
          <p:cNvPr id="47" name="Text Placeholder 46"/>
          <p:cNvSpPr>
            <a:spLocks noGrp="1"/>
          </p:cNvSpPr>
          <p:nvPr>
            <p:ph type="body" sz="quarter" idx="20" hasCustomPrompt="1"/>
          </p:nvPr>
        </p:nvSpPr>
        <p:spPr>
          <a:xfrm>
            <a:off x="801689" y="3086100"/>
            <a:ext cx="1729383" cy="1418035"/>
          </a:xfrm>
        </p:spPr>
        <p:txBody>
          <a:bodyPr>
            <a:normAutofit/>
          </a:bodyPr>
          <a:lstStyle>
            <a:lvl1pPr marL="0" indent="0">
              <a:buNone/>
              <a:defRPr sz="1400"/>
            </a:lvl1pPr>
          </a:lstStyle>
          <a:p>
            <a:pPr lvl="0"/>
            <a:r>
              <a:rPr lang="en-US" dirty="0"/>
              <a:t>Click to add text</a:t>
            </a:r>
          </a:p>
        </p:txBody>
      </p:sp>
      <p:sp>
        <p:nvSpPr>
          <p:cNvPr id="48" name="Text Placeholder 44"/>
          <p:cNvSpPr>
            <a:spLocks noGrp="1"/>
          </p:cNvSpPr>
          <p:nvPr>
            <p:ph type="body" sz="quarter" idx="21" hasCustomPrompt="1"/>
          </p:nvPr>
        </p:nvSpPr>
        <p:spPr>
          <a:xfrm>
            <a:off x="2905512" y="2725939"/>
            <a:ext cx="1731005" cy="308726"/>
          </a:xfrm>
        </p:spPr>
        <p:txBody>
          <a:bodyPr/>
          <a:lstStyle>
            <a:lvl1pPr marL="0" indent="0">
              <a:spcBef>
                <a:spcPts val="0"/>
              </a:spcBef>
              <a:buNone/>
              <a:defRPr sz="1400" b="1" cap="all" baseline="0">
                <a:solidFill>
                  <a:srgbClr val="92D050"/>
                </a:solidFill>
              </a:defRPr>
            </a:lvl1pPr>
          </a:lstStyle>
          <a:p>
            <a:pPr lvl="0"/>
            <a:r>
              <a:rPr lang="en-US" dirty="0"/>
              <a:t>SUBHEADER</a:t>
            </a:r>
          </a:p>
        </p:txBody>
      </p:sp>
      <p:sp>
        <p:nvSpPr>
          <p:cNvPr id="49" name="Text Placeholder 46"/>
          <p:cNvSpPr>
            <a:spLocks noGrp="1"/>
          </p:cNvSpPr>
          <p:nvPr>
            <p:ph type="body" sz="quarter" idx="22" hasCustomPrompt="1"/>
          </p:nvPr>
        </p:nvSpPr>
        <p:spPr>
          <a:xfrm>
            <a:off x="2906281" y="3086100"/>
            <a:ext cx="1729383" cy="1418035"/>
          </a:xfrm>
        </p:spPr>
        <p:txBody>
          <a:bodyPr>
            <a:normAutofit/>
          </a:bodyPr>
          <a:lstStyle>
            <a:lvl1pPr marL="0" indent="0">
              <a:buNone/>
              <a:defRPr sz="1400"/>
            </a:lvl1pPr>
          </a:lstStyle>
          <a:p>
            <a:pPr lvl="0"/>
            <a:r>
              <a:rPr lang="en-US" dirty="0"/>
              <a:t>Click to add text</a:t>
            </a:r>
          </a:p>
        </p:txBody>
      </p:sp>
      <p:sp>
        <p:nvSpPr>
          <p:cNvPr id="50" name="Text Placeholder 44"/>
          <p:cNvSpPr>
            <a:spLocks noGrp="1"/>
          </p:cNvSpPr>
          <p:nvPr>
            <p:ph type="body" sz="quarter" idx="23" hasCustomPrompt="1"/>
          </p:nvPr>
        </p:nvSpPr>
        <p:spPr>
          <a:xfrm>
            <a:off x="4957703" y="2725939"/>
            <a:ext cx="1731005" cy="308726"/>
          </a:xfrm>
        </p:spPr>
        <p:txBody>
          <a:bodyPr/>
          <a:lstStyle>
            <a:lvl1pPr marL="0" indent="0">
              <a:spcBef>
                <a:spcPts val="0"/>
              </a:spcBef>
              <a:buNone/>
              <a:defRPr sz="1400" b="1" cap="all" baseline="0">
                <a:solidFill>
                  <a:srgbClr val="55CAF5"/>
                </a:solidFill>
              </a:defRPr>
            </a:lvl1pPr>
          </a:lstStyle>
          <a:p>
            <a:pPr lvl="0"/>
            <a:r>
              <a:rPr lang="en-US" dirty="0"/>
              <a:t>SUBHEADER</a:t>
            </a:r>
          </a:p>
        </p:txBody>
      </p:sp>
      <p:sp>
        <p:nvSpPr>
          <p:cNvPr id="51" name="Text Placeholder 46"/>
          <p:cNvSpPr>
            <a:spLocks noGrp="1"/>
          </p:cNvSpPr>
          <p:nvPr>
            <p:ph type="body" sz="quarter" idx="24" hasCustomPrompt="1"/>
          </p:nvPr>
        </p:nvSpPr>
        <p:spPr>
          <a:xfrm>
            <a:off x="4958472" y="3086100"/>
            <a:ext cx="1729383" cy="1418035"/>
          </a:xfrm>
        </p:spPr>
        <p:txBody>
          <a:bodyPr>
            <a:normAutofit/>
          </a:bodyPr>
          <a:lstStyle>
            <a:lvl1pPr marL="0" indent="0">
              <a:buNone/>
              <a:defRPr sz="1400"/>
            </a:lvl1pPr>
          </a:lstStyle>
          <a:p>
            <a:pPr lvl="0"/>
            <a:r>
              <a:rPr lang="en-US" dirty="0"/>
              <a:t>Click to add text</a:t>
            </a:r>
          </a:p>
        </p:txBody>
      </p:sp>
      <p:sp>
        <p:nvSpPr>
          <p:cNvPr id="52" name="Text Placeholder 44"/>
          <p:cNvSpPr>
            <a:spLocks noGrp="1"/>
          </p:cNvSpPr>
          <p:nvPr>
            <p:ph type="body" sz="quarter" idx="25" hasCustomPrompt="1"/>
          </p:nvPr>
        </p:nvSpPr>
        <p:spPr>
          <a:xfrm>
            <a:off x="7033324" y="2725939"/>
            <a:ext cx="1731005" cy="308726"/>
          </a:xfrm>
        </p:spPr>
        <p:txBody>
          <a:bodyPr/>
          <a:lstStyle>
            <a:lvl1pPr marL="0" indent="0">
              <a:spcBef>
                <a:spcPts val="0"/>
              </a:spcBef>
              <a:buNone/>
              <a:defRPr sz="1400" b="1" cap="all" baseline="0">
                <a:solidFill>
                  <a:srgbClr val="FBB32D"/>
                </a:solidFill>
              </a:defRPr>
            </a:lvl1pPr>
          </a:lstStyle>
          <a:p>
            <a:pPr lvl="0"/>
            <a:r>
              <a:rPr lang="en-US" dirty="0"/>
              <a:t>SUBHEADER</a:t>
            </a:r>
          </a:p>
        </p:txBody>
      </p:sp>
      <p:sp>
        <p:nvSpPr>
          <p:cNvPr id="53" name="Text Placeholder 46"/>
          <p:cNvSpPr>
            <a:spLocks noGrp="1"/>
          </p:cNvSpPr>
          <p:nvPr>
            <p:ph type="body" sz="quarter" idx="26" hasCustomPrompt="1"/>
          </p:nvPr>
        </p:nvSpPr>
        <p:spPr>
          <a:xfrm>
            <a:off x="7034093" y="3086100"/>
            <a:ext cx="1729383" cy="1418035"/>
          </a:xfrm>
        </p:spPr>
        <p:txBody>
          <a:bodyPr>
            <a:normAutofit/>
          </a:bodyPr>
          <a:lstStyle>
            <a:lvl1pPr marL="0" indent="0">
              <a:buNone/>
              <a:defRPr sz="1400"/>
            </a:lvl1pPr>
          </a:lstStyle>
          <a:p>
            <a:pPr lvl="0"/>
            <a:r>
              <a:rPr lang="en-US" dirty="0"/>
              <a:t>Click to add text</a:t>
            </a:r>
          </a:p>
        </p:txBody>
      </p:sp>
      <p:sp>
        <p:nvSpPr>
          <p:cNvPr id="22"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204039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 Bus">
    <p:spTree>
      <p:nvGrpSpPr>
        <p:cNvPr id="1" name=""/>
        <p:cNvGrpSpPr/>
        <p:nvPr/>
      </p:nvGrpSpPr>
      <p:grpSpPr>
        <a:xfrm>
          <a:off x="0" y="0"/>
          <a:ext cx="0" cy="0"/>
          <a:chOff x="0" y="0"/>
          <a:chExt cx="0" cy="0"/>
        </a:xfrm>
      </p:grpSpPr>
      <p:pic>
        <p:nvPicPr>
          <p:cNvPr id="6" name="Picture 5" descr="A bus on the road&#10;&#10;Description automatically generated with medium confidence">
            <a:extLst>
              <a:ext uri="{FF2B5EF4-FFF2-40B4-BE49-F238E27FC236}">
                <a16:creationId xmlns:a16="http://schemas.microsoft.com/office/drawing/2014/main" id="{6DD1F3A8-5DC0-EE40-A62A-5246E668891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1777" y="-17338"/>
            <a:ext cx="9173092" cy="5128907"/>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21777" y="-8964"/>
            <a:ext cx="4844454" cy="5152464"/>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22677"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2672506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Box 4"/>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Agenda</a:t>
            </a:r>
          </a:p>
        </p:txBody>
      </p:sp>
      <p:sp>
        <p:nvSpPr>
          <p:cNvPr id="3" name="Text Placeholder 2"/>
          <p:cNvSpPr>
            <a:spLocks noGrp="1"/>
          </p:cNvSpPr>
          <p:nvPr>
            <p:ph type="body" sz="quarter" idx="18" hasCustomPrompt="1"/>
          </p:nvPr>
        </p:nvSpPr>
        <p:spPr>
          <a:xfrm>
            <a:off x="3543300" y="0"/>
            <a:ext cx="5600700" cy="5143500"/>
          </a:xfrm>
        </p:spPr>
        <p:txBody>
          <a:bodyPr anchor="ctr">
            <a:normAutofit/>
          </a:bodyPr>
          <a:lstStyle>
            <a:lvl1pPr>
              <a:defRPr baseline="0"/>
            </a:lvl1pPr>
          </a:lstStyle>
          <a:p>
            <a:pPr lvl="0"/>
            <a:r>
              <a:rPr lang="en-US" dirty="0"/>
              <a:t>Enter topics</a:t>
            </a:r>
          </a:p>
        </p:txBody>
      </p:sp>
    </p:spTree>
    <p:extLst>
      <p:ext uri="{BB962C8B-B14F-4D97-AF65-F5344CB8AC3E}">
        <p14:creationId xmlns:p14="http://schemas.microsoft.com/office/powerpoint/2010/main" val="871380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sp>
        <p:nvSpPr>
          <p:cNvPr id="41" name="Text Placeholder 7"/>
          <p:cNvSpPr>
            <a:spLocks noGrp="1"/>
          </p:cNvSpPr>
          <p:nvPr>
            <p:ph type="body" sz="quarter" idx="17" hasCustomPrompt="1"/>
          </p:nvPr>
        </p:nvSpPr>
        <p:spPr>
          <a:xfrm>
            <a:off x="3543776" y="487018"/>
            <a:ext cx="1703591" cy="2011457"/>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8"/>
            <a:ext cx="2959539" cy="2011457"/>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7" name="Text Placeholder 7"/>
          <p:cNvSpPr>
            <a:spLocks noGrp="1"/>
          </p:cNvSpPr>
          <p:nvPr>
            <p:ph type="body" sz="quarter" idx="19" hasCustomPrompt="1"/>
          </p:nvPr>
        </p:nvSpPr>
        <p:spPr>
          <a:xfrm>
            <a:off x="3543776" y="2622880"/>
            <a:ext cx="1703591" cy="2011457"/>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8" name="Text Placeholder 7"/>
          <p:cNvSpPr>
            <a:spLocks noGrp="1"/>
          </p:cNvSpPr>
          <p:nvPr>
            <p:ph type="body" sz="quarter" idx="20" hasCustomPrompt="1"/>
          </p:nvPr>
        </p:nvSpPr>
        <p:spPr>
          <a:xfrm>
            <a:off x="5531931" y="2622880"/>
            <a:ext cx="2959539" cy="2011457"/>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9"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433672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sp>
        <p:nvSpPr>
          <p:cNvPr id="41" name="Text Placeholder 7"/>
          <p:cNvSpPr>
            <a:spLocks noGrp="1"/>
          </p:cNvSpPr>
          <p:nvPr>
            <p:ph type="body" sz="quarter" idx="17" hasCustomPrompt="1"/>
          </p:nvPr>
        </p:nvSpPr>
        <p:spPr>
          <a:xfrm>
            <a:off x="3543776" y="487019"/>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9"/>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9" name="Text Placeholder 7"/>
          <p:cNvSpPr>
            <a:spLocks noGrp="1"/>
          </p:cNvSpPr>
          <p:nvPr>
            <p:ph type="body" sz="quarter" idx="19" hasCustomPrompt="1"/>
          </p:nvPr>
        </p:nvSpPr>
        <p:spPr>
          <a:xfrm>
            <a:off x="3543776" y="3384954"/>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0" name="Text Placeholder 7"/>
          <p:cNvSpPr>
            <a:spLocks noGrp="1"/>
          </p:cNvSpPr>
          <p:nvPr>
            <p:ph type="body" sz="quarter" idx="20" hasCustomPrompt="1"/>
          </p:nvPr>
        </p:nvSpPr>
        <p:spPr>
          <a:xfrm>
            <a:off x="5531931" y="3384954"/>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err="1"/>
              <a:t>Organizaton</a:t>
            </a:r>
            <a:endParaRPr lang="en-US" noProof="0" dirty="0"/>
          </a:p>
        </p:txBody>
      </p:sp>
      <p:sp>
        <p:nvSpPr>
          <p:cNvPr id="11" name="Text Placeholder 7"/>
          <p:cNvSpPr>
            <a:spLocks noGrp="1"/>
          </p:cNvSpPr>
          <p:nvPr>
            <p:ph type="body" sz="quarter" idx="21" hasCustomPrompt="1"/>
          </p:nvPr>
        </p:nvSpPr>
        <p:spPr>
          <a:xfrm>
            <a:off x="3543776" y="1935987"/>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2" name="Text Placeholder 7"/>
          <p:cNvSpPr>
            <a:spLocks noGrp="1"/>
          </p:cNvSpPr>
          <p:nvPr>
            <p:ph type="body" sz="quarter" idx="22" hasCustomPrompt="1"/>
          </p:nvPr>
        </p:nvSpPr>
        <p:spPr>
          <a:xfrm>
            <a:off x="5531931" y="1935987"/>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3"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99521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resenters">
    <p:spTree>
      <p:nvGrpSpPr>
        <p:cNvPr id="1" name=""/>
        <p:cNvGrpSpPr/>
        <p:nvPr/>
      </p:nvGrpSpPr>
      <p:grpSpPr>
        <a:xfrm>
          <a:off x="0" y="0"/>
          <a:ext cx="0" cy="0"/>
          <a:chOff x="0" y="0"/>
          <a:chExt cx="0" cy="0"/>
        </a:xfrm>
      </p:grpSpPr>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15" name="Text Placeholder 7"/>
          <p:cNvSpPr>
            <a:spLocks noGrp="1"/>
          </p:cNvSpPr>
          <p:nvPr>
            <p:ph type="body" sz="quarter" idx="21" hasCustomPrompt="1"/>
          </p:nvPr>
        </p:nvSpPr>
        <p:spPr>
          <a:xfrm>
            <a:off x="3543776" y="2627416"/>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6" name="Text Placeholder 7"/>
          <p:cNvSpPr>
            <a:spLocks noGrp="1"/>
          </p:cNvSpPr>
          <p:nvPr>
            <p:ph type="body" sz="quarter" idx="22" hasCustomPrompt="1"/>
          </p:nvPr>
        </p:nvSpPr>
        <p:spPr>
          <a:xfrm>
            <a:off x="3543776" y="3360790"/>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7" name="Text Placeholder 7"/>
          <p:cNvSpPr>
            <a:spLocks noGrp="1"/>
          </p:cNvSpPr>
          <p:nvPr>
            <p:ph type="body" sz="quarter" idx="23" hasCustomPrompt="1"/>
          </p:nvPr>
        </p:nvSpPr>
        <p:spPr>
          <a:xfrm>
            <a:off x="6257255" y="2627416"/>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8" name="Text Placeholder 7"/>
          <p:cNvSpPr>
            <a:spLocks noGrp="1"/>
          </p:cNvSpPr>
          <p:nvPr>
            <p:ph type="body" sz="quarter" idx="24" hasCustomPrompt="1"/>
          </p:nvPr>
        </p:nvSpPr>
        <p:spPr>
          <a:xfrm>
            <a:off x="6257255" y="3360790"/>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9" name="Text Placeholder 7"/>
          <p:cNvSpPr>
            <a:spLocks noGrp="1"/>
          </p:cNvSpPr>
          <p:nvPr>
            <p:ph type="body" sz="quarter" idx="25" hasCustomPrompt="1"/>
          </p:nvPr>
        </p:nvSpPr>
        <p:spPr>
          <a:xfrm>
            <a:off x="3543776" y="465202"/>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20" name="Text Placeholder 7"/>
          <p:cNvSpPr>
            <a:spLocks noGrp="1"/>
          </p:cNvSpPr>
          <p:nvPr>
            <p:ph type="body" sz="quarter" idx="26" hasCustomPrompt="1"/>
          </p:nvPr>
        </p:nvSpPr>
        <p:spPr>
          <a:xfrm>
            <a:off x="3543776" y="1198575"/>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21" name="Text Placeholder 7"/>
          <p:cNvSpPr>
            <a:spLocks noGrp="1"/>
          </p:cNvSpPr>
          <p:nvPr>
            <p:ph type="body" sz="quarter" idx="27" hasCustomPrompt="1"/>
          </p:nvPr>
        </p:nvSpPr>
        <p:spPr>
          <a:xfrm>
            <a:off x="6257255" y="465202"/>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22" name="Text Placeholder 7"/>
          <p:cNvSpPr>
            <a:spLocks noGrp="1"/>
          </p:cNvSpPr>
          <p:nvPr>
            <p:ph type="body" sz="quarter" idx="28" hasCustomPrompt="1"/>
          </p:nvPr>
        </p:nvSpPr>
        <p:spPr>
          <a:xfrm>
            <a:off x="6257255" y="1198575"/>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2"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214143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49421" y="2287243"/>
            <a:ext cx="8356653" cy="415136"/>
          </a:xfrm>
        </p:spPr>
        <p:txBody>
          <a:bodyPr/>
          <a:lstStyle>
            <a:lvl1pPr algn="ctr">
              <a:defRPr>
                <a:solidFill>
                  <a:srgbClr val="00467F"/>
                </a:solidFill>
              </a:defRPr>
            </a:lvl1pPr>
          </a:lstStyle>
          <a:p>
            <a:r>
              <a:rPr lang="en-US" dirty="0"/>
              <a:t>Section heading</a:t>
            </a:r>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351843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952338-BEA0-3648-9A6D-833579CF06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166" y="994580"/>
            <a:ext cx="1785530" cy="1785530"/>
          </a:xfrm>
          <a:prstGeom prst="rect">
            <a:avLst/>
          </a:prstGeom>
        </p:spPr>
      </p:pic>
      <p:pic>
        <p:nvPicPr>
          <p:cNvPr id="14" name="Picture 13">
            <a:extLst>
              <a:ext uri="{FF2B5EF4-FFF2-40B4-BE49-F238E27FC236}">
                <a16:creationId xmlns:a16="http://schemas.microsoft.com/office/drawing/2014/main" id="{B608B81D-AFCE-BA4F-A50D-514CD51B6A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4273" y="994580"/>
            <a:ext cx="1551618" cy="1551618"/>
          </a:xfrm>
          <a:prstGeom prst="rect">
            <a:avLst/>
          </a:prstGeom>
        </p:spPr>
      </p:pic>
      <p:pic>
        <p:nvPicPr>
          <p:cNvPr id="15" name="Picture 14">
            <a:extLst>
              <a:ext uri="{FF2B5EF4-FFF2-40B4-BE49-F238E27FC236}">
                <a16:creationId xmlns:a16="http://schemas.microsoft.com/office/drawing/2014/main" id="{19871809-DF43-E440-878B-359C2B99B8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5955" y="1079721"/>
            <a:ext cx="1615248" cy="161524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4C6B7127-9F77-471E-BA61-1540CB2C57B2}" type="slidenum">
              <a:rPr lang="en-US" smtClean="0"/>
              <a:pPr/>
              <a:t>‹#›</a:t>
            </a:fld>
            <a:endParaRPr lang="en-US" dirty="0"/>
          </a:p>
        </p:txBody>
      </p:sp>
      <p:sp>
        <p:nvSpPr>
          <p:cNvPr id="8" name="Text Placeholder 14"/>
          <p:cNvSpPr>
            <a:spLocks noGrp="1"/>
          </p:cNvSpPr>
          <p:nvPr>
            <p:ph type="body" sz="quarter" idx="13" hasCustomPrompt="1"/>
          </p:nvPr>
        </p:nvSpPr>
        <p:spPr>
          <a:xfrm>
            <a:off x="944959" y="2780110"/>
            <a:ext cx="2090597" cy="1847826"/>
          </a:xfrm>
        </p:spPr>
        <p:txBody>
          <a:bodyPr>
            <a:normAutofit/>
          </a:bodyPr>
          <a:lstStyle>
            <a:lvl1pPr marL="0" indent="0" algn="ctr">
              <a:buNone/>
              <a:defRPr sz="1400" baseline="0"/>
            </a:lvl1pPr>
          </a:lstStyle>
          <a:p>
            <a:pPr lvl="0"/>
            <a:r>
              <a:rPr lang="en-US" dirty="0"/>
              <a:t>Click to enter website </a:t>
            </a:r>
            <a:r>
              <a:rPr lang="en-US" dirty="0" err="1"/>
              <a:t>addr</a:t>
            </a:r>
            <a:endParaRPr lang="en-US" dirty="0"/>
          </a:p>
        </p:txBody>
      </p:sp>
      <p:sp>
        <p:nvSpPr>
          <p:cNvPr id="9" name="Text Placeholder 14"/>
          <p:cNvSpPr>
            <a:spLocks noGrp="1"/>
          </p:cNvSpPr>
          <p:nvPr>
            <p:ph type="body" sz="quarter" idx="15" hasCustomPrompt="1"/>
          </p:nvPr>
        </p:nvSpPr>
        <p:spPr>
          <a:xfrm>
            <a:off x="3711723" y="2780110"/>
            <a:ext cx="2056484" cy="1847826"/>
          </a:xfrm>
        </p:spPr>
        <p:txBody>
          <a:bodyPr>
            <a:normAutofit/>
          </a:bodyPr>
          <a:lstStyle>
            <a:lvl1pPr marL="0" indent="0" algn="ctr">
              <a:buNone/>
              <a:defRPr sz="1400" baseline="0"/>
            </a:lvl1pPr>
          </a:lstStyle>
          <a:p>
            <a:pPr lvl="0"/>
            <a:r>
              <a:rPr lang="en-US" dirty="0"/>
              <a:t>Click to enter email </a:t>
            </a:r>
            <a:r>
              <a:rPr lang="en-US" dirty="0" err="1"/>
              <a:t>addr</a:t>
            </a:r>
            <a:endParaRPr lang="en-US" dirty="0"/>
          </a:p>
        </p:txBody>
      </p:sp>
      <p:sp>
        <p:nvSpPr>
          <p:cNvPr id="11" name="Text Placeholder 14"/>
          <p:cNvSpPr>
            <a:spLocks noGrp="1"/>
          </p:cNvSpPr>
          <p:nvPr>
            <p:ph type="body" sz="quarter" idx="17" hasCustomPrompt="1"/>
          </p:nvPr>
        </p:nvSpPr>
        <p:spPr>
          <a:xfrm>
            <a:off x="6418281" y="2780110"/>
            <a:ext cx="2090597" cy="1847826"/>
          </a:xfrm>
        </p:spPr>
        <p:txBody>
          <a:bodyPr>
            <a:normAutofit/>
          </a:bodyPr>
          <a:lstStyle>
            <a:lvl1pPr marL="0" indent="0" algn="ctr">
              <a:buNone/>
              <a:defRPr sz="1400" baseline="0"/>
            </a:lvl1pPr>
          </a:lstStyle>
          <a:p>
            <a:pPr lvl="0"/>
            <a:r>
              <a:rPr lang="en-US" dirty="0"/>
              <a:t>Click to enter </a:t>
            </a:r>
            <a:r>
              <a:rPr lang="en-US" dirty="0" err="1"/>
              <a:t>tel</a:t>
            </a:r>
            <a:r>
              <a:rPr lang="en-US" dirty="0"/>
              <a:t>#</a:t>
            </a:r>
          </a:p>
        </p:txBody>
      </p:sp>
    </p:spTree>
    <p:extLst>
      <p:ext uri="{BB962C8B-B14F-4D97-AF65-F5344CB8AC3E}">
        <p14:creationId xmlns:p14="http://schemas.microsoft.com/office/powerpoint/2010/main" val="4223286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Info Freefor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4C6B7127-9F77-471E-BA61-1540CB2C57B2}" type="slidenum">
              <a:rPr lang="en-US" smtClean="0"/>
              <a:pPr/>
              <a:t>‹#›</a:t>
            </a:fld>
            <a:endParaRPr lang="en-US" dirty="0"/>
          </a:p>
        </p:txBody>
      </p:sp>
      <p:sp>
        <p:nvSpPr>
          <p:cNvPr id="8" name="Text Placeholder 14"/>
          <p:cNvSpPr>
            <a:spLocks noGrp="1"/>
          </p:cNvSpPr>
          <p:nvPr>
            <p:ph type="body" sz="quarter" idx="13" hasCustomPrompt="1"/>
          </p:nvPr>
        </p:nvSpPr>
        <p:spPr>
          <a:xfrm>
            <a:off x="944959" y="2937932"/>
            <a:ext cx="2090597" cy="1690003"/>
          </a:xfrm>
        </p:spPr>
        <p:txBody>
          <a:bodyPr>
            <a:normAutofit/>
          </a:bodyPr>
          <a:lstStyle>
            <a:lvl1pPr marL="0" indent="0" algn="ctr">
              <a:buNone/>
              <a:defRPr sz="1400" baseline="0"/>
            </a:lvl1pPr>
          </a:lstStyle>
          <a:p>
            <a:pPr lvl="0"/>
            <a:r>
              <a:rPr lang="en-US" dirty="0"/>
              <a:t>Click to enter contact info</a:t>
            </a:r>
          </a:p>
        </p:txBody>
      </p:sp>
      <p:sp>
        <p:nvSpPr>
          <p:cNvPr id="9" name="Text Placeholder 14"/>
          <p:cNvSpPr>
            <a:spLocks noGrp="1"/>
          </p:cNvSpPr>
          <p:nvPr>
            <p:ph type="body" sz="quarter" idx="15" hasCustomPrompt="1"/>
          </p:nvPr>
        </p:nvSpPr>
        <p:spPr>
          <a:xfrm>
            <a:off x="3711723" y="2937932"/>
            <a:ext cx="2056484" cy="1690004"/>
          </a:xfrm>
        </p:spPr>
        <p:txBody>
          <a:bodyPr>
            <a:normAutofit/>
          </a:bodyPr>
          <a:lstStyle>
            <a:lvl1pPr marL="0" indent="0" algn="ctr">
              <a:buNone/>
              <a:defRPr sz="1400" baseline="0"/>
            </a:lvl1pPr>
          </a:lstStyle>
          <a:p>
            <a:pPr lvl="0"/>
            <a:r>
              <a:rPr lang="en-US" dirty="0"/>
              <a:t>Click to enter contact info</a:t>
            </a:r>
          </a:p>
        </p:txBody>
      </p:sp>
      <p:sp>
        <p:nvSpPr>
          <p:cNvPr id="11" name="Text Placeholder 14"/>
          <p:cNvSpPr>
            <a:spLocks noGrp="1"/>
          </p:cNvSpPr>
          <p:nvPr>
            <p:ph type="body" sz="quarter" idx="17" hasCustomPrompt="1"/>
          </p:nvPr>
        </p:nvSpPr>
        <p:spPr>
          <a:xfrm>
            <a:off x="6418281" y="2937932"/>
            <a:ext cx="2090597" cy="1690004"/>
          </a:xfrm>
        </p:spPr>
        <p:txBody>
          <a:bodyPr>
            <a:normAutofit/>
          </a:bodyPr>
          <a:lstStyle>
            <a:lvl1pPr marL="0" indent="0" algn="ctr">
              <a:buNone/>
              <a:defRPr sz="1400" baseline="0"/>
            </a:lvl1pPr>
          </a:lstStyle>
          <a:p>
            <a:pPr lvl="0"/>
            <a:r>
              <a:rPr lang="en-US" dirty="0"/>
              <a:t>Click to enter contact info</a:t>
            </a:r>
          </a:p>
        </p:txBody>
      </p:sp>
      <p:sp>
        <p:nvSpPr>
          <p:cNvPr id="5" name="Picture Placeholder 4"/>
          <p:cNvSpPr>
            <a:spLocks noGrp="1"/>
          </p:cNvSpPr>
          <p:nvPr>
            <p:ph type="pic" sz="quarter" idx="18" hasCustomPrompt="1"/>
          </p:nvPr>
        </p:nvSpPr>
        <p:spPr>
          <a:xfrm>
            <a:off x="1292550" y="1350227"/>
            <a:ext cx="1371600" cy="1371600"/>
          </a:xfrm>
        </p:spPr>
        <p:txBody>
          <a:bodyPr/>
          <a:lstStyle>
            <a:lvl1pPr marL="129778" indent="0">
              <a:buNone/>
              <a:defRPr sz="1600" baseline="0"/>
            </a:lvl1pPr>
          </a:lstStyle>
          <a:p>
            <a:r>
              <a:rPr lang="en-US" dirty="0"/>
              <a:t>Insert icon</a:t>
            </a:r>
          </a:p>
        </p:txBody>
      </p:sp>
      <p:sp>
        <p:nvSpPr>
          <p:cNvPr id="12" name="Picture Placeholder 4"/>
          <p:cNvSpPr>
            <a:spLocks noGrp="1"/>
          </p:cNvSpPr>
          <p:nvPr>
            <p:ph type="pic" sz="quarter" idx="19" hasCustomPrompt="1"/>
          </p:nvPr>
        </p:nvSpPr>
        <p:spPr>
          <a:xfrm>
            <a:off x="4042258" y="1350227"/>
            <a:ext cx="1371600" cy="1371600"/>
          </a:xfrm>
        </p:spPr>
        <p:txBody>
          <a:bodyPr/>
          <a:lstStyle>
            <a:lvl1pPr marL="129778" indent="0">
              <a:buNone/>
              <a:defRPr sz="1600"/>
            </a:lvl1pPr>
          </a:lstStyle>
          <a:p>
            <a:r>
              <a:rPr lang="en-US" dirty="0"/>
              <a:t>Insert icon</a:t>
            </a:r>
          </a:p>
        </p:txBody>
      </p:sp>
      <p:sp>
        <p:nvSpPr>
          <p:cNvPr id="16" name="Picture Placeholder 4"/>
          <p:cNvSpPr>
            <a:spLocks noGrp="1"/>
          </p:cNvSpPr>
          <p:nvPr>
            <p:ph type="pic" sz="quarter" idx="20" hasCustomPrompt="1"/>
          </p:nvPr>
        </p:nvSpPr>
        <p:spPr>
          <a:xfrm>
            <a:off x="6765872" y="1350227"/>
            <a:ext cx="1371600" cy="1371600"/>
          </a:xfrm>
        </p:spPr>
        <p:txBody>
          <a:bodyPr/>
          <a:lstStyle>
            <a:lvl1pPr marL="129778" indent="0">
              <a:buNone/>
              <a:defRPr sz="1600"/>
            </a:lvl1pPr>
          </a:lstStyle>
          <a:p>
            <a:r>
              <a:rPr lang="en-US" dirty="0"/>
              <a:t>Insert icon</a:t>
            </a:r>
          </a:p>
        </p:txBody>
      </p:sp>
    </p:spTree>
    <p:extLst>
      <p:ext uri="{BB962C8B-B14F-4D97-AF65-F5344CB8AC3E}">
        <p14:creationId xmlns:p14="http://schemas.microsoft.com/office/powerpoint/2010/main" val="3309218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 No Forma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163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cons for Dark Backgrounds">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DDA21BE1-E493-484D-B66A-65C8ABF1F568}"/>
              </a:ext>
            </a:extLst>
          </p:cNvPr>
          <p:cNvSpPr/>
          <p:nvPr userDrawn="1"/>
        </p:nvSpPr>
        <p:spPr>
          <a:xfrm>
            <a:off x="0" y="2153846"/>
            <a:ext cx="9144000" cy="2989654"/>
          </a:xfrm>
          <a:prstGeom prst="rect">
            <a:avLst/>
          </a:prstGeom>
          <a:solidFill>
            <a:srgbClr val="01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Google Shape;208;p37"/>
          <p:cNvSpPr txBox="1"/>
          <p:nvPr userDrawn="1"/>
        </p:nvSpPr>
        <p:spPr>
          <a:xfrm>
            <a:off x="100020" y="165818"/>
            <a:ext cx="4728354" cy="287109"/>
          </a:xfrm>
          <a:prstGeom prst="rect">
            <a:avLst/>
          </a:prstGeom>
          <a:noFill/>
          <a:ln>
            <a:noFill/>
          </a:ln>
        </p:spPr>
        <p:txBody>
          <a:bodyPr spcFirstLastPara="1" wrap="square" lIns="91400" tIns="91400" rIns="91400" bIns="91400" anchor="ctr" anchorCtr="0">
            <a:noAutofit/>
          </a:bodyPr>
          <a:lstStyle/>
          <a:p>
            <a:pPr>
              <a:buClr>
                <a:srgbClr val="046B99"/>
              </a:buClr>
              <a:buSzPts val="2800"/>
            </a:pPr>
            <a:r>
              <a:rPr lang="en-US" sz="2000" b="1" dirty="0">
                <a:solidFill>
                  <a:schemeClr val="tx2"/>
                </a:solidFill>
                <a:latin typeface="Arial" panose="020B0604020202020204" pitchFamily="34" charset="0"/>
                <a:ea typeface="Helvetica Neue"/>
                <a:cs typeface="Arial" panose="020B0604020202020204" pitchFamily="34" charset="0"/>
                <a:sym typeface="Helvetica Neue"/>
              </a:rPr>
              <a:t>Icons for Dark Backgrounds</a:t>
            </a:r>
            <a:endParaRPr sz="2000" dirty="0">
              <a:solidFill>
                <a:schemeClr val="tx2"/>
              </a:solidFill>
              <a:latin typeface="Arial" panose="020B0604020202020204" pitchFamily="34" charset="0"/>
              <a:cs typeface="Arial" panose="020B0604020202020204" pitchFamily="34" charset="0"/>
            </a:endParaRPr>
          </a:p>
        </p:txBody>
      </p:sp>
      <p:pic>
        <p:nvPicPr>
          <p:cNvPr id="55" name="Picture 54">
            <a:extLst>
              <a:ext uri="{FF2B5EF4-FFF2-40B4-BE49-F238E27FC236}">
                <a16:creationId xmlns:a16="http://schemas.microsoft.com/office/drawing/2014/main" id="{65AB7601-61CB-D94A-93E3-D6FF5A984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834" y="2213342"/>
            <a:ext cx="914400" cy="914400"/>
          </a:xfrm>
          <a:prstGeom prst="rect">
            <a:avLst/>
          </a:prstGeom>
        </p:spPr>
      </p:pic>
      <p:pic>
        <p:nvPicPr>
          <p:cNvPr id="56" name="Picture 55">
            <a:extLst>
              <a:ext uri="{FF2B5EF4-FFF2-40B4-BE49-F238E27FC236}">
                <a16:creationId xmlns:a16="http://schemas.microsoft.com/office/drawing/2014/main" id="{71963F7B-9946-C74C-86F5-4CBEC25383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5608" y="2213342"/>
            <a:ext cx="914400" cy="914400"/>
          </a:xfrm>
          <a:prstGeom prst="rect">
            <a:avLst/>
          </a:prstGeom>
        </p:spPr>
      </p:pic>
      <p:pic>
        <p:nvPicPr>
          <p:cNvPr id="57" name="Picture 56">
            <a:extLst>
              <a:ext uri="{FF2B5EF4-FFF2-40B4-BE49-F238E27FC236}">
                <a16:creationId xmlns:a16="http://schemas.microsoft.com/office/drawing/2014/main" id="{ECE23CD6-0E21-7948-B158-11A44622B58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8995" y="2213342"/>
            <a:ext cx="914400" cy="914400"/>
          </a:xfrm>
          <a:prstGeom prst="rect">
            <a:avLst/>
          </a:prstGeom>
        </p:spPr>
      </p:pic>
      <p:pic>
        <p:nvPicPr>
          <p:cNvPr id="58" name="Picture 57">
            <a:extLst>
              <a:ext uri="{FF2B5EF4-FFF2-40B4-BE49-F238E27FC236}">
                <a16:creationId xmlns:a16="http://schemas.microsoft.com/office/drawing/2014/main" id="{407CC924-CE99-664B-8A81-E8A19DDABA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82221" y="2213342"/>
            <a:ext cx="914400" cy="914400"/>
          </a:xfrm>
          <a:prstGeom prst="rect">
            <a:avLst/>
          </a:prstGeom>
        </p:spPr>
      </p:pic>
      <p:pic>
        <p:nvPicPr>
          <p:cNvPr id="59" name="Picture 58">
            <a:extLst>
              <a:ext uri="{FF2B5EF4-FFF2-40B4-BE49-F238E27FC236}">
                <a16:creationId xmlns:a16="http://schemas.microsoft.com/office/drawing/2014/main" id="{1883A3A0-D398-C34A-9F23-09CC8DBE41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16491" y="3254077"/>
            <a:ext cx="914400" cy="914400"/>
          </a:xfrm>
          <a:prstGeom prst="rect">
            <a:avLst/>
          </a:prstGeom>
        </p:spPr>
      </p:pic>
      <p:pic>
        <p:nvPicPr>
          <p:cNvPr id="60" name="Picture 59">
            <a:extLst>
              <a:ext uri="{FF2B5EF4-FFF2-40B4-BE49-F238E27FC236}">
                <a16:creationId xmlns:a16="http://schemas.microsoft.com/office/drawing/2014/main" id="{51AC26EC-8F6C-BB46-8950-7BA73EED467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58913" y="3254077"/>
            <a:ext cx="914400" cy="914400"/>
          </a:xfrm>
          <a:prstGeom prst="rect">
            <a:avLst/>
          </a:prstGeom>
        </p:spPr>
      </p:pic>
      <p:pic>
        <p:nvPicPr>
          <p:cNvPr id="61" name="Picture 60">
            <a:extLst>
              <a:ext uri="{FF2B5EF4-FFF2-40B4-BE49-F238E27FC236}">
                <a16:creationId xmlns:a16="http://schemas.microsoft.com/office/drawing/2014/main" id="{044C3400-BACA-124C-AC53-1B624751317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22543" y="3254077"/>
            <a:ext cx="914400" cy="914400"/>
          </a:xfrm>
          <a:prstGeom prst="rect">
            <a:avLst/>
          </a:prstGeom>
        </p:spPr>
      </p:pic>
      <p:pic>
        <p:nvPicPr>
          <p:cNvPr id="62" name="Picture 61">
            <a:extLst>
              <a:ext uri="{FF2B5EF4-FFF2-40B4-BE49-F238E27FC236}">
                <a16:creationId xmlns:a16="http://schemas.microsoft.com/office/drawing/2014/main" id="{D05E64E1-C081-704A-A2B5-5879B352C1E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517924" y="4203500"/>
            <a:ext cx="914400" cy="914400"/>
          </a:xfrm>
          <a:prstGeom prst="rect">
            <a:avLst/>
          </a:prstGeom>
        </p:spPr>
      </p:pic>
      <p:pic>
        <p:nvPicPr>
          <p:cNvPr id="63" name="Picture 62">
            <a:extLst>
              <a:ext uri="{FF2B5EF4-FFF2-40B4-BE49-F238E27FC236}">
                <a16:creationId xmlns:a16="http://schemas.microsoft.com/office/drawing/2014/main" id="{89D16190-B791-F445-B291-9FECE42FC90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52382" y="2213342"/>
            <a:ext cx="914400" cy="914400"/>
          </a:xfrm>
          <a:prstGeom prst="rect">
            <a:avLst/>
          </a:prstGeom>
        </p:spPr>
      </p:pic>
      <p:pic>
        <p:nvPicPr>
          <p:cNvPr id="64" name="Picture 63">
            <a:extLst>
              <a:ext uri="{FF2B5EF4-FFF2-40B4-BE49-F238E27FC236}">
                <a16:creationId xmlns:a16="http://schemas.microsoft.com/office/drawing/2014/main" id="{8268C5A8-D987-104A-9D93-43A5B4AC9D3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899156" y="2213342"/>
            <a:ext cx="914400" cy="914400"/>
          </a:xfrm>
          <a:prstGeom prst="rect">
            <a:avLst/>
          </a:prstGeom>
        </p:spPr>
      </p:pic>
      <p:pic>
        <p:nvPicPr>
          <p:cNvPr id="65" name="Picture 64">
            <a:extLst>
              <a:ext uri="{FF2B5EF4-FFF2-40B4-BE49-F238E27FC236}">
                <a16:creationId xmlns:a16="http://schemas.microsoft.com/office/drawing/2014/main" id="{13ED9537-A27B-7843-AA77-7AA70EAC1CB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95280" y="3254077"/>
            <a:ext cx="914400" cy="914400"/>
          </a:xfrm>
          <a:prstGeom prst="rect">
            <a:avLst/>
          </a:prstGeom>
        </p:spPr>
      </p:pic>
      <p:pic>
        <p:nvPicPr>
          <p:cNvPr id="66" name="Picture 65">
            <a:extLst>
              <a:ext uri="{FF2B5EF4-FFF2-40B4-BE49-F238E27FC236}">
                <a16:creationId xmlns:a16="http://schemas.microsoft.com/office/drawing/2014/main" id="{6E50B609-FF6D-EC4C-9CAD-31B17D066B8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14479" y="4203500"/>
            <a:ext cx="914400" cy="914400"/>
          </a:xfrm>
          <a:prstGeom prst="rect">
            <a:avLst/>
          </a:prstGeom>
        </p:spPr>
      </p:pic>
      <p:pic>
        <p:nvPicPr>
          <p:cNvPr id="67" name="Picture 66">
            <a:extLst>
              <a:ext uri="{FF2B5EF4-FFF2-40B4-BE49-F238E27FC236}">
                <a16:creationId xmlns:a16="http://schemas.microsoft.com/office/drawing/2014/main" id="{129D5AE3-F07F-7F43-900F-CADC4E20C40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22543" y="2213342"/>
            <a:ext cx="914400" cy="914400"/>
          </a:xfrm>
          <a:prstGeom prst="rect">
            <a:avLst/>
          </a:prstGeom>
        </p:spPr>
      </p:pic>
      <p:pic>
        <p:nvPicPr>
          <p:cNvPr id="68" name="Picture 67">
            <a:extLst>
              <a:ext uri="{FF2B5EF4-FFF2-40B4-BE49-F238E27FC236}">
                <a16:creationId xmlns:a16="http://schemas.microsoft.com/office/drawing/2014/main" id="{DEB17E63-048E-9541-86C9-B9E76E84373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4069" y="3254077"/>
            <a:ext cx="914400" cy="914400"/>
          </a:xfrm>
          <a:prstGeom prst="rect">
            <a:avLst/>
          </a:prstGeom>
        </p:spPr>
      </p:pic>
      <p:pic>
        <p:nvPicPr>
          <p:cNvPr id="69" name="Picture 68">
            <a:extLst>
              <a:ext uri="{FF2B5EF4-FFF2-40B4-BE49-F238E27FC236}">
                <a16:creationId xmlns:a16="http://schemas.microsoft.com/office/drawing/2014/main" id="{52AB2829-9D79-594E-82A6-A99A5C7CD12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80124" y="3254077"/>
            <a:ext cx="914400" cy="914400"/>
          </a:xfrm>
          <a:prstGeom prst="rect">
            <a:avLst/>
          </a:prstGeom>
        </p:spPr>
      </p:pic>
      <p:pic>
        <p:nvPicPr>
          <p:cNvPr id="70" name="Picture 69">
            <a:extLst>
              <a:ext uri="{FF2B5EF4-FFF2-40B4-BE49-F238E27FC236}">
                <a16:creationId xmlns:a16="http://schemas.microsoft.com/office/drawing/2014/main" id="{846AAF6B-CB6D-AC4B-8CF6-0682BF73CBA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901335" y="3254077"/>
            <a:ext cx="914400" cy="914400"/>
          </a:xfrm>
          <a:prstGeom prst="rect">
            <a:avLst/>
          </a:prstGeom>
        </p:spPr>
      </p:pic>
      <p:pic>
        <p:nvPicPr>
          <p:cNvPr id="71" name="Picture 70">
            <a:extLst>
              <a:ext uri="{FF2B5EF4-FFF2-40B4-BE49-F238E27FC236}">
                <a16:creationId xmlns:a16="http://schemas.microsoft.com/office/drawing/2014/main" id="{33CA735D-0E5F-C243-AB1F-5C57C72C091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385739" y="4203500"/>
            <a:ext cx="914400" cy="914400"/>
          </a:xfrm>
          <a:prstGeom prst="rect">
            <a:avLst/>
          </a:prstGeom>
        </p:spPr>
      </p:pic>
      <p:pic>
        <p:nvPicPr>
          <p:cNvPr id="72" name="Picture 71">
            <a:extLst>
              <a:ext uri="{FF2B5EF4-FFF2-40B4-BE49-F238E27FC236}">
                <a16:creationId xmlns:a16="http://schemas.microsoft.com/office/drawing/2014/main" id="{A85EA14D-DCF4-5747-A001-3C6FA5B2D48E}"/>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537702" y="3254077"/>
            <a:ext cx="914400" cy="914400"/>
          </a:xfrm>
          <a:prstGeom prst="rect">
            <a:avLst/>
          </a:prstGeom>
        </p:spPr>
      </p:pic>
      <p:pic>
        <p:nvPicPr>
          <p:cNvPr id="73" name="Picture 72">
            <a:extLst>
              <a:ext uri="{FF2B5EF4-FFF2-40B4-BE49-F238E27FC236}">
                <a16:creationId xmlns:a16="http://schemas.microsoft.com/office/drawing/2014/main" id="{CDFDA3EB-BBD7-824C-AB7C-F4C6F5539C1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650109" y="4203500"/>
            <a:ext cx="914400" cy="914400"/>
          </a:xfrm>
          <a:prstGeom prst="rect">
            <a:avLst/>
          </a:prstGeom>
        </p:spPr>
      </p:pic>
      <p:pic>
        <p:nvPicPr>
          <p:cNvPr id="74" name="Picture 73">
            <a:extLst>
              <a:ext uri="{FF2B5EF4-FFF2-40B4-BE49-F238E27FC236}">
                <a16:creationId xmlns:a16="http://schemas.microsoft.com/office/drawing/2014/main" id="{02789A1D-B102-3646-B2BB-F92096E16E3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82294" y="4203500"/>
            <a:ext cx="914400" cy="914400"/>
          </a:xfrm>
          <a:prstGeom prst="rect">
            <a:avLst/>
          </a:prstGeom>
        </p:spPr>
      </p:pic>
      <p:pic>
        <p:nvPicPr>
          <p:cNvPr id="75" name="Picture 74">
            <a:extLst>
              <a:ext uri="{FF2B5EF4-FFF2-40B4-BE49-F238E27FC236}">
                <a16:creationId xmlns:a16="http://schemas.microsoft.com/office/drawing/2014/main" id="{89D6DA3B-7AA2-5347-90FF-57B1CB13F194}"/>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775769" y="2213342"/>
            <a:ext cx="914400" cy="914400"/>
          </a:xfrm>
          <a:prstGeom prst="rect">
            <a:avLst/>
          </a:prstGeom>
        </p:spPr>
      </p:pic>
      <p:pic>
        <p:nvPicPr>
          <p:cNvPr id="76" name="Picture 75">
            <a:extLst>
              <a:ext uri="{FF2B5EF4-FFF2-40B4-BE49-F238E27FC236}">
                <a16:creationId xmlns:a16="http://schemas.microsoft.com/office/drawing/2014/main" id="{4DFB7B07-3553-4C47-A70A-B62E6D2F5C27}"/>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21369" y="4203500"/>
            <a:ext cx="914400" cy="914400"/>
          </a:xfrm>
          <a:prstGeom prst="rect">
            <a:avLst/>
          </a:prstGeom>
        </p:spPr>
      </p:pic>
      <p:pic>
        <p:nvPicPr>
          <p:cNvPr id="77" name="Picture 76">
            <a:extLst>
              <a:ext uri="{FF2B5EF4-FFF2-40B4-BE49-F238E27FC236}">
                <a16:creationId xmlns:a16="http://schemas.microsoft.com/office/drawing/2014/main" id="{8017752F-5CEF-E443-80A4-A6C450A43F4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253554" y="4203500"/>
            <a:ext cx="914400" cy="914400"/>
          </a:xfrm>
          <a:prstGeom prst="rect">
            <a:avLst/>
          </a:prstGeom>
        </p:spPr>
      </p:pic>
      <p:pic>
        <p:nvPicPr>
          <p:cNvPr id="78" name="Picture 77">
            <a:extLst>
              <a:ext uri="{FF2B5EF4-FFF2-40B4-BE49-F238E27FC236}">
                <a16:creationId xmlns:a16="http://schemas.microsoft.com/office/drawing/2014/main" id="{BF8CE34C-50A7-6B4B-A5B9-6C4F2D6C1644}"/>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46661" y="4203500"/>
            <a:ext cx="914400" cy="914400"/>
          </a:xfrm>
          <a:prstGeom prst="rect">
            <a:avLst/>
          </a:prstGeom>
        </p:spPr>
      </p:pic>
      <p:sp>
        <p:nvSpPr>
          <p:cNvPr id="79" name="Text Placeholder 2"/>
          <p:cNvSpPr txBox="1">
            <a:spLocks/>
          </p:cNvSpPr>
          <p:nvPr userDrawn="1"/>
        </p:nvSpPr>
        <p:spPr>
          <a:xfrm>
            <a:off x="121369" y="522755"/>
            <a:ext cx="8757711" cy="1528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solidFill>
              </a:rPr>
              <a:t>These white icons should be used over dark colored backgrounds. Copy and paste into your slide as needed. </a:t>
            </a:r>
          </a:p>
          <a:p>
            <a:pPr marL="0" indent="0">
              <a:buNone/>
            </a:pPr>
            <a:r>
              <a:rPr lang="en-US" sz="1600" dirty="0">
                <a:solidFill>
                  <a:schemeClr val="tx2"/>
                </a:solidFill>
              </a:rPr>
              <a:t>To resize an icon to make it larger or smaller, hold the SHIFT key, grab any corner of the icon, and drag to the needed size. </a:t>
            </a:r>
          </a:p>
          <a:p>
            <a:pPr marL="0" indent="0">
              <a:buNone/>
            </a:pPr>
            <a:r>
              <a:rPr lang="en-US" sz="1600" dirty="0">
                <a:solidFill>
                  <a:schemeClr val="tx2"/>
                </a:solidFill>
              </a:rPr>
              <a:t>There is a far more extensive library in the Icons PowerPoint on the SharePoint site.</a:t>
            </a:r>
          </a:p>
        </p:txBody>
      </p:sp>
    </p:spTree>
    <p:extLst>
      <p:ext uri="{BB962C8B-B14F-4D97-AF65-F5344CB8AC3E}">
        <p14:creationId xmlns:p14="http://schemas.microsoft.com/office/powerpoint/2010/main" val="2671225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cons for Light or White Backgrounds">
    <p:spTree>
      <p:nvGrpSpPr>
        <p:cNvPr id="1" name=""/>
        <p:cNvGrpSpPr/>
        <p:nvPr/>
      </p:nvGrpSpPr>
      <p:grpSpPr>
        <a:xfrm>
          <a:off x="0" y="0"/>
          <a:ext cx="0" cy="0"/>
          <a:chOff x="0" y="0"/>
          <a:chExt cx="0" cy="0"/>
        </a:xfrm>
      </p:grpSpPr>
      <p:sp>
        <p:nvSpPr>
          <p:cNvPr id="2" name="Google Shape;208;p37"/>
          <p:cNvSpPr txBox="1"/>
          <p:nvPr userDrawn="1"/>
        </p:nvSpPr>
        <p:spPr>
          <a:xfrm>
            <a:off x="100020" y="165818"/>
            <a:ext cx="4728354" cy="287109"/>
          </a:xfrm>
          <a:prstGeom prst="rect">
            <a:avLst/>
          </a:prstGeom>
          <a:noFill/>
          <a:ln>
            <a:noFill/>
          </a:ln>
        </p:spPr>
        <p:txBody>
          <a:bodyPr spcFirstLastPara="1" wrap="square" lIns="91400" tIns="91400" rIns="91400" bIns="91400" anchor="ctr" anchorCtr="0">
            <a:noAutofit/>
          </a:bodyPr>
          <a:lstStyle/>
          <a:p>
            <a:pPr>
              <a:buClr>
                <a:srgbClr val="046B99"/>
              </a:buClr>
              <a:buSzPts val="2800"/>
            </a:pPr>
            <a:r>
              <a:rPr lang="en-US" sz="2000" b="1" dirty="0">
                <a:solidFill>
                  <a:schemeClr val="tx2"/>
                </a:solidFill>
                <a:latin typeface="Arial" panose="020B0604020202020204" pitchFamily="34" charset="0"/>
                <a:ea typeface="Helvetica Neue"/>
                <a:cs typeface="Arial" panose="020B0604020202020204" pitchFamily="34" charset="0"/>
                <a:sym typeface="Helvetica Neue"/>
              </a:rPr>
              <a:t>Icons for Light or White Backgrounds</a:t>
            </a:r>
            <a:endParaRPr sz="2000" dirty="0">
              <a:solidFill>
                <a:schemeClr val="tx2"/>
              </a:solidFill>
              <a:latin typeface="Arial" panose="020B0604020202020204" pitchFamily="34" charset="0"/>
              <a:cs typeface="Arial" panose="020B0604020202020204" pitchFamily="34" charset="0"/>
            </a:endParaRPr>
          </a:p>
        </p:txBody>
      </p:sp>
      <p:sp>
        <p:nvSpPr>
          <p:cNvPr id="3" name="Text Placeholder 2"/>
          <p:cNvSpPr txBox="1">
            <a:spLocks/>
          </p:cNvSpPr>
          <p:nvPr userDrawn="1"/>
        </p:nvSpPr>
        <p:spPr>
          <a:xfrm>
            <a:off x="121369" y="522755"/>
            <a:ext cx="8757711" cy="1528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solidFill>
              </a:rPr>
              <a:t>These blue icons should be used over light colored or white backgrounds. Copy and paste into your slide as needed. </a:t>
            </a:r>
          </a:p>
          <a:p>
            <a:pPr marL="0" indent="0">
              <a:buNone/>
            </a:pPr>
            <a:r>
              <a:rPr lang="en-US" sz="1600" dirty="0">
                <a:solidFill>
                  <a:schemeClr val="tx2"/>
                </a:solidFill>
              </a:rPr>
              <a:t>To resize an icon to make it larger or smaller, hold the SHIFT key, grab any corner of the icon, and drag to the needed size. </a:t>
            </a:r>
          </a:p>
          <a:p>
            <a:pPr marL="0" indent="0">
              <a:buNone/>
            </a:pPr>
            <a:r>
              <a:rPr lang="en-US" sz="1600" dirty="0">
                <a:solidFill>
                  <a:schemeClr val="tx2"/>
                </a:solidFill>
              </a:rPr>
              <a:t>There is a far more extensive library in the Icons PowerPoint on the SharePoint site.</a:t>
            </a:r>
          </a:p>
        </p:txBody>
      </p:sp>
      <p:pic>
        <p:nvPicPr>
          <p:cNvPr id="4" name="Picture 3">
            <a:extLst>
              <a:ext uri="{FF2B5EF4-FFF2-40B4-BE49-F238E27FC236}">
                <a16:creationId xmlns:a16="http://schemas.microsoft.com/office/drawing/2014/main" id="{F95AB2D4-EC9E-3F4C-8DA0-E3C84A5AF2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7226" y="2209125"/>
            <a:ext cx="914400" cy="914400"/>
          </a:xfrm>
          <a:prstGeom prst="rect">
            <a:avLst/>
          </a:prstGeom>
        </p:spPr>
      </p:pic>
      <p:pic>
        <p:nvPicPr>
          <p:cNvPr id="5" name="Picture 4">
            <a:extLst>
              <a:ext uri="{FF2B5EF4-FFF2-40B4-BE49-F238E27FC236}">
                <a16:creationId xmlns:a16="http://schemas.microsoft.com/office/drawing/2014/main" id="{0938CEB5-280C-AC4C-BABB-D6F41BF956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59988" y="2209125"/>
            <a:ext cx="914400" cy="914400"/>
          </a:xfrm>
          <a:prstGeom prst="rect">
            <a:avLst/>
          </a:prstGeom>
        </p:spPr>
      </p:pic>
      <p:pic>
        <p:nvPicPr>
          <p:cNvPr id="6" name="Picture 5">
            <a:extLst>
              <a:ext uri="{FF2B5EF4-FFF2-40B4-BE49-F238E27FC236}">
                <a16:creationId xmlns:a16="http://schemas.microsoft.com/office/drawing/2014/main" id="{F6630800-2B0A-714A-AB99-ABB5F41376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1369" y="2209125"/>
            <a:ext cx="914400" cy="914400"/>
          </a:xfrm>
          <a:prstGeom prst="rect">
            <a:avLst/>
          </a:prstGeom>
        </p:spPr>
      </p:pic>
      <p:pic>
        <p:nvPicPr>
          <p:cNvPr id="7" name="Picture 6">
            <a:extLst>
              <a:ext uri="{FF2B5EF4-FFF2-40B4-BE49-F238E27FC236}">
                <a16:creationId xmlns:a16="http://schemas.microsoft.com/office/drawing/2014/main" id="{91B55421-89A0-5244-867C-F4D37A57408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98607" y="2209125"/>
            <a:ext cx="914400" cy="914400"/>
          </a:xfrm>
          <a:prstGeom prst="rect">
            <a:avLst/>
          </a:prstGeom>
        </p:spPr>
      </p:pic>
      <p:pic>
        <p:nvPicPr>
          <p:cNvPr id="8" name="Picture 7">
            <a:extLst>
              <a:ext uri="{FF2B5EF4-FFF2-40B4-BE49-F238E27FC236}">
                <a16:creationId xmlns:a16="http://schemas.microsoft.com/office/drawing/2014/main" id="{318F1B5C-6590-B147-8990-E8D579FBC32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95893" y="3120238"/>
            <a:ext cx="914400" cy="914400"/>
          </a:xfrm>
          <a:prstGeom prst="rect">
            <a:avLst/>
          </a:prstGeom>
        </p:spPr>
      </p:pic>
      <p:pic>
        <p:nvPicPr>
          <p:cNvPr id="9" name="Picture 8">
            <a:extLst>
              <a:ext uri="{FF2B5EF4-FFF2-40B4-BE49-F238E27FC236}">
                <a16:creationId xmlns:a16="http://schemas.microsoft.com/office/drawing/2014/main" id="{AF5805BE-3E9C-4645-9C5C-84AF913D4DE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50598" y="4010787"/>
            <a:ext cx="914400" cy="914400"/>
          </a:xfrm>
          <a:prstGeom prst="rect">
            <a:avLst/>
          </a:prstGeom>
        </p:spPr>
      </p:pic>
      <p:pic>
        <p:nvPicPr>
          <p:cNvPr id="10" name="Picture 9">
            <a:extLst>
              <a:ext uri="{FF2B5EF4-FFF2-40B4-BE49-F238E27FC236}">
                <a16:creationId xmlns:a16="http://schemas.microsoft.com/office/drawing/2014/main" id="{2B217F73-9BF0-494E-9E9C-D9DC6234D77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91702" y="3120238"/>
            <a:ext cx="914400" cy="914400"/>
          </a:xfrm>
          <a:prstGeom prst="rect">
            <a:avLst/>
          </a:prstGeom>
        </p:spPr>
      </p:pic>
      <p:pic>
        <p:nvPicPr>
          <p:cNvPr id="11" name="Picture 10">
            <a:extLst>
              <a:ext uri="{FF2B5EF4-FFF2-40B4-BE49-F238E27FC236}">
                <a16:creationId xmlns:a16="http://schemas.microsoft.com/office/drawing/2014/main" id="{50E93392-737D-684B-98C0-44A5A0CFF4B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32019" y="3120238"/>
            <a:ext cx="914400" cy="914400"/>
          </a:xfrm>
          <a:prstGeom prst="rect">
            <a:avLst/>
          </a:prstGeom>
        </p:spPr>
      </p:pic>
      <p:pic>
        <p:nvPicPr>
          <p:cNvPr id="12" name="Picture 11">
            <a:extLst>
              <a:ext uri="{FF2B5EF4-FFF2-40B4-BE49-F238E27FC236}">
                <a16:creationId xmlns:a16="http://schemas.microsoft.com/office/drawing/2014/main" id="{10DAE0EE-D5B7-D34E-A089-76D895A95E7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75845" y="2209125"/>
            <a:ext cx="914400" cy="914400"/>
          </a:xfrm>
          <a:prstGeom prst="rect">
            <a:avLst/>
          </a:prstGeom>
        </p:spPr>
      </p:pic>
      <p:pic>
        <p:nvPicPr>
          <p:cNvPr id="13" name="Picture 12">
            <a:extLst>
              <a:ext uri="{FF2B5EF4-FFF2-40B4-BE49-F238E27FC236}">
                <a16:creationId xmlns:a16="http://schemas.microsoft.com/office/drawing/2014/main" id="{86246F9C-CE4B-FC48-A7A8-E985A8B7D79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27830" y="3120238"/>
            <a:ext cx="914400" cy="914400"/>
          </a:xfrm>
          <a:prstGeom prst="rect">
            <a:avLst/>
          </a:prstGeom>
        </p:spPr>
      </p:pic>
      <p:pic>
        <p:nvPicPr>
          <p:cNvPr id="14" name="Picture 13">
            <a:extLst>
              <a:ext uri="{FF2B5EF4-FFF2-40B4-BE49-F238E27FC236}">
                <a16:creationId xmlns:a16="http://schemas.microsoft.com/office/drawing/2014/main" id="{232D8B1C-F450-3445-A3F4-BEBA5D792E8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953083" y="2209125"/>
            <a:ext cx="914400" cy="914400"/>
          </a:xfrm>
          <a:prstGeom prst="rect">
            <a:avLst/>
          </a:prstGeom>
        </p:spPr>
      </p:pic>
      <p:pic>
        <p:nvPicPr>
          <p:cNvPr id="15" name="Picture 14">
            <a:extLst>
              <a:ext uri="{FF2B5EF4-FFF2-40B4-BE49-F238E27FC236}">
                <a16:creationId xmlns:a16="http://schemas.microsoft.com/office/drawing/2014/main" id="{E2879979-CB4C-D34E-B40A-FAF0A20B82C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8145" y="3120238"/>
            <a:ext cx="914400" cy="914400"/>
          </a:xfrm>
          <a:prstGeom prst="rect">
            <a:avLst/>
          </a:prstGeom>
        </p:spPr>
      </p:pic>
      <p:pic>
        <p:nvPicPr>
          <p:cNvPr id="16" name="Picture 15">
            <a:extLst>
              <a:ext uri="{FF2B5EF4-FFF2-40B4-BE49-F238E27FC236}">
                <a16:creationId xmlns:a16="http://schemas.microsoft.com/office/drawing/2014/main" id="{897F2D86-C5A2-A848-ABCA-BD7BA3BD26D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00082" y="3120238"/>
            <a:ext cx="914400" cy="914400"/>
          </a:xfrm>
          <a:prstGeom prst="rect">
            <a:avLst/>
          </a:prstGeom>
        </p:spPr>
      </p:pic>
      <p:pic>
        <p:nvPicPr>
          <p:cNvPr id="17" name="Picture 16">
            <a:extLst>
              <a:ext uri="{FF2B5EF4-FFF2-40B4-BE49-F238E27FC236}">
                <a16:creationId xmlns:a16="http://schemas.microsoft.com/office/drawing/2014/main" id="{E230303F-D2F2-2246-A56A-A85A6FD5B8B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959767" y="3120238"/>
            <a:ext cx="914400" cy="914400"/>
          </a:xfrm>
          <a:prstGeom prst="rect">
            <a:avLst/>
          </a:prstGeom>
        </p:spPr>
      </p:pic>
      <p:pic>
        <p:nvPicPr>
          <p:cNvPr id="18" name="Picture 17">
            <a:extLst>
              <a:ext uri="{FF2B5EF4-FFF2-40B4-BE49-F238E27FC236}">
                <a16:creationId xmlns:a16="http://schemas.microsoft.com/office/drawing/2014/main" id="{D20187BD-C57C-C942-A5E2-FFDDD5D1FAE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811270" y="4010787"/>
            <a:ext cx="914400" cy="914400"/>
          </a:xfrm>
          <a:prstGeom prst="rect">
            <a:avLst/>
          </a:prstGeom>
        </p:spPr>
      </p:pic>
      <p:pic>
        <p:nvPicPr>
          <p:cNvPr id="19" name="Picture 18">
            <a:extLst>
              <a:ext uri="{FF2B5EF4-FFF2-40B4-BE49-F238E27FC236}">
                <a16:creationId xmlns:a16="http://schemas.microsoft.com/office/drawing/2014/main" id="{025F20DC-2AA2-6C44-899F-3EFAADC6FBA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80934" y="4010787"/>
            <a:ext cx="914400" cy="914400"/>
          </a:xfrm>
          <a:prstGeom prst="rect">
            <a:avLst/>
          </a:prstGeom>
        </p:spPr>
      </p:pic>
      <p:pic>
        <p:nvPicPr>
          <p:cNvPr id="20" name="Picture 19">
            <a:extLst>
              <a:ext uri="{FF2B5EF4-FFF2-40B4-BE49-F238E27FC236}">
                <a16:creationId xmlns:a16="http://schemas.microsoft.com/office/drawing/2014/main" id="{B608B81D-AFCE-BA4F-A50D-514CD51B6AAD}"/>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941606" y="4010787"/>
            <a:ext cx="914400" cy="914400"/>
          </a:xfrm>
          <a:prstGeom prst="rect">
            <a:avLst/>
          </a:prstGeom>
        </p:spPr>
      </p:pic>
      <p:pic>
        <p:nvPicPr>
          <p:cNvPr id="21" name="Picture 20">
            <a:extLst>
              <a:ext uri="{FF2B5EF4-FFF2-40B4-BE49-F238E27FC236}">
                <a16:creationId xmlns:a16="http://schemas.microsoft.com/office/drawing/2014/main" id="{62DB9889-76F5-054E-85FB-932A56BB238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091702" y="2209125"/>
            <a:ext cx="914400" cy="914400"/>
          </a:xfrm>
          <a:prstGeom prst="rect">
            <a:avLst/>
          </a:prstGeom>
        </p:spPr>
      </p:pic>
      <p:pic>
        <p:nvPicPr>
          <p:cNvPr id="22" name="Picture 21">
            <a:extLst>
              <a:ext uri="{FF2B5EF4-FFF2-40B4-BE49-F238E27FC236}">
                <a16:creationId xmlns:a16="http://schemas.microsoft.com/office/drawing/2014/main" id="{EDD607C5-9029-3942-A141-DC1535A8EE0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420262" y="4010787"/>
            <a:ext cx="914400" cy="914400"/>
          </a:xfrm>
          <a:prstGeom prst="rect">
            <a:avLst/>
          </a:prstGeom>
        </p:spPr>
      </p:pic>
      <p:pic>
        <p:nvPicPr>
          <p:cNvPr id="23" name="Picture 22">
            <a:extLst>
              <a:ext uri="{FF2B5EF4-FFF2-40B4-BE49-F238E27FC236}">
                <a16:creationId xmlns:a16="http://schemas.microsoft.com/office/drawing/2014/main" id="{05A0F786-1640-254F-A941-E82EA4347A91}"/>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814464" y="2209125"/>
            <a:ext cx="914400" cy="914400"/>
          </a:xfrm>
          <a:prstGeom prst="rect">
            <a:avLst/>
          </a:prstGeom>
        </p:spPr>
      </p:pic>
      <p:pic>
        <p:nvPicPr>
          <p:cNvPr id="24" name="Picture 23">
            <a:extLst>
              <a:ext uri="{FF2B5EF4-FFF2-40B4-BE49-F238E27FC236}">
                <a16:creationId xmlns:a16="http://schemas.microsoft.com/office/drawing/2014/main" id="{B0C518D4-5256-C54F-A12F-F4CA6D0E80EB}"/>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289926" y="4010787"/>
            <a:ext cx="914400" cy="914400"/>
          </a:xfrm>
          <a:prstGeom prst="rect">
            <a:avLst/>
          </a:prstGeom>
        </p:spPr>
      </p:pic>
      <p:pic>
        <p:nvPicPr>
          <p:cNvPr id="25" name="Picture 24">
            <a:extLst>
              <a:ext uri="{FF2B5EF4-FFF2-40B4-BE49-F238E27FC236}">
                <a16:creationId xmlns:a16="http://schemas.microsoft.com/office/drawing/2014/main" id="{5D952338-BEA0-3648-9A6D-833579CF067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563956" y="3120238"/>
            <a:ext cx="914400" cy="914400"/>
          </a:xfrm>
          <a:prstGeom prst="rect">
            <a:avLst/>
          </a:prstGeom>
        </p:spPr>
      </p:pic>
      <p:pic>
        <p:nvPicPr>
          <p:cNvPr id="26" name="Picture 25">
            <a:extLst>
              <a:ext uri="{FF2B5EF4-FFF2-40B4-BE49-F238E27FC236}">
                <a16:creationId xmlns:a16="http://schemas.microsoft.com/office/drawing/2014/main" id="{EE9BBDCC-36F0-5C49-B0B6-649617AC556A}"/>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59590" y="4010787"/>
            <a:ext cx="914400" cy="914400"/>
          </a:xfrm>
          <a:prstGeom prst="rect">
            <a:avLst/>
          </a:prstGeom>
        </p:spPr>
      </p:pic>
      <p:pic>
        <p:nvPicPr>
          <p:cNvPr id="27" name="Picture 26">
            <a:extLst>
              <a:ext uri="{FF2B5EF4-FFF2-40B4-BE49-F238E27FC236}">
                <a16:creationId xmlns:a16="http://schemas.microsoft.com/office/drawing/2014/main" id="{98820D13-6ABD-0A48-AE1A-7CD9C0D2693D}"/>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71942" y="4010787"/>
            <a:ext cx="914400" cy="914400"/>
          </a:xfrm>
          <a:prstGeom prst="rect">
            <a:avLst/>
          </a:prstGeom>
        </p:spPr>
      </p:pic>
    </p:spTree>
    <p:extLst>
      <p:ext uri="{BB962C8B-B14F-4D97-AF65-F5344CB8AC3E}">
        <p14:creationId xmlns:p14="http://schemas.microsoft.com/office/powerpoint/2010/main" val="68610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age - Lodging">
    <p:spTree>
      <p:nvGrpSpPr>
        <p:cNvPr id="1" name=""/>
        <p:cNvGrpSpPr/>
        <p:nvPr/>
      </p:nvGrpSpPr>
      <p:grpSpPr>
        <a:xfrm>
          <a:off x="0" y="0"/>
          <a:ext cx="0" cy="0"/>
          <a:chOff x="0" y="0"/>
          <a:chExt cx="0" cy="0"/>
        </a:xfrm>
      </p:grpSpPr>
      <p:pic>
        <p:nvPicPr>
          <p:cNvPr id="8" name="Picture 7" descr="A room with a bed and a television&#10;&#10;Description automatically generated with low confidence">
            <a:extLst>
              <a:ext uri="{FF2B5EF4-FFF2-40B4-BE49-F238E27FC236}">
                <a16:creationId xmlns:a16="http://schemas.microsoft.com/office/drawing/2014/main" id="{E10096FB-8F3D-1C4A-9DDC-BFD20811882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3286" y="-1"/>
            <a:ext cx="9130714" cy="5143501"/>
          </a:xfrm>
          <a:prstGeom prst="rect">
            <a:avLst/>
          </a:prstGeom>
        </p:spPr>
      </p:pic>
      <p:sp>
        <p:nvSpPr>
          <p:cNvPr id="21" name="Rectangle 20">
            <a:extLst>
              <a:ext uri="{FF2B5EF4-FFF2-40B4-BE49-F238E27FC236}">
                <a16:creationId xmlns:a16="http://schemas.microsoft.com/office/drawing/2014/main" id="{F3192DC2-8AC3-BB42-A2C0-4E070D3B8236}"/>
              </a:ext>
            </a:extLst>
          </p:cNvPr>
          <p:cNvSpPr/>
          <p:nvPr userDrawn="1"/>
        </p:nvSpPr>
        <p:spPr>
          <a:xfrm>
            <a:off x="-1" y="-1"/>
            <a:ext cx="4836921" cy="5143501"/>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36920"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1169840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Page - Air">
    <p:spTree>
      <p:nvGrpSpPr>
        <p:cNvPr id="1" name=""/>
        <p:cNvGrpSpPr/>
        <p:nvPr/>
      </p:nvGrpSpPr>
      <p:grpSpPr>
        <a:xfrm>
          <a:off x="0" y="0"/>
          <a:ext cx="0" cy="0"/>
          <a:chOff x="0" y="0"/>
          <a:chExt cx="0" cy="0"/>
        </a:xfrm>
      </p:grpSpPr>
      <p:pic>
        <p:nvPicPr>
          <p:cNvPr id="4" name="Picture 3" descr="A picture containing sky, plane, outdoor, ground&#10;&#10;Description automatically generated">
            <a:extLst>
              <a:ext uri="{FF2B5EF4-FFF2-40B4-BE49-F238E27FC236}">
                <a16:creationId xmlns:a16="http://schemas.microsoft.com/office/drawing/2014/main" id="{4AE36195-0A3D-604D-967D-E4BE869DBC7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2535" y="-1"/>
            <a:ext cx="9156026" cy="5121729"/>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12535" y="0"/>
            <a:ext cx="4861986" cy="5143500"/>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2" y="4731016"/>
            <a:ext cx="4836921"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336545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age - Rent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E4F6C3-7C02-9945-812E-0D11A8F86EF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7496" y="1784"/>
            <a:ext cx="9144000" cy="5118158"/>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7496" y="-1"/>
            <a:ext cx="4844416" cy="5143501"/>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36920"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194627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4" name="Content Placeholder 3"/>
          <p:cNvSpPr>
            <a:spLocks noGrp="1"/>
          </p:cNvSpPr>
          <p:nvPr>
            <p:ph sz="quarter" idx="10" hasCustomPrompt="1"/>
          </p:nvPr>
        </p:nvSpPr>
        <p:spPr>
          <a:xfrm>
            <a:off x="455303" y="877661"/>
            <a:ext cx="8350460" cy="3951514"/>
          </a:xfrm>
        </p:spPr>
        <p:txBody>
          <a:bodyPr>
            <a:normAutofit/>
          </a:bodyPr>
          <a:lstStyle>
            <a:lvl1pPr>
              <a:lnSpc>
                <a:spcPct val="100000"/>
              </a:lnSpc>
              <a:spcBef>
                <a:spcPts val="600"/>
              </a:spcBef>
              <a:buClr>
                <a:srgbClr val="17345C"/>
              </a:buClr>
              <a:defRPr>
                <a:solidFill>
                  <a:schemeClr val="tx2"/>
                </a:solidFill>
              </a:defRPr>
            </a:lvl1pPr>
            <a:lvl2pPr>
              <a:lnSpc>
                <a:spcPct val="100000"/>
              </a:lnSpc>
              <a:spcBef>
                <a:spcPts val="600"/>
              </a:spcBef>
              <a:buClr>
                <a:srgbClr val="17345C"/>
              </a:buClr>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6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Col">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4" name="Content Placeholder 3"/>
          <p:cNvSpPr>
            <a:spLocks noGrp="1"/>
          </p:cNvSpPr>
          <p:nvPr>
            <p:ph sz="quarter" idx="10" hasCustomPrompt="1"/>
          </p:nvPr>
        </p:nvSpPr>
        <p:spPr>
          <a:xfrm>
            <a:off x="455303" y="877661"/>
            <a:ext cx="4018048" cy="3951514"/>
          </a:xfrm>
        </p:spPr>
        <p:txBody>
          <a:bodyPr>
            <a:normAutofit/>
          </a:bodyPr>
          <a:lstStyle>
            <a:lvl1pPr>
              <a:lnSpc>
                <a:spcPct val="100000"/>
              </a:lnSpc>
              <a:spcBef>
                <a:spcPts val="600"/>
              </a:spcBef>
              <a:defRPr>
                <a:solidFill>
                  <a:schemeClr val="tx2"/>
                </a:solidFill>
              </a:defRPr>
            </a:lvl1pPr>
            <a:lvl2pPr>
              <a:lnSpc>
                <a:spcPct val="100000"/>
              </a:lnSpc>
              <a:spcBef>
                <a:spcPts val="600"/>
              </a:spcBef>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hasCustomPrompt="1"/>
          </p:nvPr>
        </p:nvSpPr>
        <p:spPr>
          <a:xfrm>
            <a:off x="4784476" y="874980"/>
            <a:ext cx="3975153" cy="3992336"/>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943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3 Conten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303" y="271134"/>
            <a:ext cx="8350770" cy="486593"/>
          </a:xfrm>
        </p:spPr>
        <p:txBody>
          <a:bodyPr/>
          <a:lstStyle>
            <a:lvl1pPr>
              <a:defRPr/>
            </a:lvl1pPr>
          </a:lstStyle>
          <a:p>
            <a:r>
              <a:rPr lang="en-US" dirty="0"/>
              <a:t>Click to enter title</a:t>
            </a:r>
            <a:endParaRPr lang="en-GB" dirty="0"/>
          </a:p>
        </p:txBody>
      </p:sp>
      <p:sp>
        <p:nvSpPr>
          <p:cNvPr id="7" name="Content Placeholder 6"/>
          <p:cNvSpPr>
            <a:spLocks noGrp="1"/>
          </p:cNvSpPr>
          <p:nvPr>
            <p:ph sz="quarter" idx="13" hasCustomPrompt="1"/>
          </p:nvPr>
        </p:nvSpPr>
        <p:spPr>
          <a:xfrm>
            <a:off x="455303" y="881895"/>
            <a:ext cx="5171047" cy="3418721"/>
          </a:xfrm>
        </p:spPr>
        <p:txBody>
          <a:bodyPr>
            <a:normAutofit/>
          </a:bodyPr>
          <a:lstStyle>
            <a:lvl1pPr>
              <a:spcBef>
                <a:spcPts val="600"/>
              </a:spcBef>
              <a:buClr>
                <a:srgbClr val="00467F"/>
              </a:buClr>
              <a:defRPr sz="1650"/>
            </a:lvl1pPr>
            <a:lvl2pPr>
              <a:spcBef>
                <a:spcPts val="600"/>
              </a:spcBef>
              <a:buClr>
                <a:srgbClr val="17345C"/>
              </a:buClr>
              <a:defRPr sz="1650"/>
            </a:lvl2pPr>
            <a:lvl3pPr>
              <a:spcBef>
                <a:spcPts val="600"/>
              </a:spcBef>
              <a:defRPr sz="1650"/>
            </a:lvl3pPr>
            <a:lvl4pPr>
              <a:spcBef>
                <a:spcPts val="600"/>
              </a:spcBef>
              <a:defRPr sz="1650"/>
            </a:lvl4pPr>
            <a:lvl5pPr>
              <a:spcBef>
                <a:spcPts val="600"/>
              </a:spcBef>
              <a:defRPr sz="1650"/>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5327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1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304" y="892078"/>
            <a:ext cx="4570930" cy="3804557"/>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4"/>
          <p:cNvSpPr>
            <a:spLocks noGrp="1"/>
          </p:cNvSpPr>
          <p:nvPr>
            <p:ph type="pic" sz="quarter" idx="11" hasCustomPrompt="1"/>
          </p:nvPr>
        </p:nvSpPr>
        <p:spPr>
          <a:xfrm>
            <a:off x="5757864" y="1"/>
            <a:ext cx="3386137" cy="4487579"/>
          </a:xfrm>
        </p:spPr>
        <p:txBody>
          <a:bodyPr anchor="ctr"/>
          <a:lstStyle>
            <a:lvl1pPr marL="0" indent="0" algn="ctr">
              <a:buNone/>
              <a:defRPr/>
            </a:lvl1pPr>
          </a:lstStyle>
          <a:p>
            <a:r>
              <a:rPr lang="en-US" dirty="0"/>
              <a:t>Click to select image</a:t>
            </a:r>
          </a:p>
        </p:txBody>
      </p:sp>
      <p:sp>
        <p:nvSpPr>
          <p:cNvPr id="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7" name="Title Placeholder 1"/>
          <p:cNvSpPr>
            <a:spLocks noGrp="1"/>
          </p:cNvSpPr>
          <p:nvPr>
            <p:ph type="title"/>
          </p:nvPr>
        </p:nvSpPr>
        <p:spPr>
          <a:xfrm>
            <a:off x="455304" y="271134"/>
            <a:ext cx="4989361"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Tree>
    <p:extLst>
      <p:ext uri="{BB962C8B-B14F-4D97-AF65-F5344CB8AC3E}">
        <p14:creationId xmlns:p14="http://schemas.microsoft.com/office/powerpoint/2010/main" val="236544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303" y="271134"/>
            <a:ext cx="8350770" cy="601702"/>
          </a:xfrm>
          <a:prstGeom prst="rect">
            <a:avLst/>
          </a:prstGeom>
        </p:spPr>
        <p:txBody>
          <a:bodyPr vert="horz" lIns="0" tIns="0" rIns="0" bIns="0" rtlCol="0" anchor="t" anchorCtr="0">
            <a:noAutofit/>
          </a:bodyPr>
          <a:lstStyle/>
          <a:p>
            <a:r>
              <a:rPr lang="en-US" noProof="0" dirty="0"/>
              <a:t>Click to enter title</a:t>
            </a:r>
            <a:br>
              <a:rPr lang="en-US" noProof="0" dirty="0"/>
            </a:br>
            <a:endParaRPr lang="en-US" noProof="0" dirty="0"/>
          </a:p>
        </p:txBody>
      </p:sp>
      <p:sp>
        <p:nvSpPr>
          <p:cNvPr id="8" name="Text Placeholder 7"/>
          <p:cNvSpPr>
            <a:spLocks noGrp="1"/>
          </p:cNvSpPr>
          <p:nvPr>
            <p:ph type="body" idx="1"/>
          </p:nvPr>
        </p:nvSpPr>
        <p:spPr>
          <a:xfrm>
            <a:off x="459097" y="1039091"/>
            <a:ext cx="8346976" cy="3737016"/>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Slide Number Placeholder 5"/>
          <p:cNvSpPr>
            <a:spLocks noGrp="1"/>
          </p:cNvSpPr>
          <p:nvPr>
            <p:ph type="sldNum" sz="quarter" idx="4"/>
          </p:nvPr>
        </p:nvSpPr>
        <p:spPr>
          <a:xfrm>
            <a:off x="8534587" y="4891809"/>
            <a:ext cx="271487" cy="137392"/>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5" name="TextBox 4">
            <a:extLst>
              <a:ext uri="{FF2B5EF4-FFF2-40B4-BE49-F238E27FC236}">
                <a16:creationId xmlns:a16="http://schemas.microsoft.com/office/drawing/2014/main" id="{02478EAF-B3F1-5541-A5F4-4697B4003A3C}"/>
              </a:ext>
            </a:extLst>
          </p:cNvPr>
          <p:cNvSpPr txBox="1"/>
          <p:nvPr userDrawn="1"/>
        </p:nvSpPr>
        <p:spPr>
          <a:xfrm>
            <a:off x="362772" y="4858125"/>
            <a:ext cx="8171815" cy="213585"/>
          </a:xfrm>
          <a:prstGeom prst="rect">
            <a:avLst/>
          </a:prstGeom>
          <a:noFill/>
        </p:spPr>
        <p:txBody>
          <a:bodyPr wrap="square" rtlCol="0">
            <a:spAutoFit/>
          </a:bodyPr>
          <a:lstStyle/>
          <a:p>
            <a:pPr algn="l"/>
            <a:r>
              <a:rPr lang="en-US" sz="788" dirty="0">
                <a:solidFill>
                  <a:srgbClr val="15345D"/>
                </a:solidFill>
                <a:latin typeface="Arial" panose="020B0604020202020204" pitchFamily="34" charset="0"/>
                <a:cs typeface="Arial" panose="020B0604020202020204" pitchFamily="34" charset="0"/>
              </a:rPr>
              <a:t>Defense Travel Management Office</a:t>
            </a:r>
          </a:p>
        </p:txBody>
      </p:sp>
      <p:grpSp>
        <p:nvGrpSpPr>
          <p:cNvPr id="6" name="Group 5">
            <a:extLst>
              <a:ext uri="{FF2B5EF4-FFF2-40B4-BE49-F238E27FC236}">
                <a16:creationId xmlns:a16="http://schemas.microsoft.com/office/drawing/2014/main" id="{32E73619-2377-9E40-A7CC-FE9DC6BCAD8A}"/>
              </a:ext>
            </a:extLst>
          </p:cNvPr>
          <p:cNvGrpSpPr/>
          <p:nvPr userDrawn="1"/>
        </p:nvGrpSpPr>
        <p:grpSpPr>
          <a:xfrm rot="5400000">
            <a:off x="-2328259" y="2571750"/>
            <a:ext cx="5143500" cy="0"/>
            <a:chOff x="169672" y="5986196"/>
            <a:chExt cx="6857999" cy="3340101"/>
          </a:xfrm>
        </p:grpSpPr>
        <p:cxnSp>
          <p:nvCxnSpPr>
            <p:cNvPr id="7" name="Straight Connector 6">
              <a:extLst>
                <a:ext uri="{FF2B5EF4-FFF2-40B4-BE49-F238E27FC236}">
                  <a16:creationId xmlns:a16="http://schemas.microsoft.com/office/drawing/2014/main" id="{728A1466-0EC2-0140-B5F9-431AC9A9A3D3}"/>
                </a:ext>
              </a:extLst>
            </p:cNvPr>
            <p:cNvCxnSpPr>
              <a:cxnSpLocks/>
            </p:cNvCxnSpPr>
            <p:nvPr/>
          </p:nvCxnSpPr>
          <p:spPr>
            <a:xfrm rot="16200000" flipV="1">
              <a:off x="1029208" y="8466761"/>
              <a:ext cx="0" cy="1719072"/>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32C13B-7C72-BB43-9B63-0E30C5034149}"/>
                </a:ext>
              </a:extLst>
            </p:cNvPr>
            <p:cNvCxnSpPr>
              <a:cxnSpLocks/>
            </p:cNvCxnSpPr>
            <p:nvPr/>
          </p:nvCxnSpPr>
          <p:spPr>
            <a:xfrm rot="16200000" flipV="1">
              <a:off x="4458207" y="5126660"/>
              <a:ext cx="0" cy="1719072"/>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DE8FAF-1C5A-064D-A5E1-351AFC80AF8F}"/>
                </a:ext>
              </a:extLst>
            </p:cNvPr>
            <p:cNvCxnSpPr>
              <a:cxnSpLocks/>
            </p:cNvCxnSpPr>
            <p:nvPr/>
          </p:nvCxnSpPr>
          <p:spPr>
            <a:xfrm rot="16200000">
              <a:off x="2744608" y="5126660"/>
              <a:ext cx="0" cy="1719072"/>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1BFABB-6B74-2C4B-9904-5BEE64380B59}"/>
                </a:ext>
              </a:extLst>
            </p:cNvPr>
            <p:cNvCxnSpPr>
              <a:cxnSpLocks/>
            </p:cNvCxnSpPr>
            <p:nvPr/>
          </p:nvCxnSpPr>
          <p:spPr>
            <a:xfrm flipH="1">
              <a:off x="5308599" y="7656247"/>
              <a:ext cx="1719072" cy="0"/>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2361896"/>
      </p:ext>
    </p:extLst>
  </p:cSld>
  <p:clrMap bg1="lt1" tx1="dk1" bg2="lt2" tx2="dk2" accent1="accent1" accent2="accent2" accent3="accent3" accent4="accent4" accent5="accent5" accent6="accent6" hlink="hlink" folHlink="folHlink"/>
  <p:sldLayoutIdLst>
    <p:sldLayoutId id="2147483673" r:id="rId1"/>
    <p:sldLayoutId id="2147483706" r:id="rId2"/>
    <p:sldLayoutId id="2147483707" r:id="rId3"/>
    <p:sldLayoutId id="2147483708" r:id="rId4"/>
    <p:sldLayoutId id="2147483709" r:id="rId5"/>
    <p:sldLayoutId id="2147483680" r:id="rId6"/>
    <p:sldLayoutId id="2147483681" r:id="rId7"/>
    <p:sldLayoutId id="2147483688" r:id="rId8"/>
    <p:sldLayoutId id="2147483682" r:id="rId9"/>
    <p:sldLayoutId id="2147483683" r:id="rId10"/>
    <p:sldLayoutId id="2147483684" r:id="rId11"/>
    <p:sldLayoutId id="2147483685" r:id="rId12"/>
    <p:sldLayoutId id="2147483711" r:id="rId13"/>
    <p:sldLayoutId id="2147483712" r:id="rId14"/>
    <p:sldLayoutId id="2147483713" r:id="rId15"/>
    <p:sldLayoutId id="2147483714"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Lst>
  <p:hf hdr="0" ftr="0" dt="0"/>
  <p:txStyles>
    <p:titleStyle>
      <a:lvl1pPr algn="l" defTabSz="514351" rtl="0" eaLnBrk="1" latinLnBrk="0" hangingPunct="1">
        <a:lnSpc>
          <a:spcPct val="100000"/>
        </a:lnSpc>
        <a:spcBef>
          <a:spcPct val="0"/>
        </a:spcBef>
        <a:buNone/>
        <a:defRPr sz="2400" b="1" kern="1200" baseline="0">
          <a:solidFill>
            <a:srgbClr val="00467F"/>
          </a:solidFill>
          <a:latin typeface="+mj-lt"/>
          <a:ea typeface="+mj-ea"/>
          <a:cs typeface="+mj-cs"/>
        </a:defRPr>
      </a:lvl1pPr>
    </p:titleStyle>
    <p:bodyStyle>
      <a:lvl1pPr marL="342900" indent="-213122" algn="l" defTabSz="514351" rtl="0" eaLnBrk="1" latinLnBrk="0" hangingPunct="1">
        <a:lnSpc>
          <a:spcPct val="100000"/>
        </a:lnSpc>
        <a:spcBef>
          <a:spcPts val="600"/>
        </a:spcBef>
        <a:buClr>
          <a:srgbClr val="00467F"/>
        </a:buClr>
        <a:buSzPct val="110000"/>
        <a:buFont typeface="Arial" panose="020B0604020202020204" pitchFamily="34" charset="0"/>
        <a:buChar char="•"/>
        <a:defRPr sz="2000" kern="1200">
          <a:solidFill>
            <a:srgbClr val="000000"/>
          </a:solidFill>
          <a:latin typeface="+mn-lt"/>
          <a:ea typeface="+mn-ea"/>
          <a:cs typeface="+mn-cs"/>
        </a:defRPr>
      </a:lvl1pPr>
      <a:lvl2pPr marL="573088" indent="-228600" algn="l" defTabSz="514351" rtl="0" eaLnBrk="1" latinLnBrk="0" hangingPunct="1">
        <a:lnSpc>
          <a:spcPct val="100000"/>
        </a:lnSpc>
        <a:spcBef>
          <a:spcPts val="600"/>
        </a:spcBef>
        <a:buClr>
          <a:srgbClr val="00467F"/>
        </a:buClr>
        <a:buSzPct val="115000"/>
        <a:buFont typeface="Arial" panose="020B0604020202020204" pitchFamily="34" charset="0"/>
        <a:buChar char="-"/>
        <a:tabLst/>
        <a:defRPr lang="en-US" sz="1800" kern="1200" dirty="0" smtClean="0">
          <a:solidFill>
            <a:srgbClr val="000000"/>
          </a:solidFill>
          <a:latin typeface="+mn-lt"/>
          <a:ea typeface="+mn-ea"/>
          <a:cs typeface="+mn-cs"/>
        </a:defRPr>
      </a:lvl2pPr>
      <a:lvl3pPr marL="800100" indent="-200025" algn="l" defTabSz="514351" rtl="0" eaLnBrk="1" latinLnBrk="0" hangingPunct="1">
        <a:lnSpc>
          <a:spcPct val="100000"/>
        </a:lnSpc>
        <a:spcBef>
          <a:spcPts val="600"/>
        </a:spcBef>
        <a:buClr>
          <a:srgbClr val="00467F"/>
        </a:buClr>
        <a:buSzPct val="100000"/>
        <a:buFont typeface="Wingdings" panose="05000000000000000000" pitchFamily="2" charset="2"/>
        <a:buChar char="§"/>
        <a:defRPr lang="en-US" sz="1800" kern="1200" dirty="0">
          <a:solidFill>
            <a:srgbClr val="000000"/>
          </a:solidFill>
          <a:latin typeface="+mn-lt"/>
          <a:ea typeface="+mn-ea"/>
          <a:cs typeface="+mn-cs"/>
        </a:defRPr>
      </a:lvl3pPr>
      <a:lvl4pPr marL="1028700" marR="0" indent="-228600" algn="l" defTabSz="514351" rtl="0" eaLnBrk="1" fontAlgn="auto" latinLnBrk="0" hangingPunct="1">
        <a:lnSpc>
          <a:spcPct val="100000"/>
        </a:lnSpc>
        <a:spcBef>
          <a:spcPts val="600"/>
        </a:spcBef>
        <a:spcAft>
          <a:spcPts val="0"/>
        </a:spcAft>
        <a:buClr>
          <a:srgbClr val="00467F"/>
        </a:buClr>
        <a:buSzPct val="100000"/>
        <a:buFont typeface="Arial" panose="020B0604020202020204" pitchFamily="34" charset="0"/>
        <a:buChar char="○"/>
        <a:tabLst/>
        <a:defRPr lang="en-US" sz="1800" kern="1200" dirty="0">
          <a:solidFill>
            <a:srgbClr val="000000"/>
          </a:solidFill>
          <a:latin typeface="+mn-lt"/>
          <a:ea typeface="+mn-ea"/>
          <a:cs typeface="+mn-cs"/>
        </a:defRPr>
      </a:lvl4pPr>
      <a:lvl5pPr marL="1198563" indent="-169863" algn="l" defTabSz="514351" rtl="0" eaLnBrk="1" latinLnBrk="0" hangingPunct="1">
        <a:lnSpc>
          <a:spcPct val="100000"/>
        </a:lnSpc>
        <a:spcBef>
          <a:spcPts val="600"/>
        </a:spcBef>
        <a:buClr>
          <a:srgbClr val="00467F"/>
        </a:buClr>
        <a:buSzPct val="100000"/>
        <a:buFont typeface="Arial" panose="020B0604020202020204" pitchFamily="34" charset="0"/>
        <a:buChar char="•"/>
        <a:defRPr lang="en-US" sz="1800" kern="1200" dirty="0" smtClean="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1" rtl="0" eaLnBrk="1" latinLnBrk="0" hangingPunct="1">
        <a:defRPr sz="1013" kern="1200">
          <a:solidFill>
            <a:schemeClr val="tx1"/>
          </a:solidFill>
          <a:latin typeface="+mn-lt"/>
          <a:ea typeface="+mn-ea"/>
          <a:cs typeface="+mn-cs"/>
        </a:defRPr>
      </a:lvl1pPr>
      <a:lvl2pPr marL="257174" algn="l" defTabSz="514351" rtl="0" eaLnBrk="1" latinLnBrk="0" hangingPunct="1">
        <a:defRPr sz="1013" kern="1200">
          <a:solidFill>
            <a:schemeClr val="tx1"/>
          </a:solidFill>
          <a:latin typeface="+mn-lt"/>
          <a:ea typeface="+mn-ea"/>
          <a:cs typeface="+mn-cs"/>
        </a:defRPr>
      </a:lvl2pPr>
      <a:lvl3pPr marL="514351" algn="l" defTabSz="514351" rtl="0" eaLnBrk="1" latinLnBrk="0" hangingPunct="1">
        <a:defRPr sz="1013" kern="1200">
          <a:solidFill>
            <a:schemeClr val="tx1"/>
          </a:solidFill>
          <a:latin typeface="+mn-lt"/>
          <a:ea typeface="+mn-ea"/>
          <a:cs typeface="+mn-cs"/>
        </a:defRPr>
      </a:lvl3pPr>
      <a:lvl4pPr marL="771525" algn="l" defTabSz="514351" rtl="0" eaLnBrk="1" latinLnBrk="0" hangingPunct="1">
        <a:defRPr sz="1013" kern="1200">
          <a:solidFill>
            <a:schemeClr val="tx1"/>
          </a:solidFill>
          <a:latin typeface="+mn-lt"/>
          <a:ea typeface="+mn-ea"/>
          <a:cs typeface="+mn-cs"/>
        </a:defRPr>
      </a:lvl4pPr>
      <a:lvl5pPr marL="1028701" algn="l" defTabSz="514351" rtl="0" eaLnBrk="1" latinLnBrk="0" hangingPunct="1">
        <a:defRPr sz="1013" kern="1200">
          <a:solidFill>
            <a:schemeClr val="tx1"/>
          </a:solidFill>
          <a:latin typeface="+mn-lt"/>
          <a:ea typeface="+mn-ea"/>
          <a:cs typeface="+mn-cs"/>
        </a:defRPr>
      </a:lvl5pPr>
      <a:lvl6pPr marL="1285877" algn="l" defTabSz="514351" rtl="0" eaLnBrk="1" latinLnBrk="0" hangingPunct="1">
        <a:defRPr sz="1013" kern="1200">
          <a:solidFill>
            <a:schemeClr val="tx1"/>
          </a:solidFill>
          <a:latin typeface="+mn-lt"/>
          <a:ea typeface="+mn-ea"/>
          <a:cs typeface="+mn-cs"/>
        </a:defRPr>
      </a:lvl6pPr>
      <a:lvl7pPr marL="1543052" algn="l" defTabSz="514351" rtl="0" eaLnBrk="1" latinLnBrk="0" hangingPunct="1">
        <a:defRPr sz="1013" kern="1200">
          <a:solidFill>
            <a:schemeClr val="tx1"/>
          </a:solidFill>
          <a:latin typeface="+mn-lt"/>
          <a:ea typeface="+mn-ea"/>
          <a:cs typeface="+mn-cs"/>
        </a:defRPr>
      </a:lvl7pPr>
      <a:lvl8pPr marL="1800225" algn="l" defTabSz="514351" rtl="0" eaLnBrk="1" latinLnBrk="0" hangingPunct="1">
        <a:defRPr sz="1013" kern="1200">
          <a:solidFill>
            <a:schemeClr val="tx1"/>
          </a:solidFill>
          <a:latin typeface="+mn-lt"/>
          <a:ea typeface="+mn-ea"/>
          <a:cs typeface="+mn-cs"/>
        </a:defRPr>
      </a:lvl8pPr>
      <a:lvl9pPr marL="2057399" algn="l" defTabSz="514351"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zoomgov.com/u/absGdkJ9AD"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s://www.ndtahq.com/events/gov-travels/registration-2/"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www.linkedin.com/company/defense-travel-management-office/"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hyperlink" Target="https://www.travel.dod.mil/About/News/Article/Article/3538502/updated-per-diem-names-in-dt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www.travel.dod.mil/about/news/article/article/3000711/nominations-open-for-excellence-in-practice-award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www.linkedin.com/company/defense-travel-management-office/" TargetMode="External"/><Relationship Id="rId5" Type="http://schemas.openxmlformats.org/officeDocument/2006/relationships/hyperlink" Target="https://www.ndtahq.com/events/gov-travels/registration-2/" TargetMode="External"/><Relationship Id="rId4" Type="http://schemas.openxmlformats.org/officeDocument/2006/relationships/hyperlink" Target="https://www.travel.dod.mil/About/News/Dispatch-Newsletter/"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travel.dod.mil/About/News/Article/Article/3538502/updated-per-diem-names-in-dt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www.travel.dod.mil/Support/Travel-Assistance-Center/TAC-Outreach" TargetMode="External"/><Relationship Id="rId4" Type="http://schemas.openxmlformats.org/officeDocument/2006/relationships/hyperlink" Target="https://www.defensetravel.dod.mil/passpor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travel.dod.mil/about/news/article/article/3000711/nominations-open-for-excellence-in-practice-awards/" TargetMode="External"/><Relationship Id="rId2" Type="http://schemas.openxmlformats.org/officeDocument/2006/relationships/hyperlink" Target="https://www.travel.dod.mil/About/News/Dispatch-Newsletter/"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8647616B-7E97-4550-8816-07BDF6E5C8A8}"/>
              </a:ext>
            </a:extLst>
          </p:cNvPr>
          <p:cNvSpPr>
            <a:spLocks noGrp="1"/>
          </p:cNvSpPr>
          <p:nvPr>
            <p:ph type="title"/>
          </p:nvPr>
        </p:nvSpPr>
        <p:spPr/>
        <p:txBody>
          <a:bodyPr/>
          <a:lstStyle/>
          <a:p>
            <a:r>
              <a:rPr lang="en-US" dirty="0"/>
              <a:t>Welcome to the TAC Outreach Call</a:t>
            </a:r>
          </a:p>
        </p:txBody>
      </p:sp>
      <p:sp>
        <p:nvSpPr>
          <p:cNvPr id="27" name="Content Placeholder 26">
            <a:extLst>
              <a:ext uri="{FF2B5EF4-FFF2-40B4-BE49-F238E27FC236}">
                <a16:creationId xmlns:a16="http://schemas.microsoft.com/office/drawing/2014/main" id="{BB76C96F-C0F3-41CD-9FE6-B18FA8B4FC17}"/>
              </a:ext>
            </a:extLst>
          </p:cNvPr>
          <p:cNvSpPr>
            <a:spLocks noGrp="1"/>
          </p:cNvSpPr>
          <p:nvPr>
            <p:ph sz="quarter" idx="10"/>
          </p:nvPr>
        </p:nvSpPr>
        <p:spPr>
          <a:xfrm>
            <a:off x="455303" y="767762"/>
            <a:ext cx="8350460" cy="1614079"/>
          </a:xfrm>
        </p:spPr>
        <p:txBody>
          <a:bodyPr/>
          <a:lstStyle/>
          <a:p>
            <a:pPr marL="129778" indent="0">
              <a:buNone/>
            </a:pPr>
            <a:r>
              <a:rPr lang="en-US" dirty="0"/>
              <a:t>Presenter(s) 	– Dan Greene</a:t>
            </a:r>
            <a:br>
              <a:rPr lang="en-US" dirty="0"/>
            </a:br>
            <a:r>
              <a:rPr lang="en-US" dirty="0"/>
              <a:t>				– Jason Prado</a:t>
            </a:r>
          </a:p>
          <a:p>
            <a:pPr marL="129778" indent="0">
              <a:buNone/>
            </a:pPr>
            <a:r>
              <a:rPr lang="en-US" dirty="0"/>
              <a:t>	Date 		– October 24, 2023</a:t>
            </a:r>
          </a:p>
          <a:p>
            <a:pPr marL="129778" indent="0">
              <a:buNone/>
            </a:pPr>
            <a:r>
              <a:rPr lang="en-US" dirty="0"/>
              <a:t>	Topic		– FY23 MR4, Announcements, and Updates</a:t>
            </a:r>
          </a:p>
        </p:txBody>
      </p:sp>
      <p:sp>
        <p:nvSpPr>
          <p:cNvPr id="28" name="Content Placeholder 26">
            <a:extLst>
              <a:ext uri="{FF2B5EF4-FFF2-40B4-BE49-F238E27FC236}">
                <a16:creationId xmlns:a16="http://schemas.microsoft.com/office/drawing/2014/main" id="{7635D9DE-38B0-433E-9BB9-52C6974D3753}"/>
              </a:ext>
            </a:extLst>
          </p:cNvPr>
          <p:cNvSpPr txBox="1">
            <a:spLocks/>
          </p:cNvSpPr>
          <p:nvPr/>
        </p:nvSpPr>
        <p:spPr>
          <a:xfrm>
            <a:off x="455613" y="2216525"/>
            <a:ext cx="8350460" cy="2228226"/>
          </a:xfrm>
          <a:prstGeom prst="rect">
            <a:avLst/>
          </a:prstGeom>
        </p:spPr>
        <p:txBody>
          <a:bodyPr vert="horz" lIns="0" tIns="0" rIns="0" bIns="0" rtlCol="0" anchor="t" anchorCtr="0">
            <a:normAutofit/>
          </a:bodyPr>
          <a:lstStyle>
            <a:lvl1pPr marL="342900" indent="-213122" algn="l" defTabSz="514351" rtl="0" eaLnBrk="1" latinLnBrk="0" hangingPunct="1">
              <a:lnSpc>
                <a:spcPct val="100000"/>
              </a:lnSpc>
              <a:spcBef>
                <a:spcPts val="750"/>
              </a:spcBef>
              <a:buClr>
                <a:srgbClr val="17345C"/>
              </a:buClr>
              <a:buSzPct val="110000"/>
              <a:buFont typeface="Arial" panose="020B0604020202020204" pitchFamily="34" charset="0"/>
              <a:buChar char="•"/>
              <a:defRPr sz="2000" kern="1200">
                <a:solidFill>
                  <a:schemeClr val="tx2"/>
                </a:solidFill>
                <a:latin typeface="+mn-lt"/>
                <a:ea typeface="+mn-ea"/>
                <a:cs typeface="+mn-cs"/>
              </a:defRPr>
            </a:lvl1pPr>
            <a:lvl2pPr marL="573088" indent="-228600" algn="l" defTabSz="514351" rtl="0" eaLnBrk="1" latinLnBrk="0" hangingPunct="1">
              <a:lnSpc>
                <a:spcPct val="100000"/>
              </a:lnSpc>
              <a:spcBef>
                <a:spcPts val="750"/>
              </a:spcBef>
              <a:buClr>
                <a:srgbClr val="17345C"/>
              </a:buClr>
              <a:buSzPct val="115000"/>
              <a:buFont typeface="Arial" panose="020B0604020202020204" pitchFamily="34" charset="0"/>
              <a:buChar char="-"/>
              <a:tabLst/>
              <a:defRPr lang="en-US" sz="1800" kern="1200">
                <a:solidFill>
                  <a:schemeClr val="tx2"/>
                </a:solidFill>
                <a:latin typeface="+mn-lt"/>
                <a:ea typeface="+mn-ea"/>
                <a:cs typeface="+mn-cs"/>
              </a:defRPr>
            </a:lvl2pPr>
            <a:lvl3pPr marL="800100" indent="-200025" algn="l" defTabSz="514351" rtl="0" eaLnBrk="1" latinLnBrk="0" hangingPunct="1">
              <a:lnSpc>
                <a:spcPct val="100000"/>
              </a:lnSpc>
              <a:spcBef>
                <a:spcPts val="750"/>
              </a:spcBef>
              <a:buClr>
                <a:srgbClr val="00467F"/>
              </a:buClr>
              <a:buSzPct val="100000"/>
              <a:buFont typeface="Wingdings" panose="05000000000000000000" pitchFamily="2" charset="2"/>
              <a:buChar char="§"/>
              <a:defRPr lang="en-US" sz="1800" kern="1200">
                <a:solidFill>
                  <a:schemeClr val="tx2"/>
                </a:solidFill>
                <a:latin typeface="+mn-lt"/>
                <a:ea typeface="+mn-ea"/>
                <a:cs typeface="+mn-cs"/>
              </a:defRPr>
            </a:lvl3pPr>
            <a:lvl4pPr marL="1028700" marR="0" indent="-228600" algn="l" defTabSz="514351" rtl="0" eaLnBrk="1" fontAlgn="auto" latinLnBrk="0" hangingPunct="1">
              <a:lnSpc>
                <a:spcPct val="100000"/>
              </a:lnSpc>
              <a:spcBef>
                <a:spcPts val="750"/>
              </a:spcBef>
              <a:spcAft>
                <a:spcPts val="0"/>
              </a:spcAft>
              <a:buClr>
                <a:srgbClr val="00467F"/>
              </a:buClr>
              <a:buSzPct val="100000"/>
              <a:buFont typeface="Arial" panose="020B0604020202020204" pitchFamily="34" charset="0"/>
              <a:buChar char="○"/>
              <a:tabLst/>
              <a:defRPr lang="en-US" sz="1800" kern="1200">
                <a:solidFill>
                  <a:schemeClr val="tx2"/>
                </a:solidFill>
                <a:latin typeface="+mn-lt"/>
                <a:ea typeface="+mn-ea"/>
                <a:cs typeface="+mn-cs"/>
              </a:defRPr>
            </a:lvl4pPr>
            <a:lvl5pPr marL="1198563" indent="-169863" algn="l" defTabSz="514351" rtl="0" eaLnBrk="1" latinLnBrk="0" hangingPunct="1">
              <a:lnSpc>
                <a:spcPct val="100000"/>
              </a:lnSpc>
              <a:spcBef>
                <a:spcPts val="750"/>
              </a:spcBef>
              <a:buClr>
                <a:srgbClr val="00467F"/>
              </a:buClr>
              <a:buSzPct val="100000"/>
              <a:buFont typeface="Arial" panose="020B0604020202020204" pitchFamily="34" charset="0"/>
              <a:buChar char="•"/>
              <a:defRPr lang="en-US" sz="1800" kern="120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29778" indent="0" algn="ctr">
              <a:buNone/>
            </a:pPr>
            <a:r>
              <a:rPr lang="en-US" b="1" u="sng" dirty="0"/>
              <a:t>The presentation will begin shortly</a:t>
            </a:r>
          </a:p>
          <a:p>
            <a:pPr marL="129778" indent="0">
              <a:buNone/>
            </a:pPr>
            <a:r>
              <a:rPr lang="en-US" sz="1400" dirty="0"/>
              <a:t>Audio is available through ZoomGov (ensure you enable Audio) or using the telephone number(s) below.</a:t>
            </a:r>
            <a:r>
              <a:rPr lang="en-US" dirty="0"/>
              <a:t>			</a:t>
            </a:r>
          </a:p>
          <a:p>
            <a:pPr marL="129778" indent="0">
              <a:buNone/>
            </a:pPr>
            <a:endParaRPr lang="en-US" dirty="0"/>
          </a:p>
        </p:txBody>
      </p:sp>
      <p:graphicFrame>
        <p:nvGraphicFramePr>
          <p:cNvPr id="2" name="Table 2">
            <a:extLst>
              <a:ext uri="{FF2B5EF4-FFF2-40B4-BE49-F238E27FC236}">
                <a16:creationId xmlns:a16="http://schemas.microsoft.com/office/drawing/2014/main" id="{9505D456-3136-4DCB-AADD-47AE87130FE0}"/>
              </a:ext>
            </a:extLst>
          </p:cNvPr>
          <p:cNvGraphicFramePr>
            <a:graphicFrameLocks noGrp="1"/>
          </p:cNvGraphicFramePr>
          <p:nvPr>
            <p:extLst>
              <p:ext uri="{D42A27DB-BD31-4B8C-83A1-F6EECF244321}">
                <p14:modId xmlns:p14="http://schemas.microsoft.com/office/powerpoint/2010/main" val="1743184757"/>
              </p:ext>
            </p:extLst>
          </p:nvPr>
        </p:nvGraphicFramePr>
        <p:xfrm>
          <a:off x="1670501" y="3087683"/>
          <a:ext cx="5920064" cy="1779654"/>
        </p:xfrm>
        <a:graphic>
          <a:graphicData uri="http://schemas.openxmlformats.org/drawingml/2006/table">
            <a:tbl>
              <a:tblPr firstRow="1" bandRow="1">
                <a:tableStyleId>{5C22544A-7EE6-4342-B048-85BDC9FD1C3A}</a:tableStyleId>
              </a:tblPr>
              <a:tblGrid>
                <a:gridCol w="2999703">
                  <a:extLst>
                    <a:ext uri="{9D8B030D-6E8A-4147-A177-3AD203B41FA5}">
                      <a16:colId xmlns:a16="http://schemas.microsoft.com/office/drawing/2014/main" val="442405700"/>
                    </a:ext>
                  </a:extLst>
                </a:gridCol>
                <a:gridCol w="2920361">
                  <a:extLst>
                    <a:ext uri="{9D8B030D-6E8A-4147-A177-3AD203B41FA5}">
                      <a16:colId xmlns:a16="http://schemas.microsoft.com/office/drawing/2014/main" val="668181005"/>
                    </a:ext>
                  </a:extLst>
                </a:gridCol>
              </a:tblGrid>
              <a:tr h="231342">
                <a:tc>
                  <a:txBody>
                    <a:bodyPr/>
                    <a:lstStyle/>
                    <a:p>
                      <a:pPr algn="ctr"/>
                      <a:r>
                        <a:rPr lang="en-US" b="1" dirty="0"/>
                        <a:t>Location</a:t>
                      </a:r>
                    </a:p>
                  </a:txBody>
                  <a:tcPr anchor="ctr"/>
                </a:tc>
                <a:tc>
                  <a:txBody>
                    <a:bodyPr/>
                    <a:lstStyle/>
                    <a:p>
                      <a:pPr algn="ctr"/>
                      <a:r>
                        <a:rPr lang="en-US" b="1" dirty="0"/>
                        <a:t>Phone Number</a:t>
                      </a:r>
                    </a:p>
                  </a:txBody>
                  <a:tcPr anchor="ctr"/>
                </a:tc>
                <a:extLst>
                  <a:ext uri="{0D108BD9-81ED-4DB2-BD59-A6C34878D82A}">
                    <a16:rowId xmlns:a16="http://schemas.microsoft.com/office/drawing/2014/main" val="3740866572"/>
                  </a:ext>
                </a:extLst>
              </a:tr>
              <a:tr h="230456">
                <a:tc>
                  <a:txBody>
                    <a:bodyPr/>
                    <a:lstStyle/>
                    <a:p>
                      <a:pPr algn="ctr"/>
                      <a:r>
                        <a:rPr lang="en-US" dirty="0"/>
                        <a:t>United States</a:t>
                      </a:r>
                    </a:p>
                  </a:txBody>
                  <a:tcPr anchor="ctr"/>
                </a:tc>
                <a:tc>
                  <a:txBody>
                    <a:bodyPr/>
                    <a:lstStyle/>
                    <a:p>
                      <a:pPr algn="ctr"/>
                      <a:r>
                        <a:rPr lang="en-US" sz="1013" kern="1200" dirty="0">
                          <a:solidFill>
                            <a:schemeClr val="dk1"/>
                          </a:solidFill>
                          <a:effectLst/>
                          <a:latin typeface="+mn-lt"/>
                          <a:ea typeface="+mn-ea"/>
                          <a:cs typeface="+mn-cs"/>
                        </a:rPr>
                        <a:t>551 285 1373</a:t>
                      </a:r>
                      <a:endParaRPr lang="en-US" dirty="0"/>
                    </a:p>
                  </a:txBody>
                  <a:tcPr anchor="ctr"/>
                </a:tc>
                <a:extLst>
                  <a:ext uri="{0D108BD9-81ED-4DB2-BD59-A6C34878D82A}">
                    <a16:rowId xmlns:a16="http://schemas.microsoft.com/office/drawing/2014/main" val="10253231"/>
                  </a:ext>
                </a:extLst>
              </a:tr>
              <a:tr h="230456">
                <a:tc>
                  <a:txBody>
                    <a:bodyPr/>
                    <a:lstStyle/>
                    <a:p>
                      <a:pPr algn="ctr"/>
                      <a:r>
                        <a:rPr lang="en-US" dirty="0"/>
                        <a:t>United States (San Jose)</a:t>
                      </a:r>
                    </a:p>
                  </a:txBody>
                  <a:tcPr anchor="ctr"/>
                </a:tc>
                <a:tc>
                  <a:txBody>
                    <a:bodyPr/>
                    <a:lstStyle/>
                    <a:p>
                      <a:pPr algn="ctr"/>
                      <a:r>
                        <a:rPr lang="en-US" sz="1013" kern="1200" dirty="0">
                          <a:solidFill>
                            <a:schemeClr val="dk1"/>
                          </a:solidFill>
                          <a:effectLst/>
                          <a:latin typeface="+mn-lt"/>
                          <a:ea typeface="+mn-ea"/>
                          <a:cs typeface="+mn-cs"/>
                        </a:rPr>
                        <a:t>669 254 5252</a:t>
                      </a:r>
                      <a:endParaRPr lang="en-US" dirty="0"/>
                    </a:p>
                  </a:txBody>
                  <a:tcPr anchor="ctr"/>
                </a:tc>
                <a:extLst>
                  <a:ext uri="{0D108BD9-81ED-4DB2-BD59-A6C34878D82A}">
                    <a16:rowId xmlns:a16="http://schemas.microsoft.com/office/drawing/2014/main" val="64216419"/>
                  </a:ext>
                </a:extLst>
              </a:tr>
              <a:tr h="230456">
                <a:tc>
                  <a:txBody>
                    <a:bodyPr/>
                    <a:lstStyle/>
                    <a:p>
                      <a:pPr algn="ctr"/>
                      <a:r>
                        <a:rPr lang="en-US" dirty="0"/>
                        <a:t>United States (New York)</a:t>
                      </a:r>
                    </a:p>
                  </a:txBody>
                  <a:tcPr anchor="ctr"/>
                </a:tc>
                <a:tc>
                  <a:txBody>
                    <a:bodyPr/>
                    <a:lstStyle/>
                    <a:p>
                      <a:pPr algn="ctr"/>
                      <a:r>
                        <a:rPr lang="en-US" sz="1013" kern="1200" dirty="0">
                          <a:solidFill>
                            <a:schemeClr val="dk1"/>
                          </a:solidFill>
                          <a:effectLst/>
                          <a:latin typeface="+mn-lt"/>
                          <a:ea typeface="+mn-ea"/>
                          <a:cs typeface="+mn-cs"/>
                        </a:rPr>
                        <a:t>646 828 7666</a:t>
                      </a:r>
                      <a:endParaRPr lang="en-US" dirty="0"/>
                    </a:p>
                  </a:txBody>
                  <a:tcPr anchor="ctr"/>
                </a:tc>
                <a:extLst>
                  <a:ext uri="{0D108BD9-81ED-4DB2-BD59-A6C34878D82A}">
                    <a16:rowId xmlns:a16="http://schemas.microsoft.com/office/drawing/2014/main" val="1620546200"/>
                  </a:ext>
                </a:extLst>
              </a:tr>
              <a:tr h="230456">
                <a:tc>
                  <a:txBody>
                    <a:bodyPr/>
                    <a:lstStyle/>
                    <a:p>
                      <a:pPr algn="ctr"/>
                      <a:r>
                        <a:rPr lang="en-US" dirty="0"/>
                        <a:t>United States (Toll Free)</a:t>
                      </a:r>
                    </a:p>
                  </a:txBody>
                  <a:tcPr anchor="ctr"/>
                </a:tc>
                <a:tc>
                  <a:txBody>
                    <a:bodyPr/>
                    <a:lstStyle/>
                    <a:p>
                      <a:pPr algn="ctr"/>
                      <a:r>
                        <a:rPr lang="en-US" sz="1013" kern="1200" dirty="0">
                          <a:solidFill>
                            <a:schemeClr val="dk1"/>
                          </a:solidFill>
                          <a:effectLst/>
                          <a:latin typeface="+mn-lt"/>
                          <a:ea typeface="+mn-ea"/>
                          <a:cs typeface="+mn-cs"/>
                        </a:rPr>
                        <a:t>833 568 8864</a:t>
                      </a:r>
                      <a:endParaRPr lang="en-US" dirty="0"/>
                    </a:p>
                  </a:txBody>
                  <a:tcPr anchor="ctr"/>
                </a:tc>
                <a:extLst>
                  <a:ext uri="{0D108BD9-81ED-4DB2-BD59-A6C34878D82A}">
                    <a16:rowId xmlns:a16="http://schemas.microsoft.com/office/drawing/2014/main" val="2850575749"/>
                  </a:ext>
                </a:extLst>
              </a:tr>
              <a:tr h="230456">
                <a:tc gridSpan="2">
                  <a:txBody>
                    <a:bodyPr/>
                    <a:lstStyle/>
                    <a:p>
                      <a:pPr algn="ctr"/>
                      <a:r>
                        <a:rPr lang="en-US" dirty="0"/>
                        <a:t>If you are dialing internationally, find your phone number at </a:t>
                      </a:r>
                      <a:r>
                        <a:rPr lang="en-US" dirty="0">
                          <a:hlinkClick r:id="rId2"/>
                        </a:rPr>
                        <a:t>https://zoomgov.com/u/absGdkJ9AD</a:t>
                      </a:r>
                      <a:r>
                        <a:rPr lang="en-US" dirty="0"/>
                        <a:t> </a:t>
                      </a:r>
                    </a:p>
                  </a:txBody>
                  <a:tcPr anchor="ctr"/>
                </a:tc>
                <a:tc hMerge="1">
                  <a:txBody>
                    <a:bodyPr/>
                    <a:lstStyle/>
                    <a:p>
                      <a:pPr algn="ctr"/>
                      <a:endParaRPr lang="en-US" dirty="0"/>
                    </a:p>
                  </a:txBody>
                  <a:tcPr/>
                </a:tc>
                <a:extLst>
                  <a:ext uri="{0D108BD9-81ED-4DB2-BD59-A6C34878D82A}">
                    <a16:rowId xmlns:a16="http://schemas.microsoft.com/office/drawing/2014/main" val="1892298472"/>
                  </a:ext>
                </a:extLst>
              </a:tr>
              <a:tr h="230456">
                <a:tc gridSpan="2">
                  <a:txBody>
                    <a:bodyPr/>
                    <a:lstStyle/>
                    <a:p>
                      <a:pPr algn="ctr"/>
                      <a:r>
                        <a:rPr lang="en-US" sz="1400" dirty="0"/>
                        <a:t>Meeting ID - </a:t>
                      </a:r>
                      <a:r>
                        <a:rPr lang="en-US" sz="1400" b="0" i="0" kern="1200" dirty="0">
                          <a:solidFill>
                            <a:schemeClr val="dk1"/>
                          </a:solidFill>
                          <a:effectLst/>
                          <a:latin typeface="+mn-lt"/>
                          <a:ea typeface="+mn-ea"/>
                          <a:cs typeface="+mn-cs"/>
                        </a:rPr>
                        <a:t>161 892 0052</a:t>
                      </a:r>
                      <a:endParaRPr lang="en-US" sz="1400" dirty="0"/>
                    </a:p>
                  </a:txBody>
                  <a:tcPr anchor="ctr"/>
                </a:tc>
                <a:tc hMerge="1">
                  <a:txBody>
                    <a:bodyPr/>
                    <a:lstStyle/>
                    <a:p>
                      <a:endParaRPr lang="en-US"/>
                    </a:p>
                  </a:txBody>
                  <a:tcPr/>
                </a:tc>
                <a:extLst>
                  <a:ext uri="{0D108BD9-81ED-4DB2-BD59-A6C34878D82A}">
                    <a16:rowId xmlns:a16="http://schemas.microsoft.com/office/drawing/2014/main" val="1940995040"/>
                  </a:ext>
                </a:extLst>
              </a:tr>
            </a:tbl>
          </a:graphicData>
        </a:graphic>
      </p:graphicFrame>
    </p:spTree>
    <p:extLst>
      <p:ext uri="{BB962C8B-B14F-4D97-AF65-F5344CB8AC3E}">
        <p14:creationId xmlns:p14="http://schemas.microsoft.com/office/powerpoint/2010/main" val="1788630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288FC-127B-D5F4-3A0F-F98988C5F3DB}"/>
              </a:ext>
            </a:extLst>
          </p:cNvPr>
          <p:cNvSpPr>
            <a:spLocks noGrp="1"/>
          </p:cNvSpPr>
          <p:nvPr>
            <p:ph type="title"/>
          </p:nvPr>
        </p:nvSpPr>
        <p:spPr/>
        <p:txBody>
          <a:bodyPr/>
          <a:lstStyle/>
          <a:p>
            <a:r>
              <a:rPr lang="en-US" dirty="0"/>
              <a:t>NDTA-DTMO GovTravels Symposium 2024 (cont.)</a:t>
            </a:r>
          </a:p>
        </p:txBody>
      </p:sp>
      <p:sp>
        <p:nvSpPr>
          <p:cNvPr id="3" name="Slide Number Placeholder 2">
            <a:extLst>
              <a:ext uri="{FF2B5EF4-FFF2-40B4-BE49-F238E27FC236}">
                <a16:creationId xmlns:a16="http://schemas.microsoft.com/office/drawing/2014/main" id="{16B3A731-6BDA-1728-B165-1BF5A28A89C7}"/>
              </a:ext>
            </a:extLst>
          </p:cNvPr>
          <p:cNvSpPr>
            <a:spLocks noGrp="1"/>
          </p:cNvSpPr>
          <p:nvPr>
            <p:ph type="sldNum" sz="quarter" idx="4"/>
          </p:nvPr>
        </p:nvSpPr>
        <p:spPr/>
        <p:txBody>
          <a:bodyPr/>
          <a:lstStyle/>
          <a:p>
            <a:fld id="{4C6B7127-9F77-471E-BA61-1540CB2C57B2}" type="slidenum">
              <a:rPr lang="en-US" smtClean="0"/>
              <a:pPr/>
              <a:t>10</a:t>
            </a:fld>
            <a:endParaRPr lang="en-US" dirty="0"/>
          </a:p>
        </p:txBody>
      </p:sp>
      <p:sp>
        <p:nvSpPr>
          <p:cNvPr id="4" name="Content Placeholder 3">
            <a:extLst>
              <a:ext uri="{FF2B5EF4-FFF2-40B4-BE49-F238E27FC236}">
                <a16:creationId xmlns:a16="http://schemas.microsoft.com/office/drawing/2014/main" id="{98FE7209-C65B-BC8B-BB82-63D824023AA6}"/>
              </a:ext>
            </a:extLst>
          </p:cNvPr>
          <p:cNvSpPr>
            <a:spLocks noGrp="1"/>
          </p:cNvSpPr>
          <p:nvPr>
            <p:ph sz="quarter" idx="10"/>
          </p:nvPr>
        </p:nvSpPr>
        <p:spPr/>
        <p:txBody>
          <a:bodyPr/>
          <a:lstStyle/>
          <a:p>
            <a:r>
              <a:rPr lang="en-US" dirty="0"/>
              <a:t>More information about the NDTA-DTMO GovTravels symposium 2024  (including how to register) can be found on the NDTA’s website at:</a:t>
            </a:r>
          </a:p>
          <a:p>
            <a:pPr lvl="1"/>
            <a:r>
              <a:rPr lang="en-US" dirty="0">
                <a:hlinkClick r:id="rId2"/>
              </a:rPr>
              <a:t>https://www.ndtahq.com/events/gov-travels/registration-2/</a:t>
            </a:r>
            <a:r>
              <a:rPr lang="en-US" dirty="0"/>
              <a:t> </a:t>
            </a:r>
          </a:p>
        </p:txBody>
      </p:sp>
    </p:spTree>
    <p:extLst>
      <p:ext uri="{BB962C8B-B14F-4D97-AF65-F5344CB8AC3E}">
        <p14:creationId xmlns:p14="http://schemas.microsoft.com/office/powerpoint/2010/main" val="90781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DTMO Joins LinkedIn</a:t>
            </a:r>
          </a:p>
        </p:txBody>
      </p:sp>
      <p:sp>
        <p:nvSpPr>
          <p:cNvPr id="3" name="Slide Number Placeholder 2"/>
          <p:cNvSpPr>
            <a:spLocks noGrp="1"/>
          </p:cNvSpPr>
          <p:nvPr>
            <p:ph type="sldNum" sz="quarter" idx="4"/>
          </p:nvPr>
        </p:nvSpPr>
        <p:spPr/>
        <p:txBody>
          <a:bodyPr/>
          <a:lstStyle/>
          <a:p>
            <a:fld id="{4C6B7127-9F77-471E-BA61-1540CB2C57B2}" type="slidenum">
              <a:rPr lang="en-US" smtClean="0"/>
              <a:pPr/>
              <a:t>11</a:t>
            </a:fld>
            <a:endParaRPr lang="en-US" dirty="0"/>
          </a:p>
        </p:txBody>
      </p:sp>
      <p:sp>
        <p:nvSpPr>
          <p:cNvPr id="4" name="Content Placeholder 3"/>
          <p:cNvSpPr>
            <a:spLocks noGrp="1"/>
          </p:cNvSpPr>
          <p:nvPr>
            <p:ph sz="quarter" idx="10"/>
          </p:nvPr>
        </p:nvSpPr>
        <p:spPr/>
        <p:txBody>
          <a:bodyPr/>
          <a:lstStyle/>
          <a:p>
            <a:r>
              <a:rPr lang="en-US" dirty="0"/>
              <a:t>For updates on travel policy, programs and new initiatives, and support resources, </a:t>
            </a:r>
            <a:r>
              <a:rPr lang="en-US" b="1" dirty="0"/>
              <a:t>follow and share </a:t>
            </a:r>
            <a:r>
              <a:rPr lang="en-US" dirty="0"/>
              <a:t>DTMO’s LinkedIn page at </a:t>
            </a:r>
            <a:r>
              <a:rPr lang="en-US" dirty="0">
                <a:hlinkClick r:id="rId2"/>
              </a:rPr>
              <a:t>https://www.linkedin.com/company/defense-travel-management-office/</a:t>
            </a:r>
            <a:endParaRPr lang="en-US" dirty="0"/>
          </a:p>
          <a:p>
            <a:pPr marL="129778" indent="0">
              <a:buNone/>
            </a:pPr>
            <a:endParaRPr lang="en-US" dirty="0"/>
          </a:p>
          <a:p>
            <a:pPr lvl="4"/>
            <a:endParaRPr lang="en-US" dirty="0"/>
          </a:p>
        </p:txBody>
      </p:sp>
      <p:pic>
        <p:nvPicPr>
          <p:cNvPr id="6" name="Picture 5">
            <a:extLst>
              <a:ext uri="{FF2B5EF4-FFF2-40B4-BE49-F238E27FC236}">
                <a16:creationId xmlns:a16="http://schemas.microsoft.com/office/drawing/2014/main" id="{70E197B5-E349-F65B-CA36-96199D09AD95}"/>
              </a:ext>
            </a:extLst>
          </p:cNvPr>
          <p:cNvPicPr>
            <a:picLocks noChangeAspect="1"/>
          </p:cNvPicPr>
          <p:nvPr/>
        </p:nvPicPr>
        <p:blipFill rotWithShape="1">
          <a:blip r:embed="rId3"/>
          <a:srcRect l="13175" t="23175" r="34762" b="19012"/>
          <a:stretch/>
        </p:blipFill>
        <p:spPr>
          <a:xfrm>
            <a:off x="2191657" y="1855561"/>
            <a:ext cx="4760685" cy="2973614"/>
          </a:xfrm>
          <a:prstGeom prst="rect">
            <a:avLst/>
          </a:prstGeom>
        </p:spPr>
      </p:pic>
    </p:spTree>
    <p:extLst>
      <p:ext uri="{BB962C8B-B14F-4D97-AF65-F5344CB8AC3E}">
        <p14:creationId xmlns:p14="http://schemas.microsoft.com/office/powerpoint/2010/main" val="2725854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AD100-D530-5CB5-6A4B-D2FE11694B22}"/>
              </a:ext>
            </a:extLst>
          </p:cNvPr>
          <p:cNvSpPr>
            <a:spLocks noGrp="1"/>
          </p:cNvSpPr>
          <p:nvPr>
            <p:ph type="title"/>
          </p:nvPr>
        </p:nvSpPr>
        <p:spPr/>
        <p:txBody>
          <a:bodyPr/>
          <a:lstStyle/>
          <a:p>
            <a:r>
              <a:rPr lang="en-US" dirty="0"/>
              <a:t>DoD Installation Name Changes	</a:t>
            </a:r>
          </a:p>
        </p:txBody>
      </p:sp>
      <p:sp>
        <p:nvSpPr>
          <p:cNvPr id="3" name="Slide Number Placeholder 2">
            <a:extLst>
              <a:ext uri="{FF2B5EF4-FFF2-40B4-BE49-F238E27FC236}">
                <a16:creationId xmlns:a16="http://schemas.microsoft.com/office/drawing/2014/main" id="{F35DA505-EF4F-ABEF-EBAA-44BDEB2C59CD}"/>
              </a:ext>
            </a:extLst>
          </p:cNvPr>
          <p:cNvSpPr>
            <a:spLocks noGrp="1"/>
          </p:cNvSpPr>
          <p:nvPr>
            <p:ph type="sldNum" sz="quarter" idx="4"/>
          </p:nvPr>
        </p:nvSpPr>
        <p:spPr/>
        <p:txBody>
          <a:bodyPr/>
          <a:lstStyle/>
          <a:p>
            <a:fld id="{4C6B7127-9F77-471E-BA61-1540CB2C57B2}" type="slidenum">
              <a:rPr lang="en-US" smtClean="0"/>
              <a:pPr/>
              <a:t>12</a:t>
            </a:fld>
            <a:endParaRPr lang="en-US" dirty="0"/>
          </a:p>
        </p:txBody>
      </p:sp>
      <p:sp>
        <p:nvSpPr>
          <p:cNvPr id="4" name="Content Placeholder 3">
            <a:extLst>
              <a:ext uri="{FF2B5EF4-FFF2-40B4-BE49-F238E27FC236}">
                <a16:creationId xmlns:a16="http://schemas.microsoft.com/office/drawing/2014/main" id="{B08B7D3A-0982-27E2-9481-75D684324F24}"/>
              </a:ext>
            </a:extLst>
          </p:cNvPr>
          <p:cNvSpPr>
            <a:spLocks noGrp="1"/>
          </p:cNvSpPr>
          <p:nvPr>
            <p:ph sz="quarter" idx="10"/>
          </p:nvPr>
        </p:nvSpPr>
        <p:spPr/>
        <p:txBody>
          <a:bodyPr>
            <a:normAutofit fontScale="92500" lnSpcReduction="10000"/>
          </a:bodyPr>
          <a:lstStyle/>
          <a:p>
            <a:r>
              <a:rPr lang="en-US" b="0" i="0" dirty="0">
                <a:solidFill>
                  <a:srgbClr val="1B1B1B"/>
                </a:solidFill>
                <a:effectLst/>
                <a:latin typeface="Arial" panose="020B0604020202020204" pitchFamily="34" charset="0"/>
              </a:rPr>
              <a:t>In January 2023, Under Secretary of Defense for Acquisition and Sustainment William A. LaPlante directed all DoD organizations to begin full implementation of the Department of Defense Naming Commission recommendations. </a:t>
            </a:r>
          </a:p>
          <a:p>
            <a:pPr lvl="1"/>
            <a:r>
              <a:rPr lang="en-US" b="0" i="0" dirty="0">
                <a:solidFill>
                  <a:srgbClr val="1B1B1B"/>
                </a:solidFill>
                <a:effectLst/>
                <a:latin typeface="Arial" panose="020B0604020202020204" pitchFamily="34" charset="0"/>
              </a:rPr>
              <a:t>This directive includes the renaming of nine Army installations by January 1, 2024.</a:t>
            </a:r>
          </a:p>
          <a:p>
            <a:pPr lvl="1"/>
            <a:endParaRPr lang="en-US" dirty="0">
              <a:solidFill>
                <a:srgbClr val="1B1B1B"/>
              </a:solidFill>
              <a:latin typeface="Arial" panose="020B0604020202020204" pitchFamily="34" charset="0"/>
            </a:endParaRPr>
          </a:p>
          <a:p>
            <a:r>
              <a:rPr lang="en-US" b="0" i="0" dirty="0">
                <a:solidFill>
                  <a:srgbClr val="1B1B1B"/>
                </a:solidFill>
                <a:effectLst/>
                <a:latin typeface="Arial" panose="020B0604020202020204" pitchFamily="34" charset="0"/>
              </a:rPr>
              <a:t>The affected Army installations will undergo official Naming Ceremonies and will retain their former names until those Ceremonies are held and the Secretary of the Army officially approves each change. </a:t>
            </a:r>
          </a:p>
          <a:p>
            <a:pPr lvl="1"/>
            <a:r>
              <a:rPr lang="en-US" b="0" i="0" dirty="0">
                <a:solidFill>
                  <a:srgbClr val="1B1B1B"/>
                </a:solidFill>
                <a:effectLst/>
                <a:latin typeface="Arial" panose="020B0604020202020204" pitchFamily="34" charset="0"/>
              </a:rPr>
              <a:t>To date eight installations have been officially renamed. </a:t>
            </a:r>
          </a:p>
          <a:p>
            <a:pPr lvl="1"/>
            <a:r>
              <a:rPr lang="en-US" b="0" i="0" dirty="0">
                <a:solidFill>
                  <a:srgbClr val="1B1B1B"/>
                </a:solidFill>
                <a:effectLst/>
                <a:latin typeface="Arial" panose="020B0604020202020204" pitchFamily="34" charset="0"/>
              </a:rPr>
              <a:t>The single remaining installation will be renamed by the January 1, 2024, deadline.</a:t>
            </a:r>
            <a:endParaRPr lang="en-US" dirty="0"/>
          </a:p>
        </p:txBody>
      </p:sp>
    </p:spTree>
    <p:custDataLst>
      <p:tags r:id="rId1"/>
    </p:custDataLst>
    <p:extLst>
      <p:ext uri="{BB962C8B-B14F-4D97-AF65-F5344CB8AC3E}">
        <p14:creationId xmlns:p14="http://schemas.microsoft.com/office/powerpoint/2010/main" val="1713738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B90D-CBD5-C1D3-E2AD-4ADA417A12F2}"/>
              </a:ext>
            </a:extLst>
          </p:cNvPr>
          <p:cNvSpPr>
            <a:spLocks noGrp="1"/>
          </p:cNvSpPr>
          <p:nvPr>
            <p:ph type="title"/>
          </p:nvPr>
        </p:nvSpPr>
        <p:spPr/>
        <p:txBody>
          <a:bodyPr/>
          <a:lstStyle/>
          <a:p>
            <a:r>
              <a:rPr lang="en-US" dirty="0"/>
              <a:t>DoD Installation Name Changes	 (cont.)</a:t>
            </a:r>
          </a:p>
        </p:txBody>
      </p:sp>
      <p:sp>
        <p:nvSpPr>
          <p:cNvPr id="3" name="Slide Number Placeholder 2">
            <a:extLst>
              <a:ext uri="{FF2B5EF4-FFF2-40B4-BE49-F238E27FC236}">
                <a16:creationId xmlns:a16="http://schemas.microsoft.com/office/drawing/2014/main" id="{329B982B-D39A-CD10-EFA7-ADAF1DF4D8F1}"/>
              </a:ext>
            </a:extLst>
          </p:cNvPr>
          <p:cNvSpPr>
            <a:spLocks noGrp="1"/>
          </p:cNvSpPr>
          <p:nvPr>
            <p:ph type="sldNum" sz="quarter" idx="4"/>
          </p:nvPr>
        </p:nvSpPr>
        <p:spPr/>
        <p:txBody>
          <a:bodyPr/>
          <a:lstStyle/>
          <a:p>
            <a:fld id="{4C6B7127-9F77-471E-BA61-1540CB2C57B2}" type="slidenum">
              <a:rPr lang="en-US" smtClean="0"/>
              <a:pPr/>
              <a:t>13</a:t>
            </a:fld>
            <a:endParaRPr lang="en-US" dirty="0"/>
          </a:p>
        </p:txBody>
      </p:sp>
      <p:sp>
        <p:nvSpPr>
          <p:cNvPr id="4" name="Content Placeholder 3">
            <a:extLst>
              <a:ext uri="{FF2B5EF4-FFF2-40B4-BE49-F238E27FC236}">
                <a16:creationId xmlns:a16="http://schemas.microsoft.com/office/drawing/2014/main" id="{C48E344A-A9C1-34EB-22E8-ADB918BD7ED6}"/>
              </a:ext>
            </a:extLst>
          </p:cNvPr>
          <p:cNvSpPr>
            <a:spLocks noGrp="1"/>
          </p:cNvSpPr>
          <p:nvPr>
            <p:ph sz="quarter" idx="10"/>
          </p:nvPr>
        </p:nvSpPr>
        <p:spPr/>
        <p:txBody>
          <a:bodyPr>
            <a:normAutofit/>
          </a:bodyPr>
          <a:lstStyle/>
          <a:p>
            <a:r>
              <a:rPr lang="en-US" b="0" i="0" dirty="0">
                <a:solidFill>
                  <a:srgbClr val="1B1B1B"/>
                </a:solidFill>
                <a:effectLst/>
                <a:latin typeface="Arial" panose="020B0604020202020204" pitchFamily="34" charset="0"/>
              </a:rPr>
              <a:t>Regardless of the actual effective date of the new Army installation name, in the Defense Travel System (DTS) the new per diem location name changes became effective as of October 1, 2023. </a:t>
            </a:r>
          </a:p>
          <a:p>
            <a:pPr lvl="1"/>
            <a:r>
              <a:rPr lang="en-US" b="0" i="0" dirty="0">
                <a:solidFill>
                  <a:srgbClr val="1B1B1B"/>
                </a:solidFill>
                <a:effectLst/>
                <a:latin typeface="Arial" panose="020B0604020202020204" pitchFamily="34" charset="0"/>
              </a:rPr>
              <a:t>The old base per diem location names expired on September 30, 2023.</a:t>
            </a:r>
          </a:p>
          <a:p>
            <a:pPr lvl="1"/>
            <a:endParaRPr lang="en-US" dirty="0">
              <a:solidFill>
                <a:srgbClr val="1B1B1B"/>
              </a:solidFill>
              <a:latin typeface="Arial" panose="020B0604020202020204" pitchFamily="34" charset="0"/>
            </a:endParaRPr>
          </a:p>
          <a:p>
            <a:r>
              <a:rPr lang="en-US" b="0" i="0" dirty="0">
                <a:solidFill>
                  <a:srgbClr val="1B1B1B"/>
                </a:solidFill>
                <a:effectLst/>
                <a:latin typeface="Arial" panose="020B0604020202020204" pitchFamily="34" charset="0"/>
              </a:rPr>
              <a:t>Per Diem location information on the DTMO website and in the Defense Travel System (DTS) were updated as of October 1, 2023.</a:t>
            </a:r>
          </a:p>
          <a:p>
            <a:pPr lvl="1"/>
            <a:endParaRPr lang="en-US" dirty="0"/>
          </a:p>
          <a:p>
            <a:r>
              <a:rPr lang="en-US" b="0" i="0" dirty="0">
                <a:solidFill>
                  <a:srgbClr val="1B1B1B"/>
                </a:solidFill>
                <a:effectLst/>
                <a:latin typeface="Arial" panose="020B0604020202020204" pitchFamily="34" charset="0"/>
              </a:rPr>
              <a:t>These location changes can affect ILP rates, adjust other lodging rates, and add pre-audits. </a:t>
            </a:r>
            <a:endParaRPr lang="en-US" dirty="0"/>
          </a:p>
        </p:txBody>
      </p:sp>
    </p:spTree>
    <p:custDataLst>
      <p:tags r:id="rId1"/>
    </p:custDataLst>
    <p:extLst>
      <p:ext uri="{BB962C8B-B14F-4D97-AF65-F5344CB8AC3E}">
        <p14:creationId xmlns:p14="http://schemas.microsoft.com/office/powerpoint/2010/main" val="3633365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8B44-6D70-E307-45A1-D623A110D8FC}"/>
              </a:ext>
            </a:extLst>
          </p:cNvPr>
          <p:cNvSpPr>
            <a:spLocks noGrp="1"/>
          </p:cNvSpPr>
          <p:nvPr>
            <p:ph type="title"/>
          </p:nvPr>
        </p:nvSpPr>
        <p:spPr/>
        <p:txBody>
          <a:bodyPr/>
          <a:lstStyle/>
          <a:p>
            <a:r>
              <a:rPr lang="en-US" dirty="0"/>
              <a:t>Affected Army installations</a:t>
            </a:r>
          </a:p>
        </p:txBody>
      </p:sp>
      <p:sp>
        <p:nvSpPr>
          <p:cNvPr id="3" name="Slide Number Placeholder 2">
            <a:extLst>
              <a:ext uri="{FF2B5EF4-FFF2-40B4-BE49-F238E27FC236}">
                <a16:creationId xmlns:a16="http://schemas.microsoft.com/office/drawing/2014/main" id="{E52B7C34-71BE-EEC1-AC16-1868456EEBDB}"/>
              </a:ext>
            </a:extLst>
          </p:cNvPr>
          <p:cNvSpPr>
            <a:spLocks noGrp="1"/>
          </p:cNvSpPr>
          <p:nvPr>
            <p:ph type="sldNum" sz="quarter" idx="4"/>
          </p:nvPr>
        </p:nvSpPr>
        <p:spPr/>
        <p:txBody>
          <a:bodyPr/>
          <a:lstStyle/>
          <a:p>
            <a:fld id="{4C6B7127-9F77-471E-BA61-1540CB2C57B2}" type="slidenum">
              <a:rPr lang="en-US" smtClean="0"/>
              <a:pPr/>
              <a:t>14</a:t>
            </a:fld>
            <a:endParaRPr lang="en-US" dirty="0"/>
          </a:p>
        </p:txBody>
      </p:sp>
      <p:graphicFrame>
        <p:nvGraphicFramePr>
          <p:cNvPr id="5" name="Table 5">
            <a:extLst>
              <a:ext uri="{FF2B5EF4-FFF2-40B4-BE49-F238E27FC236}">
                <a16:creationId xmlns:a16="http://schemas.microsoft.com/office/drawing/2014/main" id="{4CCAB2A3-C9F4-1717-5AFF-FF535C517894}"/>
              </a:ext>
            </a:extLst>
          </p:cNvPr>
          <p:cNvGraphicFramePr>
            <a:graphicFrameLocks noGrp="1"/>
          </p:cNvGraphicFramePr>
          <p:nvPr>
            <p:ph sz="quarter" idx="10"/>
          </p:nvPr>
        </p:nvGraphicFramePr>
        <p:xfrm>
          <a:off x="455613" y="877889"/>
          <a:ext cx="8350248" cy="2987040"/>
        </p:xfrm>
        <a:graphic>
          <a:graphicData uri="http://schemas.openxmlformats.org/drawingml/2006/table">
            <a:tbl>
              <a:tblPr firstRow="1" bandRow="1">
                <a:tableStyleId>{5C22544A-7EE6-4342-B048-85BDC9FD1C3A}</a:tableStyleId>
              </a:tblPr>
              <a:tblGrid>
                <a:gridCol w="3358936">
                  <a:extLst>
                    <a:ext uri="{9D8B030D-6E8A-4147-A177-3AD203B41FA5}">
                      <a16:colId xmlns:a16="http://schemas.microsoft.com/office/drawing/2014/main" val="4065106010"/>
                    </a:ext>
                  </a:extLst>
                </a:gridCol>
                <a:gridCol w="1139588">
                  <a:extLst>
                    <a:ext uri="{9D8B030D-6E8A-4147-A177-3AD203B41FA5}">
                      <a16:colId xmlns:a16="http://schemas.microsoft.com/office/drawing/2014/main" val="3060507639"/>
                    </a:ext>
                  </a:extLst>
                </a:gridCol>
                <a:gridCol w="3851724">
                  <a:extLst>
                    <a:ext uri="{9D8B030D-6E8A-4147-A177-3AD203B41FA5}">
                      <a16:colId xmlns:a16="http://schemas.microsoft.com/office/drawing/2014/main" val="2333284192"/>
                    </a:ext>
                  </a:extLst>
                </a:gridCol>
              </a:tblGrid>
              <a:tr h="270724">
                <a:tc>
                  <a:txBody>
                    <a:bodyPr/>
                    <a:lstStyle/>
                    <a:p>
                      <a:pPr algn="ctr"/>
                      <a:r>
                        <a:rPr lang="en-US" sz="1400" dirty="0"/>
                        <a:t>Current Name</a:t>
                      </a:r>
                    </a:p>
                  </a:txBody>
                  <a:tcPr anchor="ctr"/>
                </a:tc>
                <a:tc>
                  <a:txBody>
                    <a:bodyPr/>
                    <a:lstStyle/>
                    <a:p>
                      <a:pPr algn="ctr"/>
                      <a:r>
                        <a:rPr lang="en-US" sz="1400" dirty="0"/>
                        <a:t>Location</a:t>
                      </a:r>
                    </a:p>
                  </a:txBody>
                  <a:tcPr anchor="ctr"/>
                </a:tc>
                <a:tc>
                  <a:txBody>
                    <a:bodyPr/>
                    <a:lstStyle/>
                    <a:p>
                      <a:pPr algn="ctr"/>
                      <a:r>
                        <a:rPr lang="en-US" sz="1400" dirty="0"/>
                        <a:t>Former Name</a:t>
                      </a:r>
                    </a:p>
                  </a:txBody>
                  <a:tcPr anchor="ctr"/>
                </a:tc>
                <a:extLst>
                  <a:ext uri="{0D108BD9-81ED-4DB2-BD59-A6C34878D82A}">
                    <a16:rowId xmlns:a16="http://schemas.microsoft.com/office/drawing/2014/main" val="577521875"/>
                  </a:ext>
                </a:extLst>
              </a:tr>
              <a:tr h="285475">
                <a:tc>
                  <a:txBody>
                    <a:bodyPr/>
                    <a:lstStyle/>
                    <a:p>
                      <a:pPr algn="ctr" latinLnBrk="0"/>
                      <a:r>
                        <a:rPr lang="en-US" sz="1200" dirty="0">
                          <a:effectLst/>
                          <a:latin typeface="Arial" panose="020B0604020202020204" pitchFamily="34" charset="0"/>
                        </a:rPr>
                        <a:t>Fort Walker</a:t>
                      </a:r>
                    </a:p>
                  </a:txBody>
                  <a:tcPr marL="114300" marR="114300" marT="76200" marB="76200" anchor="ctr"/>
                </a:tc>
                <a:tc>
                  <a:txBody>
                    <a:bodyPr/>
                    <a:lstStyle/>
                    <a:p>
                      <a:pPr algn="ctr" latinLnBrk="0"/>
                      <a:r>
                        <a:rPr lang="en-US" sz="1200">
                          <a:effectLst/>
                          <a:latin typeface="Arial" panose="020B0604020202020204" pitchFamily="34" charset="0"/>
                        </a:rPr>
                        <a:t>VA</a:t>
                      </a:r>
                    </a:p>
                  </a:txBody>
                  <a:tcPr marL="114300" marR="114300" marT="76200" marB="76200" anchor="ctr"/>
                </a:tc>
                <a:tc>
                  <a:txBody>
                    <a:bodyPr/>
                    <a:lstStyle/>
                    <a:p>
                      <a:pPr algn="ctr" latinLnBrk="0"/>
                      <a:r>
                        <a:rPr lang="en-US" sz="1200">
                          <a:effectLst/>
                          <a:latin typeface="Arial" panose="020B0604020202020204" pitchFamily="34" charset="0"/>
                        </a:rPr>
                        <a:t>Fort A.P. Hill</a:t>
                      </a:r>
                    </a:p>
                  </a:txBody>
                  <a:tcPr marL="114300" marR="114300" marT="76200" marB="76200" anchor="ctr"/>
                </a:tc>
                <a:extLst>
                  <a:ext uri="{0D108BD9-81ED-4DB2-BD59-A6C34878D82A}">
                    <a16:rowId xmlns:a16="http://schemas.microsoft.com/office/drawing/2014/main" val="2531137336"/>
                  </a:ext>
                </a:extLst>
              </a:tr>
              <a:tr h="285475">
                <a:tc>
                  <a:txBody>
                    <a:bodyPr/>
                    <a:lstStyle/>
                    <a:p>
                      <a:pPr algn="ctr" latinLnBrk="0"/>
                      <a:r>
                        <a:rPr lang="en-US" sz="1200" dirty="0">
                          <a:effectLst/>
                          <a:latin typeface="Arial" panose="020B0604020202020204" pitchFamily="34" charset="0"/>
                        </a:rPr>
                        <a:t>Fort Barfoot</a:t>
                      </a:r>
                    </a:p>
                  </a:txBody>
                  <a:tcPr marL="114300" marR="114300" marT="76200" marB="76200" anchor="ctr"/>
                </a:tc>
                <a:tc>
                  <a:txBody>
                    <a:bodyPr/>
                    <a:lstStyle/>
                    <a:p>
                      <a:pPr algn="ctr" latinLnBrk="0"/>
                      <a:r>
                        <a:rPr lang="en-US" sz="1200" dirty="0">
                          <a:effectLst/>
                          <a:latin typeface="Arial" panose="020B0604020202020204" pitchFamily="34" charset="0"/>
                        </a:rPr>
                        <a:t>VA</a:t>
                      </a:r>
                    </a:p>
                  </a:txBody>
                  <a:tcPr marL="114300" marR="114300" marT="76200" marB="76200" anchor="ctr"/>
                </a:tc>
                <a:tc>
                  <a:txBody>
                    <a:bodyPr/>
                    <a:lstStyle/>
                    <a:p>
                      <a:pPr algn="ctr" latinLnBrk="0"/>
                      <a:r>
                        <a:rPr lang="en-US" sz="1200">
                          <a:effectLst/>
                          <a:latin typeface="Arial" panose="020B0604020202020204" pitchFamily="34" charset="0"/>
                        </a:rPr>
                        <a:t>Fort Pickett</a:t>
                      </a:r>
                    </a:p>
                  </a:txBody>
                  <a:tcPr marL="114300" marR="114300" marT="76200" marB="76200" anchor="ctr"/>
                </a:tc>
                <a:extLst>
                  <a:ext uri="{0D108BD9-81ED-4DB2-BD59-A6C34878D82A}">
                    <a16:rowId xmlns:a16="http://schemas.microsoft.com/office/drawing/2014/main" val="1353408814"/>
                  </a:ext>
                </a:extLst>
              </a:tr>
              <a:tr h="285475">
                <a:tc>
                  <a:txBody>
                    <a:bodyPr/>
                    <a:lstStyle/>
                    <a:p>
                      <a:pPr algn="ctr" latinLnBrk="0"/>
                      <a:r>
                        <a:rPr lang="en-US" sz="1200">
                          <a:effectLst/>
                          <a:latin typeface="Arial" panose="020B0604020202020204" pitchFamily="34" charset="0"/>
                        </a:rPr>
                        <a:t>Fort Cavazos</a:t>
                      </a:r>
                    </a:p>
                  </a:txBody>
                  <a:tcPr marL="114300" marR="114300" marT="76200" marB="76200" anchor="ctr"/>
                </a:tc>
                <a:tc>
                  <a:txBody>
                    <a:bodyPr/>
                    <a:lstStyle/>
                    <a:p>
                      <a:pPr algn="ctr" latinLnBrk="0"/>
                      <a:r>
                        <a:rPr lang="en-US" sz="1200">
                          <a:effectLst/>
                          <a:latin typeface="Arial" panose="020B0604020202020204" pitchFamily="34" charset="0"/>
                        </a:rPr>
                        <a:t>TX</a:t>
                      </a:r>
                    </a:p>
                  </a:txBody>
                  <a:tcPr marL="114300" marR="114300" marT="76200" marB="76200" anchor="ctr"/>
                </a:tc>
                <a:tc>
                  <a:txBody>
                    <a:bodyPr/>
                    <a:lstStyle/>
                    <a:p>
                      <a:pPr algn="ctr" latinLnBrk="0"/>
                      <a:r>
                        <a:rPr lang="en-US" sz="1200">
                          <a:effectLst/>
                          <a:latin typeface="Arial" panose="020B0604020202020204" pitchFamily="34" charset="0"/>
                        </a:rPr>
                        <a:t>Fort Hood</a:t>
                      </a:r>
                    </a:p>
                  </a:txBody>
                  <a:tcPr marL="114300" marR="114300" marT="76200" marB="76200" anchor="ctr"/>
                </a:tc>
                <a:extLst>
                  <a:ext uri="{0D108BD9-81ED-4DB2-BD59-A6C34878D82A}">
                    <a16:rowId xmlns:a16="http://schemas.microsoft.com/office/drawing/2014/main" val="4019171846"/>
                  </a:ext>
                </a:extLst>
              </a:tr>
              <a:tr h="285475">
                <a:tc>
                  <a:txBody>
                    <a:bodyPr/>
                    <a:lstStyle/>
                    <a:p>
                      <a:pPr algn="ctr" latinLnBrk="0"/>
                      <a:r>
                        <a:rPr lang="en-US" sz="1200" dirty="0">
                          <a:effectLst/>
                          <a:latin typeface="Arial" panose="020B0604020202020204" pitchFamily="34" charset="0"/>
                        </a:rPr>
                        <a:t>Fort Gregg-Adams</a:t>
                      </a:r>
                    </a:p>
                  </a:txBody>
                  <a:tcPr marL="114300" marR="114300" marT="76200" marB="76200" anchor="ctr"/>
                </a:tc>
                <a:tc>
                  <a:txBody>
                    <a:bodyPr/>
                    <a:lstStyle/>
                    <a:p>
                      <a:pPr algn="ctr" latinLnBrk="0"/>
                      <a:r>
                        <a:rPr lang="en-US" sz="1200" dirty="0">
                          <a:effectLst/>
                          <a:latin typeface="Arial" panose="020B0604020202020204" pitchFamily="34" charset="0"/>
                        </a:rPr>
                        <a:t>VA</a:t>
                      </a:r>
                    </a:p>
                  </a:txBody>
                  <a:tcPr marL="114300" marR="114300" marT="76200" marB="76200" anchor="ctr"/>
                </a:tc>
                <a:tc>
                  <a:txBody>
                    <a:bodyPr/>
                    <a:lstStyle/>
                    <a:p>
                      <a:pPr algn="ctr" latinLnBrk="0"/>
                      <a:r>
                        <a:rPr lang="en-US" sz="1200">
                          <a:effectLst/>
                          <a:latin typeface="Arial" panose="020B0604020202020204" pitchFamily="34" charset="0"/>
                        </a:rPr>
                        <a:t>Fort Lee</a:t>
                      </a:r>
                    </a:p>
                  </a:txBody>
                  <a:tcPr marL="114300" marR="114300" marT="76200" marB="76200" anchor="ctr"/>
                </a:tc>
                <a:extLst>
                  <a:ext uri="{0D108BD9-81ED-4DB2-BD59-A6C34878D82A}">
                    <a16:rowId xmlns:a16="http://schemas.microsoft.com/office/drawing/2014/main" val="1755548215"/>
                  </a:ext>
                </a:extLst>
              </a:tr>
              <a:tr h="285475">
                <a:tc>
                  <a:txBody>
                    <a:bodyPr/>
                    <a:lstStyle/>
                    <a:p>
                      <a:pPr algn="ctr" latinLnBrk="0"/>
                      <a:r>
                        <a:rPr lang="en-US" sz="1200" dirty="0">
                          <a:effectLst/>
                          <a:latin typeface="Arial" panose="020B0604020202020204" pitchFamily="34" charset="0"/>
                        </a:rPr>
                        <a:t>Fort Johnson</a:t>
                      </a:r>
                    </a:p>
                  </a:txBody>
                  <a:tcPr marL="114300" marR="114300" marT="76200" marB="76200" anchor="ctr"/>
                </a:tc>
                <a:tc>
                  <a:txBody>
                    <a:bodyPr/>
                    <a:lstStyle/>
                    <a:p>
                      <a:pPr algn="ctr" latinLnBrk="0"/>
                      <a:r>
                        <a:rPr lang="en-US" sz="1200">
                          <a:effectLst/>
                          <a:latin typeface="Arial" panose="020B0604020202020204" pitchFamily="34" charset="0"/>
                        </a:rPr>
                        <a:t>LA</a:t>
                      </a:r>
                    </a:p>
                  </a:txBody>
                  <a:tcPr marL="114300" marR="114300" marT="76200" marB="76200" anchor="ctr"/>
                </a:tc>
                <a:tc>
                  <a:txBody>
                    <a:bodyPr/>
                    <a:lstStyle/>
                    <a:p>
                      <a:pPr algn="ctr" latinLnBrk="0"/>
                      <a:r>
                        <a:rPr lang="en-US" sz="1200" dirty="0">
                          <a:effectLst/>
                          <a:latin typeface="Arial" panose="020B0604020202020204" pitchFamily="34" charset="0"/>
                        </a:rPr>
                        <a:t>Fort Polk</a:t>
                      </a:r>
                    </a:p>
                  </a:txBody>
                  <a:tcPr marL="114300" marR="114300" marT="76200" marB="76200" anchor="ctr"/>
                </a:tc>
                <a:extLst>
                  <a:ext uri="{0D108BD9-81ED-4DB2-BD59-A6C34878D82A}">
                    <a16:rowId xmlns:a16="http://schemas.microsoft.com/office/drawing/2014/main" val="979949928"/>
                  </a:ext>
                </a:extLst>
              </a:tr>
              <a:tr h="285475">
                <a:tc>
                  <a:txBody>
                    <a:bodyPr/>
                    <a:lstStyle/>
                    <a:p>
                      <a:pPr algn="ctr" latinLnBrk="0"/>
                      <a:r>
                        <a:rPr lang="en-US" sz="1200">
                          <a:effectLst/>
                          <a:latin typeface="Arial" panose="020B0604020202020204" pitchFamily="34" charset="0"/>
                        </a:rPr>
                        <a:t>Fort Liberty</a:t>
                      </a:r>
                    </a:p>
                  </a:txBody>
                  <a:tcPr marL="114300" marR="114300" marT="76200" marB="76200" anchor="ctr"/>
                </a:tc>
                <a:tc>
                  <a:txBody>
                    <a:bodyPr/>
                    <a:lstStyle/>
                    <a:p>
                      <a:pPr algn="ctr" latinLnBrk="0"/>
                      <a:r>
                        <a:rPr lang="en-US" sz="1200">
                          <a:effectLst/>
                          <a:latin typeface="Arial" panose="020B0604020202020204" pitchFamily="34" charset="0"/>
                        </a:rPr>
                        <a:t>NC</a:t>
                      </a:r>
                    </a:p>
                  </a:txBody>
                  <a:tcPr marL="114300" marR="114300" marT="76200" marB="76200" anchor="ctr"/>
                </a:tc>
                <a:tc>
                  <a:txBody>
                    <a:bodyPr/>
                    <a:lstStyle/>
                    <a:p>
                      <a:pPr algn="ctr" latinLnBrk="0"/>
                      <a:r>
                        <a:rPr lang="en-US" sz="1200" dirty="0">
                          <a:effectLst/>
                          <a:latin typeface="Arial" panose="020B0604020202020204" pitchFamily="34" charset="0"/>
                        </a:rPr>
                        <a:t>Fort Bragg</a:t>
                      </a:r>
                    </a:p>
                  </a:txBody>
                  <a:tcPr marL="114300" marR="114300" marT="76200" marB="76200" anchor="ctr"/>
                </a:tc>
                <a:extLst>
                  <a:ext uri="{0D108BD9-81ED-4DB2-BD59-A6C34878D82A}">
                    <a16:rowId xmlns:a16="http://schemas.microsoft.com/office/drawing/2014/main" val="353326108"/>
                  </a:ext>
                </a:extLst>
              </a:tr>
              <a:tr h="285475">
                <a:tc>
                  <a:txBody>
                    <a:bodyPr/>
                    <a:lstStyle/>
                    <a:p>
                      <a:pPr algn="ctr" latinLnBrk="0"/>
                      <a:r>
                        <a:rPr lang="en-US" sz="1200">
                          <a:effectLst/>
                          <a:latin typeface="Arial" panose="020B0604020202020204" pitchFamily="34" charset="0"/>
                        </a:rPr>
                        <a:t>Fort Moore</a:t>
                      </a:r>
                    </a:p>
                  </a:txBody>
                  <a:tcPr marL="114300" marR="114300" marT="76200" marB="76200" anchor="ctr"/>
                </a:tc>
                <a:tc>
                  <a:txBody>
                    <a:bodyPr/>
                    <a:lstStyle/>
                    <a:p>
                      <a:pPr algn="ctr" latinLnBrk="0"/>
                      <a:r>
                        <a:rPr lang="en-US" sz="1200">
                          <a:effectLst/>
                          <a:latin typeface="Arial" panose="020B0604020202020204" pitchFamily="34" charset="0"/>
                        </a:rPr>
                        <a:t>GA</a:t>
                      </a:r>
                    </a:p>
                  </a:txBody>
                  <a:tcPr marL="114300" marR="114300" marT="76200" marB="76200" anchor="ctr"/>
                </a:tc>
                <a:tc>
                  <a:txBody>
                    <a:bodyPr/>
                    <a:lstStyle/>
                    <a:p>
                      <a:pPr algn="ctr" latinLnBrk="0"/>
                      <a:r>
                        <a:rPr lang="en-US" sz="1200" dirty="0">
                          <a:effectLst/>
                          <a:latin typeface="Arial" panose="020B0604020202020204" pitchFamily="34" charset="0"/>
                        </a:rPr>
                        <a:t>Fort Benning</a:t>
                      </a:r>
                    </a:p>
                  </a:txBody>
                  <a:tcPr marL="114300" marR="114300" marT="76200" marB="76200" anchor="ctr"/>
                </a:tc>
                <a:extLst>
                  <a:ext uri="{0D108BD9-81ED-4DB2-BD59-A6C34878D82A}">
                    <a16:rowId xmlns:a16="http://schemas.microsoft.com/office/drawing/2014/main" val="1005949936"/>
                  </a:ext>
                </a:extLst>
              </a:tr>
              <a:tr h="285475">
                <a:tc>
                  <a:txBody>
                    <a:bodyPr/>
                    <a:lstStyle/>
                    <a:p>
                      <a:pPr algn="ctr" latinLnBrk="0"/>
                      <a:r>
                        <a:rPr lang="en-US" sz="1200" dirty="0">
                          <a:effectLst/>
                          <a:latin typeface="Arial" panose="020B0604020202020204" pitchFamily="34" charset="0"/>
                        </a:rPr>
                        <a:t>Fort Novosel</a:t>
                      </a:r>
                    </a:p>
                  </a:txBody>
                  <a:tcPr marL="114300" marR="114300" marT="76200" marB="76200" anchor="ctr"/>
                </a:tc>
                <a:tc>
                  <a:txBody>
                    <a:bodyPr/>
                    <a:lstStyle/>
                    <a:p>
                      <a:pPr algn="ctr" latinLnBrk="0"/>
                      <a:r>
                        <a:rPr lang="en-US" sz="1200">
                          <a:effectLst/>
                          <a:latin typeface="Arial" panose="020B0604020202020204" pitchFamily="34" charset="0"/>
                        </a:rPr>
                        <a:t>AL</a:t>
                      </a:r>
                    </a:p>
                  </a:txBody>
                  <a:tcPr marL="114300" marR="114300" marT="76200" marB="76200" anchor="ctr"/>
                </a:tc>
                <a:tc>
                  <a:txBody>
                    <a:bodyPr/>
                    <a:lstStyle/>
                    <a:p>
                      <a:pPr algn="ctr" latinLnBrk="0"/>
                      <a:r>
                        <a:rPr lang="en-US" sz="1200" dirty="0">
                          <a:effectLst/>
                          <a:latin typeface="Arial" panose="020B0604020202020204" pitchFamily="34" charset="0"/>
                        </a:rPr>
                        <a:t>Fort Rucker</a:t>
                      </a:r>
                    </a:p>
                  </a:txBody>
                  <a:tcPr marL="114300" marR="114300" marT="76200" marB="76200" anchor="ctr"/>
                </a:tc>
                <a:extLst>
                  <a:ext uri="{0D108BD9-81ED-4DB2-BD59-A6C34878D82A}">
                    <a16:rowId xmlns:a16="http://schemas.microsoft.com/office/drawing/2014/main" val="698301561"/>
                  </a:ext>
                </a:extLst>
              </a:tr>
            </a:tbl>
          </a:graphicData>
        </a:graphic>
      </p:graphicFrame>
      <p:graphicFrame>
        <p:nvGraphicFramePr>
          <p:cNvPr id="6" name="Table 5">
            <a:extLst>
              <a:ext uri="{FF2B5EF4-FFF2-40B4-BE49-F238E27FC236}">
                <a16:creationId xmlns:a16="http://schemas.microsoft.com/office/drawing/2014/main" id="{B91002E8-2A01-AF2B-FBC0-7E122FC061AB}"/>
              </a:ext>
            </a:extLst>
          </p:cNvPr>
          <p:cNvGraphicFramePr>
            <a:graphicFrameLocks/>
          </p:cNvGraphicFramePr>
          <p:nvPr/>
        </p:nvGraphicFramePr>
        <p:xfrm>
          <a:off x="455303" y="4148802"/>
          <a:ext cx="8350248" cy="640080"/>
        </p:xfrm>
        <a:graphic>
          <a:graphicData uri="http://schemas.openxmlformats.org/drawingml/2006/table">
            <a:tbl>
              <a:tblPr firstRow="1" bandRow="1">
                <a:tableStyleId>{5C22544A-7EE6-4342-B048-85BDC9FD1C3A}</a:tableStyleId>
              </a:tblPr>
              <a:tblGrid>
                <a:gridCol w="3358936">
                  <a:extLst>
                    <a:ext uri="{9D8B030D-6E8A-4147-A177-3AD203B41FA5}">
                      <a16:colId xmlns:a16="http://schemas.microsoft.com/office/drawing/2014/main" val="4065106010"/>
                    </a:ext>
                  </a:extLst>
                </a:gridCol>
                <a:gridCol w="1139588">
                  <a:extLst>
                    <a:ext uri="{9D8B030D-6E8A-4147-A177-3AD203B41FA5}">
                      <a16:colId xmlns:a16="http://schemas.microsoft.com/office/drawing/2014/main" val="3060507639"/>
                    </a:ext>
                  </a:extLst>
                </a:gridCol>
                <a:gridCol w="3851724">
                  <a:extLst>
                    <a:ext uri="{9D8B030D-6E8A-4147-A177-3AD203B41FA5}">
                      <a16:colId xmlns:a16="http://schemas.microsoft.com/office/drawing/2014/main" val="2333284192"/>
                    </a:ext>
                  </a:extLst>
                </a:gridCol>
              </a:tblGrid>
              <a:tr h="270724">
                <a:tc>
                  <a:txBody>
                    <a:bodyPr/>
                    <a:lstStyle/>
                    <a:p>
                      <a:pPr algn="ctr"/>
                      <a:r>
                        <a:rPr lang="en-US" sz="1400" dirty="0"/>
                        <a:t>Current Name</a:t>
                      </a:r>
                    </a:p>
                  </a:txBody>
                  <a:tcPr anchor="ctr"/>
                </a:tc>
                <a:tc>
                  <a:txBody>
                    <a:bodyPr/>
                    <a:lstStyle/>
                    <a:p>
                      <a:pPr algn="ctr"/>
                      <a:r>
                        <a:rPr lang="en-US" sz="1400" dirty="0"/>
                        <a:t>Location</a:t>
                      </a:r>
                    </a:p>
                  </a:txBody>
                  <a:tcPr anchor="ctr"/>
                </a:tc>
                <a:tc>
                  <a:txBody>
                    <a:bodyPr/>
                    <a:lstStyle/>
                    <a:p>
                      <a:pPr algn="ctr"/>
                      <a:r>
                        <a:rPr lang="en-US" sz="1400" dirty="0"/>
                        <a:t>Future Name</a:t>
                      </a:r>
                    </a:p>
                  </a:txBody>
                  <a:tcPr anchor="ctr"/>
                </a:tc>
                <a:extLst>
                  <a:ext uri="{0D108BD9-81ED-4DB2-BD59-A6C34878D82A}">
                    <a16:rowId xmlns:a16="http://schemas.microsoft.com/office/drawing/2014/main" val="577521875"/>
                  </a:ext>
                </a:extLst>
              </a:tr>
              <a:tr h="285475">
                <a:tc>
                  <a:txBody>
                    <a:bodyPr/>
                    <a:lstStyle/>
                    <a:p>
                      <a:pPr algn="ctr" latinLnBrk="0"/>
                      <a:r>
                        <a:rPr lang="en-US" sz="1200" dirty="0">
                          <a:effectLst/>
                          <a:latin typeface="Arial" panose="020B0604020202020204" pitchFamily="34" charset="0"/>
                        </a:rPr>
                        <a:t>Fort Gordon</a:t>
                      </a:r>
                    </a:p>
                  </a:txBody>
                  <a:tcPr marL="114300" marR="114300" marT="76200" marB="76200" anchor="ctr"/>
                </a:tc>
                <a:tc>
                  <a:txBody>
                    <a:bodyPr/>
                    <a:lstStyle/>
                    <a:p>
                      <a:pPr algn="ctr" latinLnBrk="0"/>
                      <a:r>
                        <a:rPr lang="en-US" sz="1200" dirty="0">
                          <a:effectLst/>
                          <a:latin typeface="Arial" panose="020B0604020202020204" pitchFamily="34" charset="0"/>
                        </a:rPr>
                        <a:t>GA</a:t>
                      </a:r>
                    </a:p>
                  </a:txBody>
                  <a:tcPr marL="114300" marR="114300" marT="76200" marB="76200" anchor="ctr"/>
                </a:tc>
                <a:tc>
                  <a:txBody>
                    <a:bodyPr/>
                    <a:lstStyle/>
                    <a:p>
                      <a:pPr algn="ctr" latinLnBrk="0"/>
                      <a:r>
                        <a:rPr lang="en-US" sz="1200" dirty="0">
                          <a:effectLst/>
                          <a:latin typeface="Arial" panose="020B0604020202020204" pitchFamily="34" charset="0"/>
                        </a:rPr>
                        <a:t>Fort Eisenhower</a:t>
                      </a:r>
                    </a:p>
                  </a:txBody>
                  <a:tcPr marL="114300" marR="114300" marT="76200" marB="76200" anchor="ctr"/>
                </a:tc>
                <a:extLst>
                  <a:ext uri="{0D108BD9-81ED-4DB2-BD59-A6C34878D82A}">
                    <a16:rowId xmlns:a16="http://schemas.microsoft.com/office/drawing/2014/main" val="2531137336"/>
                  </a:ext>
                </a:extLst>
              </a:tr>
            </a:tbl>
          </a:graphicData>
        </a:graphic>
      </p:graphicFrame>
    </p:spTree>
    <p:custDataLst>
      <p:tags r:id="rId1"/>
    </p:custDataLst>
    <p:extLst>
      <p:ext uri="{BB962C8B-B14F-4D97-AF65-F5344CB8AC3E}">
        <p14:creationId xmlns:p14="http://schemas.microsoft.com/office/powerpoint/2010/main" val="13547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8B44-6D70-E307-45A1-D623A110D8FC}"/>
              </a:ext>
            </a:extLst>
          </p:cNvPr>
          <p:cNvSpPr>
            <a:spLocks noGrp="1"/>
          </p:cNvSpPr>
          <p:nvPr>
            <p:ph type="title"/>
          </p:nvPr>
        </p:nvSpPr>
        <p:spPr/>
        <p:txBody>
          <a:bodyPr/>
          <a:lstStyle/>
          <a:p>
            <a:r>
              <a:rPr lang="en-US" dirty="0"/>
              <a:t>Affected Army installations</a:t>
            </a:r>
          </a:p>
        </p:txBody>
      </p:sp>
      <p:sp>
        <p:nvSpPr>
          <p:cNvPr id="3" name="Slide Number Placeholder 2">
            <a:extLst>
              <a:ext uri="{FF2B5EF4-FFF2-40B4-BE49-F238E27FC236}">
                <a16:creationId xmlns:a16="http://schemas.microsoft.com/office/drawing/2014/main" id="{E52B7C34-71BE-EEC1-AC16-1868456EEBDB}"/>
              </a:ext>
            </a:extLst>
          </p:cNvPr>
          <p:cNvSpPr>
            <a:spLocks noGrp="1"/>
          </p:cNvSpPr>
          <p:nvPr>
            <p:ph type="sldNum" sz="quarter" idx="4"/>
          </p:nvPr>
        </p:nvSpPr>
        <p:spPr/>
        <p:txBody>
          <a:bodyPr/>
          <a:lstStyle/>
          <a:p>
            <a:fld id="{4C6B7127-9F77-471E-BA61-1540CB2C57B2}" type="slidenum">
              <a:rPr lang="en-US" smtClean="0"/>
              <a:pPr/>
              <a:t>15</a:t>
            </a:fld>
            <a:endParaRPr lang="en-US" dirty="0"/>
          </a:p>
        </p:txBody>
      </p:sp>
      <p:graphicFrame>
        <p:nvGraphicFramePr>
          <p:cNvPr id="5" name="Table 5">
            <a:extLst>
              <a:ext uri="{FF2B5EF4-FFF2-40B4-BE49-F238E27FC236}">
                <a16:creationId xmlns:a16="http://schemas.microsoft.com/office/drawing/2014/main" id="{4CCAB2A3-C9F4-1717-5AFF-FF535C517894}"/>
              </a:ext>
            </a:extLst>
          </p:cNvPr>
          <p:cNvGraphicFramePr>
            <a:graphicFrameLocks noGrp="1"/>
          </p:cNvGraphicFramePr>
          <p:nvPr>
            <p:ph sz="quarter" idx="10"/>
          </p:nvPr>
        </p:nvGraphicFramePr>
        <p:xfrm>
          <a:off x="455613" y="877889"/>
          <a:ext cx="8350248" cy="2987040"/>
        </p:xfrm>
        <a:graphic>
          <a:graphicData uri="http://schemas.openxmlformats.org/drawingml/2006/table">
            <a:tbl>
              <a:tblPr firstRow="1" bandRow="1">
                <a:tableStyleId>{5C22544A-7EE6-4342-B048-85BDC9FD1C3A}</a:tableStyleId>
              </a:tblPr>
              <a:tblGrid>
                <a:gridCol w="3358936">
                  <a:extLst>
                    <a:ext uri="{9D8B030D-6E8A-4147-A177-3AD203B41FA5}">
                      <a16:colId xmlns:a16="http://schemas.microsoft.com/office/drawing/2014/main" val="4065106010"/>
                    </a:ext>
                  </a:extLst>
                </a:gridCol>
                <a:gridCol w="1139588">
                  <a:extLst>
                    <a:ext uri="{9D8B030D-6E8A-4147-A177-3AD203B41FA5}">
                      <a16:colId xmlns:a16="http://schemas.microsoft.com/office/drawing/2014/main" val="3060507639"/>
                    </a:ext>
                  </a:extLst>
                </a:gridCol>
                <a:gridCol w="3851724">
                  <a:extLst>
                    <a:ext uri="{9D8B030D-6E8A-4147-A177-3AD203B41FA5}">
                      <a16:colId xmlns:a16="http://schemas.microsoft.com/office/drawing/2014/main" val="2333284192"/>
                    </a:ext>
                  </a:extLst>
                </a:gridCol>
              </a:tblGrid>
              <a:tr h="270724">
                <a:tc>
                  <a:txBody>
                    <a:bodyPr/>
                    <a:lstStyle/>
                    <a:p>
                      <a:pPr algn="ctr"/>
                      <a:r>
                        <a:rPr lang="en-US" sz="1400" dirty="0"/>
                        <a:t>Current Name</a:t>
                      </a:r>
                    </a:p>
                  </a:txBody>
                  <a:tcPr anchor="ctr"/>
                </a:tc>
                <a:tc>
                  <a:txBody>
                    <a:bodyPr/>
                    <a:lstStyle/>
                    <a:p>
                      <a:pPr algn="ctr"/>
                      <a:r>
                        <a:rPr lang="en-US" sz="1400" dirty="0"/>
                        <a:t>Location</a:t>
                      </a:r>
                    </a:p>
                  </a:txBody>
                  <a:tcPr anchor="ctr"/>
                </a:tc>
                <a:tc>
                  <a:txBody>
                    <a:bodyPr/>
                    <a:lstStyle/>
                    <a:p>
                      <a:pPr algn="ctr"/>
                      <a:r>
                        <a:rPr lang="en-US" sz="1400" dirty="0"/>
                        <a:t>Former Name</a:t>
                      </a:r>
                    </a:p>
                  </a:txBody>
                  <a:tcPr anchor="ctr"/>
                </a:tc>
                <a:extLst>
                  <a:ext uri="{0D108BD9-81ED-4DB2-BD59-A6C34878D82A}">
                    <a16:rowId xmlns:a16="http://schemas.microsoft.com/office/drawing/2014/main" val="577521875"/>
                  </a:ext>
                </a:extLst>
              </a:tr>
              <a:tr h="285475">
                <a:tc>
                  <a:txBody>
                    <a:bodyPr/>
                    <a:lstStyle/>
                    <a:p>
                      <a:pPr algn="ctr" latinLnBrk="0"/>
                      <a:r>
                        <a:rPr lang="en-US" sz="1200" dirty="0">
                          <a:effectLst/>
                          <a:latin typeface="Arial" panose="020B0604020202020204" pitchFamily="34" charset="0"/>
                        </a:rPr>
                        <a:t>Fort Walker</a:t>
                      </a:r>
                    </a:p>
                  </a:txBody>
                  <a:tcPr marL="114300" marR="114300" marT="76200" marB="76200" anchor="ctr"/>
                </a:tc>
                <a:tc>
                  <a:txBody>
                    <a:bodyPr/>
                    <a:lstStyle/>
                    <a:p>
                      <a:pPr algn="ctr" latinLnBrk="0"/>
                      <a:r>
                        <a:rPr lang="en-US" sz="1200">
                          <a:effectLst/>
                          <a:latin typeface="Arial" panose="020B0604020202020204" pitchFamily="34" charset="0"/>
                        </a:rPr>
                        <a:t>VA</a:t>
                      </a:r>
                    </a:p>
                  </a:txBody>
                  <a:tcPr marL="114300" marR="114300" marT="76200" marB="76200" anchor="ctr"/>
                </a:tc>
                <a:tc>
                  <a:txBody>
                    <a:bodyPr/>
                    <a:lstStyle/>
                    <a:p>
                      <a:pPr algn="ctr" latinLnBrk="0"/>
                      <a:r>
                        <a:rPr lang="en-US" sz="1200">
                          <a:effectLst/>
                          <a:latin typeface="Arial" panose="020B0604020202020204" pitchFamily="34" charset="0"/>
                        </a:rPr>
                        <a:t>Fort A.P. Hill</a:t>
                      </a:r>
                    </a:p>
                  </a:txBody>
                  <a:tcPr marL="114300" marR="114300" marT="76200" marB="76200" anchor="ctr"/>
                </a:tc>
                <a:extLst>
                  <a:ext uri="{0D108BD9-81ED-4DB2-BD59-A6C34878D82A}">
                    <a16:rowId xmlns:a16="http://schemas.microsoft.com/office/drawing/2014/main" val="2531137336"/>
                  </a:ext>
                </a:extLst>
              </a:tr>
              <a:tr h="285475">
                <a:tc>
                  <a:txBody>
                    <a:bodyPr/>
                    <a:lstStyle/>
                    <a:p>
                      <a:pPr algn="ctr" latinLnBrk="0"/>
                      <a:r>
                        <a:rPr lang="en-US" sz="1200" dirty="0">
                          <a:effectLst/>
                          <a:latin typeface="Arial" panose="020B0604020202020204" pitchFamily="34" charset="0"/>
                        </a:rPr>
                        <a:t>Fort Barfoot</a:t>
                      </a:r>
                    </a:p>
                  </a:txBody>
                  <a:tcPr marL="114300" marR="114300" marT="76200" marB="76200" anchor="ctr"/>
                </a:tc>
                <a:tc>
                  <a:txBody>
                    <a:bodyPr/>
                    <a:lstStyle/>
                    <a:p>
                      <a:pPr algn="ctr" latinLnBrk="0"/>
                      <a:r>
                        <a:rPr lang="en-US" sz="1200" dirty="0">
                          <a:effectLst/>
                          <a:latin typeface="Arial" panose="020B0604020202020204" pitchFamily="34" charset="0"/>
                        </a:rPr>
                        <a:t>VA</a:t>
                      </a:r>
                    </a:p>
                  </a:txBody>
                  <a:tcPr marL="114300" marR="114300" marT="76200" marB="76200" anchor="ctr"/>
                </a:tc>
                <a:tc>
                  <a:txBody>
                    <a:bodyPr/>
                    <a:lstStyle/>
                    <a:p>
                      <a:pPr algn="ctr" latinLnBrk="0"/>
                      <a:r>
                        <a:rPr lang="en-US" sz="1200">
                          <a:effectLst/>
                          <a:latin typeface="Arial" panose="020B0604020202020204" pitchFamily="34" charset="0"/>
                        </a:rPr>
                        <a:t>Fort Pickett</a:t>
                      </a:r>
                    </a:p>
                  </a:txBody>
                  <a:tcPr marL="114300" marR="114300" marT="76200" marB="76200" anchor="ctr"/>
                </a:tc>
                <a:extLst>
                  <a:ext uri="{0D108BD9-81ED-4DB2-BD59-A6C34878D82A}">
                    <a16:rowId xmlns:a16="http://schemas.microsoft.com/office/drawing/2014/main" val="1353408814"/>
                  </a:ext>
                </a:extLst>
              </a:tr>
              <a:tr h="285475">
                <a:tc>
                  <a:txBody>
                    <a:bodyPr/>
                    <a:lstStyle/>
                    <a:p>
                      <a:pPr algn="ctr" latinLnBrk="0"/>
                      <a:r>
                        <a:rPr lang="en-US" sz="1200">
                          <a:effectLst/>
                          <a:latin typeface="Arial" panose="020B0604020202020204" pitchFamily="34" charset="0"/>
                        </a:rPr>
                        <a:t>Fort Cavazos</a:t>
                      </a:r>
                    </a:p>
                  </a:txBody>
                  <a:tcPr marL="114300" marR="114300" marT="76200" marB="76200" anchor="ctr"/>
                </a:tc>
                <a:tc>
                  <a:txBody>
                    <a:bodyPr/>
                    <a:lstStyle/>
                    <a:p>
                      <a:pPr algn="ctr" latinLnBrk="0"/>
                      <a:r>
                        <a:rPr lang="en-US" sz="1200">
                          <a:effectLst/>
                          <a:latin typeface="Arial" panose="020B0604020202020204" pitchFamily="34" charset="0"/>
                        </a:rPr>
                        <a:t>TX</a:t>
                      </a:r>
                    </a:p>
                  </a:txBody>
                  <a:tcPr marL="114300" marR="114300" marT="76200" marB="76200" anchor="ctr"/>
                </a:tc>
                <a:tc>
                  <a:txBody>
                    <a:bodyPr/>
                    <a:lstStyle/>
                    <a:p>
                      <a:pPr algn="ctr" latinLnBrk="0"/>
                      <a:r>
                        <a:rPr lang="en-US" sz="1200">
                          <a:effectLst/>
                          <a:latin typeface="Arial" panose="020B0604020202020204" pitchFamily="34" charset="0"/>
                        </a:rPr>
                        <a:t>Fort Hood</a:t>
                      </a:r>
                    </a:p>
                  </a:txBody>
                  <a:tcPr marL="114300" marR="114300" marT="76200" marB="76200" anchor="ctr"/>
                </a:tc>
                <a:extLst>
                  <a:ext uri="{0D108BD9-81ED-4DB2-BD59-A6C34878D82A}">
                    <a16:rowId xmlns:a16="http://schemas.microsoft.com/office/drawing/2014/main" val="4019171846"/>
                  </a:ext>
                </a:extLst>
              </a:tr>
              <a:tr h="285475">
                <a:tc>
                  <a:txBody>
                    <a:bodyPr/>
                    <a:lstStyle/>
                    <a:p>
                      <a:pPr algn="ctr" latinLnBrk="0"/>
                      <a:r>
                        <a:rPr lang="en-US" sz="1200">
                          <a:effectLst/>
                          <a:latin typeface="Arial" panose="020B0604020202020204" pitchFamily="34" charset="0"/>
                        </a:rPr>
                        <a:t>Fort Gregg-Adams</a:t>
                      </a:r>
                    </a:p>
                  </a:txBody>
                  <a:tcPr marL="114300" marR="114300" marT="76200" marB="76200" anchor="ctr"/>
                </a:tc>
                <a:tc>
                  <a:txBody>
                    <a:bodyPr/>
                    <a:lstStyle/>
                    <a:p>
                      <a:pPr algn="ctr" latinLnBrk="0"/>
                      <a:r>
                        <a:rPr lang="en-US" sz="1200" dirty="0">
                          <a:effectLst/>
                          <a:latin typeface="Arial" panose="020B0604020202020204" pitchFamily="34" charset="0"/>
                        </a:rPr>
                        <a:t>VA</a:t>
                      </a:r>
                    </a:p>
                  </a:txBody>
                  <a:tcPr marL="114300" marR="114300" marT="76200" marB="76200" anchor="ctr"/>
                </a:tc>
                <a:tc>
                  <a:txBody>
                    <a:bodyPr/>
                    <a:lstStyle/>
                    <a:p>
                      <a:pPr algn="ctr" latinLnBrk="0"/>
                      <a:r>
                        <a:rPr lang="en-US" sz="1200">
                          <a:effectLst/>
                          <a:latin typeface="Arial" panose="020B0604020202020204" pitchFamily="34" charset="0"/>
                        </a:rPr>
                        <a:t>Fort Lee</a:t>
                      </a:r>
                    </a:p>
                  </a:txBody>
                  <a:tcPr marL="114300" marR="114300" marT="76200" marB="76200" anchor="ctr"/>
                </a:tc>
                <a:extLst>
                  <a:ext uri="{0D108BD9-81ED-4DB2-BD59-A6C34878D82A}">
                    <a16:rowId xmlns:a16="http://schemas.microsoft.com/office/drawing/2014/main" val="1755548215"/>
                  </a:ext>
                </a:extLst>
              </a:tr>
              <a:tr h="285475">
                <a:tc>
                  <a:txBody>
                    <a:bodyPr/>
                    <a:lstStyle/>
                    <a:p>
                      <a:pPr algn="ctr" latinLnBrk="0"/>
                      <a:r>
                        <a:rPr lang="en-US" sz="1200" dirty="0">
                          <a:effectLst/>
                          <a:latin typeface="Arial" panose="020B0604020202020204" pitchFamily="34" charset="0"/>
                        </a:rPr>
                        <a:t>Fort Johnson</a:t>
                      </a:r>
                    </a:p>
                  </a:txBody>
                  <a:tcPr marL="114300" marR="114300" marT="76200" marB="76200" anchor="ctr"/>
                </a:tc>
                <a:tc>
                  <a:txBody>
                    <a:bodyPr/>
                    <a:lstStyle/>
                    <a:p>
                      <a:pPr algn="ctr" latinLnBrk="0"/>
                      <a:r>
                        <a:rPr lang="en-US" sz="1200">
                          <a:effectLst/>
                          <a:latin typeface="Arial" panose="020B0604020202020204" pitchFamily="34" charset="0"/>
                        </a:rPr>
                        <a:t>LA</a:t>
                      </a:r>
                    </a:p>
                  </a:txBody>
                  <a:tcPr marL="114300" marR="114300" marT="76200" marB="76200" anchor="ctr"/>
                </a:tc>
                <a:tc>
                  <a:txBody>
                    <a:bodyPr/>
                    <a:lstStyle/>
                    <a:p>
                      <a:pPr algn="ctr" latinLnBrk="0"/>
                      <a:r>
                        <a:rPr lang="en-US" sz="1200" dirty="0">
                          <a:effectLst/>
                          <a:latin typeface="Arial" panose="020B0604020202020204" pitchFamily="34" charset="0"/>
                        </a:rPr>
                        <a:t>Fort Polk</a:t>
                      </a:r>
                    </a:p>
                  </a:txBody>
                  <a:tcPr marL="114300" marR="114300" marT="76200" marB="76200" anchor="ctr"/>
                </a:tc>
                <a:extLst>
                  <a:ext uri="{0D108BD9-81ED-4DB2-BD59-A6C34878D82A}">
                    <a16:rowId xmlns:a16="http://schemas.microsoft.com/office/drawing/2014/main" val="979949928"/>
                  </a:ext>
                </a:extLst>
              </a:tr>
              <a:tr h="285475">
                <a:tc>
                  <a:txBody>
                    <a:bodyPr/>
                    <a:lstStyle/>
                    <a:p>
                      <a:pPr algn="ctr" latinLnBrk="0"/>
                      <a:r>
                        <a:rPr lang="en-US" sz="1200">
                          <a:effectLst/>
                          <a:latin typeface="Arial" panose="020B0604020202020204" pitchFamily="34" charset="0"/>
                        </a:rPr>
                        <a:t>Fort Liberty</a:t>
                      </a:r>
                    </a:p>
                  </a:txBody>
                  <a:tcPr marL="114300" marR="114300" marT="76200" marB="76200" anchor="ctr"/>
                </a:tc>
                <a:tc>
                  <a:txBody>
                    <a:bodyPr/>
                    <a:lstStyle/>
                    <a:p>
                      <a:pPr algn="ctr" latinLnBrk="0"/>
                      <a:r>
                        <a:rPr lang="en-US" sz="1200">
                          <a:effectLst/>
                          <a:latin typeface="Arial" panose="020B0604020202020204" pitchFamily="34" charset="0"/>
                        </a:rPr>
                        <a:t>NC</a:t>
                      </a:r>
                    </a:p>
                  </a:txBody>
                  <a:tcPr marL="114300" marR="114300" marT="76200" marB="76200" anchor="ctr"/>
                </a:tc>
                <a:tc>
                  <a:txBody>
                    <a:bodyPr/>
                    <a:lstStyle/>
                    <a:p>
                      <a:pPr algn="ctr" latinLnBrk="0"/>
                      <a:r>
                        <a:rPr lang="en-US" sz="1200" dirty="0">
                          <a:effectLst/>
                          <a:latin typeface="Arial" panose="020B0604020202020204" pitchFamily="34" charset="0"/>
                        </a:rPr>
                        <a:t>Fort Bragg</a:t>
                      </a:r>
                    </a:p>
                  </a:txBody>
                  <a:tcPr marL="114300" marR="114300" marT="76200" marB="76200" anchor="ctr"/>
                </a:tc>
                <a:extLst>
                  <a:ext uri="{0D108BD9-81ED-4DB2-BD59-A6C34878D82A}">
                    <a16:rowId xmlns:a16="http://schemas.microsoft.com/office/drawing/2014/main" val="353326108"/>
                  </a:ext>
                </a:extLst>
              </a:tr>
              <a:tr h="285475">
                <a:tc>
                  <a:txBody>
                    <a:bodyPr/>
                    <a:lstStyle/>
                    <a:p>
                      <a:pPr algn="ctr" latinLnBrk="0"/>
                      <a:r>
                        <a:rPr lang="en-US" sz="1200">
                          <a:effectLst/>
                          <a:latin typeface="Arial" panose="020B0604020202020204" pitchFamily="34" charset="0"/>
                        </a:rPr>
                        <a:t>Fort Moore</a:t>
                      </a:r>
                    </a:p>
                  </a:txBody>
                  <a:tcPr marL="114300" marR="114300" marT="76200" marB="76200" anchor="ctr"/>
                </a:tc>
                <a:tc>
                  <a:txBody>
                    <a:bodyPr/>
                    <a:lstStyle/>
                    <a:p>
                      <a:pPr algn="ctr" latinLnBrk="0"/>
                      <a:r>
                        <a:rPr lang="en-US" sz="1200">
                          <a:effectLst/>
                          <a:latin typeface="Arial" panose="020B0604020202020204" pitchFamily="34" charset="0"/>
                        </a:rPr>
                        <a:t>GA</a:t>
                      </a:r>
                    </a:p>
                  </a:txBody>
                  <a:tcPr marL="114300" marR="114300" marT="76200" marB="76200" anchor="ctr"/>
                </a:tc>
                <a:tc>
                  <a:txBody>
                    <a:bodyPr/>
                    <a:lstStyle/>
                    <a:p>
                      <a:pPr algn="ctr" latinLnBrk="0"/>
                      <a:r>
                        <a:rPr lang="en-US" sz="1200" dirty="0">
                          <a:effectLst/>
                          <a:latin typeface="Arial" panose="020B0604020202020204" pitchFamily="34" charset="0"/>
                        </a:rPr>
                        <a:t>Fort Benning</a:t>
                      </a:r>
                    </a:p>
                  </a:txBody>
                  <a:tcPr marL="114300" marR="114300" marT="76200" marB="76200" anchor="ctr"/>
                </a:tc>
                <a:extLst>
                  <a:ext uri="{0D108BD9-81ED-4DB2-BD59-A6C34878D82A}">
                    <a16:rowId xmlns:a16="http://schemas.microsoft.com/office/drawing/2014/main" val="1005949936"/>
                  </a:ext>
                </a:extLst>
              </a:tr>
              <a:tr h="285475">
                <a:tc>
                  <a:txBody>
                    <a:bodyPr/>
                    <a:lstStyle/>
                    <a:p>
                      <a:pPr algn="ctr" latinLnBrk="0"/>
                      <a:r>
                        <a:rPr lang="en-US" sz="1200" dirty="0">
                          <a:effectLst/>
                          <a:latin typeface="Arial" panose="020B0604020202020204" pitchFamily="34" charset="0"/>
                        </a:rPr>
                        <a:t>Fort Novosel</a:t>
                      </a:r>
                    </a:p>
                  </a:txBody>
                  <a:tcPr marL="114300" marR="114300" marT="76200" marB="76200" anchor="ctr"/>
                </a:tc>
                <a:tc>
                  <a:txBody>
                    <a:bodyPr/>
                    <a:lstStyle/>
                    <a:p>
                      <a:pPr algn="ctr" latinLnBrk="0"/>
                      <a:r>
                        <a:rPr lang="en-US" sz="1200">
                          <a:effectLst/>
                          <a:latin typeface="Arial" panose="020B0604020202020204" pitchFamily="34" charset="0"/>
                        </a:rPr>
                        <a:t>AL</a:t>
                      </a:r>
                    </a:p>
                  </a:txBody>
                  <a:tcPr marL="114300" marR="114300" marT="76200" marB="76200" anchor="ctr"/>
                </a:tc>
                <a:tc>
                  <a:txBody>
                    <a:bodyPr/>
                    <a:lstStyle/>
                    <a:p>
                      <a:pPr algn="ctr" latinLnBrk="0"/>
                      <a:r>
                        <a:rPr lang="en-US" sz="1200" dirty="0">
                          <a:effectLst/>
                          <a:latin typeface="Arial" panose="020B0604020202020204" pitchFamily="34" charset="0"/>
                        </a:rPr>
                        <a:t>Fort Rucker</a:t>
                      </a:r>
                    </a:p>
                  </a:txBody>
                  <a:tcPr marL="114300" marR="114300" marT="76200" marB="76200" anchor="ctr"/>
                </a:tc>
                <a:extLst>
                  <a:ext uri="{0D108BD9-81ED-4DB2-BD59-A6C34878D82A}">
                    <a16:rowId xmlns:a16="http://schemas.microsoft.com/office/drawing/2014/main" val="698301561"/>
                  </a:ext>
                </a:extLst>
              </a:tr>
            </a:tbl>
          </a:graphicData>
        </a:graphic>
      </p:graphicFrame>
      <p:graphicFrame>
        <p:nvGraphicFramePr>
          <p:cNvPr id="6" name="Table 5">
            <a:extLst>
              <a:ext uri="{FF2B5EF4-FFF2-40B4-BE49-F238E27FC236}">
                <a16:creationId xmlns:a16="http://schemas.microsoft.com/office/drawing/2014/main" id="{B91002E8-2A01-AF2B-FBC0-7E122FC061AB}"/>
              </a:ext>
            </a:extLst>
          </p:cNvPr>
          <p:cNvGraphicFramePr>
            <a:graphicFrameLocks/>
          </p:cNvGraphicFramePr>
          <p:nvPr/>
        </p:nvGraphicFramePr>
        <p:xfrm>
          <a:off x="455303" y="4148802"/>
          <a:ext cx="8350248" cy="640080"/>
        </p:xfrm>
        <a:graphic>
          <a:graphicData uri="http://schemas.openxmlformats.org/drawingml/2006/table">
            <a:tbl>
              <a:tblPr firstRow="1" bandRow="1">
                <a:tableStyleId>{5C22544A-7EE6-4342-B048-85BDC9FD1C3A}</a:tableStyleId>
              </a:tblPr>
              <a:tblGrid>
                <a:gridCol w="3358936">
                  <a:extLst>
                    <a:ext uri="{9D8B030D-6E8A-4147-A177-3AD203B41FA5}">
                      <a16:colId xmlns:a16="http://schemas.microsoft.com/office/drawing/2014/main" val="4065106010"/>
                    </a:ext>
                  </a:extLst>
                </a:gridCol>
                <a:gridCol w="1139588">
                  <a:extLst>
                    <a:ext uri="{9D8B030D-6E8A-4147-A177-3AD203B41FA5}">
                      <a16:colId xmlns:a16="http://schemas.microsoft.com/office/drawing/2014/main" val="3060507639"/>
                    </a:ext>
                  </a:extLst>
                </a:gridCol>
                <a:gridCol w="3851724">
                  <a:extLst>
                    <a:ext uri="{9D8B030D-6E8A-4147-A177-3AD203B41FA5}">
                      <a16:colId xmlns:a16="http://schemas.microsoft.com/office/drawing/2014/main" val="2333284192"/>
                    </a:ext>
                  </a:extLst>
                </a:gridCol>
              </a:tblGrid>
              <a:tr h="270724">
                <a:tc>
                  <a:txBody>
                    <a:bodyPr/>
                    <a:lstStyle/>
                    <a:p>
                      <a:pPr algn="ctr"/>
                      <a:r>
                        <a:rPr lang="en-US" sz="1400" dirty="0"/>
                        <a:t>Current Name</a:t>
                      </a:r>
                    </a:p>
                  </a:txBody>
                  <a:tcPr anchor="ctr"/>
                </a:tc>
                <a:tc>
                  <a:txBody>
                    <a:bodyPr/>
                    <a:lstStyle/>
                    <a:p>
                      <a:pPr algn="ctr"/>
                      <a:r>
                        <a:rPr lang="en-US" sz="1400" dirty="0"/>
                        <a:t>Location</a:t>
                      </a:r>
                    </a:p>
                  </a:txBody>
                  <a:tcPr anchor="ctr"/>
                </a:tc>
                <a:tc>
                  <a:txBody>
                    <a:bodyPr/>
                    <a:lstStyle/>
                    <a:p>
                      <a:pPr algn="ctr"/>
                      <a:r>
                        <a:rPr lang="en-US" sz="1400" dirty="0"/>
                        <a:t>Future Name</a:t>
                      </a:r>
                    </a:p>
                  </a:txBody>
                  <a:tcPr anchor="ctr"/>
                </a:tc>
                <a:extLst>
                  <a:ext uri="{0D108BD9-81ED-4DB2-BD59-A6C34878D82A}">
                    <a16:rowId xmlns:a16="http://schemas.microsoft.com/office/drawing/2014/main" val="577521875"/>
                  </a:ext>
                </a:extLst>
              </a:tr>
              <a:tr h="285475">
                <a:tc>
                  <a:txBody>
                    <a:bodyPr/>
                    <a:lstStyle/>
                    <a:p>
                      <a:pPr algn="ctr" latinLnBrk="0"/>
                      <a:r>
                        <a:rPr lang="en-US" sz="1200" dirty="0">
                          <a:effectLst/>
                          <a:latin typeface="Arial" panose="020B0604020202020204" pitchFamily="34" charset="0"/>
                        </a:rPr>
                        <a:t>Fort Gordon</a:t>
                      </a:r>
                    </a:p>
                  </a:txBody>
                  <a:tcPr marL="114300" marR="114300" marT="76200" marB="76200" anchor="ctr"/>
                </a:tc>
                <a:tc>
                  <a:txBody>
                    <a:bodyPr/>
                    <a:lstStyle/>
                    <a:p>
                      <a:pPr algn="ctr" latinLnBrk="0"/>
                      <a:r>
                        <a:rPr lang="en-US" sz="1200" dirty="0">
                          <a:effectLst/>
                          <a:latin typeface="Arial" panose="020B0604020202020204" pitchFamily="34" charset="0"/>
                        </a:rPr>
                        <a:t>GA</a:t>
                      </a:r>
                    </a:p>
                  </a:txBody>
                  <a:tcPr marL="114300" marR="114300" marT="76200" marB="76200" anchor="ctr"/>
                </a:tc>
                <a:tc>
                  <a:txBody>
                    <a:bodyPr/>
                    <a:lstStyle/>
                    <a:p>
                      <a:pPr algn="ctr" latinLnBrk="0"/>
                      <a:r>
                        <a:rPr lang="en-US" sz="1200" dirty="0">
                          <a:effectLst/>
                          <a:latin typeface="Arial" panose="020B0604020202020204" pitchFamily="34" charset="0"/>
                        </a:rPr>
                        <a:t>Fort Eisenhower</a:t>
                      </a:r>
                    </a:p>
                  </a:txBody>
                  <a:tcPr marL="114300" marR="114300" marT="76200" marB="76200" anchor="ctr"/>
                </a:tc>
                <a:extLst>
                  <a:ext uri="{0D108BD9-81ED-4DB2-BD59-A6C34878D82A}">
                    <a16:rowId xmlns:a16="http://schemas.microsoft.com/office/drawing/2014/main" val="2531137336"/>
                  </a:ext>
                </a:extLst>
              </a:tr>
            </a:tbl>
          </a:graphicData>
        </a:graphic>
      </p:graphicFrame>
      <p:sp>
        <p:nvSpPr>
          <p:cNvPr id="4" name="Arrow: Right 3">
            <a:extLst>
              <a:ext uri="{FF2B5EF4-FFF2-40B4-BE49-F238E27FC236}">
                <a16:creationId xmlns:a16="http://schemas.microsoft.com/office/drawing/2014/main" id="{5EE4EF67-5843-F3E8-909B-CDCE7E8BE9BB}"/>
              </a:ext>
            </a:extLst>
          </p:cNvPr>
          <p:cNvSpPr/>
          <p:nvPr/>
        </p:nvSpPr>
        <p:spPr>
          <a:xfrm rot="3761975">
            <a:off x="5847874" y="4016535"/>
            <a:ext cx="682388" cy="416139"/>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7" name="TextBox 6">
            <a:extLst>
              <a:ext uri="{FF2B5EF4-FFF2-40B4-BE49-F238E27FC236}">
                <a16:creationId xmlns:a16="http://schemas.microsoft.com/office/drawing/2014/main" id="{552175CB-2AD3-7861-1B2E-4DF079597802}"/>
              </a:ext>
            </a:extLst>
          </p:cNvPr>
          <p:cNvSpPr txBox="1"/>
          <p:nvPr/>
        </p:nvSpPr>
        <p:spPr>
          <a:xfrm>
            <a:off x="4510585" y="2026693"/>
            <a:ext cx="2347415" cy="1515416"/>
          </a:xfrm>
          <a:prstGeom prst="rect">
            <a:avLst/>
          </a:prstGeom>
          <a:solidFill>
            <a:schemeClr val="bg1"/>
          </a:solidFill>
          <a:ln>
            <a:solidFill>
              <a:schemeClr val="tx2"/>
            </a:solidFill>
          </a:ln>
        </p:spPr>
        <p:txBody>
          <a:bodyPr wrap="square" lIns="91440" tIns="91440" rIns="91440" bIns="91440" rtlCol="0" anchor="ctr" anchorCtr="0">
            <a:normAutofit fontScale="32500" lnSpcReduction="20000"/>
          </a:bodyPr>
          <a:lstStyle/>
          <a:p>
            <a:r>
              <a:rPr lang="en-US" sz="4000" dirty="0"/>
              <a:t>Starting October 1, 2023, even though Fort Gordon won’t have gone through an official name change, travelers will need to use Fort Eisenhower, GA as their TDY location.</a:t>
            </a:r>
          </a:p>
        </p:txBody>
      </p:sp>
    </p:spTree>
    <p:custDataLst>
      <p:tags r:id="rId1"/>
    </p:custDataLst>
    <p:extLst>
      <p:ext uri="{BB962C8B-B14F-4D97-AF65-F5344CB8AC3E}">
        <p14:creationId xmlns:p14="http://schemas.microsoft.com/office/powerpoint/2010/main" val="582730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3F305-4E84-4BA1-6D0A-AF6FAEA2771C}"/>
              </a:ext>
            </a:extLst>
          </p:cNvPr>
          <p:cNvSpPr>
            <a:spLocks noGrp="1"/>
          </p:cNvSpPr>
          <p:nvPr>
            <p:ph type="title"/>
          </p:nvPr>
        </p:nvSpPr>
        <p:spPr/>
        <p:txBody>
          <a:bodyPr/>
          <a:lstStyle/>
          <a:p>
            <a:r>
              <a:rPr lang="en-US" dirty="0"/>
              <a:t>How to Handle Travel Documents</a:t>
            </a:r>
          </a:p>
        </p:txBody>
      </p:sp>
      <p:sp>
        <p:nvSpPr>
          <p:cNvPr id="3" name="Slide Number Placeholder 2">
            <a:extLst>
              <a:ext uri="{FF2B5EF4-FFF2-40B4-BE49-F238E27FC236}">
                <a16:creationId xmlns:a16="http://schemas.microsoft.com/office/drawing/2014/main" id="{9F01756F-42FF-2614-B700-B578A94E5C0A}"/>
              </a:ext>
            </a:extLst>
          </p:cNvPr>
          <p:cNvSpPr>
            <a:spLocks noGrp="1"/>
          </p:cNvSpPr>
          <p:nvPr>
            <p:ph type="sldNum" sz="quarter" idx="4"/>
          </p:nvPr>
        </p:nvSpPr>
        <p:spPr/>
        <p:txBody>
          <a:bodyPr/>
          <a:lstStyle/>
          <a:p>
            <a:fld id="{4C6B7127-9F77-471E-BA61-1540CB2C57B2}" type="slidenum">
              <a:rPr lang="en-US" smtClean="0"/>
              <a:pPr/>
              <a:t>16</a:t>
            </a:fld>
            <a:endParaRPr lang="en-US" dirty="0"/>
          </a:p>
        </p:txBody>
      </p:sp>
      <p:sp>
        <p:nvSpPr>
          <p:cNvPr id="4" name="Content Placeholder 3">
            <a:extLst>
              <a:ext uri="{FF2B5EF4-FFF2-40B4-BE49-F238E27FC236}">
                <a16:creationId xmlns:a16="http://schemas.microsoft.com/office/drawing/2014/main" id="{0D8BBCE1-9F32-4DC0-78A2-4F240B6F7024}"/>
              </a:ext>
            </a:extLst>
          </p:cNvPr>
          <p:cNvSpPr>
            <a:spLocks noGrp="1"/>
          </p:cNvSpPr>
          <p:nvPr>
            <p:ph sz="quarter" idx="10"/>
          </p:nvPr>
        </p:nvSpPr>
        <p:spPr/>
        <p:txBody>
          <a:bodyPr>
            <a:normAutofit/>
          </a:bodyPr>
          <a:lstStyle/>
          <a:p>
            <a:r>
              <a:rPr lang="en-US" dirty="0">
                <a:solidFill>
                  <a:srgbClr val="1B1B1B"/>
                </a:solidFill>
                <a:latin typeface="Arial" panose="020B0604020202020204" pitchFamily="34" charset="0"/>
              </a:rPr>
              <a:t>There are 3 situations that can occur which may cause you some issues:</a:t>
            </a:r>
          </a:p>
          <a:p>
            <a:pPr lvl="1"/>
            <a:r>
              <a:rPr lang="en-US" dirty="0">
                <a:solidFill>
                  <a:srgbClr val="1B1B1B"/>
                </a:solidFill>
                <a:latin typeface="Arial" panose="020B0604020202020204" pitchFamily="34" charset="0"/>
              </a:rPr>
              <a:t>Trips created in FY23 for travel that occurs exclusively in FY23.</a:t>
            </a:r>
          </a:p>
          <a:p>
            <a:pPr lvl="1"/>
            <a:r>
              <a:rPr lang="en-US" dirty="0">
                <a:solidFill>
                  <a:srgbClr val="1B1B1B"/>
                </a:solidFill>
                <a:latin typeface="Arial" panose="020B0604020202020204" pitchFamily="34" charset="0"/>
              </a:rPr>
              <a:t>Trips created in FY23 for travel that begins in FY23 and crosses into FY24.</a:t>
            </a:r>
          </a:p>
          <a:p>
            <a:pPr lvl="1"/>
            <a:r>
              <a:rPr lang="en-US" dirty="0">
                <a:solidFill>
                  <a:srgbClr val="1B1B1B"/>
                </a:solidFill>
                <a:latin typeface="Arial" panose="020B0604020202020204" pitchFamily="34" charset="0"/>
              </a:rPr>
              <a:t>Trips created in FY23 for travel that occurs exclusively in FY24.</a:t>
            </a:r>
          </a:p>
          <a:p>
            <a:pPr lvl="1"/>
            <a:endParaRPr lang="en-US" b="1" dirty="0">
              <a:solidFill>
                <a:srgbClr val="1B1B1B"/>
              </a:solidFill>
              <a:latin typeface="Arial" panose="020B0604020202020204" pitchFamily="34" charset="0"/>
            </a:endParaRPr>
          </a:p>
          <a:p>
            <a:r>
              <a:rPr lang="en-US" dirty="0"/>
              <a:t>More information about the Installation Name Changes and guidance can be found on the DTMO’s website.</a:t>
            </a:r>
          </a:p>
          <a:p>
            <a:pPr lvl="1"/>
            <a:r>
              <a:rPr lang="en-US" dirty="0">
                <a:hlinkClick r:id="rId4"/>
              </a:rPr>
              <a:t>https://www.travel.dod.mil/About/News/Article/Article/3538502/updated-per-diem-names-in-dts/</a:t>
            </a:r>
            <a:r>
              <a:rPr lang="en-US" dirty="0"/>
              <a:t> </a:t>
            </a:r>
          </a:p>
          <a:p>
            <a:pPr lvl="1"/>
            <a:endParaRPr lang="en-US" b="1" dirty="0">
              <a:solidFill>
                <a:srgbClr val="1B1B1B"/>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815902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CCF5A-06F5-674D-B67F-6C82E8155918}"/>
              </a:ext>
            </a:extLst>
          </p:cNvPr>
          <p:cNvSpPr>
            <a:spLocks noGrp="1"/>
          </p:cNvSpPr>
          <p:nvPr>
            <p:ph type="title"/>
          </p:nvPr>
        </p:nvSpPr>
        <p:spPr/>
        <p:txBody>
          <a:bodyPr/>
          <a:lstStyle/>
          <a:p>
            <a:r>
              <a:rPr lang="en-US" dirty="0"/>
              <a:t>Trips created in FY23 for travel that occurs exclusively in FY23</a:t>
            </a:r>
          </a:p>
        </p:txBody>
      </p:sp>
      <p:sp>
        <p:nvSpPr>
          <p:cNvPr id="3" name="Slide Number Placeholder 2">
            <a:extLst>
              <a:ext uri="{FF2B5EF4-FFF2-40B4-BE49-F238E27FC236}">
                <a16:creationId xmlns:a16="http://schemas.microsoft.com/office/drawing/2014/main" id="{6BCE400C-E039-BA11-A42E-236DF0CBBFA1}"/>
              </a:ext>
            </a:extLst>
          </p:cNvPr>
          <p:cNvSpPr>
            <a:spLocks noGrp="1"/>
          </p:cNvSpPr>
          <p:nvPr>
            <p:ph type="sldNum" sz="quarter" idx="4"/>
          </p:nvPr>
        </p:nvSpPr>
        <p:spPr/>
        <p:txBody>
          <a:bodyPr/>
          <a:lstStyle/>
          <a:p>
            <a:fld id="{4C6B7127-9F77-471E-BA61-1540CB2C57B2}" type="slidenum">
              <a:rPr lang="en-US" smtClean="0"/>
              <a:pPr/>
              <a:t>17</a:t>
            </a:fld>
            <a:endParaRPr lang="en-US" dirty="0"/>
          </a:p>
        </p:txBody>
      </p:sp>
      <p:sp>
        <p:nvSpPr>
          <p:cNvPr id="4" name="Content Placeholder 3">
            <a:extLst>
              <a:ext uri="{FF2B5EF4-FFF2-40B4-BE49-F238E27FC236}">
                <a16:creationId xmlns:a16="http://schemas.microsoft.com/office/drawing/2014/main" id="{98648332-1E44-23ED-71E2-91A2CA01B28B}"/>
              </a:ext>
            </a:extLst>
          </p:cNvPr>
          <p:cNvSpPr>
            <a:spLocks noGrp="1"/>
          </p:cNvSpPr>
          <p:nvPr>
            <p:ph sz="quarter" idx="10"/>
          </p:nvPr>
        </p:nvSpPr>
        <p:spPr>
          <a:xfrm>
            <a:off x="455303" y="1249679"/>
            <a:ext cx="8350460" cy="3579495"/>
          </a:xfrm>
        </p:spPr>
        <p:txBody>
          <a:bodyPr>
            <a:normAutofit lnSpcReduction="10000"/>
          </a:bodyPr>
          <a:lstStyle/>
          <a:p>
            <a:r>
              <a:rPr lang="en-US" dirty="0"/>
              <a:t>Trips created prior to October 1, 2023, that end by September 30, 2023, do not need to be updated.</a:t>
            </a:r>
          </a:p>
          <a:p>
            <a:endParaRPr lang="en-US" dirty="0"/>
          </a:p>
          <a:p>
            <a:r>
              <a:rPr lang="en-US" dirty="0"/>
              <a:t>These documents will maintain their current location name.</a:t>
            </a:r>
          </a:p>
          <a:p>
            <a:endParaRPr lang="en-US" dirty="0"/>
          </a:p>
          <a:p>
            <a:r>
              <a:rPr lang="en-US" dirty="0"/>
              <a:t>Example:</a:t>
            </a:r>
          </a:p>
          <a:p>
            <a:pPr lvl="1"/>
            <a:r>
              <a:rPr lang="en-US" dirty="0"/>
              <a:t>Travel Dates August 4</a:t>
            </a:r>
            <a:r>
              <a:rPr lang="en-US" baseline="30000" dirty="0"/>
              <a:t>th</a:t>
            </a:r>
            <a:r>
              <a:rPr lang="en-US" dirty="0"/>
              <a:t> – Sept 3</a:t>
            </a:r>
            <a:r>
              <a:rPr lang="en-US" baseline="30000" dirty="0"/>
              <a:t>rd</a:t>
            </a:r>
            <a:r>
              <a:rPr lang="en-US" dirty="0"/>
              <a:t> </a:t>
            </a:r>
          </a:p>
          <a:p>
            <a:pPr lvl="1"/>
            <a:r>
              <a:rPr lang="en-US" dirty="0"/>
              <a:t>Location: Fort Johnson (formerly Fort Polk), LA</a:t>
            </a:r>
          </a:p>
          <a:p>
            <a:pPr lvl="1"/>
            <a:r>
              <a:rPr lang="en-US" dirty="0"/>
              <a:t>The authorization will be created with FORT POLK, LA and will remain FORT POLK, LA on the voucher. </a:t>
            </a:r>
          </a:p>
          <a:p>
            <a:pPr lvl="1"/>
            <a:r>
              <a:rPr lang="en-US" dirty="0"/>
              <a:t>No changes will be necessary.</a:t>
            </a:r>
          </a:p>
        </p:txBody>
      </p:sp>
    </p:spTree>
    <p:extLst>
      <p:ext uri="{BB962C8B-B14F-4D97-AF65-F5344CB8AC3E}">
        <p14:creationId xmlns:p14="http://schemas.microsoft.com/office/powerpoint/2010/main" val="2118776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EAC8-F976-AB2E-A822-F9A673E625B5}"/>
              </a:ext>
            </a:extLst>
          </p:cNvPr>
          <p:cNvSpPr>
            <a:spLocks noGrp="1"/>
          </p:cNvSpPr>
          <p:nvPr>
            <p:ph type="title"/>
          </p:nvPr>
        </p:nvSpPr>
        <p:spPr/>
        <p:txBody>
          <a:bodyPr/>
          <a:lstStyle/>
          <a:p>
            <a:r>
              <a:rPr lang="en-US" dirty="0"/>
              <a:t>Trips created in FY23 for travel that begins in FY23 and crosses into FY24</a:t>
            </a:r>
          </a:p>
        </p:txBody>
      </p:sp>
      <p:sp>
        <p:nvSpPr>
          <p:cNvPr id="3" name="Slide Number Placeholder 2">
            <a:extLst>
              <a:ext uri="{FF2B5EF4-FFF2-40B4-BE49-F238E27FC236}">
                <a16:creationId xmlns:a16="http://schemas.microsoft.com/office/drawing/2014/main" id="{A6E5CE93-A69E-C33E-BE91-AB0293108845}"/>
              </a:ext>
            </a:extLst>
          </p:cNvPr>
          <p:cNvSpPr>
            <a:spLocks noGrp="1"/>
          </p:cNvSpPr>
          <p:nvPr>
            <p:ph type="sldNum" sz="quarter" idx="4"/>
          </p:nvPr>
        </p:nvSpPr>
        <p:spPr/>
        <p:txBody>
          <a:bodyPr/>
          <a:lstStyle/>
          <a:p>
            <a:fld id="{4C6B7127-9F77-471E-BA61-1540CB2C57B2}" type="slidenum">
              <a:rPr lang="en-US" smtClean="0"/>
              <a:pPr/>
              <a:t>18</a:t>
            </a:fld>
            <a:endParaRPr lang="en-US" dirty="0"/>
          </a:p>
        </p:txBody>
      </p:sp>
      <p:sp>
        <p:nvSpPr>
          <p:cNvPr id="4" name="Content Placeholder 3">
            <a:extLst>
              <a:ext uri="{FF2B5EF4-FFF2-40B4-BE49-F238E27FC236}">
                <a16:creationId xmlns:a16="http://schemas.microsoft.com/office/drawing/2014/main" id="{880C26DA-7B9D-5ED1-0877-C1B3F9BE9268}"/>
              </a:ext>
            </a:extLst>
          </p:cNvPr>
          <p:cNvSpPr>
            <a:spLocks noGrp="1"/>
          </p:cNvSpPr>
          <p:nvPr>
            <p:ph sz="quarter" idx="10"/>
          </p:nvPr>
        </p:nvSpPr>
        <p:spPr>
          <a:xfrm>
            <a:off x="455303" y="1203961"/>
            <a:ext cx="8350460" cy="3625214"/>
          </a:xfrm>
        </p:spPr>
        <p:txBody>
          <a:bodyPr/>
          <a:lstStyle/>
          <a:p>
            <a:r>
              <a:rPr lang="en-US" dirty="0"/>
              <a:t>Trips beginning prior to October 1, 2023, that continue into October 2023.</a:t>
            </a:r>
          </a:p>
          <a:p>
            <a:endParaRPr lang="en-US" dirty="0"/>
          </a:p>
          <a:p>
            <a:r>
              <a:rPr lang="en-US" b="0" i="0" dirty="0">
                <a:solidFill>
                  <a:srgbClr val="1B1B1B"/>
                </a:solidFill>
                <a:effectLst/>
                <a:latin typeface="Arial" panose="020B0604020202020204" pitchFamily="34" charset="0"/>
              </a:rPr>
              <a:t>A second per diem location must be added to the itinerary using the new Army installation name for the travel dates of October 1, 2023, forward.</a:t>
            </a:r>
          </a:p>
          <a:p>
            <a:endParaRPr lang="en-US" dirty="0">
              <a:solidFill>
                <a:srgbClr val="1B1B1B"/>
              </a:solidFill>
              <a:latin typeface="Arial" panose="020B0604020202020204" pitchFamily="34" charset="0"/>
            </a:endParaRPr>
          </a:p>
          <a:p>
            <a:r>
              <a:rPr lang="en-US" dirty="0">
                <a:solidFill>
                  <a:srgbClr val="1B1B1B"/>
                </a:solidFill>
                <a:latin typeface="Arial" panose="020B0604020202020204" pitchFamily="34" charset="0"/>
              </a:rPr>
              <a:t>Be aware that amending an authorization with the incorrect location may affect any pre-voucher payments, like Advances or Scheduled Partial Payments (SPPs).</a:t>
            </a:r>
          </a:p>
          <a:p>
            <a:endParaRPr lang="en-US" dirty="0"/>
          </a:p>
        </p:txBody>
      </p:sp>
    </p:spTree>
    <p:extLst>
      <p:ext uri="{BB962C8B-B14F-4D97-AF65-F5344CB8AC3E}">
        <p14:creationId xmlns:p14="http://schemas.microsoft.com/office/powerpoint/2010/main" val="2183730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2647-BEF8-3C48-F052-6F8B565C524D}"/>
              </a:ext>
            </a:extLst>
          </p:cNvPr>
          <p:cNvSpPr>
            <a:spLocks noGrp="1"/>
          </p:cNvSpPr>
          <p:nvPr>
            <p:ph type="title"/>
          </p:nvPr>
        </p:nvSpPr>
        <p:spPr/>
        <p:txBody>
          <a:bodyPr/>
          <a:lstStyle/>
          <a:p>
            <a:r>
              <a:rPr lang="en-US" dirty="0"/>
              <a:t>Trips created in FY23 for travel that begins in FY23 and crosses into FY24</a:t>
            </a:r>
          </a:p>
        </p:txBody>
      </p:sp>
      <p:sp>
        <p:nvSpPr>
          <p:cNvPr id="3" name="Slide Number Placeholder 2">
            <a:extLst>
              <a:ext uri="{FF2B5EF4-FFF2-40B4-BE49-F238E27FC236}">
                <a16:creationId xmlns:a16="http://schemas.microsoft.com/office/drawing/2014/main" id="{0F6800E8-69F3-C536-5156-A0B2190A8E99}"/>
              </a:ext>
            </a:extLst>
          </p:cNvPr>
          <p:cNvSpPr>
            <a:spLocks noGrp="1"/>
          </p:cNvSpPr>
          <p:nvPr>
            <p:ph type="sldNum" sz="quarter" idx="4"/>
          </p:nvPr>
        </p:nvSpPr>
        <p:spPr/>
        <p:txBody>
          <a:bodyPr/>
          <a:lstStyle/>
          <a:p>
            <a:fld id="{4C6B7127-9F77-471E-BA61-1540CB2C57B2}" type="slidenum">
              <a:rPr lang="en-US" smtClean="0"/>
              <a:pPr/>
              <a:t>19</a:t>
            </a:fld>
            <a:endParaRPr lang="en-US" dirty="0"/>
          </a:p>
        </p:txBody>
      </p:sp>
      <p:pic>
        <p:nvPicPr>
          <p:cNvPr id="6" name="Content Placeholder 5">
            <a:extLst>
              <a:ext uri="{FF2B5EF4-FFF2-40B4-BE49-F238E27FC236}">
                <a16:creationId xmlns:a16="http://schemas.microsoft.com/office/drawing/2014/main" id="{264AD025-5A88-854F-56AA-A33C8E531F7F}"/>
              </a:ext>
            </a:extLst>
          </p:cNvPr>
          <p:cNvPicPr>
            <a:picLocks noGrp="1" noChangeAspect="1"/>
          </p:cNvPicPr>
          <p:nvPr>
            <p:ph sz="quarter" idx="10"/>
          </p:nvPr>
        </p:nvPicPr>
        <p:blipFill>
          <a:blip r:embed="rId2"/>
          <a:stretch>
            <a:fillRect/>
          </a:stretch>
        </p:blipFill>
        <p:spPr>
          <a:xfrm>
            <a:off x="455613" y="1286090"/>
            <a:ext cx="8350250" cy="3134882"/>
          </a:xfrm>
        </p:spPr>
      </p:pic>
      <p:sp>
        <p:nvSpPr>
          <p:cNvPr id="7" name="TextBox 6">
            <a:extLst>
              <a:ext uri="{FF2B5EF4-FFF2-40B4-BE49-F238E27FC236}">
                <a16:creationId xmlns:a16="http://schemas.microsoft.com/office/drawing/2014/main" id="{EADCFAF5-70F1-E7D7-298C-285C2E06768C}"/>
              </a:ext>
            </a:extLst>
          </p:cNvPr>
          <p:cNvSpPr txBox="1"/>
          <p:nvPr/>
        </p:nvSpPr>
        <p:spPr>
          <a:xfrm>
            <a:off x="5196840" y="922020"/>
            <a:ext cx="2903220" cy="952500"/>
          </a:xfrm>
          <a:prstGeom prst="rect">
            <a:avLst/>
          </a:prstGeom>
          <a:solidFill>
            <a:schemeClr val="bg1"/>
          </a:solidFill>
          <a:ln>
            <a:solidFill>
              <a:schemeClr val="tx2"/>
            </a:solidFill>
          </a:ln>
        </p:spPr>
        <p:txBody>
          <a:bodyPr wrap="square" lIns="91440" tIns="91440" rIns="91440" bIns="91440" rtlCol="0" anchor="ctr">
            <a:normAutofit fontScale="92500"/>
          </a:bodyPr>
          <a:lstStyle/>
          <a:p>
            <a:r>
              <a:rPr lang="en-US" sz="1200" dirty="0">
                <a:solidFill>
                  <a:schemeClr val="tx2"/>
                </a:solidFill>
              </a:rPr>
              <a:t>This trip begins in FY23 and ends in FY24.</a:t>
            </a:r>
          </a:p>
          <a:p>
            <a:endParaRPr lang="en-US" sz="1200" dirty="0">
              <a:solidFill>
                <a:schemeClr val="tx2"/>
              </a:solidFill>
            </a:endParaRPr>
          </a:p>
          <a:p>
            <a:r>
              <a:rPr lang="en-US" sz="1200" dirty="0">
                <a:solidFill>
                  <a:schemeClr val="tx2"/>
                </a:solidFill>
              </a:rPr>
              <a:t>The location on the document was Fort Pickett, now known as Fort Barfoot.</a:t>
            </a:r>
          </a:p>
        </p:txBody>
      </p:sp>
      <p:sp>
        <p:nvSpPr>
          <p:cNvPr id="8" name="Arrow: Right 7">
            <a:extLst>
              <a:ext uri="{FF2B5EF4-FFF2-40B4-BE49-F238E27FC236}">
                <a16:creationId xmlns:a16="http://schemas.microsoft.com/office/drawing/2014/main" id="{F0016C3F-FFDC-4C4F-6E37-8BC120119E08}"/>
              </a:ext>
            </a:extLst>
          </p:cNvPr>
          <p:cNvSpPr/>
          <p:nvPr/>
        </p:nvSpPr>
        <p:spPr>
          <a:xfrm rot="2115606">
            <a:off x="77921" y="2765404"/>
            <a:ext cx="520432" cy="342900"/>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899994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9911" y="1695934"/>
            <a:ext cx="4131874" cy="1223701"/>
          </a:xfrm>
        </p:spPr>
        <p:txBody>
          <a:bodyPr/>
          <a:lstStyle/>
          <a:p>
            <a:r>
              <a:rPr lang="en-US" dirty="0"/>
              <a:t>TAC Outreach Call</a:t>
            </a:r>
            <a:br>
              <a:rPr lang="en-US" dirty="0"/>
            </a:br>
            <a:r>
              <a:rPr lang="en-US" sz="1600" dirty="0"/>
              <a:t>FY23 MR4, Announcements, and Updates</a:t>
            </a:r>
            <a:br>
              <a:rPr lang="en-US" dirty="0"/>
            </a:br>
            <a:endParaRPr lang="en-US" dirty="0"/>
          </a:p>
        </p:txBody>
      </p:sp>
      <p:sp>
        <p:nvSpPr>
          <p:cNvPr id="9" name="Text Placeholder 8"/>
          <p:cNvSpPr>
            <a:spLocks noGrp="1"/>
          </p:cNvSpPr>
          <p:nvPr>
            <p:ph type="body" sz="quarter" idx="10"/>
          </p:nvPr>
        </p:nvSpPr>
        <p:spPr/>
        <p:txBody>
          <a:bodyPr/>
          <a:lstStyle/>
          <a:p>
            <a:r>
              <a:rPr lang="en-US" sz="1600" dirty="0"/>
              <a:t>Dan Greene – TAC Outreach Call Coordinator</a:t>
            </a:r>
          </a:p>
          <a:p>
            <a:r>
              <a:rPr lang="en-US" sz="1600" dirty="0"/>
              <a:t>Jason Prado – TAC Manager</a:t>
            </a:r>
          </a:p>
        </p:txBody>
      </p:sp>
      <p:sp>
        <p:nvSpPr>
          <p:cNvPr id="10" name="Text Placeholder 9"/>
          <p:cNvSpPr>
            <a:spLocks noGrp="1"/>
          </p:cNvSpPr>
          <p:nvPr>
            <p:ph type="body" sz="quarter" idx="11"/>
          </p:nvPr>
        </p:nvSpPr>
        <p:spPr>
          <a:xfrm>
            <a:off x="399911" y="4166118"/>
            <a:ext cx="2322512" cy="203126"/>
          </a:xfrm>
        </p:spPr>
        <p:txBody>
          <a:bodyPr/>
          <a:lstStyle/>
          <a:p>
            <a:r>
              <a:rPr lang="en-US" dirty="0"/>
              <a:t>October 24, 2023</a:t>
            </a:r>
          </a:p>
        </p:txBody>
      </p:sp>
    </p:spTree>
    <p:extLst>
      <p:ext uri="{BB962C8B-B14F-4D97-AF65-F5344CB8AC3E}">
        <p14:creationId xmlns:p14="http://schemas.microsoft.com/office/powerpoint/2010/main" val="271115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1AE93D4-5373-A573-F275-AA521A84AAD3}"/>
              </a:ext>
            </a:extLst>
          </p:cNvPr>
          <p:cNvPicPr>
            <a:picLocks noGrp="1" noChangeAspect="1"/>
          </p:cNvPicPr>
          <p:nvPr>
            <p:ph sz="quarter" idx="10"/>
          </p:nvPr>
        </p:nvPicPr>
        <p:blipFill>
          <a:blip r:embed="rId2"/>
          <a:stretch>
            <a:fillRect/>
          </a:stretch>
        </p:blipFill>
        <p:spPr>
          <a:xfrm>
            <a:off x="751822" y="1645657"/>
            <a:ext cx="7757832" cy="2415749"/>
          </a:xfrm>
        </p:spPr>
      </p:pic>
      <p:sp>
        <p:nvSpPr>
          <p:cNvPr id="2" name="Title 1">
            <a:extLst>
              <a:ext uri="{FF2B5EF4-FFF2-40B4-BE49-F238E27FC236}">
                <a16:creationId xmlns:a16="http://schemas.microsoft.com/office/drawing/2014/main" id="{53212647-BEF8-3C48-F052-6F8B565C524D}"/>
              </a:ext>
            </a:extLst>
          </p:cNvPr>
          <p:cNvSpPr>
            <a:spLocks noGrp="1"/>
          </p:cNvSpPr>
          <p:nvPr>
            <p:ph type="title"/>
          </p:nvPr>
        </p:nvSpPr>
        <p:spPr/>
        <p:txBody>
          <a:bodyPr/>
          <a:lstStyle/>
          <a:p>
            <a:r>
              <a:rPr lang="en-US" dirty="0"/>
              <a:t>Trips created in FY23 for travel that begins in FY23 and crosses into FY24</a:t>
            </a:r>
          </a:p>
        </p:txBody>
      </p:sp>
      <p:sp>
        <p:nvSpPr>
          <p:cNvPr id="3" name="Slide Number Placeholder 2">
            <a:extLst>
              <a:ext uri="{FF2B5EF4-FFF2-40B4-BE49-F238E27FC236}">
                <a16:creationId xmlns:a16="http://schemas.microsoft.com/office/drawing/2014/main" id="{0F6800E8-69F3-C536-5156-A0B2190A8E99}"/>
              </a:ext>
            </a:extLst>
          </p:cNvPr>
          <p:cNvSpPr>
            <a:spLocks noGrp="1"/>
          </p:cNvSpPr>
          <p:nvPr>
            <p:ph type="sldNum" sz="quarter" idx="4"/>
          </p:nvPr>
        </p:nvSpPr>
        <p:spPr/>
        <p:txBody>
          <a:bodyPr/>
          <a:lstStyle/>
          <a:p>
            <a:fld id="{4C6B7127-9F77-471E-BA61-1540CB2C57B2}" type="slidenum">
              <a:rPr lang="en-US" smtClean="0"/>
              <a:pPr/>
              <a:t>20</a:t>
            </a:fld>
            <a:endParaRPr lang="en-US" dirty="0"/>
          </a:p>
        </p:txBody>
      </p:sp>
      <p:sp>
        <p:nvSpPr>
          <p:cNvPr id="7" name="TextBox 6">
            <a:extLst>
              <a:ext uri="{FF2B5EF4-FFF2-40B4-BE49-F238E27FC236}">
                <a16:creationId xmlns:a16="http://schemas.microsoft.com/office/drawing/2014/main" id="{EADCFAF5-70F1-E7D7-298C-285C2E06768C}"/>
              </a:ext>
            </a:extLst>
          </p:cNvPr>
          <p:cNvSpPr txBox="1"/>
          <p:nvPr/>
        </p:nvSpPr>
        <p:spPr>
          <a:xfrm>
            <a:off x="5280660" y="922020"/>
            <a:ext cx="3421380" cy="1257300"/>
          </a:xfrm>
          <a:prstGeom prst="rect">
            <a:avLst/>
          </a:prstGeom>
          <a:solidFill>
            <a:schemeClr val="bg1"/>
          </a:solidFill>
          <a:ln>
            <a:solidFill>
              <a:schemeClr val="tx2"/>
            </a:solidFill>
          </a:ln>
        </p:spPr>
        <p:txBody>
          <a:bodyPr wrap="square" lIns="91440" tIns="91440" rIns="91440" bIns="91440" rtlCol="0" anchor="ctr">
            <a:normAutofit/>
          </a:bodyPr>
          <a:lstStyle/>
          <a:p>
            <a:r>
              <a:rPr lang="en-US" sz="1200" dirty="0">
                <a:solidFill>
                  <a:schemeClr val="tx2"/>
                </a:solidFill>
              </a:rPr>
              <a:t>If you end the location on the 30</a:t>
            </a:r>
            <a:r>
              <a:rPr lang="en-US" sz="1200" baseline="30000" dirty="0">
                <a:solidFill>
                  <a:schemeClr val="tx2"/>
                </a:solidFill>
              </a:rPr>
              <a:t>th</a:t>
            </a:r>
            <a:r>
              <a:rPr lang="en-US" sz="1200" dirty="0">
                <a:solidFill>
                  <a:schemeClr val="tx2"/>
                </a:solidFill>
              </a:rPr>
              <a:t>, and begin the next location on the 1</a:t>
            </a:r>
            <a:r>
              <a:rPr lang="en-US" sz="1200" baseline="30000" dirty="0">
                <a:solidFill>
                  <a:schemeClr val="tx2"/>
                </a:solidFill>
              </a:rPr>
              <a:t>st</a:t>
            </a:r>
            <a:r>
              <a:rPr lang="en-US" sz="1200" dirty="0">
                <a:solidFill>
                  <a:schemeClr val="tx2"/>
                </a:solidFill>
              </a:rPr>
              <a:t>, you run the risk of creating an ‘In Transit’ date for the night of the 30</a:t>
            </a:r>
            <a:r>
              <a:rPr lang="en-US" sz="1200" baseline="30000" dirty="0">
                <a:solidFill>
                  <a:schemeClr val="tx2"/>
                </a:solidFill>
              </a:rPr>
              <a:t>th</a:t>
            </a:r>
            <a:r>
              <a:rPr lang="en-US" sz="1200" dirty="0">
                <a:solidFill>
                  <a:schemeClr val="tx2"/>
                </a:solidFill>
              </a:rPr>
              <a:t>. </a:t>
            </a:r>
          </a:p>
        </p:txBody>
      </p:sp>
    </p:spTree>
    <p:extLst>
      <p:ext uri="{BB962C8B-B14F-4D97-AF65-F5344CB8AC3E}">
        <p14:creationId xmlns:p14="http://schemas.microsoft.com/office/powerpoint/2010/main" val="4218915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35654CD-EEF0-EE75-D28A-F8AABF6027BA}"/>
              </a:ext>
            </a:extLst>
          </p:cNvPr>
          <p:cNvPicPr>
            <a:picLocks noGrp="1" noChangeAspect="1"/>
          </p:cNvPicPr>
          <p:nvPr>
            <p:ph sz="quarter" idx="10"/>
          </p:nvPr>
        </p:nvPicPr>
        <p:blipFill>
          <a:blip r:embed="rId2"/>
          <a:stretch>
            <a:fillRect/>
          </a:stretch>
        </p:blipFill>
        <p:spPr>
          <a:xfrm>
            <a:off x="966946" y="1323068"/>
            <a:ext cx="7210107" cy="3391168"/>
          </a:xfrm>
        </p:spPr>
      </p:pic>
      <p:sp>
        <p:nvSpPr>
          <p:cNvPr id="2" name="Title 1">
            <a:extLst>
              <a:ext uri="{FF2B5EF4-FFF2-40B4-BE49-F238E27FC236}">
                <a16:creationId xmlns:a16="http://schemas.microsoft.com/office/drawing/2014/main" id="{53212647-BEF8-3C48-F052-6F8B565C524D}"/>
              </a:ext>
            </a:extLst>
          </p:cNvPr>
          <p:cNvSpPr>
            <a:spLocks noGrp="1"/>
          </p:cNvSpPr>
          <p:nvPr>
            <p:ph type="title"/>
          </p:nvPr>
        </p:nvSpPr>
        <p:spPr/>
        <p:txBody>
          <a:bodyPr/>
          <a:lstStyle/>
          <a:p>
            <a:r>
              <a:rPr lang="en-US" dirty="0"/>
              <a:t>Trips created in FY23 for travel that begins in FY23 and crosses into FY24</a:t>
            </a:r>
          </a:p>
        </p:txBody>
      </p:sp>
      <p:sp>
        <p:nvSpPr>
          <p:cNvPr id="3" name="Slide Number Placeholder 2">
            <a:extLst>
              <a:ext uri="{FF2B5EF4-FFF2-40B4-BE49-F238E27FC236}">
                <a16:creationId xmlns:a16="http://schemas.microsoft.com/office/drawing/2014/main" id="{0F6800E8-69F3-C536-5156-A0B2190A8E99}"/>
              </a:ext>
            </a:extLst>
          </p:cNvPr>
          <p:cNvSpPr>
            <a:spLocks noGrp="1"/>
          </p:cNvSpPr>
          <p:nvPr>
            <p:ph type="sldNum" sz="quarter" idx="4"/>
          </p:nvPr>
        </p:nvSpPr>
        <p:spPr/>
        <p:txBody>
          <a:bodyPr/>
          <a:lstStyle/>
          <a:p>
            <a:fld id="{4C6B7127-9F77-471E-BA61-1540CB2C57B2}" type="slidenum">
              <a:rPr lang="en-US" smtClean="0"/>
              <a:pPr/>
              <a:t>21</a:t>
            </a:fld>
            <a:endParaRPr lang="en-US" dirty="0"/>
          </a:p>
        </p:txBody>
      </p:sp>
      <p:sp>
        <p:nvSpPr>
          <p:cNvPr id="7" name="TextBox 6">
            <a:extLst>
              <a:ext uri="{FF2B5EF4-FFF2-40B4-BE49-F238E27FC236}">
                <a16:creationId xmlns:a16="http://schemas.microsoft.com/office/drawing/2014/main" id="{EADCFAF5-70F1-E7D7-298C-285C2E06768C}"/>
              </a:ext>
            </a:extLst>
          </p:cNvPr>
          <p:cNvSpPr txBox="1"/>
          <p:nvPr/>
        </p:nvSpPr>
        <p:spPr>
          <a:xfrm>
            <a:off x="5384694" y="701040"/>
            <a:ext cx="3421380" cy="1592580"/>
          </a:xfrm>
          <a:prstGeom prst="rect">
            <a:avLst/>
          </a:prstGeom>
          <a:solidFill>
            <a:schemeClr val="bg1"/>
          </a:solidFill>
          <a:ln>
            <a:solidFill>
              <a:schemeClr val="tx2"/>
            </a:solidFill>
          </a:ln>
        </p:spPr>
        <p:txBody>
          <a:bodyPr wrap="square" lIns="91440" tIns="91440" rIns="91440" bIns="91440" rtlCol="0" anchor="ctr">
            <a:normAutofit/>
          </a:bodyPr>
          <a:lstStyle/>
          <a:p>
            <a:r>
              <a:rPr lang="en-US" sz="1200" dirty="0">
                <a:solidFill>
                  <a:schemeClr val="tx2"/>
                </a:solidFill>
              </a:rPr>
              <a:t>Creating a gap like this will incorrectly zero out the lodging amount for the 30</a:t>
            </a:r>
            <a:r>
              <a:rPr lang="en-US" sz="1200" baseline="30000" dirty="0">
                <a:solidFill>
                  <a:schemeClr val="tx2"/>
                </a:solidFill>
              </a:rPr>
              <a:t>th</a:t>
            </a:r>
            <a:r>
              <a:rPr lang="en-US" sz="1200" dirty="0">
                <a:solidFill>
                  <a:schemeClr val="tx2"/>
                </a:solidFill>
              </a:rPr>
              <a:t>.</a:t>
            </a:r>
          </a:p>
          <a:p>
            <a:endParaRPr lang="en-US" sz="1200" dirty="0">
              <a:solidFill>
                <a:schemeClr val="tx2"/>
              </a:solidFill>
            </a:endParaRPr>
          </a:p>
          <a:p>
            <a:r>
              <a:rPr lang="en-US" sz="1200" dirty="0">
                <a:solidFill>
                  <a:schemeClr val="tx2"/>
                </a:solidFill>
              </a:rPr>
              <a:t>DTS is saying “You’re leaving Ft. Pickett on the 30th, but not arriving in Ft. Barfoot until the 1st, so the night of the 30th, you are ‘In Transit’”. </a:t>
            </a:r>
          </a:p>
        </p:txBody>
      </p:sp>
      <p:sp>
        <p:nvSpPr>
          <p:cNvPr id="10" name="Arrow: Right 9">
            <a:extLst>
              <a:ext uri="{FF2B5EF4-FFF2-40B4-BE49-F238E27FC236}">
                <a16:creationId xmlns:a16="http://schemas.microsoft.com/office/drawing/2014/main" id="{02E325F6-8669-E4E7-0A94-828166442785}"/>
              </a:ext>
            </a:extLst>
          </p:cNvPr>
          <p:cNvSpPr/>
          <p:nvPr/>
        </p:nvSpPr>
        <p:spPr>
          <a:xfrm rot="2115606">
            <a:off x="4681925" y="2529183"/>
            <a:ext cx="520432" cy="342900"/>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2453194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35654CD-EEF0-EE75-D28A-F8AABF6027BA}"/>
              </a:ext>
            </a:extLst>
          </p:cNvPr>
          <p:cNvPicPr>
            <a:picLocks noGrp="1" noChangeAspect="1"/>
          </p:cNvPicPr>
          <p:nvPr>
            <p:ph sz="quarter" idx="10"/>
          </p:nvPr>
        </p:nvPicPr>
        <p:blipFill>
          <a:blip r:embed="rId2"/>
          <a:stretch>
            <a:fillRect/>
          </a:stretch>
        </p:blipFill>
        <p:spPr>
          <a:xfrm>
            <a:off x="966946" y="1323068"/>
            <a:ext cx="7210107" cy="3391168"/>
          </a:xfrm>
        </p:spPr>
      </p:pic>
      <p:sp>
        <p:nvSpPr>
          <p:cNvPr id="2" name="Title 1">
            <a:extLst>
              <a:ext uri="{FF2B5EF4-FFF2-40B4-BE49-F238E27FC236}">
                <a16:creationId xmlns:a16="http://schemas.microsoft.com/office/drawing/2014/main" id="{53212647-BEF8-3C48-F052-6F8B565C524D}"/>
              </a:ext>
            </a:extLst>
          </p:cNvPr>
          <p:cNvSpPr>
            <a:spLocks noGrp="1"/>
          </p:cNvSpPr>
          <p:nvPr>
            <p:ph type="title"/>
          </p:nvPr>
        </p:nvSpPr>
        <p:spPr/>
        <p:txBody>
          <a:bodyPr/>
          <a:lstStyle/>
          <a:p>
            <a:r>
              <a:rPr lang="en-US" dirty="0"/>
              <a:t>Trips created in FY23 for travel that begins in FY23 and crosses into FY24</a:t>
            </a:r>
          </a:p>
        </p:txBody>
      </p:sp>
      <p:sp>
        <p:nvSpPr>
          <p:cNvPr id="3" name="Slide Number Placeholder 2">
            <a:extLst>
              <a:ext uri="{FF2B5EF4-FFF2-40B4-BE49-F238E27FC236}">
                <a16:creationId xmlns:a16="http://schemas.microsoft.com/office/drawing/2014/main" id="{0F6800E8-69F3-C536-5156-A0B2190A8E99}"/>
              </a:ext>
            </a:extLst>
          </p:cNvPr>
          <p:cNvSpPr>
            <a:spLocks noGrp="1"/>
          </p:cNvSpPr>
          <p:nvPr>
            <p:ph type="sldNum" sz="quarter" idx="4"/>
          </p:nvPr>
        </p:nvSpPr>
        <p:spPr/>
        <p:txBody>
          <a:bodyPr/>
          <a:lstStyle/>
          <a:p>
            <a:fld id="{4C6B7127-9F77-471E-BA61-1540CB2C57B2}" type="slidenum">
              <a:rPr lang="en-US" smtClean="0"/>
              <a:pPr/>
              <a:t>22</a:t>
            </a:fld>
            <a:endParaRPr lang="en-US" dirty="0"/>
          </a:p>
        </p:txBody>
      </p:sp>
      <p:sp>
        <p:nvSpPr>
          <p:cNvPr id="10" name="Arrow: Right 9">
            <a:extLst>
              <a:ext uri="{FF2B5EF4-FFF2-40B4-BE49-F238E27FC236}">
                <a16:creationId xmlns:a16="http://schemas.microsoft.com/office/drawing/2014/main" id="{02E325F6-8669-E4E7-0A94-828166442785}"/>
              </a:ext>
            </a:extLst>
          </p:cNvPr>
          <p:cNvSpPr/>
          <p:nvPr/>
        </p:nvSpPr>
        <p:spPr>
          <a:xfrm rot="2115606">
            <a:off x="4681925" y="2529183"/>
            <a:ext cx="520432" cy="342900"/>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4" name="TextBox 3">
            <a:extLst>
              <a:ext uri="{FF2B5EF4-FFF2-40B4-BE49-F238E27FC236}">
                <a16:creationId xmlns:a16="http://schemas.microsoft.com/office/drawing/2014/main" id="{60183231-64BD-C613-B002-718E0E5A98ED}"/>
              </a:ext>
            </a:extLst>
          </p:cNvPr>
          <p:cNvSpPr txBox="1"/>
          <p:nvPr/>
        </p:nvSpPr>
        <p:spPr>
          <a:xfrm>
            <a:off x="5537093" y="873488"/>
            <a:ext cx="3421380" cy="899160"/>
          </a:xfrm>
          <a:prstGeom prst="rect">
            <a:avLst/>
          </a:prstGeom>
          <a:solidFill>
            <a:schemeClr val="bg1"/>
          </a:solidFill>
          <a:ln>
            <a:solidFill>
              <a:schemeClr val="tx2"/>
            </a:solidFill>
          </a:ln>
        </p:spPr>
        <p:txBody>
          <a:bodyPr wrap="square" lIns="91440" tIns="91440" rIns="91440" bIns="91440" rtlCol="0" anchor="ctr">
            <a:normAutofit/>
          </a:bodyPr>
          <a:lstStyle/>
          <a:p>
            <a:r>
              <a:rPr lang="en-US" sz="1200" dirty="0">
                <a:solidFill>
                  <a:schemeClr val="tx2"/>
                </a:solidFill>
              </a:rPr>
              <a:t>In Transit dates cannot be modified to change the amounts, so you’ll want to avoid making this mistake.</a:t>
            </a:r>
          </a:p>
        </p:txBody>
      </p:sp>
    </p:spTree>
    <p:extLst>
      <p:ext uri="{BB962C8B-B14F-4D97-AF65-F5344CB8AC3E}">
        <p14:creationId xmlns:p14="http://schemas.microsoft.com/office/powerpoint/2010/main" val="3259087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569E3-D002-6382-139F-0FB744E3F851}"/>
              </a:ext>
            </a:extLst>
          </p:cNvPr>
          <p:cNvSpPr>
            <a:spLocks noGrp="1"/>
          </p:cNvSpPr>
          <p:nvPr>
            <p:ph type="title"/>
          </p:nvPr>
        </p:nvSpPr>
        <p:spPr/>
        <p:txBody>
          <a:bodyPr/>
          <a:lstStyle/>
          <a:p>
            <a:r>
              <a:rPr lang="en-US" dirty="0"/>
              <a:t>Trips created in FY23 for travel that begins in FY23 and crosses into FY24</a:t>
            </a:r>
          </a:p>
        </p:txBody>
      </p:sp>
      <p:sp>
        <p:nvSpPr>
          <p:cNvPr id="3" name="Slide Number Placeholder 2">
            <a:extLst>
              <a:ext uri="{FF2B5EF4-FFF2-40B4-BE49-F238E27FC236}">
                <a16:creationId xmlns:a16="http://schemas.microsoft.com/office/drawing/2014/main" id="{C0F8D22E-E024-91E1-41BB-273F49E38DED}"/>
              </a:ext>
            </a:extLst>
          </p:cNvPr>
          <p:cNvSpPr>
            <a:spLocks noGrp="1"/>
          </p:cNvSpPr>
          <p:nvPr>
            <p:ph type="sldNum" sz="quarter" idx="4"/>
          </p:nvPr>
        </p:nvSpPr>
        <p:spPr/>
        <p:txBody>
          <a:bodyPr/>
          <a:lstStyle/>
          <a:p>
            <a:fld id="{4C6B7127-9F77-471E-BA61-1540CB2C57B2}" type="slidenum">
              <a:rPr lang="en-US" smtClean="0"/>
              <a:pPr/>
              <a:t>23</a:t>
            </a:fld>
            <a:endParaRPr lang="en-US" dirty="0"/>
          </a:p>
        </p:txBody>
      </p:sp>
      <p:pic>
        <p:nvPicPr>
          <p:cNvPr id="6" name="Content Placeholder 5">
            <a:extLst>
              <a:ext uri="{FF2B5EF4-FFF2-40B4-BE49-F238E27FC236}">
                <a16:creationId xmlns:a16="http://schemas.microsoft.com/office/drawing/2014/main" id="{3B9B0F5F-CBBB-32E1-299D-4FB165457F59}"/>
              </a:ext>
            </a:extLst>
          </p:cNvPr>
          <p:cNvPicPr>
            <a:picLocks noGrp="1" noChangeAspect="1"/>
          </p:cNvPicPr>
          <p:nvPr>
            <p:ph sz="quarter" idx="10"/>
          </p:nvPr>
        </p:nvPicPr>
        <p:blipFill>
          <a:blip r:embed="rId2"/>
          <a:stretch>
            <a:fillRect/>
          </a:stretch>
        </p:blipFill>
        <p:spPr>
          <a:xfrm>
            <a:off x="967648" y="1133533"/>
            <a:ext cx="7208704" cy="3695642"/>
          </a:xfrm>
        </p:spPr>
      </p:pic>
      <p:sp>
        <p:nvSpPr>
          <p:cNvPr id="7" name="TextBox 6">
            <a:extLst>
              <a:ext uri="{FF2B5EF4-FFF2-40B4-BE49-F238E27FC236}">
                <a16:creationId xmlns:a16="http://schemas.microsoft.com/office/drawing/2014/main" id="{D5CCAD61-EBED-8F2D-63E5-C8ED1FF2C15E}"/>
              </a:ext>
            </a:extLst>
          </p:cNvPr>
          <p:cNvSpPr txBox="1"/>
          <p:nvPr/>
        </p:nvSpPr>
        <p:spPr>
          <a:xfrm>
            <a:off x="5537093" y="873488"/>
            <a:ext cx="3421380" cy="1168672"/>
          </a:xfrm>
          <a:prstGeom prst="rect">
            <a:avLst/>
          </a:prstGeom>
          <a:solidFill>
            <a:schemeClr val="bg1"/>
          </a:solidFill>
          <a:ln>
            <a:solidFill>
              <a:schemeClr val="tx2"/>
            </a:solidFill>
          </a:ln>
        </p:spPr>
        <p:txBody>
          <a:bodyPr wrap="square" lIns="91440" tIns="91440" rIns="91440" bIns="91440" rtlCol="0" anchor="ctr">
            <a:normAutofit/>
          </a:bodyPr>
          <a:lstStyle/>
          <a:p>
            <a:r>
              <a:rPr lang="en-US" sz="1200" dirty="0">
                <a:solidFill>
                  <a:schemeClr val="tx2"/>
                </a:solidFill>
              </a:rPr>
              <a:t>You should be aware that adding a new location on a voucher will create a Pre-Audit flag.</a:t>
            </a:r>
          </a:p>
          <a:p>
            <a:endParaRPr lang="en-US" sz="1200" dirty="0">
              <a:solidFill>
                <a:schemeClr val="tx2"/>
              </a:solidFill>
            </a:endParaRPr>
          </a:p>
          <a:p>
            <a:r>
              <a:rPr lang="en-US" sz="1200" dirty="0">
                <a:solidFill>
                  <a:schemeClr val="tx2"/>
                </a:solidFill>
              </a:rPr>
              <a:t>These can be justified by referencing the Installation Name change.</a:t>
            </a:r>
          </a:p>
        </p:txBody>
      </p:sp>
    </p:spTree>
    <p:extLst>
      <p:ext uri="{BB962C8B-B14F-4D97-AF65-F5344CB8AC3E}">
        <p14:creationId xmlns:p14="http://schemas.microsoft.com/office/powerpoint/2010/main" val="1480517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1AE93D4-5373-A573-F275-AA521A84AAD3}"/>
              </a:ext>
            </a:extLst>
          </p:cNvPr>
          <p:cNvPicPr>
            <a:picLocks noGrp="1" noChangeAspect="1"/>
          </p:cNvPicPr>
          <p:nvPr>
            <p:ph sz="quarter" idx="10"/>
          </p:nvPr>
        </p:nvPicPr>
        <p:blipFill>
          <a:blip r:embed="rId2"/>
          <a:srcRect/>
          <a:stretch/>
        </p:blipFill>
        <p:spPr>
          <a:xfrm>
            <a:off x="751822" y="1645657"/>
            <a:ext cx="7757832" cy="2415749"/>
          </a:xfrm>
        </p:spPr>
      </p:pic>
      <p:sp>
        <p:nvSpPr>
          <p:cNvPr id="2" name="Title 1">
            <a:extLst>
              <a:ext uri="{FF2B5EF4-FFF2-40B4-BE49-F238E27FC236}">
                <a16:creationId xmlns:a16="http://schemas.microsoft.com/office/drawing/2014/main" id="{53212647-BEF8-3C48-F052-6F8B565C524D}"/>
              </a:ext>
            </a:extLst>
          </p:cNvPr>
          <p:cNvSpPr>
            <a:spLocks noGrp="1"/>
          </p:cNvSpPr>
          <p:nvPr>
            <p:ph type="title"/>
          </p:nvPr>
        </p:nvSpPr>
        <p:spPr/>
        <p:txBody>
          <a:bodyPr/>
          <a:lstStyle/>
          <a:p>
            <a:r>
              <a:rPr lang="en-US" dirty="0"/>
              <a:t>Trips created in FY23 for travel that begins in FY23 and crosses into FY24</a:t>
            </a:r>
          </a:p>
        </p:txBody>
      </p:sp>
      <p:sp>
        <p:nvSpPr>
          <p:cNvPr id="3" name="Slide Number Placeholder 2">
            <a:extLst>
              <a:ext uri="{FF2B5EF4-FFF2-40B4-BE49-F238E27FC236}">
                <a16:creationId xmlns:a16="http://schemas.microsoft.com/office/drawing/2014/main" id="{0F6800E8-69F3-C536-5156-A0B2190A8E99}"/>
              </a:ext>
            </a:extLst>
          </p:cNvPr>
          <p:cNvSpPr>
            <a:spLocks noGrp="1"/>
          </p:cNvSpPr>
          <p:nvPr>
            <p:ph type="sldNum" sz="quarter" idx="4"/>
          </p:nvPr>
        </p:nvSpPr>
        <p:spPr/>
        <p:txBody>
          <a:bodyPr/>
          <a:lstStyle/>
          <a:p>
            <a:fld id="{4C6B7127-9F77-471E-BA61-1540CB2C57B2}" type="slidenum">
              <a:rPr lang="en-US" smtClean="0"/>
              <a:pPr/>
              <a:t>24</a:t>
            </a:fld>
            <a:endParaRPr lang="en-US" dirty="0"/>
          </a:p>
        </p:txBody>
      </p:sp>
      <p:sp>
        <p:nvSpPr>
          <p:cNvPr id="7" name="TextBox 6">
            <a:extLst>
              <a:ext uri="{FF2B5EF4-FFF2-40B4-BE49-F238E27FC236}">
                <a16:creationId xmlns:a16="http://schemas.microsoft.com/office/drawing/2014/main" id="{EADCFAF5-70F1-E7D7-298C-285C2E06768C}"/>
              </a:ext>
            </a:extLst>
          </p:cNvPr>
          <p:cNvSpPr txBox="1"/>
          <p:nvPr/>
        </p:nvSpPr>
        <p:spPr>
          <a:xfrm>
            <a:off x="5280660" y="922020"/>
            <a:ext cx="3421380" cy="723637"/>
          </a:xfrm>
          <a:prstGeom prst="rect">
            <a:avLst/>
          </a:prstGeom>
          <a:solidFill>
            <a:schemeClr val="bg1"/>
          </a:solidFill>
          <a:ln>
            <a:solidFill>
              <a:schemeClr val="tx2"/>
            </a:solidFill>
          </a:ln>
        </p:spPr>
        <p:txBody>
          <a:bodyPr wrap="square" lIns="91440" tIns="91440" rIns="91440" bIns="91440" rtlCol="0" anchor="ctr">
            <a:normAutofit/>
          </a:bodyPr>
          <a:lstStyle/>
          <a:p>
            <a:r>
              <a:rPr lang="en-US" sz="1200" dirty="0">
                <a:solidFill>
                  <a:schemeClr val="tx2"/>
                </a:solidFill>
              </a:rPr>
              <a:t>Instead, the Departing date should be the 1</a:t>
            </a:r>
            <a:r>
              <a:rPr lang="en-US" sz="1200" baseline="30000" dirty="0">
                <a:solidFill>
                  <a:schemeClr val="tx2"/>
                </a:solidFill>
              </a:rPr>
              <a:t>st</a:t>
            </a:r>
            <a:r>
              <a:rPr lang="en-US" sz="1200" dirty="0">
                <a:solidFill>
                  <a:schemeClr val="tx2"/>
                </a:solidFill>
              </a:rPr>
              <a:t> of October.</a:t>
            </a:r>
          </a:p>
        </p:txBody>
      </p:sp>
    </p:spTree>
    <p:extLst>
      <p:ext uri="{BB962C8B-B14F-4D97-AF65-F5344CB8AC3E}">
        <p14:creationId xmlns:p14="http://schemas.microsoft.com/office/powerpoint/2010/main" val="4135314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BC68BDA-0E8A-43C5-87C8-1908F1B69C34}"/>
              </a:ext>
            </a:extLst>
          </p:cNvPr>
          <p:cNvPicPr>
            <a:picLocks noGrp="1" noChangeAspect="1"/>
          </p:cNvPicPr>
          <p:nvPr>
            <p:ph sz="quarter" idx="10"/>
          </p:nvPr>
        </p:nvPicPr>
        <p:blipFill>
          <a:blip r:embed="rId2"/>
          <a:stretch>
            <a:fillRect/>
          </a:stretch>
        </p:blipFill>
        <p:spPr>
          <a:xfrm>
            <a:off x="455613" y="1100123"/>
            <a:ext cx="8350250" cy="3506817"/>
          </a:xfrm>
        </p:spPr>
      </p:pic>
      <p:sp>
        <p:nvSpPr>
          <p:cNvPr id="2" name="Title 1">
            <a:extLst>
              <a:ext uri="{FF2B5EF4-FFF2-40B4-BE49-F238E27FC236}">
                <a16:creationId xmlns:a16="http://schemas.microsoft.com/office/drawing/2014/main" id="{53212647-BEF8-3C48-F052-6F8B565C524D}"/>
              </a:ext>
            </a:extLst>
          </p:cNvPr>
          <p:cNvSpPr>
            <a:spLocks noGrp="1"/>
          </p:cNvSpPr>
          <p:nvPr>
            <p:ph type="title"/>
          </p:nvPr>
        </p:nvSpPr>
        <p:spPr/>
        <p:txBody>
          <a:bodyPr/>
          <a:lstStyle/>
          <a:p>
            <a:r>
              <a:rPr lang="en-US" dirty="0"/>
              <a:t>Trips created in FY23 for travel that begins in FY23 and crosses into FY24</a:t>
            </a:r>
          </a:p>
        </p:txBody>
      </p:sp>
      <p:sp>
        <p:nvSpPr>
          <p:cNvPr id="3" name="Slide Number Placeholder 2">
            <a:extLst>
              <a:ext uri="{FF2B5EF4-FFF2-40B4-BE49-F238E27FC236}">
                <a16:creationId xmlns:a16="http://schemas.microsoft.com/office/drawing/2014/main" id="{0F6800E8-69F3-C536-5156-A0B2190A8E99}"/>
              </a:ext>
            </a:extLst>
          </p:cNvPr>
          <p:cNvSpPr>
            <a:spLocks noGrp="1"/>
          </p:cNvSpPr>
          <p:nvPr>
            <p:ph type="sldNum" sz="quarter" idx="4"/>
          </p:nvPr>
        </p:nvSpPr>
        <p:spPr/>
        <p:txBody>
          <a:bodyPr/>
          <a:lstStyle/>
          <a:p>
            <a:fld id="{4C6B7127-9F77-471E-BA61-1540CB2C57B2}" type="slidenum">
              <a:rPr lang="en-US" smtClean="0"/>
              <a:pPr/>
              <a:t>25</a:t>
            </a:fld>
            <a:endParaRPr lang="en-US" dirty="0"/>
          </a:p>
        </p:txBody>
      </p:sp>
      <p:sp>
        <p:nvSpPr>
          <p:cNvPr id="7" name="TextBox 6">
            <a:extLst>
              <a:ext uri="{FF2B5EF4-FFF2-40B4-BE49-F238E27FC236}">
                <a16:creationId xmlns:a16="http://schemas.microsoft.com/office/drawing/2014/main" id="{EADCFAF5-70F1-E7D7-298C-285C2E06768C}"/>
              </a:ext>
            </a:extLst>
          </p:cNvPr>
          <p:cNvSpPr txBox="1"/>
          <p:nvPr/>
        </p:nvSpPr>
        <p:spPr>
          <a:xfrm>
            <a:off x="5280660" y="922020"/>
            <a:ext cx="3421380" cy="822960"/>
          </a:xfrm>
          <a:prstGeom prst="rect">
            <a:avLst/>
          </a:prstGeom>
          <a:solidFill>
            <a:schemeClr val="bg1"/>
          </a:solidFill>
          <a:ln>
            <a:solidFill>
              <a:schemeClr val="tx2"/>
            </a:solidFill>
          </a:ln>
        </p:spPr>
        <p:txBody>
          <a:bodyPr wrap="square" lIns="91440" tIns="91440" rIns="91440" bIns="91440" rtlCol="0" anchor="ctr">
            <a:normAutofit/>
          </a:bodyPr>
          <a:lstStyle/>
          <a:p>
            <a:r>
              <a:rPr lang="en-US" sz="1200" dirty="0">
                <a:solidFill>
                  <a:schemeClr val="tx2"/>
                </a:solidFill>
              </a:rPr>
              <a:t>By ensuring the dates in the itinerary are correct, you won’t encounter any headaches in the Per Diem section of the document.</a:t>
            </a:r>
          </a:p>
        </p:txBody>
      </p:sp>
      <p:sp>
        <p:nvSpPr>
          <p:cNvPr id="10" name="Arrow: Right 9">
            <a:extLst>
              <a:ext uri="{FF2B5EF4-FFF2-40B4-BE49-F238E27FC236}">
                <a16:creationId xmlns:a16="http://schemas.microsoft.com/office/drawing/2014/main" id="{D56D1D47-C5C1-6B9D-6401-A9958374D3BE}"/>
              </a:ext>
            </a:extLst>
          </p:cNvPr>
          <p:cNvSpPr/>
          <p:nvPr/>
        </p:nvSpPr>
        <p:spPr>
          <a:xfrm rot="20052302">
            <a:off x="4826705" y="2667900"/>
            <a:ext cx="520432" cy="342900"/>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129697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31E40-1C54-1E1B-F303-FEE05806DB4D}"/>
              </a:ext>
            </a:extLst>
          </p:cNvPr>
          <p:cNvSpPr>
            <a:spLocks noGrp="1"/>
          </p:cNvSpPr>
          <p:nvPr>
            <p:ph type="title"/>
          </p:nvPr>
        </p:nvSpPr>
        <p:spPr/>
        <p:txBody>
          <a:bodyPr/>
          <a:lstStyle/>
          <a:p>
            <a:r>
              <a:rPr lang="en-US" dirty="0"/>
              <a:t>Trips created in FY23 for travel that occurs exclusively in FY24</a:t>
            </a:r>
            <a:br>
              <a:rPr lang="en-US" dirty="0"/>
            </a:br>
            <a:endParaRPr lang="en-US" dirty="0"/>
          </a:p>
        </p:txBody>
      </p:sp>
      <p:sp>
        <p:nvSpPr>
          <p:cNvPr id="3" name="Slide Number Placeholder 2">
            <a:extLst>
              <a:ext uri="{FF2B5EF4-FFF2-40B4-BE49-F238E27FC236}">
                <a16:creationId xmlns:a16="http://schemas.microsoft.com/office/drawing/2014/main" id="{25FCB636-697F-3D51-47CF-4B8DF2E01CFF}"/>
              </a:ext>
            </a:extLst>
          </p:cNvPr>
          <p:cNvSpPr>
            <a:spLocks noGrp="1"/>
          </p:cNvSpPr>
          <p:nvPr>
            <p:ph type="sldNum" sz="quarter" idx="4"/>
          </p:nvPr>
        </p:nvSpPr>
        <p:spPr/>
        <p:txBody>
          <a:bodyPr/>
          <a:lstStyle/>
          <a:p>
            <a:fld id="{4C6B7127-9F77-471E-BA61-1540CB2C57B2}" type="slidenum">
              <a:rPr lang="en-US" smtClean="0"/>
              <a:pPr/>
              <a:t>26</a:t>
            </a:fld>
            <a:endParaRPr lang="en-US" dirty="0"/>
          </a:p>
        </p:txBody>
      </p:sp>
      <p:sp>
        <p:nvSpPr>
          <p:cNvPr id="4" name="Content Placeholder 3">
            <a:extLst>
              <a:ext uri="{FF2B5EF4-FFF2-40B4-BE49-F238E27FC236}">
                <a16:creationId xmlns:a16="http://schemas.microsoft.com/office/drawing/2014/main" id="{EDA79DFB-4AB5-F1B9-D497-4B714EB92D24}"/>
              </a:ext>
            </a:extLst>
          </p:cNvPr>
          <p:cNvSpPr>
            <a:spLocks noGrp="1"/>
          </p:cNvSpPr>
          <p:nvPr>
            <p:ph sz="quarter" idx="10"/>
          </p:nvPr>
        </p:nvSpPr>
        <p:spPr>
          <a:xfrm>
            <a:off x="455303" y="1142999"/>
            <a:ext cx="8350460" cy="3686175"/>
          </a:xfrm>
        </p:spPr>
        <p:txBody>
          <a:bodyPr/>
          <a:lstStyle/>
          <a:p>
            <a:r>
              <a:rPr lang="en-US" dirty="0"/>
              <a:t>Trips created prior to October 1, 2023, with travel dates beginning on or after October 1, 2023.</a:t>
            </a:r>
          </a:p>
          <a:p>
            <a:endParaRPr lang="en-US" b="0" i="0" dirty="0">
              <a:solidFill>
                <a:srgbClr val="1B1B1B"/>
              </a:solidFill>
              <a:effectLst/>
              <a:latin typeface="Arial" panose="020B0604020202020204" pitchFamily="34" charset="0"/>
            </a:endParaRPr>
          </a:p>
          <a:p>
            <a:r>
              <a:rPr lang="en-US" b="0" i="0" dirty="0">
                <a:solidFill>
                  <a:srgbClr val="1B1B1B"/>
                </a:solidFill>
                <a:effectLst/>
                <a:latin typeface="Arial" panose="020B0604020202020204" pitchFamily="34" charset="0"/>
              </a:rPr>
              <a:t>These should be updated as soon as possible to reflect the new per diem location Army installation name.</a:t>
            </a:r>
          </a:p>
          <a:p>
            <a:endParaRPr lang="en-US" dirty="0">
              <a:solidFill>
                <a:srgbClr val="1B1B1B"/>
              </a:solidFill>
              <a:latin typeface="Arial" panose="020B0604020202020204" pitchFamily="34" charset="0"/>
            </a:endParaRPr>
          </a:p>
          <a:p>
            <a:r>
              <a:rPr lang="en-US" dirty="0">
                <a:solidFill>
                  <a:srgbClr val="1B1B1B"/>
                </a:solidFill>
                <a:latin typeface="Arial" panose="020B0604020202020204" pitchFamily="34" charset="0"/>
              </a:rPr>
              <a:t>Be aware that amending an authorization with the incorrect location may affect any pre-voucher payments, like Advances or Scheduled Partial Payments (SPPs).</a:t>
            </a:r>
          </a:p>
          <a:p>
            <a:endParaRPr lang="en-US" dirty="0"/>
          </a:p>
        </p:txBody>
      </p:sp>
    </p:spTree>
    <p:extLst>
      <p:ext uri="{BB962C8B-B14F-4D97-AF65-F5344CB8AC3E}">
        <p14:creationId xmlns:p14="http://schemas.microsoft.com/office/powerpoint/2010/main" val="3685112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F996-BEEF-D3E0-A5E3-1A5A8568D60D}"/>
              </a:ext>
            </a:extLst>
          </p:cNvPr>
          <p:cNvSpPr>
            <a:spLocks noGrp="1"/>
          </p:cNvSpPr>
          <p:nvPr>
            <p:ph type="title"/>
          </p:nvPr>
        </p:nvSpPr>
        <p:spPr/>
        <p:txBody>
          <a:bodyPr/>
          <a:lstStyle/>
          <a:p>
            <a:r>
              <a:rPr lang="en-US" dirty="0"/>
              <a:t>Trips created in FY23 for travel that occurs exclusively in FY24</a:t>
            </a:r>
            <a:br>
              <a:rPr lang="en-US" dirty="0"/>
            </a:br>
            <a:endParaRPr lang="en-US" dirty="0"/>
          </a:p>
        </p:txBody>
      </p:sp>
      <p:sp>
        <p:nvSpPr>
          <p:cNvPr id="3" name="Slide Number Placeholder 2">
            <a:extLst>
              <a:ext uri="{FF2B5EF4-FFF2-40B4-BE49-F238E27FC236}">
                <a16:creationId xmlns:a16="http://schemas.microsoft.com/office/drawing/2014/main" id="{0D36A209-1996-105B-A2B0-90154C98943F}"/>
              </a:ext>
            </a:extLst>
          </p:cNvPr>
          <p:cNvSpPr>
            <a:spLocks noGrp="1"/>
          </p:cNvSpPr>
          <p:nvPr>
            <p:ph type="sldNum" sz="quarter" idx="4"/>
          </p:nvPr>
        </p:nvSpPr>
        <p:spPr/>
        <p:txBody>
          <a:bodyPr/>
          <a:lstStyle/>
          <a:p>
            <a:fld id="{4C6B7127-9F77-471E-BA61-1540CB2C57B2}" type="slidenum">
              <a:rPr lang="en-US" smtClean="0"/>
              <a:pPr/>
              <a:t>27</a:t>
            </a:fld>
            <a:endParaRPr lang="en-US" dirty="0"/>
          </a:p>
        </p:txBody>
      </p:sp>
      <p:pic>
        <p:nvPicPr>
          <p:cNvPr id="6" name="Content Placeholder 5">
            <a:extLst>
              <a:ext uri="{FF2B5EF4-FFF2-40B4-BE49-F238E27FC236}">
                <a16:creationId xmlns:a16="http://schemas.microsoft.com/office/drawing/2014/main" id="{D8BD597B-A1AE-BC28-3FA7-EFBE0C38D54B}"/>
              </a:ext>
            </a:extLst>
          </p:cNvPr>
          <p:cNvPicPr>
            <a:picLocks noGrp="1" noChangeAspect="1"/>
          </p:cNvPicPr>
          <p:nvPr>
            <p:ph sz="quarter" idx="10"/>
          </p:nvPr>
        </p:nvPicPr>
        <p:blipFill>
          <a:blip r:embed="rId2"/>
          <a:srcRect/>
          <a:stretch/>
        </p:blipFill>
        <p:spPr>
          <a:xfrm>
            <a:off x="455613" y="1275001"/>
            <a:ext cx="8350250" cy="3157061"/>
          </a:xfrm>
        </p:spPr>
      </p:pic>
      <p:sp>
        <p:nvSpPr>
          <p:cNvPr id="7" name="TextBox 6">
            <a:extLst>
              <a:ext uri="{FF2B5EF4-FFF2-40B4-BE49-F238E27FC236}">
                <a16:creationId xmlns:a16="http://schemas.microsoft.com/office/drawing/2014/main" id="{DFA11A66-4E52-C7E1-479D-00987C797F62}"/>
              </a:ext>
            </a:extLst>
          </p:cNvPr>
          <p:cNvSpPr txBox="1"/>
          <p:nvPr/>
        </p:nvSpPr>
        <p:spPr>
          <a:xfrm>
            <a:off x="5196840" y="922020"/>
            <a:ext cx="2903220" cy="952500"/>
          </a:xfrm>
          <a:prstGeom prst="rect">
            <a:avLst/>
          </a:prstGeom>
          <a:solidFill>
            <a:schemeClr val="bg1"/>
          </a:solidFill>
          <a:ln>
            <a:solidFill>
              <a:schemeClr val="tx2"/>
            </a:solidFill>
          </a:ln>
        </p:spPr>
        <p:txBody>
          <a:bodyPr wrap="square" lIns="91440" tIns="91440" rIns="91440" bIns="91440" rtlCol="0" anchor="ctr">
            <a:normAutofit fontScale="92500" lnSpcReduction="10000"/>
          </a:bodyPr>
          <a:lstStyle/>
          <a:p>
            <a:r>
              <a:rPr lang="en-US" sz="1200" dirty="0">
                <a:solidFill>
                  <a:schemeClr val="tx2"/>
                </a:solidFill>
              </a:rPr>
              <a:t>This trip begins in FY24 but was created in FY23.</a:t>
            </a:r>
          </a:p>
          <a:p>
            <a:endParaRPr lang="en-US" sz="1200" dirty="0">
              <a:solidFill>
                <a:schemeClr val="tx2"/>
              </a:solidFill>
            </a:endParaRPr>
          </a:p>
          <a:p>
            <a:r>
              <a:rPr lang="en-US" sz="1200" dirty="0">
                <a:solidFill>
                  <a:schemeClr val="tx2"/>
                </a:solidFill>
              </a:rPr>
              <a:t>The location on the document was Fort Rucker, now known as Fort Novosel.</a:t>
            </a:r>
          </a:p>
        </p:txBody>
      </p:sp>
      <p:sp>
        <p:nvSpPr>
          <p:cNvPr id="8" name="Arrow: Right 7">
            <a:extLst>
              <a:ext uri="{FF2B5EF4-FFF2-40B4-BE49-F238E27FC236}">
                <a16:creationId xmlns:a16="http://schemas.microsoft.com/office/drawing/2014/main" id="{CD15EB49-B537-2700-499B-FA38E1691C1A}"/>
              </a:ext>
            </a:extLst>
          </p:cNvPr>
          <p:cNvSpPr/>
          <p:nvPr/>
        </p:nvSpPr>
        <p:spPr>
          <a:xfrm rot="2115606">
            <a:off x="193499" y="2765402"/>
            <a:ext cx="520432" cy="342900"/>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2607959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6651-44FA-35DC-BA7F-BC7114098888}"/>
              </a:ext>
            </a:extLst>
          </p:cNvPr>
          <p:cNvSpPr>
            <a:spLocks noGrp="1"/>
          </p:cNvSpPr>
          <p:nvPr>
            <p:ph type="title"/>
          </p:nvPr>
        </p:nvSpPr>
        <p:spPr/>
        <p:txBody>
          <a:bodyPr/>
          <a:lstStyle/>
          <a:p>
            <a:r>
              <a:rPr lang="en-US" dirty="0"/>
              <a:t>Trips created in FY23 for travel that occurs exclusively in FY24</a:t>
            </a:r>
            <a:br>
              <a:rPr lang="en-US" dirty="0"/>
            </a:br>
            <a:endParaRPr lang="en-US" dirty="0"/>
          </a:p>
        </p:txBody>
      </p:sp>
      <p:sp>
        <p:nvSpPr>
          <p:cNvPr id="3" name="Slide Number Placeholder 2">
            <a:extLst>
              <a:ext uri="{FF2B5EF4-FFF2-40B4-BE49-F238E27FC236}">
                <a16:creationId xmlns:a16="http://schemas.microsoft.com/office/drawing/2014/main" id="{69DCCC4D-88F9-3F8C-0886-522C4DA20CC8}"/>
              </a:ext>
            </a:extLst>
          </p:cNvPr>
          <p:cNvSpPr>
            <a:spLocks noGrp="1"/>
          </p:cNvSpPr>
          <p:nvPr>
            <p:ph type="sldNum" sz="quarter" idx="4"/>
          </p:nvPr>
        </p:nvSpPr>
        <p:spPr/>
        <p:txBody>
          <a:bodyPr/>
          <a:lstStyle/>
          <a:p>
            <a:fld id="{4C6B7127-9F77-471E-BA61-1540CB2C57B2}" type="slidenum">
              <a:rPr lang="en-US" smtClean="0"/>
              <a:pPr/>
              <a:t>28</a:t>
            </a:fld>
            <a:endParaRPr lang="en-US" dirty="0"/>
          </a:p>
        </p:txBody>
      </p:sp>
      <p:sp>
        <p:nvSpPr>
          <p:cNvPr id="7" name="TextBox 6">
            <a:extLst>
              <a:ext uri="{FF2B5EF4-FFF2-40B4-BE49-F238E27FC236}">
                <a16:creationId xmlns:a16="http://schemas.microsoft.com/office/drawing/2014/main" id="{7B4C565D-4AC1-B221-100B-BDB63AB2B7F4}"/>
              </a:ext>
            </a:extLst>
          </p:cNvPr>
          <p:cNvSpPr txBox="1"/>
          <p:nvPr/>
        </p:nvSpPr>
        <p:spPr>
          <a:xfrm>
            <a:off x="5196840" y="922020"/>
            <a:ext cx="2903220" cy="952500"/>
          </a:xfrm>
          <a:prstGeom prst="rect">
            <a:avLst/>
          </a:prstGeom>
          <a:solidFill>
            <a:schemeClr val="bg1"/>
          </a:solidFill>
          <a:ln>
            <a:solidFill>
              <a:schemeClr val="tx2"/>
            </a:solidFill>
          </a:ln>
        </p:spPr>
        <p:txBody>
          <a:bodyPr wrap="square" lIns="91440" tIns="91440" rIns="91440" bIns="91440" rtlCol="0" anchor="ctr">
            <a:normAutofit/>
          </a:bodyPr>
          <a:lstStyle/>
          <a:p>
            <a:r>
              <a:rPr lang="en-US" sz="1200" dirty="0">
                <a:solidFill>
                  <a:schemeClr val="tx2"/>
                </a:solidFill>
              </a:rPr>
              <a:t>As soon as possible, the document should be edited/adjusted/amended to change the location from Fort Rucker to Fort Novosel.</a:t>
            </a:r>
          </a:p>
        </p:txBody>
      </p:sp>
      <p:pic>
        <p:nvPicPr>
          <p:cNvPr id="12" name="Content Placeholder 11">
            <a:extLst>
              <a:ext uri="{FF2B5EF4-FFF2-40B4-BE49-F238E27FC236}">
                <a16:creationId xmlns:a16="http://schemas.microsoft.com/office/drawing/2014/main" id="{CAC8BEA1-A07C-8024-000A-0CB6CB33CFA5}"/>
              </a:ext>
            </a:extLst>
          </p:cNvPr>
          <p:cNvPicPr>
            <a:picLocks noGrp="1" noChangeAspect="1"/>
          </p:cNvPicPr>
          <p:nvPr>
            <p:ph sz="quarter" idx="10"/>
          </p:nvPr>
        </p:nvPicPr>
        <p:blipFill>
          <a:blip r:embed="rId2"/>
          <a:stretch>
            <a:fillRect/>
          </a:stretch>
        </p:blipFill>
        <p:spPr>
          <a:xfrm>
            <a:off x="455613" y="2280771"/>
            <a:ext cx="8350250" cy="1145521"/>
          </a:xfrm>
        </p:spPr>
      </p:pic>
    </p:spTree>
    <p:extLst>
      <p:ext uri="{BB962C8B-B14F-4D97-AF65-F5344CB8AC3E}">
        <p14:creationId xmlns:p14="http://schemas.microsoft.com/office/powerpoint/2010/main" val="3517663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id="{A7D9F5A9-F6A7-BD6B-CA98-0823619EE95D}"/>
              </a:ext>
            </a:extLst>
          </p:cNvPr>
          <p:cNvPicPr>
            <a:picLocks noGrp="1" noChangeAspect="1"/>
          </p:cNvPicPr>
          <p:nvPr>
            <p:ph sz="quarter" idx="10"/>
          </p:nvPr>
        </p:nvPicPr>
        <p:blipFill>
          <a:blip r:embed="rId2"/>
          <a:stretch>
            <a:fillRect/>
          </a:stretch>
        </p:blipFill>
        <p:spPr>
          <a:xfrm>
            <a:off x="918403" y="1449734"/>
            <a:ext cx="7424670" cy="2807594"/>
          </a:xfrm>
        </p:spPr>
      </p:pic>
      <p:sp>
        <p:nvSpPr>
          <p:cNvPr id="2" name="Title 1">
            <a:extLst>
              <a:ext uri="{FF2B5EF4-FFF2-40B4-BE49-F238E27FC236}">
                <a16:creationId xmlns:a16="http://schemas.microsoft.com/office/drawing/2014/main" id="{E0CA6651-44FA-35DC-BA7F-BC7114098888}"/>
              </a:ext>
            </a:extLst>
          </p:cNvPr>
          <p:cNvSpPr>
            <a:spLocks noGrp="1"/>
          </p:cNvSpPr>
          <p:nvPr>
            <p:ph type="title"/>
          </p:nvPr>
        </p:nvSpPr>
        <p:spPr/>
        <p:txBody>
          <a:bodyPr/>
          <a:lstStyle/>
          <a:p>
            <a:r>
              <a:rPr lang="en-US" dirty="0"/>
              <a:t>Trips created in FY23 for travel that occurs exclusively in FY24</a:t>
            </a:r>
            <a:br>
              <a:rPr lang="en-US" dirty="0"/>
            </a:br>
            <a:endParaRPr lang="en-US" dirty="0"/>
          </a:p>
        </p:txBody>
      </p:sp>
      <p:sp>
        <p:nvSpPr>
          <p:cNvPr id="3" name="Slide Number Placeholder 2">
            <a:extLst>
              <a:ext uri="{FF2B5EF4-FFF2-40B4-BE49-F238E27FC236}">
                <a16:creationId xmlns:a16="http://schemas.microsoft.com/office/drawing/2014/main" id="{69DCCC4D-88F9-3F8C-0886-522C4DA20CC8}"/>
              </a:ext>
            </a:extLst>
          </p:cNvPr>
          <p:cNvSpPr>
            <a:spLocks noGrp="1"/>
          </p:cNvSpPr>
          <p:nvPr>
            <p:ph type="sldNum" sz="quarter" idx="4"/>
          </p:nvPr>
        </p:nvSpPr>
        <p:spPr/>
        <p:txBody>
          <a:bodyPr/>
          <a:lstStyle/>
          <a:p>
            <a:fld id="{4C6B7127-9F77-471E-BA61-1540CB2C57B2}" type="slidenum">
              <a:rPr lang="en-US" smtClean="0"/>
              <a:pPr/>
              <a:t>29</a:t>
            </a:fld>
            <a:endParaRPr lang="en-US" dirty="0"/>
          </a:p>
        </p:txBody>
      </p:sp>
      <p:sp>
        <p:nvSpPr>
          <p:cNvPr id="7" name="TextBox 6">
            <a:extLst>
              <a:ext uri="{FF2B5EF4-FFF2-40B4-BE49-F238E27FC236}">
                <a16:creationId xmlns:a16="http://schemas.microsoft.com/office/drawing/2014/main" id="{7B4C565D-4AC1-B221-100B-BDB63AB2B7F4}"/>
              </a:ext>
            </a:extLst>
          </p:cNvPr>
          <p:cNvSpPr txBox="1"/>
          <p:nvPr/>
        </p:nvSpPr>
        <p:spPr>
          <a:xfrm>
            <a:off x="5196840" y="922020"/>
            <a:ext cx="2903220" cy="952500"/>
          </a:xfrm>
          <a:prstGeom prst="rect">
            <a:avLst/>
          </a:prstGeom>
          <a:solidFill>
            <a:schemeClr val="bg1"/>
          </a:solidFill>
          <a:ln>
            <a:solidFill>
              <a:schemeClr val="tx2"/>
            </a:solidFill>
          </a:ln>
        </p:spPr>
        <p:txBody>
          <a:bodyPr wrap="square" lIns="91440" tIns="91440" rIns="91440" bIns="91440" rtlCol="0" anchor="ctr">
            <a:normAutofit/>
          </a:bodyPr>
          <a:lstStyle/>
          <a:p>
            <a:r>
              <a:rPr lang="en-US" sz="1200" dirty="0">
                <a:solidFill>
                  <a:schemeClr val="tx2"/>
                </a:solidFill>
              </a:rPr>
              <a:t>As soon as possible, the document should be edited/adjusted/amended to change the location from Fort Rucker to Fort Novosel.</a:t>
            </a:r>
          </a:p>
        </p:txBody>
      </p:sp>
    </p:spTree>
    <p:extLst>
      <p:ext uri="{BB962C8B-B14F-4D97-AF65-F5344CB8AC3E}">
        <p14:creationId xmlns:p14="http://schemas.microsoft.com/office/powerpoint/2010/main" val="344493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9469A4-AAF7-41A9-AC1A-285DC08A8336}"/>
              </a:ext>
            </a:extLst>
          </p:cNvPr>
          <p:cNvSpPr>
            <a:spLocks noGrp="1"/>
          </p:cNvSpPr>
          <p:nvPr>
            <p:ph type="body" sz="quarter" idx="18"/>
          </p:nvPr>
        </p:nvSpPr>
        <p:spPr>
          <a:xfrm>
            <a:off x="3543300" y="0"/>
            <a:ext cx="5600700" cy="5143500"/>
          </a:xfrm>
        </p:spPr>
        <p:txBody>
          <a:bodyPr>
            <a:normAutofit/>
          </a:bodyPr>
          <a:lstStyle/>
          <a:p>
            <a:r>
              <a:rPr lang="en-US" dirty="0"/>
              <a:t>Top Issues for October</a:t>
            </a:r>
          </a:p>
          <a:p>
            <a:r>
              <a:rPr lang="en-US" dirty="0"/>
              <a:t>Excellence in Practice Award Nominations</a:t>
            </a:r>
          </a:p>
          <a:p>
            <a:r>
              <a:rPr lang="en-US" dirty="0"/>
              <a:t>NDTA-DTMO GovTravels Symposium 2024 </a:t>
            </a:r>
          </a:p>
          <a:p>
            <a:r>
              <a:rPr lang="en-US" dirty="0"/>
              <a:t>DTMO Joins LinkedIn</a:t>
            </a:r>
          </a:p>
          <a:p>
            <a:r>
              <a:rPr lang="en-US" dirty="0"/>
              <a:t>Installation Name Changes</a:t>
            </a:r>
          </a:p>
          <a:p>
            <a:pPr lvl="1"/>
            <a:r>
              <a:rPr lang="en-US" dirty="0"/>
              <a:t>Document Handling</a:t>
            </a:r>
          </a:p>
          <a:p>
            <a:r>
              <a:rPr lang="en-US" dirty="0"/>
              <a:t>FY23 MR4</a:t>
            </a:r>
          </a:p>
          <a:p>
            <a:pPr lvl="1"/>
            <a:r>
              <a:rPr lang="en-US" dirty="0"/>
              <a:t>Dates</a:t>
            </a:r>
          </a:p>
          <a:p>
            <a:pPr lvl="1"/>
            <a:r>
              <a:rPr lang="en-US" dirty="0"/>
              <a:t>Contents</a:t>
            </a:r>
          </a:p>
          <a:p>
            <a:r>
              <a:rPr lang="en-US" dirty="0"/>
              <a:t>Upcoming Outreach Schedule for November and December</a:t>
            </a:r>
          </a:p>
          <a:p>
            <a:r>
              <a:rPr lang="en-US" dirty="0"/>
              <a:t>Resources</a:t>
            </a:r>
          </a:p>
          <a:p>
            <a:r>
              <a:rPr lang="en-US" dirty="0"/>
              <a:t>Questions</a:t>
            </a:r>
          </a:p>
        </p:txBody>
      </p:sp>
    </p:spTree>
    <p:extLst>
      <p:ext uri="{BB962C8B-B14F-4D97-AF65-F5344CB8AC3E}">
        <p14:creationId xmlns:p14="http://schemas.microsoft.com/office/powerpoint/2010/main" val="1309823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1C32-551B-EC1A-2265-395F2B34D19B}"/>
              </a:ext>
            </a:extLst>
          </p:cNvPr>
          <p:cNvSpPr>
            <a:spLocks noGrp="1"/>
          </p:cNvSpPr>
          <p:nvPr>
            <p:ph type="title"/>
          </p:nvPr>
        </p:nvSpPr>
        <p:spPr/>
        <p:txBody>
          <a:bodyPr/>
          <a:lstStyle/>
          <a:p>
            <a:r>
              <a:rPr lang="en-US" dirty="0"/>
              <a:t>FY23 Maintenance Release 4</a:t>
            </a:r>
          </a:p>
        </p:txBody>
      </p:sp>
      <p:sp>
        <p:nvSpPr>
          <p:cNvPr id="3" name="Slide Number Placeholder 2">
            <a:extLst>
              <a:ext uri="{FF2B5EF4-FFF2-40B4-BE49-F238E27FC236}">
                <a16:creationId xmlns:a16="http://schemas.microsoft.com/office/drawing/2014/main" id="{4EEEF4B5-B9F4-C155-D3FD-361CF1D586B5}"/>
              </a:ext>
            </a:extLst>
          </p:cNvPr>
          <p:cNvSpPr>
            <a:spLocks noGrp="1"/>
          </p:cNvSpPr>
          <p:nvPr>
            <p:ph type="sldNum" sz="quarter" idx="4"/>
          </p:nvPr>
        </p:nvSpPr>
        <p:spPr/>
        <p:txBody>
          <a:bodyPr/>
          <a:lstStyle/>
          <a:p>
            <a:fld id="{4C6B7127-9F77-471E-BA61-1540CB2C57B2}" type="slidenum">
              <a:rPr lang="en-US" smtClean="0"/>
              <a:pPr/>
              <a:t>30</a:t>
            </a:fld>
            <a:endParaRPr lang="en-US" dirty="0"/>
          </a:p>
        </p:txBody>
      </p:sp>
      <p:sp>
        <p:nvSpPr>
          <p:cNvPr id="4" name="Content Placeholder 3">
            <a:extLst>
              <a:ext uri="{FF2B5EF4-FFF2-40B4-BE49-F238E27FC236}">
                <a16:creationId xmlns:a16="http://schemas.microsoft.com/office/drawing/2014/main" id="{AD00780B-41F6-CAE2-0189-14419B805ADD}"/>
              </a:ext>
            </a:extLst>
          </p:cNvPr>
          <p:cNvSpPr>
            <a:spLocks noGrp="1"/>
          </p:cNvSpPr>
          <p:nvPr>
            <p:ph sz="quarter" idx="10"/>
          </p:nvPr>
        </p:nvSpPr>
        <p:spPr/>
        <p:txBody>
          <a:bodyPr/>
          <a:lstStyle/>
          <a:p>
            <a:r>
              <a:rPr lang="en-US" dirty="0"/>
              <a:t>Fiscal Year 2023 (FY23) Maintenance Release 4 (MR4) has recently been released to DTS as a pilot.</a:t>
            </a:r>
          </a:p>
          <a:p>
            <a:pPr lvl="1"/>
            <a:r>
              <a:rPr lang="en-US" dirty="0"/>
              <a:t>A pilot means that the release is slowly expanded to organizations instead of all at once. </a:t>
            </a:r>
          </a:p>
          <a:p>
            <a:pPr lvl="1"/>
            <a:endParaRPr lang="en-US" dirty="0"/>
          </a:p>
          <a:p>
            <a:r>
              <a:rPr lang="en-US" dirty="0"/>
              <a:t>A full deployment of FY23 MR4 is tentatively planned for Monday, October 30</a:t>
            </a:r>
            <a:r>
              <a:rPr lang="en-US" baseline="30000" dirty="0"/>
              <a:t>th</a:t>
            </a:r>
            <a:r>
              <a:rPr lang="en-US" dirty="0"/>
              <a:t>, 2023.</a:t>
            </a:r>
          </a:p>
          <a:p>
            <a:endParaRPr lang="en-US" dirty="0"/>
          </a:p>
          <a:p>
            <a:r>
              <a:rPr lang="en-US" dirty="0"/>
              <a:t>This release includes over 60 SPRs and system issues and a very useful enhancement.  </a:t>
            </a:r>
          </a:p>
          <a:p>
            <a:endParaRPr lang="en-US" dirty="0"/>
          </a:p>
          <a:p>
            <a:endParaRPr lang="en-US" dirty="0"/>
          </a:p>
          <a:p>
            <a:endParaRPr lang="en-US" dirty="0"/>
          </a:p>
        </p:txBody>
      </p:sp>
    </p:spTree>
    <p:extLst>
      <p:ext uri="{BB962C8B-B14F-4D97-AF65-F5344CB8AC3E}">
        <p14:creationId xmlns:p14="http://schemas.microsoft.com/office/powerpoint/2010/main" val="2707525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106F-76FB-5B61-6F1C-44A8F6426002}"/>
              </a:ext>
            </a:extLst>
          </p:cNvPr>
          <p:cNvSpPr>
            <a:spLocks noGrp="1"/>
          </p:cNvSpPr>
          <p:nvPr>
            <p:ph type="title"/>
          </p:nvPr>
        </p:nvSpPr>
        <p:spPr/>
        <p:txBody>
          <a:bodyPr/>
          <a:lstStyle/>
          <a:p>
            <a:r>
              <a:rPr lang="en-US" dirty="0"/>
              <a:t>FY23 Maintenance Release 4 – Pilot Organizations</a:t>
            </a:r>
          </a:p>
        </p:txBody>
      </p:sp>
      <p:sp>
        <p:nvSpPr>
          <p:cNvPr id="3" name="Slide Number Placeholder 2">
            <a:extLst>
              <a:ext uri="{FF2B5EF4-FFF2-40B4-BE49-F238E27FC236}">
                <a16:creationId xmlns:a16="http://schemas.microsoft.com/office/drawing/2014/main" id="{293F36E9-81B0-7C65-E9E5-4ACFF4878BEE}"/>
              </a:ext>
            </a:extLst>
          </p:cNvPr>
          <p:cNvSpPr>
            <a:spLocks noGrp="1"/>
          </p:cNvSpPr>
          <p:nvPr>
            <p:ph type="sldNum" sz="quarter" idx="4"/>
          </p:nvPr>
        </p:nvSpPr>
        <p:spPr/>
        <p:txBody>
          <a:bodyPr/>
          <a:lstStyle/>
          <a:p>
            <a:fld id="{4C6B7127-9F77-471E-BA61-1540CB2C57B2}" type="slidenum">
              <a:rPr lang="en-US" smtClean="0"/>
              <a:pPr/>
              <a:t>31</a:t>
            </a:fld>
            <a:endParaRPr lang="en-US" dirty="0"/>
          </a:p>
        </p:txBody>
      </p:sp>
      <p:pic>
        <p:nvPicPr>
          <p:cNvPr id="5" name="Content Placeholder 4">
            <a:extLst>
              <a:ext uri="{FF2B5EF4-FFF2-40B4-BE49-F238E27FC236}">
                <a16:creationId xmlns:a16="http://schemas.microsoft.com/office/drawing/2014/main" id="{1471CA4B-E4EB-7E7B-616C-788AFA5C45BB}"/>
              </a:ext>
            </a:extLst>
          </p:cNvPr>
          <p:cNvPicPr>
            <a:picLocks noGrp="1" noChangeAspect="1"/>
          </p:cNvPicPr>
          <p:nvPr>
            <p:ph sz="quarter" idx="10"/>
          </p:nvPr>
        </p:nvPicPr>
        <p:blipFill>
          <a:blip r:embed="rId2"/>
          <a:stretch>
            <a:fillRect/>
          </a:stretch>
        </p:blipFill>
        <p:spPr>
          <a:xfrm>
            <a:off x="455613" y="1071919"/>
            <a:ext cx="8350250" cy="3563224"/>
          </a:xfrm>
          <a:prstGeom prst="rect">
            <a:avLst/>
          </a:prstGeom>
        </p:spPr>
      </p:pic>
      <p:sp>
        <p:nvSpPr>
          <p:cNvPr id="6" name="TextBox 5">
            <a:extLst>
              <a:ext uri="{FF2B5EF4-FFF2-40B4-BE49-F238E27FC236}">
                <a16:creationId xmlns:a16="http://schemas.microsoft.com/office/drawing/2014/main" id="{6C07FE2A-7C1D-7616-3A9A-24DD4FE90998}"/>
              </a:ext>
            </a:extLst>
          </p:cNvPr>
          <p:cNvSpPr txBox="1"/>
          <p:nvPr/>
        </p:nvSpPr>
        <p:spPr>
          <a:xfrm>
            <a:off x="5196840" y="922020"/>
            <a:ext cx="2903220" cy="952500"/>
          </a:xfrm>
          <a:prstGeom prst="rect">
            <a:avLst/>
          </a:prstGeom>
          <a:solidFill>
            <a:schemeClr val="bg1"/>
          </a:solidFill>
          <a:ln>
            <a:solidFill>
              <a:schemeClr val="tx2"/>
            </a:solidFill>
          </a:ln>
        </p:spPr>
        <p:txBody>
          <a:bodyPr wrap="square" lIns="91440" tIns="91440" rIns="91440" bIns="91440" rtlCol="0" anchor="ctr">
            <a:normAutofit/>
          </a:bodyPr>
          <a:lstStyle/>
          <a:p>
            <a:r>
              <a:rPr lang="en-US" sz="1200" dirty="0">
                <a:solidFill>
                  <a:schemeClr val="tx2"/>
                </a:solidFill>
              </a:rPr>
              <a:t>If your organization is part of the pilot, a banner will display at the top of DTS upon logging into the system.</a:t>
            </a:r>
          </a:p>
        </p:txBody>
      </p:sp>
      <p:sp>
        <p:nvSpPr>
          <p:cNvPr id="7" name="Arrow: Right 6">
            <a:extLst>
              <a:ext uri="{FF2B5EF4-FFF2-40B4-BE49-F238E27FC236}">
                <a16:creationId xmlns:a16="http://schemas.microsoft.com/office/drawing/2014/main" id="{F5A8D352-A141-9D0E-45C3-3C6548793E93}"/>
              </a:ext>
            </a:extLst>
          </p:cNvPr>
          <p:cNvSpPr/>
          <p:nvPr/>
        </p:nvSpPr>
        <p:spPr>
          <a:xfrm rot="2115606">
            <a:off x="535434" y="2357055"/>
            <a:ext cx="520432" cy="342900"/>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3177570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F48A3-75EA-ECCC-4A99-30D33E500071}"/>
              </a:ext>
            </a:extLst>
          </p:cNvPr>
          <p:cNvSpPr>
            <a:spLocks noGrp="1"/>
          </p:cNvSpPr>
          <p:nvPr>
            <p:ph type="title"/>
          </p:nvPr>
        </p:nvSpPr>
        <p:spPr/>
        <p:txBody>
          <a:bodyPr/>
          <a:lstStyle/>
          <a:p>
            <a:r>
              <a:rPr lang="en-US" dirty="0"/>
              <a:t>FY23 MR4 Contents</a:t>
            </a:r>
          </a:p>
        </p:txBody>
      </p:sp>
      <p:sp>
        <p:nvSpPr>
          <p:cNvPr id="3" name="Slide Number Placeholder 2">
            <a:extLst>
              <a:ext uri="{FF2B5EF4-FFF2-40B4-BE49-F238E27FC236}">
                <a16:creationId xmlns:a16="http://schemas.microsoft.com/office/drawing/2014/main" id="{620A231B-181C-0C92-C45A-6B8E1C8EFD2B}"/>
              </a:ext>
            </a:extLst>
          </p:cNvPr>
          <p:cNvSpPr>
            <a:spLocks noGrp="1"/>
          </p:cNvSpPr>
          <p:nvPr>
            <p:ph type="sldNum" sz="quarter" idx="4"/>
          </p:nvPr>
        </p:nvSpPr>
        <p:spPr/>
        <p:txBody>
          <a:bodyPr/>
          <a:lstStyle/>
          <a:p>
            <a:fld id="{4C6B7127-9F77-471E-BA61-1540CB2C57B2}" type="slidenum">
              <a:rPr lang="en-US" smtClean="0"/>
              <a:pPr/>
              <a:t>32</a:t>
            </a:fld>
            <a:endParaRPr lang="en-US" dirty="0"/>
          </a:p>
        </p:txBody>
      </p:sp>
      <p:graphicFrame>
        <p:nvGraphicFramePr>
          <p:cNvPr id="8" name="Table 5">
            <a:extLst>
              <a:ext uri="{FF2B5EF4-FFF2-40B4-BE49-F238E27FC236}">
                <a16:creationId xmlns:a16="http://schemas.microsoft.com/office/drawing/2014/main" id="{3A2F38F8-2770-9829-CD0D-04D2689D9E0C}"/>
              </a:ext>
            </a:extLst>
          </p:cNvPr>
          <p:cNvGraphicFramePr>
            <a:graphicFrameLocks noGrp="1"/>
          </p:cNvGraphicFramePr>
          <p:nvPr>
            <p:ph sz="quarter" idx="10"/>
            <p:extLst>
              <p:ext uri="{D42A27DB-BD31-4B8C-83A1-F6EECF244321}">
                <p14:modId xmlns:p14="http://schemas.microsoft.com/office/powerpoint/2010/main" val="1339344204"/>
              </p:ext>
            </p:extLst>
          </p:nvPr>
        </p:nvGraphicFramePr>
        <p:xfrm>
          <a:off x="455613" y="877888"/>
          <a:ext cx="8350460" cy="3989429"/>
        </p:xfrm>
        <a:graphic>
          <a:graphicData uri="http://schemas.openxmlformats.org/drawingml/2006/table">
            <a:tbl>
              <a:tblPr firstRow="1" bandRow="1">
                <a:tableStyleId>{5C22544A-7EE6-4342-B048-85BDC9FD1C3A}</a:tableStyleId>
              </a:tblPr>
              <a:tblGrid>
                <a:gridCol w="1502841">
                  <a:extLst>
                    <a:ext uri="{9D8B030D-6E8A-4147-A177-3AD203B41FA5}">
                      <a16:colId xmlns:a16="http://schemas.microsoft.com/office/drawing/2014/main" val="3050094265"/>
                    </a:ext>
                  </a:extLst>
                </a:gridCol>
                <a:gridCol w="6847619">
                  <a:extLst>
                    <a:ext uri="{9D8B030D-6E8A-4147-A177-3AD203B41FA5}">
                      <a16:colId xmlns:a16="http://schemas.microsoft.com/office/drawing/2014/main" val="1722081071"/>
                    </a:ext>
                  </a:extLst>
                </a:gridCol>
              </a:tblGrid>
              <a:tr h="447528">
                <a:tc>
                  <a:txBody>
                    <a:bodyPr/>
                    <a:lstStyle/>
                    <a:p>
                      <a:pPr algn="ctr"/>
                      <a:r>
                        <a:rPr lang="en-US" sz="1400" dirty="0">
                          <a:solidFill>
                            <a:schemeClr val="bg1"/>
                          </a:solidFill>
                        </a:rPr>
                        <a:t>SPR #</a:t>
                      </a:r>
                    </a:p>
                  </a:txBody>
                  <a:tcPr marT="91440" marB="91440" anchor="ctr"/>
                </a:tc>
                <a:tc>
                  <a:txBody>
                    <a:bodyPr/>
                    <a:lstStyle/>
                    <a:p>
                      <a:pPr algn="ctr"/>
                      <a:r>
                        <a:rPr lang="en-US" sz="1400" dirty="0">
                          <a:solidFill>
                            <a:schemeClr val="bg1"/>
                          </a:solidFill>
                        </a:rPr>
                        <a:t>Summary</a:t>
                      </a:r>
                    </a:p>
                  </a:txBody>
                  <a:tcPr marT="91440" marB="91440" anchor="ctr"/>
                </a:tc>
                <a:extLst>
                  <a:ext uri="{0D108BD9-81ED-4DB2-BD59-A6C34878D82A}">
                    <a16:rowId xmlns:a16="http://schemas.microsoft.com/office/drawing/2014/main" val="4111442952"/>
                  </a:ext>
                </a:extLst>
              </a:tr>
              <a:tr h="493855">
                <a:tc>
                  <a:txBody>
                    <a:bodyPr/>
                    <a:lstStyle/>
                    <a:p>
                      <a:pPr marL="0" algn="ctr" defTabSz="514351" rtl="0" eaLnBrk="1" fontAlgn="ctr" latinLnBrk="0" hangingPunct="1"/>
                      <a:r>
                        <a:rPr lang="en-US" sz="1000" b="0" i="0" u="none" strike="noStrike" kern="1200" dirty="0">
                          <a:solidFill>
                            <a:srgbClr val="000000"/>
                          </a:solidFill>
                          <a:effectLst/>
                          <a:latin typeface="+mj-lt"/>
                          <a:ea typeface="+mn-ea"/>
                          <a:cs typeface="+mn-cs"/>
                        </a:rPr>
                        <a:t>DTS-22734</a:t>
                      </a:r>
                    </a:p>
                  </a:txBody>
                  <a:tcPr marT="91440" marB="91440" anchor="ctr"/>
                </a:tc>
                <a:tc>
                  <a:txBody>
                    <a:bodyPr/>
                    <a:lstStyle/>
                    <a:p>
                      <a:pPr marL="0" algn="l" defTabSz="514351" rtl="0" eaLnBrk="1" fontAlgn="ctr" latinLnBrk="0" hangingPunct="1"/>
                      <a:r>
                        <a:rPr lang="en-US" sz="1000" b="0" i="0" u="none" strike="noStrike" kern="1200" dirty="0">
                          <a:solidFill>
                            <a:srgbClr val="000000"/>
                          </a:solidFill>
                          <a:effectLst/>
                          <a:latin typeface="+mj-lt"/>
                          <a:ea typeface="+mn-ea"/>
                          <a:cs typeface="+mn-cs"/>
                        </a:rPr>
                        <a:t>De-Scheduled SPP(s) reset when approving an authorization amendment when the obligation has not received positive acknowledgement</a:t>
                      </a:r>
                    </a:p>
                  </a:txBody>
                  <a:tcPr marT="91440" marB="91440" anchor="ctr"/>
                </a:tc>
                <a:extLst>
                  <a:ext uri="{0D108BD9-81ED-4DB2-BD59-A6C34878D82A}">
                    <a16:rowId xmlns:a16="http://schemas.microsoft.com/office/drawing/2014/main" val="1368126481"/>
                  </a:ext>
                </a:extLst>
              </a:tr>
              <a:tr h="339525">
                <a:tc>
                  <a:txBody>
                    <a:bodyPr/>
                    <a:lstStyle/>
                    <a:p>
                      <a:pPr marL="0" algn="ctr" defTabSz="514351" rtl="0" eaLnBrk="1" fontAlgn="ctr" latinLnBrk="0" hangingPunct="1"/>
                      <a:r>
                        <a:rPr lang="en-US" sz="1000" b="0" i="0" u="none" strike="noStrike" kern="1200" dirty="0">
                          <a:solidFill>
                            <a:srgbClr val="000000"/>
                          </a:solidFill>
                          <a:effectLst/>
                          <a:latin typeface="+mj-lt"/>
                          <a:ea typeface="+mn-ea"/>
                          <a:cs typeface="+mn-cs"/>
                        </a:rPr>
                        <a:t>DTS-22733</a:t>
                      </a:r>
                    </a:p>
                  </a:txBody>
                  <a:tcPr marT="91440" marB="91440" anchor="ctr"/>
                </a:tc>
                <a:tc>
                  <a:txBody>
                    <a:bodyPr/>
                    <a:lstStyle/>
                    <a:p>
                      <a:pPr marL="0" algn="l" defTabSz="514351" rtl="0" eaLnBrk="1" fontAlgn="ctr" latinLnBrk="0" hangingPunct="1"/>
                      <a:r>
                        <a:rPr lang="en-US" sz="1000" b="0" i="0" u="none" strike="noStrike" kern="1200" dirty="0">
                          <a:solidFill>
                            <a:srgbClr val="000000"/>
                          </a:solidFill>
                          <a:effectLst/>
                          <a:latin typeface="+mj-lt"/>
                          <a:ea typeface="+mn-ea"/>
                          <a:cs typeface="+mn-cs"/>
                        </a:rPr>
                        <a:t>Travelers able to submit Self-Registration for a third traveler profile</a:t>
                      </a:r>
                    </a:p>
                  </a:txBody>
                  <a:tcPr marT="91440" marB="91440" anchor="ctr"/>
                </a:tc>
                <a:extLst>
                  <a:ext uri="{0D108BD9-81ED-4DB2-BD59-A6C34878D82A}">
                    <a16:rowId xmlns:a16="http://schemas.microsoft.com/office/drawing/2014/main" val="108432847"/>
                  </a:ext>
                </a:extLst>
              </a:tr>
              <a:tr h="493855">
                <a:tc>
                  <a:txBody>
                    <a:bodyPr/>
                    <a:lstStyle/>
                    <a:p>
                      <a:pPr marL="0" algn="ctr" defTabSz="514351" rtl="0" eaLnBrk="1" fontAlgn="ctr" latinLnBrk="0" hangingPunct="1"/>
                      <a:r>
                        <a:rPr lang="en-US" sz="1000" b="0" i="0" u="none" strike="noStrike" kern="1200" dirty="0">
                          <a:solidFill>
                            <a:srgbClr val="000000"/>
                          </a:solidFill>
                          <a:effectLst/>
                          <a:latin typeface="+mj-lt"/>
                          <a:ea typeface="+mn-ea"/>
                          <a:cs typeface="+mn-cs"/>
                        </a:rPr>
                        <a:t>DTS-22704</a:t>
                      </a:r>
                    </a:p>
                  </a:txBody>
                  <a:tcPr marT="91440" marB="91440" anchor="ctr"/>
                </a:tc>
                <a:tc>
                  <a:txBody>
                    <a:bodyPr/>
                    <a:lstStyle/>
                    <a:p>
                      <a:pPr marL="0" algn="l" defTabSz="514351" rtl="0" eaLnBrk="1" fontAlgn="ctr" latinLnBrk="0" hangingPunct="1"/>
                      <a:r>
                        <a:rPr lang="en-US" sz="1000" b="0" i="0" u="none" strike="noStrike" kern="1200" dirty="0">
                          <a:solidFill>
                            <a:srgbClr val="000000"/>
                          </a:solidFill>
                          <a:effectLst/>
                          <a:latin typeface="+mj-lt"/>
                          <a:ea typeface="+mn-ea"/>
                          <a:cs typeface="+mn-cs"/>
                        </a:rPr>
                        <a:t>LOA Cannot be removed if an obligation reject occurs after a CTO Ticketed Amendment that does not need approval for a document that had scheduled SPP(s)</a:t>
                      </a:r>
                    </a:p>
                  </a:txBody>
                  <a:tcPr marT="91440" marB="91440" anchor="ctr"/>
                </a:tc>
                <a:extLst>
                  <a:ext uri="{0D108BD9-81ED-4DB2-BD59-A6C34878D82A}">
                    <a16:rowId xmlns:a16="http://schemas.microsoft.com/office/drawing/2014/main" val="3203824748"/>
                  </a:ext>
                </a:extLst>
              </a:tr>
              <a:tr h="498445">
                <a:tc>
                  <a:txBody>
                    <a:bodyPr/>
                    <a:lstStyle/>
                    <a:p>
                      <a:pPr marL="0" algn="ctr" defTabSz="514351" rtl="0" eaLnBrk="1" fontAlgn="ctr" latinLnBrk="0" hangingPunct="1"/>
                      <a:r>
                        <a:rPr lang="en-US" sz="1000" b="0" i="0" u="none" strike="noStrike" kern="1200">
                          <a:solidFill>
                            <a:srgbClr val="000000"/>
                          </a:solidFill>
                          <a:effectLst/>
                          <a:latin typeface="+mj-lt"/>
                          <a:ea typeface="+mn-ea"/>
                          <a:cs typeface="+mn-cs"/>
                        </a:rPr>
                        <a:t>DTS-22315</a:t>
                      </a:r>
                    </a:p>
                  </a:txBody>
                  <a:tcPr marT="91440" marB="91440" anchor="ctr"/>
                </a:tc>
                <a:tc>
                  <a:txBody>
                    <a:bodyPr/>
                    <a:lstStyle/>
                    <a:p>
                      <a:pPr marL="0" algn="l" defTabSz="514351" rtl="0" eaLnBrk="1" fontAlgn="ctr" latinLnBrk="0" hangingPunct="1"/>
                      <a:r>
                        <a:rPr lang="en-US" sz="1000" b="0" i="0" u="none" strike="noStrike" kern="1200" dirty="0">
                          <a:solidFill>
                            <a:srgbClr val="000000"/>
                          </a:solidFill>
                          <a:effectLst/>
                          <a:latin typeface="+mj-lt"/>
                          <a:ea typeface="+mn-ea"/>
                          <a:cs typeface="+mn-cs"/>
                        </a:rPr>
                        <a:t>EFT Returned SPP is not rolled into the next SPP</a:t>
                      </a:r>
                    </a:p>
                  </a:txBody>
                  <a:tcPr marT="91440" marB="91440" anchor="ctr"/>
                </a:tc>
                <a:extLst>
                  <a:ext uri="{0D108BD9-81ED-4DB2-BD59-A6C34878D82A}">
                    <a16:rowId xmlns:a16="http://schemas.microsoft.com/office/drawing/2014/main" val="2767601198"/>
                  </a:ext>
                </a:extLst>
              </a:tr>
              <a:tr h="339525">
                <a:tc>
                  <a:txBody>
                    <a:bodyPr/>
                    <a:lstStyle/>
                    <a:p>
                      <a:pPr marL="0" algn="ctr" defTabSz="514351" rtl="0" eaLnBrk="1" fontAlgn="ctr" latinLnBrk="0" hangingPunct="1"/>
                      <a:r>
                        <a:rPr lang="en-US" sz="1000" b="0" i="0" u="none" strike="noStrike" kern="1200">
                          <a:solidFill>
                            <a:srgbClr val="000000"/>
                          </a:solidFill>
                          <a:effectLst/>
                          <a:latin typeface="+mj-lt"/>
                          <a:ea typeface="+mn-ea"/>
                          <a:cs typeface="+mn-cs"/>
                        </a:rPr>
                        <a:t>DTS-22437</a:t>
                      </a:r>
                    </a:p>
                  </a:txBody>
                  <a:tcPr marT="91440" marB="91440" anchor="ctr"/>
                </a:tc>
                <a:tc>
                  <a:txBody>
                    <a:bodyPr/>
                    <a:lstStyle/>
                    <a:p>
                      <a:pPr marL="0" algn="l" defTabSz="514351" rtl="0" eaLnBrk="1" fontAlgn="ctr" latinLnBrk="0" hangingPunct="1"/>
                      <a:r>
                        <a:rPr lang="en-US" sz="1000" b="0" i="0" u="none" strike="noStrike" kern="1200" dirty="0">
                          <a:solidFill>
                            <a:srgbClr val="000000"/>
                          </a:solidFill>
                          <a:effectLst/>
                          <a:latin typeface="+mj-lt"/>
                          <a:ea typeface="+mn-ea"/>
                          <a:cs typeface="+mn-cs"/>
                        </a:rPr>
                        <a:t>Method of Reimbursement (MOR) cannot be adjusted for lodging on stop over days</a:t>
                      </a:r>
                    </a:p>
                  </a:txBody>
                  <a:tcPr marT="91440" marB="91440" anchor="ctr"/>
                </a:tc>
                <a:extLst>
                  <a:ext uri="{0D108BD9-81ED-4DB2-BD59-A6C34878D82A}">
                    <a16:rowId xmlns:a16="http://schemas.microsoft.com/office/drawing/2014/main" val="1615084052"/>
                  </a:ext>
                </a:extLst>
              </a:tr>
              <a:tr h="396074">
                <a:tc>
                  <a:txBody>
                    <a:bodyPr/>
                    <a:lstStyle/>
                    <a:p>
                      <a:pPr marL="0" algn="ctr" defTabSz="514351" rtl="0" eaLnBrk="1" fontAlgn="ctr" latinLnBrk="0" hangingPunct="1"/>
                      <a:r>
                        <a:rPr lang="en-US" sz="1000" b="0" i="0" u="none" strike="noStrike" kern="1200">
                          <a:solidFill>
                            <a:srgbClr val="000000"/>
                          </a:solidFill>
                          <a:effectLst/>
                          <a:latin typeface="+mj-lt"/>
                          <a:ea typeface="+mn-ea"/>
                          <a:cs typeface="+mn-cs"/>
                        </a:rPr>
                        <a:t>DTS-22471</a:t>
                      </a:r>
                    </a:p>
                  </a:txBody>
                  <a:tcPr marT="91440" marB="91440" anchor="ctr"/>
                </a:tc>
                <a:tc>
                  <a:txBody>
                    <a:bodyPr/>
                    <a:lstStyle/>
                    <a:p>
                      <a:pPr marL="0" algn="l" defTabSz="514351" rtl="0" eaLnBrk="1" fontAlgn="ctr" latinLnBrk="0" hangingPunct="1"/>
                      <a:r>
                        <a:rPr lang="en-US" sz="1000" b="0" i="0" u="none" strike="noStrike" kern="1200" dirty="0">
                          <a:solidFill>
                            <a:srgbClr val="000000"/>
                          </a:solidFill>
                          <a:effectLst/>
                          <a:latin typeface="+mj-lt"/>
                          <a:ea typeface="+mn-ea"/>
                          <a:cs typeface="+mn-cs"/>
                        </a:rPr>
                        <a:t>TAW Field dates for restricted fares are not populating with the correct ticketing date</a:t>
                      </a:r>
                    </a:p>
                  </a:txBody>
                  <a:tcPr marT="91440" marB="91440" anchor="ctr"/>
                </a:tc>
                <a:extLst>
                  <a:ext uri="{0D108BD9-81ED-4DB2-BD59-A6C34878D82A}">
                    <a16:rowId xmlns:a16="http://schemas.microsoft.com/office/drawing/2014/main" val="557643080"/>
                  </a:ext>
                </a:extLst>
              </a:tr>
              <a:tr h="482177">
                <a:tc>
                  <a:txBody>
                    <a:bodyPr/>
                    <a:lstStyle/>
                    <a:p>
                      <a:pPr marL="0" algn="ctr" defTabSz="514351" rtl="0" eaLnBrk="1" fontAlgn="ctr" latinLnBrk="0" hangingPunct="1"/>
                      <a:r>
                        <a:rPr lang="en-US" sz="1000" b="0" i="0" u="none" strike="noStrike" kern="1200">
                          <a:solidFill>
                            <a:srgbClr val="000000"/>
                          </a:solidFill>
                          <a:effectLst/>
                          <a:latin typeface="+mj-lt"/>
                          <a:ea typeface="+mn-ea"/>
                          <a:cs typeface="+mn-cs"/>
                        </a:rPr>
                        <a:t>DTS-12756</a:t>
                      </a:r>
                    </a:p>
                  </a:txBody>
                  <a:tcPr marT="91440" marB="91440" anchor="ctr"/>
                </a:tc>
                <a:tc>
                  <a:txBody>
                    <a:bodyPr/>
                    <a:lstStyle/>
                    <a:p>
                      <a:pPr marL="0" algn="l" defTabSz="514351" rtl="0" eaLnBrk="1" fontAlgn="ctr" latinLnBrk="0" hangingPunct="1"/>
                      <a:r>
                        <a:rPr lang="en-US" sz="1000" b="0" i="0" u="none" strike="noStrike" kern="1200" dirty="0">
                          <a:solidFill>
                            <a:srgbClr val="000000"/>
                          </a:solidFill>
                          <a:effectLst/>
                          <a:latin typeface="+mj-lt"/>
                          <a:ea typeface="+mn-ea"/>
                          <a:cs typeface="+mn-cs"/>
                        </a:rPr>
                        <a:t>Total rental car cost is moved to the last SPP when a document updates to CTO booked a second time</a:t>
                      </a:r>
                    </a:p>
                  </a:txBody>
                  <a:tcPr marT="91440" marB="91440" anchor="ctr"/>
                </a:tc>
                <a:extLst>
                  <a:ext uri="{0D108BD9-81ED-4DB2-BD59-A6C34878D82A}">
                    <a16:rowId xmlns:a16="http://schemas.microsoft.com/office/drawing/2014/main" val="819758298"/>
                  </a:ext>
                </a:extLst>
              </a:tr>
              <a:tr h="498445">
                <a:tc>
                  <a:txBody>
                    <a:bodyPr/>
                    <a:lstStyle/>
                    <a:p>
                      <a:pPr marL="0" algn="ctr" defTabSz="514351" rtl="0" eaLnBrk="1" fontAlgn="ctr" latinLnBrk="0" hangingPunct="1"/>
                      <a:r>
                        <a:rPr lang="en-US" sz="1000" b="0" i="0" u="none" strike="noStrike" kern="1200">
                          <a:solidFill>
                            <a:srgbClr val="000000"/>
                          </a:solidFill>
                          <a:effectLst/>
                          <a:latin typeface="+mj-lt"/>
                          <a:ea typeface="+mn-ea"/>
                          <a:cs typeface="+mn-cs"/>
                        </a:rPr>
                        <a:t>DTS-19580</a:t>
                      </a:r>
                    </a:p>
                  </a:txBody>
                  <a:tcPr marT="91440" marB="91440" anchor="ctr"/>
                </a:tc>
                <a:tc>
                  <a:txBody>
                    <a:bodyPr/>
                    <a:lstStyle/>
                    <a:p>
                      <a:pPr marL="0" algn="l" defTabSz="514351" rtl="0" eaLnBrk="1" fontAlgn="ctr" latinLnBrk="0" hangingPunct="1"/>
                      <a:r>
                        <a:rPr lang="en-US" sz="1000" b="0" i="0" u="none" strike="noStrike" kern="1200" dirty="0">
                          <a:solidFill>
                            <a:srgbClr val="000000"/>
                          </a:solidFill>
                          <a:effectLst/>
                          <a:latin typeface="+mj-lt"/>
                          <a:ea typeface="+mn-ea"/>
                          <a:cs typeface="+mn-cs"/>
                        </a:rPr>
                        <a:t>Documents are automatically stamped Certified when the certifier stamps document SIGNED after CTO Booked</a:t>
                      </a:r>
                    </a:p>
                  </a:txBody>
                  <a:tcPr marT="91440" marB="91440" anchor="ctr"/>
                </a:tc>
                <a:extLst>
                  <a:ext uri="{0D108BD9-81ED-4DB2-BD59-A6C34878D82A}">
                    <a16:rowId xmlns:a16="http://schemas.microsoft.com/office/drawing/2014/main" val="4062080045"/>
                  </a:ext>
                </a:extLst>
              </a:tr>
            </a:tbl>
          </a:graphicData>
        </a:graphic>
      </p:graphicFrame>
    </p:spTree>
    <p:extLst>
      <p:ext uri="{BB962C8B-B14F-4D97-AF65-F5344CB8AC3E}">
        <p14:creationId xmlns:p14="http://schemas.microsoft.com/office/powerpoint/2010/main" val="1706022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F4F7-F297-C64F-02F7-6A29F62F5C3C}"/>
              </a:ext>
            </a:extLst>
          </p:cNvPr>
          <p:cNvSpPr>
            <a:spLocks noGrp="1"/>
          </p:cNvSpPr>
          <p:nvPr>
            <p:ph type="title"/>
          </p:nvPr>
        </p:nvSpPr>
        <p:spPr/>
        <p:txBody>
          <a:bodyPr/>
          <a:lstStyle/>
          <a:p>
            <a:r>
              <a:rPr lang="en-US" dirty="0"/>
              <a:t>FY23 MR4 Contents (cont.)</a:t>
            </a:r>
          </a:p>
        </p:txBody>
      </p:sp>
      <p:sp>
        <p:nvSpPr>
          <p:cNvPr id="3" name="Slide Number Placeholder 2">
            <a:extLst>
              <a:ext uri="{FF2B5EF4-FFF2-40B4-BE49-F238E27FC236}">
                <a16:creationId xmlns:a16="http://schemas.microsoft.com/office/drawing/2014/main" id="{059D81C4-E45D-ABF8-34CB-47EFDEF07417}"/>
              </a:ext>
            </a:extLst>
          </p:cNvPr>
          <p:cNvSpPr>
            <a:spLocks noGrp="1"/>
          </p:cNvSpPr>
          <p:nvPr>
            <p:ph type="sldNum" sz="quarter" idx="4"/>
          </p:nvPr>
        </p:nvSpPr>
        <p:spPr/>
        <p:txBody>
          <a:bodyPr/>
          <a:lstStyle/>
          <a:p>
            <a:fld id="{4C6B7127-9F77-471E-BA61-1540CB2C57B2}" type="slidenum">
              <a:rPr lang="en-US" smtClean="0"/>
              <a:pPr/>
              <a:t>33</a:t>
            </a:fld>
            <a:endParaRPr lang="en-US" dirty="0"/>
          </a:p>
        </p:txBody>
      </p:sp>
      <p:graphicFrame>
        <p:nvGraphicFramePr>
          <p:cNvPr id="5" name="Table 5">
            <a:extLst>
              <a:ext uri="{FF2B5EF4-FFF2-40B4-BE49-F238E27FC236}">
                <a16:creationId xmlns:a16="http://schemas.microsoft.com/office/drawing/2014/main" id="{B39A0E20-56C9-1661-5DF4-6FD6969890B9}"/>
              </a:ext>
            </a:extLst>
          </p:cNvPr>
          <p:cNvGraphicFramePr>
            <a:graphicFrameLocks noGrp="1"/>
          </p:cNvGraphicFramePr>
          <p:nvPr>
            <p:ph sz="quarter" idx="10"/>
            <p:extLst>
              <p:ext uri="{D42A27DB-BD31-4B8C-83A1-F6EECF244321}">
                <p14:modId xmlns:p14="http://schemas.microsoft.com/office/powerpoint/2010/main" val="3820375994"/>
              </p:ext>
            </p:extLst>
          </p:nvPr>
        </p:nvGraphicFramePr>
        <p:xfrm>
          <a:off x="455613" y="877888"/>
          <a:ext cx="8350460" cy="3989427"/>
        </p:xfrm>
        <a:graphic>
          <a:graphicData uri="http://schemas.openxmlformats.org/drawingml/2006/table">
            <a:tbl>
              <a:tblPr firstRow="1" bandRow="1">
                <a:tableStyleId>{5C22544A-7EE6-4342-B048-85BDC9FD1C3A}</a:tableStyleId>
              </a:tblPr>
              <a:tblGrid>
                <a:gridCol w="1502841">
                  <a:extLst>
                    <a:ext uri="{9D8B030D-6E8A-4147-A177-3AD203B41FA5}">
                      <a16:colId xmlns:a16="http://schemas.microsoft.com/office/drawing/2014/main" val="3050094265"/>
                    </a:ext>
                  </a:extLst>
                </a:gridCol>
                <a:gridCol w="6847619">
                  <a:extLst>
                    <a:ext uri="{9D8B030D-6E8A-4147-A177-3AD203B41FA5}">
                      <a16:colId xmlns:a16="http://schemas.microsoft.com/office/drawing/2014/main" val="1722081071"/>
                    </a:ext>
                  </a:extLst>
                </a:gridCol>
              </a:tblGrid>
              <a:tr h="428671">
                <a:tc>
                  <a:txBody>
                    <a:bodyPr/>
                    <a:lstStyle/>
                    <a:p>
                      <a:pPr algn="ctr"/>
                      <a:r>
                        <a:rPr lang="en-US" sz="1400" dirty="0">
                          <a:solidFill>
                            <a:schemeClr val="bg1"/>
                          </a:solidFill>
                        </a:rPr>
                        <a:t>SPR #</a:t>
                      </a:r>
                    </a:p>
                  </a:txBody>
                  <a:tcPr marT="91440" marB="91440" anchor="ctr"/>
                </a:tc>
                <a:tc>
                  <a:txBody>
                    <a:bodyPr/>
                    <a:lstStyle/>
                    <a:p>
                      <a:pPr algn="ctr"/>
                      <a:r>
                        <a:rPr lang="en-US" sz="1400" dirty="0">
                          <a:solidFill>
                            <a:schemeClr val="bg1"/>
                          </a:solidFill>
                        </a:rPr>
                        <a:t>Summary</a:t>
                      </a:r>
                    </a:p>
                  </a:txBody>
                  <a:tcPr marT="91440" marB="91440" anchor="ctr"/>
                </a:tc>
                <a:extLst>
                  <a:ext uri="{0D108BD9-81ED-4DB2-BD59-A6C34878D82A}">
                    <a16:rowId xmlns:a16="http://schemas.microsoft.com/office/drawing/2014/main" val="4111442952"/>
                  </a:ext>
                </a:extLst>
              </a:tr>
              <a:tr h="362722">
                <a:tc>
                  <a:txBody>
                    <a:bodyPr/>
                    <a:lstStyle/>
                    <a:p>
                      <a:pPr marL="0" algn="ctr" defTabSz="514351" rtl="0" eaLnBrk="1" fontAlgn="ctr" latinLnBrk="0" hangingPunct="1"/>
                      <a:r>
                        <a:rPr lang="en-US" sz="1000" b="0" i="0" u="none" strike="noStrike" kern="1200" dirty="0">
                          <a:solidFill>
                            <a:srgbClr val="000000"/>
                          </a:solidFill>
                          <a:effectLst/>
                          <a:latin typeface="+mj-lt"/>
                          <a:ea typeface="+mn-ea"/>
                          <a:cs typeface="+mn-cs"/>
                        </a:rPr>
                        <a:t>DTS-19818</a:t>
                      </a:r>
                    </a:p>
                  </a:txBody>
                  <a:tcPr marT="91440" marB="91440" anchor="ctr"/>
                </a:tc>
                <a:tc>
                  <a:txBody>
                    <a:bodyPr/>
                    <a:lstStyle/>
                    <a:p>
                      <a:pPr marL="0" algn="l" defTabSz="514351" rtl="0" eaLnBrk="1" fontAlgn="ctr" latinLnBrk="0" hangingPunct="1"/>
                      <a:r>
                        <a:rPr lang="en-US" sz="1000" b="0" i="0" u="none" strike="noStrike" kern="1200" dirty="0">
                          <a:solidFill>
                            <a:srgbClr val="000000"/>
                          </a:solidFill>
                          <a:effectLst/>
                          <a:latin typeface="+mj-lt"/>
                          <a:ea typeface="+mn-ea"/>
                          <a:cs typeface="+mn-cs"/>
                        </a:rPr>
                        <a:t>Authorizations Cancelled at </a:t>
                      </a:r>
                      <a:r>
                        <a:rPr lang="en-US" sz="1000" b="0" i="0" u="none" strike="noStrike" kern="1200" dirty="0" err="1">
                          <a:solidFill>
                            <a:srgbClr val="000000"/>
                          </a:solidFill>
                          <a:effectLst/>
                          <a:latin typeface="+mj-lt"/>
                          <a:ea typeface="+mn-ea"/>
                          <a:cs typeface="+mn-cs"/>
                        </a:rPr>
                        <a:t>Oblig</a:t>
                      </a:r>
                      <a:r>
                        <a:rPr lang="en-US" sz="1000" b="0" i="0" u="none" strike="noStrike" kern="1200" dirty="0">
                          <a:solidFill>
                            <a:srgbClr val="000000"/>
                          </a:solidFill>
                          <a:effectLst/>
                          <a:latin typeface="+mj-lt"/>
                          <a:ea typeface="+mn-ea"/>
                          <a:cs typeface="+mn-cs"/>
                        </a:rPr>
                        <a:t> Submitted Route to Pay Process Ignore</a:t>
                      </a:r>
                    </a:p>
                  </a:txBody>
                  <a:tcPr marT="91440" marB="91440" anchor="ctr"/>
                </a:tc>
                <a:extLst>
                  <a:ext uri="{0D108BD9-81ED-4DB2-BD59-A6C34878D82A}">
                    <a16:rowId xmlns:a16="http://schemas.microsoft.com/office/drawing/2014/main" val="1368126481"/>
                  </a:ext>
                </a:extLst>
              </a:tr>
              <a:tr h="362722">
                <a:tc>
                  <a:txBody>
                    <a:bodyPr/>
                    <a:lstStyle/>
                    <a:p>
                      <a:pPr algn="ctr" fontAlgn="ctr"/>
                      <a:r>
                        <a:rPr lang="en-US" sz="1000" b="0" i="0" u="none" strike="noStrike" dirty="0">
                          <a:solidFill>
                            <a:srgbClr val="000000"/>
                          </a:solidFill>
                          <a:effectLst/>
                          <a:latin typeface="Arial" panose="020B0604020202020204" pitchFamily="34" charset="0"/>
                        </a:rPr>
                        <a:t>DTS-20476</a:t>
                      </a:r>
                    </a:p>
                  </a:txBody>
                  <a:tcPr marT="91440" marB="91440" anchor="ctr"/>
                </a:tc>
                <a:tc>
                  <a:txBody>
                    <a:bodyPr/>
                    <a:lstStyle/>
                    <a:p>
                      <a:pPr algn="l" fontAlgn="ctr"/>
                      <a:r>
                        <a:rPr lang="en-US" sz="1000" b="0" i="0" u="none" strike="noStrike" dirty="0">
                          <a:solidFill>
                            <a:srgbClr val="000000"/>
                          </a:solidFill>
                          <a:effectLst/>
                          <a:latin typeface="Arial" panose="020B0604020202020204" pitchFamily="34" charset="0"/>
                        </a:rPr>
                        <a:t>Users with only Permission Level 1 can create and stamp Authorizations</a:t>
                      </a:r>
                    </a:p>
                  </a:txBody>
                  <a:tcPr marT="91440" marB="91440" anchor="ctr"/>
                </a:tc>
                <a:extLst>
                  <a:ext uri="{0D108BD9-81ED-4DB2-BD59-A6C34878D82A}">
                    <a16:rowId xmlns:a16="http://schemas.microsoft.com/office/drawing/2014/main" val="4183591905"/>
                  </a:ext>
                </a:extLst>
              </a:tr>
              <a:tr h="362722">
                <a:tc>
                  <a:txBody>
                    <a:bodyPr/>
                    <a:lstStyle/>
                    <a:p>
                      <a:pPr algn="ctr" fontAlgn="ctr"/>
                      <a:r>
                        <a:rPr lang="en-US" sz="1000" b="0" i="0" u="none" strike="noStrike">
                          <a:solidFill>
                            <a:srgbClr val="000000"/>
                          </a:solidFill>
                          <a:effectLst/>
                          <a:latin typeface="Arial" panose="020B0604020202020204" pitchFamily="34" charset="0"/>
                        </a:rPr>
                        <a:t>DTS-20767</a:t>
                      </a:r>
                    </a:p>
                  </a:txBody>
                  <a:tcPr marT="91440" marB="91440" anchor="ctr"/>
                </a:tc>
                <a:tc>
                  <a:txBody>
                    <a:bodyPr/>
                    <a:lstStyle/>
                    <a:p>
                      <a:pPr algn="l" fontAlgn="ctr"/>
                      <a:r>
                        <a:rPr lang="en-US" sz="1000" b="0" i="0" u="none" strike="noStrike" dirty="0">
                          <a:solidFill>
                            <a:srgbClr val="000000"/>
                          </a:solidFill>
                          <a:effectLst/>
                          <a:latin typeface="Arial" panose="020B0604020202020204" pitchFamily="34" charset="0"/>
                        </a:rPr>
                        <a:t>Budget De-Obligation is incorrect on Trip Cancelled vouchers</a:t>
                      </a:r>
                    </a:p>
                  </a:txBody>
                  <a:tcPr marT="91440" marB="91440" anchor="ctr"/>
                </a:tc>
                <a:extLst>
                  <a:ext uri="{0D108BD9-81ED-4DB2-BD59-A6C34878D82A}">
                    <a16:rowId xmlns:a16="http://schemas.microsoft.com/office/drawing/2014/main" val="1728070580"/>
                  </a:ext>
                </a:extLst>
              </a:tr>
              <a:tr h="362722">
                <a:tc>
                  <a:txBody>
                    <a:bodyPr/>
                    <a:lstStyle/>
                    <a:p>
                      <a:pPr algn="ctr" fontAlgn="ctr"/>
                      <a:r>
                        <a:rPr lang="en-US" sz="1000" b="0" i="0" u="none" strike="noStrike">
                          <a:solidFill>
                            <a:srgbClr val="000000"/>
                          </a:solidFill>
                          <a:effectLst/>
                          <a:latin typeface="Arial" panose="020B0604020202020204" pitchFamily="34" charset="0"/>
                        </a:rPr>
                        <a:t>DTS-21480</a:t>
                      </a:r>
                    </a:p>
                  </a:txBody>
                  <a:tcPr marT="91440" marB="91440" anchor="ctr"/>
                </a:tc>
                <a:tc>
                  <a:txBody>
                    <a:bodyPr/>
                    <a:lstStyle/>
                    <a:p>
                      <a:pPr algn="l" fontAlgn="ctr"/>
                      <a:r>
                        <a:rPr lang="en-US" sz="1000" b="0" i="0" u="none" strike="noStrike" dirty="0">
                          <a:solidFill>
                            <a:srgbClr val="000000"/>
                          </a:solidFill>
                          <a:effectLst/>
                          <a:latin typeface="Arial" panose="020B0604020202020204" pitchFamily="34" charset="0"/>
                        </a:rPr>
                        <a:t>Wrong adjustment level is being submitted to the Archive</a:t>
                      </a:r>
                    </a:p>
                  </a:txBody>
                  <a:tcPr marT="91440" marB="91440" anchor="ctr"/>
                </a:tc>
                <a:extLst>
                  <a:ext uri="{0D108BD9-81ED-4DB2-BD59-A6C34878D82A}">
                    <a16:rowId xmlns:a16="http://schemas.microsoft.com/office/drawing/2014/main" val="3414310746"/>
                  </a:ext>
                </a:extLst>
              </a:tr>
              <a:tr h="362722">
                <a:tc>
                  <a:txBody>
                    <a:bodyPr/>
                    <a:lstStyle/>
                    <a:p>
                      <a:pPr algn="ctr" fontAlgn="b"/>
                      <a:r>
                        <a:rPr lang="en-US" sz="1000" b="0" i="0" u="none" strike="noStrike" dirty="0">
                          <a:solidFill>
                            <a:srgbClr val="000000"/>
                          </a:solidFill>
                          <a:effectLst/>
                          <a:latin typeface="Arial" panose="020B0604020202020204" pitchFamily="34" charset="0"/>
                        </a:rPr>
                        <a:t>DTS-21462</a:t>
                      </a:r>
                    </a:p>
                  </a:txBody>
                  <a:tcPr marT="91440" marB="91440" anchor="ctr"/>
                </a:tc>
                <a:tc>
                  <a:txBody>
                    <a:bodyPr/>
                    <a:lstStyle/>
                    <a:p>
                      <a:pPr algn="l" fontAlgn="b"/>
                      <a:r>
                        <a:rPr lang="en-US" sz="1000" b="0" i="0" u="none" strike="noStrike" dirty="0">
                          <a:solidFill>
                            <a:srgbClr val="000000"/>
                          </a:solidFill>
                          <a:effectLst/>
                          <a:latin typeface="Arial" panose="020B0604020202020204" pitchFamily="34" charset="0"/>
                        </a:rPr>
                        <a:t>Flights are not showing in the correct order in DTS review authorization/review reservations page</a:t>
                      </a:r>
                    </a:p>
                  </a:txBody>
                  <a:tcPr marT="91440" marB="91440" anchor="ctr"/>
                </a:tc>
                <a:extLst>
                  <a:ext uri="{0D108BD9-81ED-4DB2-BD59-A6C34878D82A}">
                    <a16:rowId xmlns:a16="http://schemas.microsoft.com/office/drawing/2014/main" val="108432847"/>
                  </a:ext>
                </a:extLst>
              </a:tr>
              <a:tr h="527596">
                <a:tc>
                  <a:txBody>
                    <a:bodyPr/>
                    <a:lstStyle/>
                    <a:p>
                      <a:pPr algn="ctr" fontAlgn="ctr"/>
                      <a:r>
                        <a:rPr lang="en-US" sz="1000" b="0" i="0" u="none" strike="noStrike">
                          <a:solidFill>
                            <a:srgbClr val="000000"/>
                          </a:solidFill>
                          <a:effectLst/>
                          <a:latin typeface="Arial" panose="020B0604020202020204" pitchFamily="34" charset="0"/>
                        </a:rPr>
                        <a:t>DTS-21477</a:t>
                      </a:r>
                    </a:p>
                  </a:txBody>
                  <a:tcPr marT="91440" marB="91440" anchor="ctr"/>
                </a:tc>
                <a:tc>
                  <a:txBody>
                    <a:bodyPr/>
                    <a:lstStyle/>
                    <a:p>
                      <a:pPr algn="l" fontAlgn="ctr"/>
                      <a:r>
                        <a:rPr lang="en-US" sz="1000" b="0" i="0" u="none" strike="noStrike" dirty="0">
                          <a:solidFill>
                            <a:srgbClr val="000000"/>
                          </a:solidFill>
                          <a:effectLst/>
                          <a:latin typeface="Arial" panose="020B0604020202020204" pitchFamily="34" charset="0"/>
                        </a:rPr>
                        <a:t>Selecting "Country" from Emergency Contact dropdown under International Flight Information automatically populates the same Country for traveler's Passport Information under "Issuing Country"</a:t>
                      </a:r>
                    </a:p>
                  </a:txBody>
                  <a:tcPr marT="91440" marB="91440" anchor="ctr"/>
                </a:tc>
                <a:extLst>
                  <a:ext uri="{0D108BD9-81ED-4DB2-BD59-A6C34878D82A}">
                    <a16:rowId xmlns:a16="http://schemas.microsoft.com/office/drawing/2014/main" val="3203824748"/>
                  </a:ext>
                </a:extLst>
              </a:tr>
              <a:tr h="477443">
                <a:tc>
                  <a:txBody>
                    <a:bodyPr/>
                    <a:lstStyle/>
                    <a:p>
                      <a:pPr algn="ctr" fontAlgn="b"/>
                      <a:r>
                        <a:rPr lang="en-US" sz="1000" b="0" i="0" u="none" strike="noStrike" dirty="0">
                          <a:solidFill>
                            <a:srgbClr val="000000"/>
                          </a:solidFill>
                          <a:effectLst/>
                          <a:latin typeface="Arial" panose="020B0604020202020204" pitchFamily="34" charset="0"/>
                        </a:rPr>
                        <a:t>DTS-21657</a:t>
                      </a:r>
                    </a:p>
                  </a:txBody>
                  <a:tcPr marT="91440" marB="91440" anchor="ctr"/>
                </a:tc>
                <a:tc>
                  <a:txBody>
                    <a:bodyPr/>
                    <a:lstStyle/>
                    <a:p>
                      <a:pPr algn="l" fontAlgn="b"/>
                      <a:r>
                        <a:rPr lang="en-US" sz="1000" b="0" i="0" u="none" strike="noStrike" dirty="0">
                          <a:solidFill>
                            <a:srgbClr val="000000"/>
                          </a:solidFill>
                          <a:effectLst/>
                          <a:latin typeface="Arial" panose="020B0604020202020204" pitchFamily="34" charset="0"/>
                        </a:rPr>
                        <a:t>CANCELLED stamp not available for users with Approval Override</a:t>
                      </a:r>
                    </a:p>
                  </a:txBody>
                  <a:tcPr marT="91440" marB="91440" anchor="ctr"/>
                </a:tc>
                <a:extLst>
                  <a:ext uri="{0D108BD9-81ED-4DB2-BD59-A6C34878D82A}">
                    <a16:rowId xmlns:a16="http://schemas.microsoft.com/office/drawing/2014/main" val="2767601198"/>
                  </a:ext>
                </a:extLst>
              </a:tr>
              <a:tr h="362722">
                <a:tc>
                  <a:txBody>
                    <a:bodyPr/>
                    <a:lstStyle/>
                    <a:p>
                      <a:pPr algn="ctr" fontAlgn="ctr"/>
                      <a:r>
                        <a:rPr lang="en-US" sz="1000" b="0" i="0" u="none" strike="noStrike">
                          <a:solidFill>
                            <a:srgbClr val="000000"/>
                          </a:solidFill>
                          <a:effectLst/>
                          <a:latin typeface="Arial" panose="020B0604020202020204" pitchFamily="34" charset="0"/>
                        </a:rPr>
                        <a:t>DTS-21666</a:t>
                      </a:r>
                    </a:p>
                  </a:txBody>
                  <a:tcPr marT="91440" marB="91440" anchor="ctr"/>
                </a:tc>
                <a:tc>
                  <a:txBody>
                    <a:bodyPr/>
                    <a:lstStyle/>
                    <a:p>
                      <a:pPr algn="l" fontAlgn="ctr"/>
                      <a:r>
                        <a:rPr lang="en-US" sz="1000" b="0" i="0" u="none" strike="noStrike" dirty="0">
                          <a:solidFill>
                            <a:srgbClr val="000000"/>
                          </a:solidFill>
                          <a:effectLst/>
                          <a:latin typeface="Arial" panose="020B0604020202020204" pitchFamily="34" charset="0"/>
                        </a:rPr>
                        <a:t>Two profiles for the same user can be in the same organization when Reassign Personnel is used</a:t>
                      </a:r>
                    </a:p>
                  </a:txBody>
                  <a:tcPr marT="91440" marB="91440" anchor="ctr"/>
                </a:tc>
                <a:extLst>
                  <a:ext uri="{0D108BD9-81ED-4DB2-BD59-A6C34878D82A}">
                    <a16:rowId xmlns:a16="http://schemas.microsoft.com/office/drawing/2014/main" val="1615084052"/>
                  </a:ext>
                </a:extLst>
              </a:tr>
              <a:tr h="379385">
                <a:tc>
                  <a:txBody>
                    <a:bodyPr/>
                    <a:lstStyle/>
                    <a:p>
                      <a:pPr algn="ctr" fontAlgn="b"/>
                      <a:r>
                        <a:rPr lang="en-US" sz="1000" b="0" i="0" u="none" strike="noStrike" dirty="0">
                          <a:solidFill>
                            <a:srgbClr val="000000"/>
                          </a:solidFill>
                          <a:effectLst/>
                          <a:latin typeface="Arial" panose="020B0604020202020204" pitchFamily="34" charset="0"/>
                        </a:rPr>
                        <a:t>DTS-21873</a:t>
                      </a:r>
                    </a:p>
                  </a:txBody>
                  <a:tcPr marT="91440" marB="91440" anchor="ctr"/>
                </a:tc>
                <a:tc>
                  <a:txBody>
                    <a:bodyPr/>
                    <a:lstStyle/>
                    <a:p>
                      <a:pPr algn="l" fontAlgn="b"/>
                      <a:r>
                        <a:rPr lang="en-US" sz="1000" b="0" i="0" u="none" strike="noStrike" dirty="0">
                          <a:solidFill>
                            <a:srgbClr val="000000"/>
                          </a:solidFill>
                          <a:effectLst/>
                          <a:latin typeface="Arial" panose="020B0604020202020204" pitchFamily="34" charset="0"/>
                        </a:rPr>
                        <a:t>Cancel Trip is not available on CTO amended auths</a:t>
                      </a:r>
                    </a:p>
                  </a:txBody>
                  <a:tcPr marT="91440" marB="91440" anchor="ctr"/>
                </a:tc>
                <a:extLst>
                  <a:ext uri="{0D108BD9-81ED-4DB2-BD59-A6C34878D82A}">
                    <a16:rowId xmlns:a16="http://schemas.microsoft.com/office/drawing/2014/main" val="557643080"/>
                  </a:ext>
                </a:extLst>
              </a:tr>
            </a:tbl>
          </a:graphicData>
        </a:graphic>
      </p:graphicFrame>
    </p:spTree>
    <p:extLst>
      <p:ext uri="{BB962C8B-B14F-4D97-AF65-F5344CB8AC3E}">
        <p14:creationId xmlns:p14="http://schemas.microsoft.com/office/powerpoint/2010/main" val="192307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F4F7-F297-C64F-02F7-6A29F62F5C3C}"/>
              </a:ext>
            </a:extLst>
          </p:cNvPr>
          <p:cNvSpPr>
            <a:spLocks noGrp="1"/>
          </p:cNvSpPr>
          <p:nvPr>
            <p:ph type="title"/>
          </p:nvPr>
        </p:nvSpPr>
        <p:spPr/>
        <p:txBody>
          <a:bodyPr/>
          <a:lstStyle/>
          <a:p>
            <a:r>
              <a:rPr lang="en-US" dirty="0"/>
              <a:t>FY23 MR4 Contents (cont.)</a:t>
            </a:r>
          </a:p>
        </p:txBody>
      </p:sp>
      <p:sp>
        <p:nvSpPr>
          <p:cNvPr id="3" name="Slide Number Placeholder 2">
            <a:extLst>
              <a:ext uri="{FF2B5EF4-FFF2-40B4-BE49-F238E27FC236}">
                <a16:creationId xmlns:a16="http://schemas.microsoft.com/office/drawing/2014/main" id="{059D81C4-E45D-ABF8-34CB-47EFDEF07417}"/>
              </a:ext>
            </a:extLst>
          </p:cNvPr>
          <p:cNvSpPr>
            <a:spLocks noGrp="1"/>
          </p:cNvSpPr>
          <p:nvPr>
            <p:ph type="sldNum" sz="quarter" idx="4"/>
          </p:nvPr>
        </p:nvSpPr>
        <p:spPr/>
        <p:txBody>
          <a:bodyPr/>
          <a:lstStyle/>
          <a:p>
            <a:fld id="{4C6B7127-9F77-471E-BA61-1540CB2C57B2}" type="slidenum">
              <a:rPr lang="en-US" smtClean="0"/>
              <a:pPr/>
              <a:t>34</a:t>
            </a:fld>
            <a:endParaRPr lang="en-US" dirty="0"/>
          </a:p>
        </p:txBody>
      </p:sp>
      <p:graphicFrame>
        <p:nvGraphicFramePr>
          <p:cNvPr id="5" name="Table 5">
            <a:extLst>
              <a:ext uri="{FF2B5EF4-FFF2-40B4-BE49-F238E27FC236}">
                <a16:creationId xmlns:a16="http://schemas.microsoft.com/office/drawing/2014/main" id="{B39A0E20-56C9-1661-5DF4-6FD6969890B9}"/>
              </a:ext>
            </a:extLst>
          </p:cNvPr>
          <p:cNvGraphicFramePr>
            <a:graphicFrameLocks noGrp="1"/>
          </p:cNvGraphicFramePr>
          <p:nvPr>
            <p:ph sz="quarter" idx="10"/>
            <p:extLst>
              <p:ext uri="{D42A27DB-BD31-4B8C-83A1-F6EECF244321}">
                <p14:modId xmlns:p14="http://schemas.microsoft.com/office/powerpoint/2010/main" val="3594917099"/>
              </p:ext>
            </p:extLst>
          </p:nvPr>
        </p:nvGraphicFramePr>
        <p:xfrm>
          <a:off x="455613" y="877889"/>
          <a:ext cx="8350460" cy="4005248"/>
        </p:xfrm>
        <a:graphic>
          <a:graphicData uri="http://schemas.openxmlformats.org/drawingml/2006/table">
            <a:tbl>
              <a:tblPr firstRow="1" bandRow="1">
                <a:tableStyleId>{5C22544A-7EE6-4342-B048-85BDC9FD1C3A}</a:tableStyleId>
              </a:tblPr>
              <a:tblGrid>
                <a:gridCol w="1502841">
                  <a:extLst>
                    <a:ext uri="{9D8B030D-6E8A-4147-A177-3AD203B41FA5}">
                      <a16:colId xmlns:a16="http://schemas.microsoft.com/office/drawing/2014/main" val="3050094265"/>
                    </a:ext>
                  </a:extLst>
                </a:gridCol>
                <a:gridCol w="6847619">
                  <a:extLst>
                    <a:ext uri="{9D8B030D-6E8A-4147-A177-3AD203B41FA5}">
                      <a16:colId xmlns:a16="http://schemas.microsoft.com/office/drawing/2014/main" val="1722081071"/>
                    </a:ext>
                  </a:extLst>
                </a:gridCol>
              </a:tblGrid>
              <a:tr h="404708">
                <a:tc>
                  <a:txBody>
                    <a:bodyPr/>
                    <a:lstStyle/>
                    <a:p>
                      <a:pPr algn="ctr"/>
                      <a:r>
                        <a:rPr lang="en-US" sz="1400" dirty="0">
                          <a:solidFill>
                            <a:schemeClr val="bg1"/>
                          </a:solidFill>
                        </a:rPr>
                        <a:t>SPR #</a:t>
                      </a:r>
                    </a:p>
                  </a:txBody>
                  <a:tcPr marT="91440" marB="91440" anchor="ctr"/>
                </a:tc>
                <a:tc>
                  <a:txBody>
                    <a:bodyPr/>
                    <a:lstStyle/>
                    <a:p>
                      <a:pPr algn="ctr"/>
                      <a:r>
                        <a:rPr lang="en-US" sz="1400" dirty="0">
                          <a:solidFill>
                            <a:schemeClr val="bg1"/>
                          </a:solidFill>
                        </a:rPr>
                        <a:t>Summary</a:t>
                      </a:r>
                    </a:p>
                  </a:txBody>
                  <a:tcPr marT="91440" marB="91440" anchor="ctr"/>
                </a:tc>
                <a:extLst>
                  <a:ext uri="{0D108BD9-81ED-4DB2-BD59-A6C34878D82A}">
                    <a16:rowId xmlns:a16="http://schemas.microsoft.com/office/drawing/2014/main" val="4111442952"/>
                  </a:ext>
                </a:extLst>
              </a:tr>
              <a:tr h="342446">
                <a:tc>
                  <a:txBody>
                    <a:bodyPr/>
                    <a:lstStyle/>
                    <a:p>
                      <a:pPr algn="ctr" fontAlgn="ctr"/>
                      <a:r>
                        <a:rPr lang="en-US" sz="1000" b="0" i="0" u="none" strike="noStrike" dirty="0">
                          <a:solidFill>
                            <a:srgbClr val="000000"/>
                          </a:solidFill>
                          <a:effectLst/>
                          <a:latin typeface="Arial" panose="020B0604020202020204" pitchFamily="34" charset="0"/>
                        </a:rPr>
                        <a:t>DTS-21842</a:t>
                      </a:r>
                    </a:p>
                  </a:txBody>
                  <a:tcPr marT="91440" marB="91440" anchor="ctr"/>
                </a:tc>
                <a:tc>
                  <a:txBody>
                    <a:bodyPr/>
                    <a:lstStyle/>
                    <a:p>
                      <a:pPr algn="l" fontAlgn="ctr"/>
                      <a:r>
                        <a:rPr lang="en-US" sz="1000" b="0" i="0" u="none" strike="noStrike" dirty="0">
                          <a:solidFill>
                            <a:srgbClr val="000000"/>
                          </a:solidFill>
                          <a:effectLst/>
                          <a:latin typeface="Arial" panose="020B0604020202020204" pitchFamily="34" charset="0"/>
                        </a:rPr>
                        <a:t>Rewards information isn't deleted after saving profile changes</a:t>
                      </a:r>
                    </a:p>
                  </a:txBody>
                  <a:tcPr marT="91440" marB="91440" anchor="ctr"/>
                </a:tc>
                <a:extLst>
                  <a:ext uri="{0D108BD9-81ED-4DB2-BD59-A6C34878D82A}">
                    <a16:rowId xmlns:a16="http://schemas.microsoft.com/office/drawing/2014/main" val="1368126481"/>
                  </a:ext>
                </a:extLst>
              </a:tr>
              <a:tr h="342446">
                <a:tc>
                  <a:txBody>
                    <a:bodyPr/>
                    <a:lstStyle/>
                    <a:p>
                      <a:pPr algn="ctr" fontAlgn="b"/>
                      <a:r>
                        <a:rPr lang="en-US" sz="1000" b="0" i="0" u="none" strike="noStrike" dirty="0">
                          <a:solidFill>
                            <a:srgbClr val="000000"/>
                          </a:solidFill>
                          <a:effectLst/>
                          <a:latin typeface="Arial" panose="020B0604020202020204" pitchFamily="34" charset="0"/>
                        </a:rPr>
                        <a:t>DTS-22336</a:t>
                      </a:r>
                    </a:p>
                  </a:txBody>
                  <a:tcPr marT="91440" marB="91440" anchor="ctr"/>
                </a:tc>
                <a:tc>
                  <a:txBody>
                    <a:bodyPr/>
                    <a:lstStyle/>
                    <a:p>
                      <a:pPr algn="l" fontAlgn="b"/>
                      <a:r>
                        <a:rPr lang="en-US" sz="1000" b="0" i="0" u="none" strike="noStrike" dirty="0">
                          <a:solidFill>
                            <a:srgbClr val="000000"/>
                          </a:solidFill>
                          <a:effectLst/>
                          <a:latin typeface="Arial" panose="020B0604020202020204" pitchFamily="34" charset="0"/>
                        </a:rPr>
                        <a:t>Budget for newly added LOA in voucher amendment is not updated but the stamping history shows that it has been</a:t>
                      </a:r>
                    </a:p>
                  </a:txBody>
                  <a:tcPr marT="91440" marB="91440" anchor="ctr"/>
                </a:tc>
                <a:extLst>
                  <a:ext uri="{0D108BD9-81ED-4DB2-BD59-A6C34878D82A}">
                    <a16:rowId xmlns:a16="http://schemas.microsoft.com/office/drawing/2014/main" val="4183591905"/>
                  </a:ext>
                </a:extLst>
              </a:tr>
              <a:tr h="498103">
                <a:tc>
                  <a:txBody>
                    <a:bodyPr/>
                    <a:lstStyle/>
                    <a:p>
                      <a:pPr algn="ctr" fontAlgn="b"/>
                      <a:r>
                        <a:rPr lang="en-US" sz="1000" b="0" i="0" u="none" strike="noStrike" dirty="0">
                          <a:solidFill>
                            <a:srgbClr val="000000"/>
                          </a:solidFill>
                          <a:effectLst/>
                          <a:latin typeface="Arial" panose="020B0604020202020204" pitchFamily="34" charset="0"/>
                        </a:rPr>
                        <a:t>DTS-22505</a:t>
                      </a:r>
                    </a:p>
                  </a:txBody>
                  <a:tcPr marT="91440" marB="91440" anchor="ctr"/>
                </a:tc>
                <a:tc>
                  <a:txBody>
                    <a:bodyPr/>
                    <a:lstStyle/>
                    <a:p>
                      <a:pPr algn="l" fontAlgn="b"/>
                      <a:r>
                        <a:rPr lang="en-US" sz="1000" b="0" i="0" u="none" strike="noStrike" dirty="0">
                          <a:solidFill>
                            <a:srgbClr val="000000"/>
                          </a:solidFill>
                          <a:effectLst/>
                          <a:latin typeface="Arial" panose="020B0604020202020204" pitchFamily="34" charset="0"/>
                        </a:rPr>
                        <a:t>Trip Cancel with No Expenses Incurred can be done on CTO Ticketed Authorizations</a:t>
                      </a:r>
                    </a:p>
                  </a:txBody>
                  <a:tcPr marT="91440" marB="91440" anchor="ctr"/>
                </a:tc>
                <a:extLst>
                  <a:ext uri="{0D108BD9-81ED-4DB2-BD59-A6C34878D82A}">
                    <a16:rowId xmlns:a16="http://schemas.microsoft.com/office/drawing/2014/main" val="3414310746"/>
                  </a:ext>
                </a:extLst>
              </a:tr>
              <a:tr h="471860">
                <a:tc>
                  <a:txBody>
                    <a:bodyPr/>
                    <a:lstStyle/>
                    <a:p>
                      <a:pPr marL="0" algn="ctr" defTabSz="514351" rtl="0" eaLnBrk="1" fontAlgn="b" latinLnBrk="0" hangingPunct="1"/>
                      <a:r>
                        <a:rPr lang="en-US" sz="1000" b="0" i="0" u="none" strike="noStrike" kern="1200" dirty="0">
                          <a:solidFill>
                            <a:srgbClr val="000000"/>
                          </a:solidFill>
                          <a:effectLst/>
                          <a:latin typeface="Arial" panose="020B0604020202020204" pitchFamily="34" charset="0"/>
                          <a:ea typeface="+mn-ea"/>
                          <a:cs typeface="+mn-cs"/>
                        </a:rPr>
                        <a:t>DTS-12641</a:t>
                      </a:r>
                    </a:p>
                  </a:txBody>
                  <a:tcPr marT="91440" marB="91440" anchor="ctr"/>
                </a:tc>
                <a:tc>
                  <a:txBody>
                    <a:bodyPr/>
                    <a:lstStyle/>
                    <a:p>
                      <a:pPr algn="l" fontAlgn="b"/>
                      <a:r>
                        <a:rPr lang="en-US" sz="1000" b="0" i="0" u="none" strike="noStrike" dirty="0">
                          <a:solidFill>
                            <a:srgbClr val="000000"/>
                          </a:solidFill>
                          <a:effectLst/>
                          <a:latin typeface="Arial" panose="020B0604020202020204" pitchFamily="34" charset="0"/>
                        </a:rPr>
                        <a:t>TDY location MCAS MIRAMAR limits lodging per diem but is not an ILPP location and does not have available DoD Lodging</a:t>
                      </a:r>
                    </a:p>
                  </a:txBody>
                  <a:tcPr marT="91440" marB="91440" anchor="ctr"/>
                </a:tc>
                <a:extLst>
                  <a:ext uri="{0D108BD9-81ED-4DB2-BD59-A6C34878D82A}">
                    <a16:rowId xmlns:a16="http://schemas.microsoft.com/office/drawing/2014/main" val="108432847"/>
                  </a:ext>
                </a:extLst>
              </a:tr>
              <a:tr h="342446">
                <a:tc>
                  <a:txBody>
                    <a:bodyPr/>
                    <a:lstStyle/>
                    <a:p>
                      <a:pPr marL="0" algn="ctr" defTabSz="514351" rtl="0" eaLnBrk="1" fontAlgn="b" latinLnBrk="0" hangingPunct="1"/>
                      <a:r>
                        <a:rPr lang="en-US" sz="1000" b="0" i="0" u="none" strike="noStrike" kern="1200" dirty="0">
                          <a:solidFill>
                            <a:srgbClr val="000000"/>
                          </a:solidFill>
                          <a:effectLst/>
                          <a:latin typeface="Arial" panose="020B0604020202020204" pitchFamily="34" charset="0"/>
                          <a:ea typeface="+mn-ea"/>
                          <a:cs typeface="+mn-cs"/>
                        </a:rPr>
                        <a:t>DTS-22700</a:t>
                      </a:r>
                    </a:p>
                  </a:txBody>
                  <a:tcPr marT="91440" marB="91440" anchor="ctr"/>
                </a:tc>
                <a:tc>
                  <a:txBody>
                    <a:bodyPr/>
                    <a:lstStyle/>
                    <a:p>
                      <a:pPr algn="l" fontAlgn="ctr"/>
                      <a:r>
                        <a:rPr lang="en-US" sz="1000" b="0" i="0" u="none" strike="noStrike">
                          <a:solidFill>
                            <a:srgbClr val="000000"/>
                          </a:solidFill>
                          <a:effectLst/>
                          <a:latin typeface="Arial" panose="020B0604020202020204" pitchFamily="34" charset="0"/>
                        </a:rPr>
                        <a:t>Certain ILP locations return full rate when dates span though a month where Per Diem changes</a:t>
                      </a:r>
                    </a:p>
                  </a:txBody>
                  <a:tcPr marT="91440" marB="91440" anchor="ctr"/>
                </a:tc>
                <a:extLst>
                  <a:ext uri="{0D108BD9-81ED-4DB2-BD59-A6C34878D82A}">
                    <a16:rowId xmlns:a16="http://schemas.microsoft.com/office/drawing/2014/main" val="3203824748"/>
                  </a:ext>
                </a:extLst>
              </a:tr>
              <a:tr h="450754">
                <a:tc>
                  <a:txBody>
                    <a:bodyPr/>
                    <a:lstStyle/>
                    <a:p>
                      <a:pPr marL="0" algn="ctr" defTabSz="514351" rtl="0" eaLnBrk="1" fontAlgn="b" latinLnBrk="0" hangingPunct="1"/>
                      <a:r>
                        <a:rPr lang="en-US" sz="1000" b="0" i="0" u="none" strike="noStrike" kern="1200" dirty="0">
                          <a:solidFill>
                            <a:srgbClr val="000000"/>
                          </a:solidFill>
                          <a:effectLst/>
                          <a:latin typeface="Arial" panose="020B0604020202020204" pitchFamily="34" charset="0"/>
                          <a:ea typeface="+mn-ea"/>
                          <a:cs typeface="+mn-cs"/>
                        </a:rPr>
                        <a:t>DTS-22702</a:t>
                      </a:r>
                    </a:p>
                  </a:txBody>
                  <a:tcPr marT="91440" marB="91440" anchor="ctr"/>
                </a:tc>
                <a:tc>
                  <a:txBody>
                    <a:bodyPr/>
                    <a:lstStyle/>
                    <a:p>
                      <a:pPr algn="l" fontAlgn="b"/>
                      <a:r>
                        <a:rPr lang="en-US" sz="1000" b="0" i="0" u="none" strike="noStrike" dirty="0">
                          <a:solidFill>
                            <a:srgbClr val="000000"/>
                          </a:solidFill>
                          <a:effectLst/>
                          <a:latin typeface="Arial" panose="020B0604020202020204" pitchFamily="34" charset="0"/>
                        </a:rPr>
                        <a:t>Advance is removed and never re-scheduled on a systematically approved amendment</a:t>
                      </a:r>
                    </a:p>
                  </a:txBody>
                  <a:tcPr marT="91440" marB="91440" anchor="ctr"/>
                </a:tc>
                <a:extLst>
                  <a:ext uri="{0D108BD9-81ED-4DB2-BD59-A6C34878D82A}">
                    <a16:rowId xmlns:a16="http://schemas.microsoft.com/office/drawing/2014/main" val="2767601198"/>
                  </a:ext>
                </a:extLst>
              </a:tr>
              <a:tr h="342446">
                <a:tc>
                  <a:txBody>
                    <a:bodyPr/>
                    <a:lstStyle/>
                    <a:p>
                      <a:pPr marL="0" algn="ctr" defTabSz="514351" rtl="0" eaLnBrk="1" fontAlgn="b" latinLnBrk="0" hangingPunct="1"/>
                      <a:r>
                        <a:rPr lang="en-US" sz="1000" b="0" i="0" u="none" strike="noStrike" kern="1200" dirty="0">
                          <a:solidFill>
                            <a:srgbClr val="000000"/>
                          </a:solidFill>
                          <a:effectLst/>
                          <a:latin typeface="Arial" panose="020B0604020202020204" pitchFamily="34" charset="0"/>
                          <a:ea typeface="+mn-ea"/>
                          <a:cs typeface="+mn-cs"/>
                        </a:rPr>
                        <a:t>DTS-22718</a:t>
                      </a:r>
                    </a:p>
                  </a:txBody>
                  <a:tcPr marT="91440" marB="91440" anchor="ctr"/>
                </a:tc>
                <a:tc>
                  <a:txBody>
                    <a:bodyPr/>
                    <a:lstStyle/>
                    <a:p>
                      <a:pPr algn="l" fontAlgn="ctr"/>
                      <a:r>
                        <a:rPr lang="en-US" sz="1000" b="0" i="0" u="none" strike="noStrike">
                          <a:solidFill>
                            <a:srgbClr val="000000"/>
                          </a:solidFill>
                          <a:effectLst/>
                          <a:latin typeface="Arial" panose="020B0604020202020204" pitchFamily="34" charset="0"/>
                        </a:rPr>
                        <a:t>Processed auths cannot be trip cancelled with expenses incurred</a:t>
                      </a:r>
                    </a:p>
                  </a:txBody>
                  <a:tcPr marT="91440" marB="91440" anchor="ctr"/>
                </a:tc>
                <a:extLst>
                  <a:ext uri="{0D108BD9-81ED-4DB2-BD59-A6C34878D82A}">
                    <a16:rowId xmlns:a16="http://schemas.microsoft.com/office/drawing/2014/main" val="1615084052"/>
                  </a:ext>
                </a:extLst>
              </a:tr>
              <a:tr h="358177">
                <a:tc>
                  <a:txBody>
                    <a:bodyPr/>
                    <a:lstStyle/>
                    <a:p>
                      <a:pPr marL="0" algn="ctr" defTabSz="514351" rtl="0" eaLnBrk="1" fontAlgn="b" latinLnBrk="0" hangingPunct="1"/>
                      <a:r>
                        <a:rPr lang="en-US" sz="1000" b="0" i="0" u="none" strike="noStrike" kern="1200">
                          <a:solidFill>
                            <a:srgbClr val="000000"/>
                          </a:solidFill>
                          <a:effectLst/>
                          <a:latin typeface="Arial" panose="020B0604020202020204" pitchFamily="34" charset="0"/>
                          <a:ea typeface="+mn-ea"/>
                          <a:cs typeface="+mn-cs"/>
                        </a:rPr>
                        <a:t>DTS-22821</a:t>
                      </a:r>
                    </a:p>
                  </a:txBody>
                  <a:tcPr marT="91440" marB="91440" anchor="ctr"/>
                </a:tc>
                <a:tc>
                  <a:txBody>
                    <a:bodyPr/>
                    <a:lstStyle/>
                    <a:p>
                      <a:pPr algn="l" fontAlgn="b"/>
                      <a:r>
                        <a:rPr lang="en-US" sz="1000" b="0" i="0" u="none" strike="noStrike" dirty="0">
                          <a:solidFill>
                            <a:srgbClr val="000000"/>
                          </a:solidFill>
                          <a:effectLst/>
                          <a:latin typeface="Arial" panose="020B0604020202020204" pitchFamily="34" charset="0"/>
                        </a:rPr>
                        <a:t>Additional air reservations can be added to an authorization amendment with restricted fare flights</a:t>
                      </a:r>
                    </a:p>
                  </a:txBody>
                  <a:tcPr marT="91440" marB="91440" anchor="ctr"/>
                </a:tc>
                <a:extLst>
                  <a:ext uri="{0D108BD9-81ED-4DB2-BD59-A6C34878D82A}">
                    <a16:rowId xmlns:a16="http://schemas.microsoft.com/office/drawing/2014/main" val="557643080"/>
                  </a:ext>
                </a:extLst>
              </a:tr>
              <a:tr h="436042">
                <a:tc>
                  <a:txBody>
                    <a:bodyPr/>
                    <a:lstStyle/>
                    <a:p>
                      <a:pPr marL="0" algn="ctr" defTabSz="514351" rtl="0" eaLnBrk="1" fontAlgn="b" latinLnBrk="0" hangingPunct="1"/>
                      <a:r>
                        <a:rPr lang="en-US" sz="1000" b="0" i="0" u="none" strike="noStrike" kern="1200" dirty="0">
                          <a:solidFill>
                            <a:srgbClr val="000000"/>
                          </a:solidFill>
                          <a:effectLst/>
                          <a:latin typeface="Arial" panose="020B0604020202020204" pitchFamily="34" charset="0"/>
                          <a:ea typeface="+mn-ea"/>
                          <a:cs typeface="+mn-cs"/>
                        </a:rPr>
                        <a:t>DTS-22997</a:t>
                      </a:r>
                    </a:p>
                  </a:txBody>
                  <a:tcPr marT="91440" marB="91440" anchor="ctr"/>
                </a:tc>
                <a:tc>
                  <a:txBody>
                    <a:bodyPr/>
                    <a:lstStyle/>
                    <a:p>
                      <a:pPr algn="l" fontAlgn="ctr"/>
                      <a:r>
                        <a:rPr lang="en-US" sz="1000" b="0" i="0" u="none" strike="noStrike" dirty="0">
                          <a:solidFill>
                            <a:srgbClr val="000000"/>
                          </a:solidFill>
                          <a:effectLst/>
                          <a:latin typeface="Arial" panose="020B0604020202020204" pitchFamily="34" charset="0"/>
                        </a:rPr>
                        <a:t>DMM Debts displays unapproved docs on Debt report</a:t>
                      </a:r>
                    </a:p>
                  </a:txBody>
                  <a:tcPr marT="91440" marB="91440" anchor="ctr"/>
                </a:tc>
                <a:extLst>
                  <a:ext uri="{0D108BD9-81ED-4DB2-BD59-A6C34878D82A}">
                    <a16:rowId xmlns:a16="http://schemas.microsoft.com/office/drawing/2014/main" val="819758298"/>
                  </a:ext>
                </a:extLst>
              </a:tr>
            </a:tbl>
          </a:graphicData>
        </a:graphic>
      </p:graphicFrame>
    </p:spTree>
    <p:extLst>
      <p:ext uri="{BB962C8B-B14F-4D97-AF65-F5344CB8AC3E}">
        <p14:creationId xmlns:p14="http://schemas.microsoft.com/office/powerpoint/2010/main" val="394342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F4F7-F297-C64F-02F7-6A29F62F5C3C}"/>
              </a:ext>
            </a:extLst>
          </p:cNvPr>
          <p:cNvSpPr>
            <a:spLocks noGrp="1"/>
          </p:cNvSpPr>
          <p:nvPr>
            <p:ph type="title"/>
          </p:nvPr>
        </p:nvSpPr>
        <p:spPr/>
        <p:txBody>
          <a:bodyPr/>
          <a:lstStyle/>
          <a:p>
            <a:r>
              <a:rPr lang="en-US" dirty="0"/>
              <a:t>FY23 MR4 Contents (cont.)</a:t>
            </a:r>
          </a:p>
        </p:txBody>
      </p:sp>
      <p:sp>
        <p:nvSpPr>
          <p:cNvPr id="3" name="Slide Number Placeholder 2">
            <a:extLst>
              <a:ext uri="{FF2B5EF4-FFF2-40B4-BE49-F238E27FC236}">
                <a16:creationId xmlns:a16="http://schemas.microsoft.com/office/drawing/2014/main" id="{059D81C4-E45D-ABF8-34CB-47EFDEF07417}"/>
              </a:ext>
            </a:extLst>
          </p:cNvPr>
          <p:cNvSpPr>
            <a:spLocks noGrp="1"/>
          </p:cNvSpPr>
          <p:nvPr>
            <p:ph type="sldNum" sz="quarter" idx="4"/>
          </p:nvPr>
        </p:nvSpPr>
        <p:spPr/>
        <p:txBody>
          <a:bodyPr/>
          <a:lstStyle/>
          <a:p>
            <a:fld id="{4C6B7127-9F77-471E-BA61-1540CB2C57B2}" type="slidenum">
              <a:rPr lang="en-US" smtClean="0"/>
              <a:pPr/>
              <a:t>35</a:t>
            </a:fld>
            <a:endParaRPr lang="en-US" dirty="0"/>
          </a:p>
        </p:txBody>
      </p:sp>
      <p:graphicFrame>
        <p:nvGraphicFramePr>
          <p:cNvPr id="5" name="Table 5">
            <a:extLst>
              <a:ext uri="{FF2B5EF4-FFF2-40B4-BE49-F238E27FC236}">
                <a16:creationId xmlns:a16="http://schemas.microsoft.com/office/drawing/2014/main" id="{B39A0E20-56C9-1661-5DF4-6FD6969890B9}"/>
              </a:ext>
            </a:extLst>
          </p:cNvPr>
          <p:cNvGraphicFramePr>
            <a:graphicFrameLocks noGrp="1"/>
          </p:cNvGraphicFramePr>
          <p:nvPr>
            <p:ph sz="quarter" idx="10"/>
            <p:extLst>
              <p:ext uri="{D42A27DB-BD31-4B8C-83A1-F6EECF244321}">
                <p14:modId xmlns:p14="http://schemas.microsoft.com/office/powerpoint/2010/main" val="1189025806"/>
              </p:ext>
            </p:extLst>
          </p:nvPr>
        </p:nvGraphicFramePr>
        <p:xfrm>
          <a:off x="455613" y="877888"/>
          <a:ext cx="8350460" cy="3989427"/>
        </p:xfrm>
        <a:graphic>
          <a:graphicData uri="http://schemas.openxmlformats.org/drawingml/2006/table">
            <a:tbl>
              <a:tblPr firstRow="1" bandRow="1">
                <a:tableStyleId>{5C22544A-7EE6-4342-B048-85BDC9FD1C3A}</a:tableStyleId>
              </a:tblPr>
              <a:tblGrid>
                <a:gridCol w="1502841">
                  <a:extLst>
                    <a:ext uri="{9D8B030D-6E8A-4147-A177-3AD203B41FA5}">
                      <a16:colId xmlns:a16="http://schemas.microsoft.com/office/drawing/2014/main" val="3050094265"/>
                    </a:ext>
                  </a:extLst>
                </a:gridCol>
                <a:gridCol w="6847619">
                  <a:extLst>
                    <a:ext uri="{9D8B030D-6E8A-4147-A177-3AD203B41FA5}">
                      <a16:colId xmlns:a16="http://schemas.microsoft.com/office/drawing/2014/main" val="1722081071"/>
                    </a:ext>
                  </a:extLst>
                </a:gridCol>
              </a:tblGrid>
              <a:tr h="404274">
                <a:tc>
                  <a:txBody>
                    <a:bodyPr/>
                    <a:lstStyle/>
                    <a:p>
                      <a:pPr algn="ctr"/>
                      <a:r>
                        <a:rPr lang="en-US" sz="1400" dirty="0">
                          <a:solidFill>
                            <a:schemeClr val="bg1"/>
                          </a:solidFill>
                        </a:rPr>
                        <a:t>SPR #</a:t>
                      </a:r>
                    </a:p>
                  </a:txBody>
                  <a:tcPr marT="91440" marB="91440" anchor="ctr"/>
                </a:tc>
                <a:tc>
                  <a:txBody>
                    <a:bodyPr/>
                    <a:lstStyle/>
                    <a:p>
                      <a:pPr algn="ctr"/>
                      <a:r>
                        <a:rPr lang="en-US" sz="1400" dirty="0">
                          <a:solidFill>
                            <a:schemeClr val="bg1"/>
                          </a:solidFill>
                        </a:rPr>
                        <a:t>Summary</a:t>
                      </a:r>
                    </a:p>
                  </a:txBody>
                  <a:tcPr marT="91440" marB="91440" anchor="ctr"/>
                </a:tc>
                <a:extLst>
                  <a:ext uri="{0D108BD9-81ED-4DB2-BD59-A6C34878D82A}">
                    <a16:rowId xmlns:a16="http://schemas.microsoft.com/office/drawing/2014/main" val="4111442952"/>
                  </a:ext>
                </a:extLst>
              </a:tr>
              <a:tr h="342078">
                <a:tc>
                  <a:txBody>
                    <a:bodyPr/>
                    <a:lstStyle/>
                    <a:p>
                      <a:pPr marL="0" algn="ctr" defTabSz="514351" rtl="0" eaLnBrk="1" fontAlgn="b" latinLnBrk="0" hangingPunct="1"/>
                      <a:r>
                        <a:rPr lang="en-US" sz="1000" b="0" i="0" u="none" strike="noStrike" kern="1200" dirty="0">
                          <a:solidFill>
                            <a:srgbClr val="000000"/>
                          </a:solidFill>
                          <a:effectLst/>
                          <a:latin typeface="Arial" panose="020B0604020202020204" pitchFamily="34" charset="0"/>
                          <a:ea typeface="+mn-ea"/>
                          <a:cs typeface="+mn-cs"/>
                        </a:rPr>
                        <a:t>DTS-6891</a:t>
                      </a:r>
                    </a:p>
                  </a:txBody>
                  <a:tcPr marT="91440" marB="91440" anchor="ctr"/>
                </a:tc>
                <a:tc>
                  <a:txBody>
                    <a:bodyPr/>
                    <a:lstStyle/>
                    <a:p>
                      <a:pPr algn="l" fontAlgn="b"/>
                      <a:r>
                        <a:rPr lang="en-US" sz="1000" b="0" i="0" u="none" strike="noStrike" dirty="0">
                          <a:solidFill>
                            <a:srgbClr val="000000"/>
                          </a:solidFill>
                          <a:effectLst/>
                          <a:latin typeface="Arial" panose="020B0604020202020204" pitchFamily="34" charset="0"/>
                        </a:rPr>
                        <a:t>Profile Saved with No EFT Information when Mandatory EFT Payment is Set to Yes</a:t>
                      </a:r>
                    </a:p>
                  </a:txBody>
                  <a:tcPr marT="91440" marB="91440" anchor="ctr"/>
                </a:tc>
                <a:extLst>
                  <a:ext uri="{0D108BD9-81ED-4DB2-BD59-A6C34878D82A}">
                    <a16:rowId xmlns:a16="http://schemas.microsoft.com/office/drawing/2014/main" val="1368126481"/>
                  </a:ext>
                </a:extLst>
              </a:tr>
              <a:tr h="342078">
                <a:tc>
                  <a:txBody>
                    <a:bodyPr/>
                    <a:lstStyle/>
                    <a:p>
                      <a:pPr algn="ctr" fontAlgn="ctr"/>
                      <a:r>
                        <a:rPr lang="en-US" sz="1000" b="0" i="0" u="none" strike="noStrike" dirty="0">
                          <a:solidFill>
                            <a:srgbClr val="000000"/>
                          </a:solidFill>
                          <a:effectLst/>
                          <a:latin typeface="Arial" panose="020B0604020202020204" pitchFamily="34" charset="0"/>
                        </a:rPr>
                        <a:t>DTS-7563</a:t>
                      </a:r>
                    </a:p>
                  </a:txBody>
                  <a:tcPr marT="91440" marB="91440" anchor="ctr"/>
                </a:tc>
                <a:tc>
                  <a:txBody>
                    <a:bodyPr/>
                    <a:lstStyle/>
                    <a:p>
                      <a:pPr algn="l" fontAlgn="ctr"/>
                      <a:r>
                        <a:rPr lang="en-US" sz="1000" b="0" i="0" u="none" strike="noStrike" dirty="0">
                          <a:solidFill>
                            <a:srgbClr val="000000"/>
                          </a:solidFill>
                          <a:effectLst/>
                          <a:latin typeface="Arial" panose="020B0604020202020204" pitchFamily="34" charset="0"/>
                        </a:rPr>
                        <a:t>Incorrect Airport Returned for Jubail, SAU</a:t>
                      </a:r>
                    </a:p>
                  </a:txBody>
                  <a:tcPr marT="91440" marB="91440" anchor="ctr"/>
                </a:tc>
                <a:extLst>
                  <a:ext uri="{0D108BD9-81ED-4DB2-BD59-A6C34878D82A}">
                    <a16:rowId xmlns:a16="http://schemas.microsoft.com/office/drawing/2014/main" val="51844980"/>
                  </a:ext>
                </a:extLst>
              </a:tr>
              <a:tr h="342078">
                <a:tc>
                  <a:txBody>
                    <a:bodyPr/>
                    <a:lstStyle/>
                    <a:p>
                      <a:pPr algn="ctr" fontAlgn="b"/>
                      <a:r>
                        <a:rPr lang="en-US" sz="1000" b="0" i="0" u="none" strike="noStrike" dirty="0">
                          <a:solidFill>
                            <a:srgbClr val="000000"/>
                          </a:solidFill>
                          <a:effectLst/>
                          <a:latin typeface="Arial" panose="020B0604020202020204" pitchFamily="34" charset="0"/>
                        </a:rPr>
                        <a:t>DTS-19314</a:t>
                      </a:r>
                    </a:p>
                  </a:txBody>
                  <a:tcPr marT="91440" marB="91440" anchor="ctr"/>
                </a:tc>
                <a:tc>
                  <a:txBody>
                    <a:bodyPr/>
                    <a:lstStyle/>
                    <a:p>
                      <a:pPr algn="l" fontAlgn="b"/>
                      <a:r>
                        <a:rPr lang="en-US" sz="1000" b="0" i="0" u="none" strike="noStrike" dirty="0">
                          <a:solidFill>
                            <a:srgbClr val="000000"/>
                          </a:solidFill>
                          <a:effectLst/>
                          <a:latin typeface="Arial" panose="020B0604020202020204" pitchFamily="34" charset="0"/>
                        </a:rPr>
                        <a:t>Cities are available to select while the default airport is based on the first three letters of the selection</a:t>
                      </a:r>
                    </a:p>
                  </a:txBody>
                  <a:tcPr marT="91440" marB="91440" anchor="ctr"/>
                </a:tc>
                <a:extLst>
                  <a:ext uri="{0D108BD9-81ED-4DB2-BD59-A6C34878D82A}">
                    <a16:rowId xmlns:a16="http://schemas.microsoft.com/office/drawing/2014/main" val="4183591905"/>
                  </a:ext>
                </a:extLst>
              </a:tr>
              <a:tr h="342078">
                <a:tc>
                  <a:txBody>
                    <a:bodyPr/>
                    <a:lstStyle/>
                    <a:p>
                      <a:pPr algn="ctr" fontAlgn="ctr"/>
                      <a:r>
                        <a:rPr lang="en-US" sz="1000" b="0" i="0" u="none" strike="noStrike" dirty="0">
                          <a:solidFill>
                            <a:srgbClr val="000000"/>
                          </a:solidFill>
                          <a:effectLst/>
                          <a:latin typeface="Arial" panose="020B0604020202020204" pitchFamily="34" charset="0"/>
                        </a:rPr>
                        <a:t>DTS-20740</a:t>
                      </a:r>
                    </a:p>
                  </a:txBody>
                  <a:tcPr marT="91440" marB="91440" anchor="ctr"/>
                </a:tc>
                <a:tc>
                  <a:txBody>
                    <a:bodyPr/>
                    <a:lstStyle/>
                    <a:p>
                      <a:pPr algn="l" fontAlgn="ctr"/>
                      <a:r>
                        <a:rPr lang="en-US" sz="1000" b="0" i="0" u="none" strike="noStrike" dirty="0">
                          <a:solidFill>
                            <a:srgbClr val="000000"/>
                          </a:solidFill>
                          <a:effectLst/>
                          <a:latin typeface="Arial" panose="020B0604020202020204" pitchFamily="34" charset="0"/>
                        </a:rPr>
                        <a:t>TDY location Isle of Maui does not return results for flights</a:t>
                      </a:r>
                    </a:p>
                  </a:txBody>
                  <a:tcPr marT="91440" marB="91440" anchor="ctr"/>
                </a:tc>
                <a:extLst>
                  <a:ext uri="{0D108BD9-81ED-4DB2-BD59-A6C34878D82A}">
                    <a16:rowId xmlns:a16="http://schemas.microsoft.com/office/drawing/2014/main" val="3414310746"/>
                  </a:ext>
                </a:extLst>
              </a:tr>
              <a:tr h="342078">
                <a:tc>
                  <a:txBody>
                    <a:bodyPr/>
                    <a:lstStyle/>
                    <a:p>
                      <a:pPr algn="ctr" fontAlgn="b"/>
                      <a:r>
                        <a:rPr lang="en-US" sz="1000" b="0" i="0" u="none" strike="noStrike">
                          <a:solidFill>
                            <a:srgbClr val="000000"/>
                          </a:solidFill>
                          <a:effectLst/>
                          <a:latin typeface="Arial" panose="020B0604020202020204" pitchFamily="34" charset="0"/>
                        </a:rPr>
                        <a:t>DTS-21287</a:t>
                      </a:r>
                    </a:p>
                  </a:txBody>
                  <a:tcPr marT="91440" marB="91440" anchor="ctr"/>
                </a:tc>
                <a:tc>
                  <a:txBody>
                    <a:bodyPr/>
                    <a:lstStyle/>
                    <a:p>
                      <a:pPr algn="l" fontAlgn="b"/>
                      <a:r>
                        <a:rPr lang="en-US" sz="1000" b="0" i="0" u="none" strike="noStrike" dirty="0">
                          <a:solidFill>
                            <a:srgbClr val="000000"/>
                          </a:solidFill>
                          <a:effectLst/>
                          <a:latin typeface="Arial" panose="020B0604020202020204" pitchFamily="34" charset="0"/>
                        </a:rPr>
                        <a:t>The Traveler Info window is missing PCC and GDS when organization contains lowercase letters</a:t>
                      </a:r>
                    </a:p>
                  </a:txBody>
                  <a:tcPr marT="91440" marB="91440" anchor="ctr"/>
                </a:tc>
                <a:extLst>
                  <a:ext uri="{0D108BD9-81ED-4DB2-BD59-A6C34878D82A}">
                    <a16:rowId xmlns:a16="http://schemas.microsoft.com/office/drawing/2014/main" val="108432847"/>
                  </a:ext>
                </a:extLst>
              </a:tr>
              <a:tr h="342078">
                <a:tc>
                  <a:txBody>
                    <a:bodyPr/>
                    <a:lstStyle/>
                    <a:p>
                      <a:pPr algn="ctr" fontAlgn="ctr"/>
                      <a:r>
                        <a:rPr lang="en-US" sz="1000" b="0" i="0" u="none" strike="noStrike">
                          <a:solidFill>
                            <a:srgbClr val="000000"/>
                          </a:solidFill>
                          <a:effectLst/>
                          <a:latin typeface="Arial" panose="020B0604020202020204" pitchFamily="34" charset="0"/>
                        </a:rPr>
                        <a:t>DTS-21322</a:t>
                      </a:r>
                    </a:p>
                  </a:txBody>
                  <a:tcPr marT="91440" marB="91440" anchor="ctr"/>
                </a:tc>
                <a:tc>
                  <a:txBody>
                    <a:bodyPr/>
                    <a:lstStyle/>
                    <a:p>
                      <a:pPr algn="l" fontAlgn="ctr"/>
                      <a:r>
                        <a:rPr lang="en-US" sz="1000" b="0" i="0" u="none" strike="noStrike" dirty="0">
                          <a:solidFill>
                            <a:srgbClr val="000000"/>
                          </a:solidFill>
                          <a:effectLst/>
                          <a:latin typeface="Arial" panose="020B0604020202020204" pitchFamily="34" charset="0"/>
                        </a:rPr>
                        <a:t>Unable to remove Taxi - To/From Terminal expenses with same date and type</a:t>
                      </a:r>
                    </a:p>
                  </a:txBody>
                  <a:tcPr marT="91440" marB="91440" anchor="ctr"/>
                </a:tc>
                <a:extLst>
                  <a:ext uri="{0D108BD9-81ED-4DB2-BD59-A6C34878D82A}">
                    <a16:rowId xmlns:a16="http://schemas.microsoft.com/office/drawing/2014/main" val="3203824748"/>
                  </a:ext>
                </a:extLst>
              </a:tr>
              <a:tr h="431070">
                <a:tc>
                  <a:txBody>
                    <a:bodyPr/>
                    <a:lstStyle/>
                    <a:p>
                      <a:pPr algn="ctr" fontAlgn="b"/>
                      <a:r>
                        <a:rPr lang="en-US" sz="1000" b="0" i="0" u="none" strike="noStrike" dirty="0">
                          <a:solidFill>
                            <a:srgbClr val="000000"/>
                          </a:solidFill>
                          <a:effectLst/>
                          <a:latin typeface="Arial" panose="020B0604020202020204" pitchFamily="34" charset="0"/>
                        </a:rPr>
                        <a:t>DTS-21345</a:t>
                      </a:r>
                    </a:p>
                  </a:txBody>
                  <a:tcPr marT="91440" marB="91440" anchor="ctr"/>
                </a:tc>
                <a:tc>
                  <a:txBody>
                    <a:bodyPr/>
                    <a:lstStyle/>
                    <a:p>
                      <a:pPr algn="l" fontAlgn="b"/>
                      <a:r>
                        <a:rPr lang="en-US" sz="1000" b="0" i="0" u="none" strike="noStrike" dirty="0">
                          <a:solidFill>
                            <a:srgbClr val="000000"/>
                          </a:solidFill>
                          <a:effectLst/>
                          <a:latin typeface="Arial" panose="020B0604020202020204" pitchFamily="34" charset="0"/>
                        </a:rPr>
                        <a:t>YOKOSUKA, JP returns incorrect airport when it is duty station or residence</a:t>
                      </a:r>
                    </a:p>
                  </a:txBody>
                  <a:tcPr marT="91440" marB="91440" anchor="ctr"/>
                </a:tc>
                <a:extLst>
                  <a:ext uri="{0D108BD9-81ED-4DB2-BD59-A6C34878D82A}">
                    <a16:rowId xmlns:a16="http://schemas.microsoft.com/office/drawing/2014/main" val="2767601198"/>
                  </a:ext>
                </a:extLst>
              </a:tr>
              <a:tr h="342078">
                <a:tc>
                  <a:txBody>
                    <a:bodyPr/>
                    <a:lstStyle/>
                    <a:p>
                      <a:pPr algn="ctr" fontAlgn="b"/>
                      <a:r>
                        <a:rPr lang="en-US" sz="1000" b="0" i="0" u="none" strike="noStrike">
                          <a:solidFill>
                            <a:srgbClr val="000000"/>
                          </a:solidFill>
                          <a:effectLst/>
                          <a:latin typeface="Arial" panose="020B0604020202020204" pitchFamily="34" charset="0"/>
                        </a:rPr>
                        <a:t>DTS-21755</a:t>
                      </a:r>
                    </a:p>
                  </a:txBody>
                  <a:tcPr marT="91440" marB="91440" anchor="ctr"/>
                </a:tc>
                <a:tc>
                  <a:txBody>
                    <a:bodyPr/>
                    <a:lstStyle/>
                    <a:p>
                      <a:pPr algn="l" fontAlgn="b"/>
                      <a:r>
                        <a:rPr lang="en-US" sz="1000" b="0" i="0" u="none" strike="noStrike" dirty="0">
                          <a:solidFill>
                            <a:srgbClr val="000000"/>
                          </a:solidFill>
                          <a:effectLst/>
                          <a:latin typeface="Arial" panose="020B0604020202020204" pitchFamily="34" charset="0"/>
                        </a:rPr>
                        <a:t>Airport code for Dakar, Senegal defaulting to DKR instead of DSS when Dakar is the leaving/returning location</a:t>
                      </a:r>
                    </a:p>
                  </a:txBody>
                  <a:tcPr marT="91440" marB="91440" anchor="ctr"/>
                </a:tc>
                <a:extLst>
                  <a:ext uri="{0D108BD9-81ED-4DB2-BD59-A6C34878D82A}">
                    <a16:rowId xmlns:a16="http://schemas.microsoft.com/office/drawing/2014/main" val="1615084052"/>
                  </a:ext>
                </a:extLst>
              </a:tr>
              <a:tr h="342536">
                <a:tc>
                  <a:txBody>
                    <a:bodyPr/>
                    <a:lstStyle/>
                    <a:p>
                      <a:pPr algn="ctr" fontAlgn="b"/>
                      <a:r>
                        <a:rPr lang="en-US" sz="1000" b="0" i="0" u="none" strike="noStrike" dirty="0">
                          <a:solidFill>
                            <a:srgbClr val="000000"/>
                          </a:solidFill>
                          <a:effectLst/>
                          <a:latin typeface="Arial" panose="020B0604020202020204" pitchFamily="34" charset="0"/>
                        </a:rPr>
                        <a:t>DTS-21853</a:t>
                      </a:r>
                    </a:p>
                  </a:txBody>
                  <a:tcPr marT="91440" marB="91440" anchor="ctr"/>
                </a:tc>
                <a:tc>
                  <a:txBody>
                    <a:bodyPr/>
                    <a:lstStyle/>
                    <a:p>
                      <a:pPr algn="l" fontAlgn="b"/>
                      <a:r>
                        <a:rPr lang="en-US" sz="1000" b="0" i="0" u="none" strike="noStrike" dirty="0">
                          <a:solidFill>
                            <a:srgbClr val="000000"/>
                          </a:solidFill>
                          <a:effectLst/>
                          <a:latin typeface="Arial" panose="020B0604020202020204" pitchFamily="34" charset="0"/>
                        </a:rPr>
                        <a:t>JOINT REGION MARIANAS locations are not mapping to Guam Airport</a:t>
                      </a:r>
                    </a:p>
                  </a:txBody>
                  <a:tcPr marT="91440" marB="91440" anchor="ctr"/>
                </a:tc>
                <a:extLst>
                  <a:ext uri="{0D108BD9-81ED-4DB2-BD59-A6C34878D82A}">
                    <a16:rowId xmlns:a16="http://schemas.microsoft.com/office/drawing/2014/main" val="557643080"/>
                  </a:ext>
                </a:extLst>
              </a:tr>
              <a:tr h="417001">
                <a:tc>
                  <a:txBody>
                    <a:bodyPr/>
                    <a:lstStyle/>
                    <a:p>
                      <a:pPr algn="ctr" fontAlgn="ctr"/>
                      <a:r>
                        <a:rPr lang="en-US" sz="1000" b="0" i="0" u="none" strike="noStrike" dirty="0">
                          <a:solidFill>
                            <a:srgbClr val="000000"/>
                          </a:solidFill>
                          <a:effectLst/>
                          <a:latin typeface="Arial" panose="020B0604020202020204" pitchFamily="34" charset="0"/>
                        </a:rPr>
                        <a:t>DTS-22584</a:t>
                      </a:r>
                    </a:p>
                  </a:txBody>
                  <a:tcPr marT="91440" marB="91440" anchor="ctr"/>
                </a:tc>
                <a:tc>
                  <a:txBody>
                    <a:bodyPr/>
                    <a:lstStyle/>
                    <a:p>
                      <a:pPr algn="l" fontAlgn="ctr"/>
                      <a:r>
                        <a:rPr lang="en-US" sz="1000" b="0" i="0" u="none" strike="noStrike" dirty="0">
                          <a:solidFill>
                            <a:srgbClr val="000000"/>
                          </a:solidFill>
                          <a:effectLst/>
                          <a:latin typeface="Arial" panose="020B0604020202020204" pitchFamily="34" charset="0"/>
                        </a:rPr>
                        <a:t>Actual and Allowed are off by a penny when the mileage rate auto updates</a:t>
                      </a:r>
                    </a:p>
                  </a:txBody>
                  <a:tcPr marT="91440" marB="91440" anchor="ctr"/>
                </a:tc>
                <a:extLst>
                  <a:ext uri="{0D108BD9-81ED-4DB2-BD59-A6C34878D82A}">
                    <a16:rowId xmlns:a16="http://schemas.microsoft.com/office/drawing/2014/main" val="819758298"/>
                  </a:ext>
                </a:extLst>
              </a:tr>
            </a:tbl>
          </a:graphicData>
        </a:graphic>
      </p:graphicFrame>
    </p:spTree>
    <p:extLst>
      <p:ext uri="{BB962C8B-B14F-4D97-AF65-F5344CB8AC3E}">
        <p14:creationId xmlns:p14="http://schemas.microsoft.com/office/powerpoint/2010/main" val="3041955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F4F7-F297-C64F-02F7-6A29F62F5C3C}"/>
              </a:ext>
            </a:extLst>
          </p:cNvPr>
          <p:cNvSpPr>
            <a:spLocks noGrp="1"/>
          </p:cNvSpPr>
          <p:nvPr>
            <p:ph type="title"/>
          </p:nvPr>
        </p:nvSpPr>
        <p:spPr/>
        <p:txBody>
          <a:bodyPr/>
          <a:lstStyle/>
          <a:p>
            <a:r>
              <a:rPr lang="en-US" dirty="0"/>
              <a:t>FY23 MR4 Contents (cont.)</a:t>
            </a:r>
          </a:p>
        </p:txBody>
      </p:sp>
      <p:sp>
        <p:nvSpPr>
          <p:cNvPr id="3" name="Slide Number Placeholder 2">
            <a:extLst>
              <a:ext uri="{FF2B5EF4-FFF2-40B4-BE49-F238E27FC236}">
                <a16:creationId xmlns:a16="http://schemas.microsoft.com/office/drawing/2014/main" id="{059D81C4-E45D-ABF8-34CB-47EFDEF07417}"/>
              </a:ext>
            </a:extLst>
          </p:cNvPr>
          <p:cNvSpPr>
            <a:spLocks noGrp="1"/>
          </p:cNvSpPr>
          <p:nvPr>
            <p:ph type="sldNum" sz="quarter" idx="4"/>
          </p:nvPr>
        </p:nvSpPr>
        <p:spPr/>
        <p:txBody>
          <a:bodyPr/>
          <a:lstStyle/>
          <a:p>
            <a:fld id="{4C6B7127-9F77-471E-BA61-1540CB2C57B2}" type="slidenum">
              <a:rPr lang="en-US" smtClean="0"/>
              <a:pPr/>
              <a:t>36</a:t>
            </a:fld>
            <a:endParaRPr lang="en-US" dirty="0"/>
          </a:p>
        </p:txBody>
      </p:sp>
      <p:graphicFrame>
        <p:nvGraphicFramePr>
          <p:cNvPr id="5" name="Table 5">
            <a:extLst>
              <a:ext uri="{FF2B5EF4-FFF2-40B4-BE49-F238E27FC236}">
                <a16:creationId xmlns:a16="http://schemas.microsoft.com/office/drawing/2014/main" id="{B39A0E20-56C9-1661-5DF4-6FD6969890B9}"/>
              </a:ext>
            </a:extLst>
          </p:cNvPr>
          <p:cNvGraphicFramePr>
            <a:graphicFrameLocks noGrp="1"/>
          </p:cNvGraphicFramePr>
          <p:nvPr>
            <p:ph sz="quarter" idx="10"/>
            <p:extLst>
              <p:ext uri="{D42A27DB-BD31-4B8C-83A1-F6EECF244321}">
                <p14:modId xmlns:p14="http://schemas.microsoft.com/office/powerpoint/2010/main" val="3752469907"/>
              </p:ext>
            </p:extLst>
          </p:nvPr>
        </p:nvGraphicFramePr>
        <p:xfrm>
          <a:off x="455613" y="877888"/>
          <a:ext cx="8350460" cy="3290564"/>
        </p:xfrm>
        <a:graphic>
          <a:graphicData uri="http://schemas.openxmlformats.org/drawingml/2006/table">
            <a:tbl>
              <a:tblPr firstRow="1" bandRow="1">
                <a:tableStyleId>{5C22544A-7EE6-4342-B048-85BDC9FD1C3A}</a:tableStyleId>
              </a:tblPr>
              <a:tblGrid>
                <a:gridCol w="1502841">
                  <a:extLst>
                    <a:ext uri="{9D8B030D-6E8A-4147-A177-3AD203B41FA5}">
                      <a16:colId xmlns:a16="http://schemas.microsoft.com/office/drawing/2014/main" val="3050094265"/>
                    </a:ext>
                  </a:extLst>
                </a:gridCol>
                <a:gridCol w="6847619">
                  <a:extLst>
                    <a:ext uri="{9D8B030D-6E8A-4147-A177-3AD203B41FA5}">
                      <a16:colId xmlns:a16="http://schemas.microsoft.com/office/drawing/2014/main" val="1722081071"/>
                    </a:ext>
                  </a:extLst>
                </a:gridCol>
              </a:tblGrid>
              <a:tr h="337482">
                <a:tc>
                  <a:txBody>
                    <a:bodyPr/>
                    <a:lstStyle/>
                    <a:p>
                      <a:pPr algn="ctr"/>
                      <a:r>
                        <a:rPr lang="en-US" sz="1400" dirty="0">
                          <a:solidFill>
                            <a:schemeClr val="bg1"/>
                          </a:solidFill>
                        </a:rPr>
                        <a:t>SPR #</a:t>
                      </a:r>
                    </a:p>
                  </a:txBody>
                  <a:tcPr marT="91440" marB="91440" anchor="ctr"/>
                </a:tc>
                <a:tc>
                  <a:txBody>
                    <a:bodyPr/>
                    <a:lstStyle/>
                    <a:p>
                      <a:pPr algn="ctr"/>
                      <a:r>
                        <a:rPr lang="en-US" sz="1400" dirty="0">
                          <a:solidFill>
                            <a:schemeClr val="bg1"/>
                          </a:solidFill>
                        </a:rPr>
                        <a:t>Summary</a:t>
                      </a:r>
                    </a:p>
                  </a:txBody>
                  <a:tcPr marT="91440" marB="91440" anchor="ctr"/>
                </a:tc>
                <a:extLst>
                  <a:ext uri="{0D108BD9-81ED-4DB2-BD59-A6C34878D82A}">
                    <a16:rowId xmlns:a16="http://schemas.microsoft.com/office/drawing/2014/main" val="4111442952"/>
                  </a:ext>
                </a:extLst>
              </a:tr>
              <a:tr h="298542">
                <a:tc>
                  <a:txBody>
                    <a:bodyPr/>
                    <a:lstStyle/>
                    <a:p>
                      <a:pPr algn="ctr" fontAlgn="b"/>
                      <a:r>
                        <a:rPr lang="en-US" sz="1000" b="0" i="0" u="none" strike="noStrike" dirty="0">
                          <a:solidFill>
                            <a:srgbClr val="000000"/>
                          </a:solidFill>
                          <a:effectLst/>
                          <a:latin typeface="Arial" panose="020B0604020202020204" pitchFamily="34" charset="0"/>
                        </a:rPr>
                        <a:t>DTS-22585</a:t>
                      </a:r>
                    </a:p>
                  </a:txBody>
                  <a:tcPr marT="91440" marB="91440" anchor="ctr"/>
                </a:tc>
                <a:tc>
                  <a:txBody>
                    <a:bodyPr/>
                    <a:lstStyle/>
                    <a:p>
                      <a:pPr algn="l" fontAlgn="b"/>
                      <a:r>
                        <a:rPr lang="en-US" sz="1000" b="0" i="0" u="none" strike="noStrike" dirty="0">
                          <a:solidFill>
                            <a:srgbClr val="000000"/>
                          </a:solidFill>
                          <a:effectLst/>
                          <a:latin typeface="Arial" panose="020B0604020202020204" pitchFamily="34" charset="0"/>
                        </a:rPr>
                        <a:t>Print List does not print stamp history under Manage Adjustments</a:t>
                      </a:r>
                    </a:p>
                  </a:txBody>
                  <a:tcPr marT="91440" marB="91440" anchor="ctr"/>
                </a:tc>
                <a:extLst>
                  <a:ext uri="{0D108BD9-81ED-4DB2-BD59-A6C34878D82A}">
                    <a16:rowId xmlns:a16="http://schemas.microsoft.com/office/drawing/2014/main" val="1368126481"/>
                  </a:ext>
                </a:extLst>
              </a:tr>
              <a:tr h="298542">
                <a:tc>
                  <a:txBody>
                    <a:bodyPr/>
                    <a:lstStyle/>
                    <a:p>
                      <a:pPr algn="ctr" fontAlgn="ctr"/>
                      <a:r>
                        <a:rPr lang="en-US" sz="1000" b="0" i="0" u="none" strike="noStrike" dirty="0">
                          <a:solidFill>
                            <a:srgbClr val="000000"/>
                          </a:solidFill>
                          <a:effectLst/>
                          <a:latin typeface="Arial" panose="020B0604020202020204" pitchFamily="34" charset="0"/>
                        </a:rPr>
                        <a:t>DTS-10347</a:t>
                      </a:r>
                    </a:p>
                  </a:txBody>
                  <a:tcPr marT="91440" marB="91440" anchor="ctr"/>
                </a:tc>
                <a:tc>
                  <a:txBody>
                    <a:bodyPr/>
                    <a:lstStyle/>
                    <a:p>
                      <a:pPr algn="l" fontAlgn="ctr"/>
                      <a:r>
                        <a:rPr lang="en-US" sz="1000" b="0" i="0" u="none" strike="noStrike">
                          <a:solidFill>
                            <a:srgbClr val="000000"/>
                          </a:solidFill>
                          <a:effectLst/>
                          <a:latin typeface="Arial" panose="020B0604020202020204" pitchFamily="34" charset="0"/>
                        </a:rPr>
                        <a:t>DTA Maintenance Tool Error When Updating Traveler Group Access Orgs With Spaces</a:t>
                      </a:r>
                    </a:p>
                  </a:txBody>
                  <a:tcPr marT="91440" marB="91440" anchor="ctr"/>
                </a:tc>
                <a:extLst>
                  <a:ext uri="{0D108BD9-81ED-4DB2-BD59-A6C34878D82A}">
                    <a16:rowId xmlns:a16="http://schemas.microsoft.com/office/drawing/2014/main" val="51844980"/>
                  </a:ext>
                </a:extLst>
              </a:tr>
              <a:tr h="298542">
                <a:tc>
                  <a:txBody>
                    <a:bodyPr/>
                    <a:lstStyle/>
                    <a:p>
                      <a:pPr algn="ctr" fontAlgn="b"/>
                      <a:r>
                        <a:rPr lang="en-US" sz="1000" b="0" i="0" u="none" strike="noStrike" dirty="0">
                          <a:solidFill>
                            <a:srgbClr val="000000"/>
                          </a:solidFill>
                          <a:effectLst/>
                          <a:latin typeface="Arial" panose="020B0604020202020204" pitchFamily="34" charset="0"/>
                        </a:rPr>
                        <a:t>DTS-22845</a:t>
                      </a:r>
                    </a:p>
                  </a:txBody>
                  <a:tcPr marT="91440" marB="91440" anchor="ctr"/>
                </a:tc>
                <a:tc>
                  <a:txBody>
                    <a:bodyPr/>
                    <a:lstStyle/>
                    <a:p>
                      <a:pPr algn="l" fontAlgn="b"/>
                      <a:r>
                        <a:rPr lang="en-US" sz="1000" b="0" i="0" u="none" strike="noStrike" dirty="0">
                          <a:solidFill>
                            <a:srgbClr val="000000"/>
                          </a:solidFill>
                          <a:effectLst/>
                          <a:latin typeface="Arial" panose="020B0604020202020204" pitchFamily="34" charset="0"/>
                        </a:rPr>
                        <a:t>Self-Registration traveler profiles are accepted as non-traveler profiles</a:t>
                      </a:r>
                    </a:p>
                  </a:txBody>
                  <a:tcPr marT="91440" marB="91440" anchor="ctr"/>
                </a:tc>
                <a:extLst>
                  <a:ext uri="{0D108BD9-81ED-4DB2-BD59-A6C34878D82A}">
                    <a16:rowId xmlns:a16="http://schemas.microsoft.com/office/drawing/2014/main" val="4183591905"/>
                  </a:ext>
                </a:extLst>
              </a:tr>
              <a:tr h="298542">
                <a:tc>
                  <a:txBody>
                    <a:bodyPr/>
                    <a:lstStyle/>
                    <a:p>
                      <a:pPr algn="ctr" fontAlgn="ctr"/>
                      <a:r>
                        <a:rPr lang="en-US" sz="1000" b="0" i="0" u="none" strike="noStrike" dirty="0">
                          <a:solidFill>
                            <a:srgbClr val="000000"/>
                          </a:solidFill>
                          <a:effectLst/>
                          <a:latin typeface="Arial" panose="020B0604020202020204" pitchFamily="34" charset="0"/>
                        </a:rPr>
                        <a:t>DTS-22869</a:t>
                      </a:r>
                    </a:p>
                  </a:txBody>
                  <a:tcPr marT="91440" marB="91440" anchor="ctr"/>
                </a:tc>
                <a:tc>
                  <a:txBody>
                    <a:bodyPr/>
                    <a:lstStyle/>
                    <a:p>
                      <a:pPr algn="l" fontAlgn="ctr"/>
                      <a:r>
                        <a:rPr lang="en-US" sz="1000" b="0" i="0" u="none" strike="noStrike" dirty="0">
                          <a:solidFill>
                            <a:srgbClr val="000000"/>
                          </a:solidFill>
                          <a:effectLst/>
                          <a:latin typeface="Arial" panose="020B0604020202020204" pitchFamily="34" charset="0"/>
                        </a:rPr>
                        <a:t>Travelers with a reserve profile cannot be searched for in traveler lookup by SSN</a:t>
                      </a:r>
                    </a:p>
                  </a:txBody>
                  <a:tcPr marT="91440" marB="91440" anchor="ctr"/>
                </a:tc>
                <a:extLst>
                  <a:ext uri="{0D108BD9-81ED-4DB2-BD59-A6C34878D82A}">
                    <a16:rowId xmlns:a16="http://schemas.microsoft.com/office/drawing/2014/main" val="3414310746"/>
                  </a:ext>
                </a:extLst>
              </a:tr>
              <a:tr h="298542">
                <a:tc>
                  <a:txBody>
                    <a:bodyPr/>
                    <a:lstStyle/>
                    <a:p>
                      <a:pPr algn="ctr" fontAlgn="b"/>
                      <a:r>
                        <a:rPr lang="en-US" sz="1000" b="0" i="0" u="none" strike="noStrike">
                          <a:solidFill>
                            <a:srgbClr val="000000"/>
                          </a:solidFill>
                          <a:effectLst/>
                          <a:latin typeface="Arial" panose="020B0604020202020204" pitchFamily="34" charset="0"/>
                        </a:rPr>
                        <a:t>DTS-19638</a:t>
                      </a:r>
                    </a:p>
                  </a:txBody>
                  <a:tcPr marT="91440" marB="91440" anchor="ctr"/>
                </a:tc>
                <a:tc>
                  <a:txBody>
                    <a:bodyPr/>
                    <a:lstStyle/>
                    <a:p>
                      <a:pPr algn="l" fontAlgn="b"/>
                      <a:r>
                        <a:rPr lang="en-US" sz="1000" b="0" i="0" u="none" strike="noStrike">
                          <a:solidFill>
                            <a:srgbClr val="000000"/>
                          </a:solidFill>
                          <a:effectLst/>
                          <a:latin typeface="Arial" panose="020B0604020202020204" pitchFamily="34" charset="0"/>
                        </a:rPr>
                        <a:t>Fiscal Year Defaults to 2000 when creating a new budget by clicking the "New Budget" link on an LOA</a:t>
                      </a:r>
                    </a:p>
                  </a:txBody>
                  <a:tcPr marT="91440" marB="91440" anchor="ctr"/>
                </a:tc>
                <a:extLst>
                  <a:ext uri="{0D108BD9-81ED-4DB2-BD59-A6C34878D82A}">
                    <a16:rowId xmlns:a16="http://schemas.microsoft.com/office/drawing/2014/main" val="108432847"/>
                  </a:ext>
                </a:extLst>
              </a:tr>
              <a:tr h="298542">
                <a:tc>
                  <a:txBody>
                    <a:bodyPr/>
                    <a:lstStyle/>
                    <a:p>
                      <a:pPr algn="ctr" fontAlgn="ctr"/>
                      <a:r>
                        <a:rPr lang="en-US" sz="1000" b="0" i="0" u="none" strike="noStrike" dirty="0">
                          <a:solidFill>
                            <a:srgbClr val="000000"/>
                          </a:solidFill>
                          <a:effectLst/>
                          <a:latin typeface="Arial" panose="020B0604020202020204" pitchFamily="34" charset="0"/>
                        </a:rPr>
                        <a:t>DTS-21004</a:t>
                      </a:r>
                    </a:p>
                  </a:txBody>
                  <a:tcPr marT="91440" marB="91440" anchor="ctr"/>
                </a:tc>
                <a:tc>
                  <a:txBody>
                    <a:bodyPr/>
                    <a:lstStyle/>
                    <a:p>
                      <a:pPr algn="l" fontAlgn="ctr"/>
                      <a:r>
                        <a:rPr lang="en-US" sz="1000" b="0" i="0" u="none" strike="noStrike" dirty="0">
                          <a:solidFill>
                            <a:srgbClr val="000000"/>
                          </a:solidFill>
                          <a:effectLst/>
                          <a:latin typeface="Arial" panose="020B0604020202020204" pitchFamily="34" charset="0"/>
                        </a:rPr>
                        <a:t>The adjusted obligation stamp shows $0.00 when expense amounts are reduced or allocated to another LOA</a:t>
                      </a:r>
                    </a:p>
                  </a:txBody>
                  <a:tcPr marT="91440" marB="91440" anchor="ctr"/>
                </a:tc>
                <a:extLst>
                  <a:ext uri="{0D108BD9-81ED-4DB2-BD59-A6C34878D82A}">
                    <a16:rowId xmlns:a16="http://schemas.microsoft.com/office/drawing/2014/main" val="3203824748"/>
                  </a:ext>
                </a:extLst>
              </a:tr>
              <a:tr h="441322">
                <a:tc>
                  <a:txBody>
                    <a:bodyPr/>
                    <a:lstStyle/>
                    <a:p>
                      <a:pPr algn="ctr" fontAlgn="b"/>
                      <a:r>
                        <a:rPr lang="en-US" sz="1000" b="0" i="0" u="none" strike="noStrike">
                          <a:solidFill>
                            <a:srgbClr val="000000"/>
                          </a:solidFill>
                          <a:effectLst/>
                          <a:latin typeface="Arial" panose="020B0604020202020204" pitchFamily="34" charset="0"/>
                        </a:rPr>
                        <a:t>DTS-22871</a:t>
                      </a:r>
                    </a:p>
                  </a:txBody>
                  <a:tcPr marT="91440" marB="91440" anchor="ctr"/>
                </a:tc>
                <a:tc>
                  <a:txBody>
                    <a:bodyPr/>
                    <a:lstStyle/>
                    <a:p>
                      <a:pPr algn="l" fontAlgn="b"/>
                      <a:r>
                        <a:rPr lang="en-US" sz="1000" b="0" i="0" u="none" strike="noStrike" dirty="0">
                          <a:solidFill>
                            <a:srgbClr val="000000"/>
                          </a:solidFill>
                          <a:effectLst/>
                          <a:latin typeface="Arial" panose="020B0604020202020204" pitchFamily="34" charset="0"/>
                        </a:rPr>
                        <a:t>Traveler Info Icon does not display info on the Lodging and Expenses pages</a:t>
                      </a:r>
                    </a:p>
                  </a:txBody>
                  <a:tcPr marT="91440" marB="91440" anchor="ctr"/>
                </a:tc>
                <a:extLst>
                  <a:ext uri="{0D108BD9-81ED-4DB2-BD59-A6C34878D82A}">
                    <a16:rowId xmlns:a16="http://schemas.microsoft.com/office/drawing/2014/main" val="2767601198"/>
                  </a:ext>
                </a:extLst>
              </a:tr>
              <a:tr h="441322">
                <a:tc>
                  <a:txBody>
                    <a:bodyPr/>
                    <a:lstStyle/>
                    <a:p>
                      <a:pPr algn="ctr" fontAlgn="b"/>
                      <a:r>
                        <a:rPr lang="en-US" sz="1000" b="0" i="0" u="none" strike="noStrike" dirty="0">
                          <a:solidFill>
                            <a:srgbClr val="000000"/>
                          </a:solidFill>
                          <a:effectLst/>
                          <a:latin typeface="Arial" panose="020B0604020202020204" pitchFamily="34" charset="0"/>
                        </a:rPr>
                        <a:t>DTS-22823</a:t>
                      </a:r>
                    </a:p>
                  </a:txBody>
                  <a:tcPr marT="91440" marB="91440" anchor="ctr"/>
                </a:tc>
                <a:tc>
                  <a:txBody>
                    <a:bodyPr/>
                    <a:lstStyle/>
                    <a:p>
                      <a:pPr algn="l" fontAlgn="b"/>
                      <a:r>
                        <a:rPr lang="en-US" sz="1000" b="0" i="0" u="none" strike="noStrike" dirty="0">
                          <a:solidFill>
                            <a:srgbClr val="000000"/>
                          </a:solidFill>
                          <a:effectLst/>
                          <a:latin typeface="Arial" panose="020B0604020202020204" pitchFamily="34" charset="0"/>
                        </a:rPr>
                        <a:t>DMM Debts not appearing on Debt report</a:t>
                      </a:r>
                    </a:p>
                  </a:txBody>
                  <a:tcPr marT="91440" marB="91440" anchor="ctr"/>
                </a:tc>
                <a:extLst>
                  <a:ext uri="{0D108BD9-81ED-4DB2-BD59-A6C34878D82A}">
                    <a16:rowId xmlns:a16="http://schemas.microsoft.com/office/drawing/2014/main" val="1612862827"/>
                  </a:ext>
                </a:extLst>
              </a:tr>
            </a:tbl>
          </a:graphicData>
        </a:graphic>
      </p:graphicFrame>
    </p:spTree>
    <p:extLst>
      <p:ext uri="{BB962C8B-B14F-4D97-AF65-F5344CB8AC3E}">
        <p14:creationId xmlns:p14="http://schemas.microsoft.com/office/powerpoint/2010/main" val="2407504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DD7E-4599-8C0B-70F4-B0560293BF89}"/>
              </a:ext>
            </a:extLst>
          </p:cNvPr>
          <p:cNvSpPr>
            <a:spLocks noGrp="1"/>
          </p:cNvSpPr>
          <p:nvPr>
            <p:ph type="title"/>
          </p:nvPr>
        </p:nvSpPr>
        <p:spPr/>
        <p:txBody>
          <a:bodyPr/>
          <a:lstStyle/>
          <a:p>
            <a:r>
              <a:rPr lang="en-US" dirty="0"/>
              <a:t>FY23 MR4 Enhancement</a:t>
            </a:r>
          </a:p>
        </p:txBody>
      </p:sp>
      <p:sp>
        <p:nvSpPr>
          <p:cNvPr id="3" name="Slide Number Placeholder 2">
            <a:extLst>
              <a:ext uri="{FF2B5EF4-FFF2-40B4-BE49-F238E27FC236}">
                <a16:creationId xmlns:a16="http://schemas.microsoft.com/office/drawing/2014/main" id="{2DDEA7D2-61CA-AC4D-8243-06E2667393D2}"/>
              </a:ext>
            </a:extLst>
          </p:cNvPr>
          <p:cNvSpPr>
            <a:spLocks noGrp="1"/>
          </p:cNvSpPr>
          <p:nvPr>
            <p:ph type="sldNum" sz="quarter" idx="4"/>
          </p:nvPr>
        </p:nvSpPr>
        <p:spPr/>
        <p:txBody>
          <a:bodyPr/>
          <a:lstStyle/>
          <a:p>
            <a:fld id="{4C6B7127-9F77-471E-BA61-1540CB2C57B2}" type="slidenum">
              <a:rPr lang="en-US" smtClean="0"/>
              <a:pPr/>
              <a:t>37</a:t>
            </a:fld>
            <a:endParaRPr lang="en-US" dirty="0"/>
          </a:p>
        </p:txBody>
      </p:sp>
      <p:sp>
        <p:nvSpPr>
          <p:cNvPr id="4" name="Content Placeholder 3">
            <a:extLst>
              <a:ext uri="{FF2B5EF4-FFF2-40B4-BE49-F238E27FC236}">
                <a16:creationId xmlns:a16="http://schemas.microsoft.com/office/drawing/2014/main" id="{A01F066E-7B51-8BFE-4EFA-5D0B822227DA}"/>
              </a:ext>
            </a:extLst>
          </p:cNvPr>
          <p:cNvSpPr>
            <a:spLocks noGrp="1"/>
          </p:cNvSpPr>
          <p:nvPr>
            <p:ph sz="quarter" idx="10"/>
          </p:nvPr>
        </p:nvSpPr>
        <p:spPr/>
        <p:txBody>
          <a:bodyPr/>
          <a:lstStyle/>
          <a:p>
            <a:r>
              <a:rPr lang="en-US" dirty="0"/>
              <a:t>We are pleased to announce that this release includes an enhancement to DTS functionality.</a:t>
            </a:r>
          </a:p>
          <a:p>
            <a:endParaRPr lang="en-US" dirty="0"/>
          </a:p>
          <a:p>
            <a:r>
              <a:rPr lang="en-US" dirty="0"/>
              <a:t>TMC Assistance Request Comments will remain in the document for travelers to view before they sign their document.</a:t>
            </a:r>
          </a:p>
          <a:p>
            <a:endParaRPr lang="en-US" dirty="0"/>
          </a:p>
          <a:p>
            <a:r>
              <a:rPr lang="en-US" dirty="0"/>
              <a:t>Other users (like Defense Travel Administrators assisting their travelers) will be able to view these comments while the status is CTO SUBMIT and by viewing previous versions of the document.</a:t>
            </a:r>
          </a:p>
        </p:txBody>
      </p:sp>
    </p:spTree>
    <p:extLst>
      <p:ext uri="{BB962C8B-B14F-4D97-AF65-F5344CB8AC3E}">
        <p14:creationId xmlns:p14="http://schemas.microsoft.com/office/powerpoint/2010/main" val="4048292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F1549-11F8-E4FD-3214-4B17E4E01B6E}"/>
              </a:ext>
            </a:extLst>
          </p:cNvPr>
          <p:cNvSpPr>
            <a:spLocks noGrp="1"/>
          </p:cNvSpPr>
          <p:nvPr>
            <p:ph type="title"/>
          </p:nvPr>
        </p:nvSpPr>
        <p:spPr/>
        <p:txBody>
          <a:bodyPr/>
          <a:lstStyle/>
          <a:p>
            <a:r>
              <a:rPr lang="en-US" dirty="0"/>
              <a:t>FY23 MR4 Enhancement</a:t>
            </a:r>
          </a:p>
        </p:txBody>
      </p:sp>
      <p:sp>
        <p:nvSpPr>
          <p:cNvPr id="3" name="Slide Number Placeholder 2">
            <a:extLst>
              <a:ext uri="{FF2B5EF4-FFF2-40B4-BE49-F238E27FC236}">
                <a16:creationId xmlns:a16="http://schemas.microsoft.com/office/drawing/2014/main" id="{5C91D361-B952-2FC6-33B6-996394DD9DC4}"/>
              </a:ext>
            </a:extLst>
          </p:cNvPr>
          <p:cNvSpPr>
            <a:spLocks noGrp="1"/>
          </p:cNvSpPr>
          <p:nvPr>
            <p:ph type="sldNum" sz="quarter" idx="4"/>
          </p:nvPr>
        </p:nvSpPr>
        <p:spPr/>
        <p:txBody>
          <a:bodyPr/>
          <a:lstStyle/>
          <a:p>
            <a:fld id="{4C6B7127-9F77-471E-BA61-1540CB2C57B2}" type="slidenum">
              <a:rPr lang="en-US" smtClean="0"/>
              <a:pPr/>
              <a:t>38</a:t>
            </a:fld>
            <a:endParaRPr lang="en-US" dirty="0"/>
          </a:p>
        </p:txBody>
      </p:sp>
      <p:pic>
        <p:nvPicPr>
          <p:cNvPr id="4098" name="Picture 2">
            <a:extLst>
              <a:ext uri="{FF2B5EF4-FFF2-40B4-BE49-F238E27FC236}">
                <a16:creationId xmlns:a16="http://schemas.microsoft.com/office/drawing/2014/main" id="{C75EA39A-AD9A-9ACF-2793-209B0E4694D7}"/>
              </a:ext>
            </a:extLst>
          </p:cNvPr>
          <p:cNvPicPr>
            <a:picLocks noGrp="1" noChangeAspect="1" noChangeArrowheads="1"/>
          </p:cNvPicPr>
          <p:nvPr>
            <p:ph sz="quarter" idx="10"/>
          </p:nvPr>
        </p:nvPicPr>
        <p:blipFill rotWithShape="1">
          <a:blip r:embed="rId2">
            <a:extLst>
              <a:ext uri="{28A0092B-C50C-407E-A947-70E740481C1C}">
                <a14:useLocalDpi xmlns:a14="http://schemas.microsoft.com/office/drawing/2010/main" val="0"/>
              </a:ext>
            </a:extLst>
          </a:blip>
          <a:srcRect t="34480"/>
          <a:stretch/>
        </p:blipFill>
        <p:spPr bwMode="auto">
          <a:xfrm>
            <a:off x="455302" y="872609"/>
            <a:ext cx="8002897" cy="391549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1BCE6CB5-1B65-609D-58A3-DB2FEC0D8F58}"/>
              </a:ext>
            </a:extLst>
          </p:cNvPr>
          <p:cNvSpPr/>
          <p:nvPr/>
        </p:nvSpPr>
        <p:spPr>
          <a:xfrm rot="14207736">
            <a:off x="5457953" y="3256215"/>
            <a:ext cx="520432" cy="342900"/>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2081387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85161-1CC6-8DD8-B590-44466E1FD737}"/>
              </a:ext>
            </a:extLst>
          </p:cNvPr>
          <p:cNvSpPr>
            <a:spLocks noGrp="1"/>
          </p:cNvSpPr>
          <p:nvPr>
            <p:ph type="title"/>
          </p:nvPr>
        </p:nvSpPr>
        <p:spPr/>
        <p:txBody>
          <a:bodyPr/>
          <a:lstStyle/>
          <a:p>
            <a:r>
              <a:rPr lang="en-US" dirty="0"/>
              <a:t>FY23 MR4 Enhancement</a:t>
            </a:r>
          </a:p>
        </p:txBody>
      </p:sp>
      <p:sp>
        <p:nvSpPr>
          <p:cNvPr id="3" name="Slide Number Placeholder 2">
            <a:extLst>
              <a:ext uri="{FF2B5EF4-FFF2-40B4-BE49-F238E27FC236}">
                <a16:creationId xmlns:a16="http://schemas.microsoft.com/office/drawing/2014/main" id="{57EC5AAF-C467-7F24-95F6-D0710D7C1EAA}"/>
              </a:ext>
            </a:extLst>
          </p:cNvPr>
          <p:cNvSpPr>
            <a:spLocks noGrp="1"/>
          </p:cNvSpPr>
          <p:nvPr>
            <p:ph type="sldNum" sz="quarter" idx="4"/>
          </p:nvPr>
        </p:nvSpPr>
        <p:spPr/>
        <p:txBody>
          <a:bodyPr/>
          <a:lstStyle/>
          <a:p>
            <a:fld id="{4C6B7127-9F77-471E-BA61-1540CB2C57B2}" type="slidenum">
              <a:rPr lang="en-US" smtClean="0"/>
              <a:pPr/>
              <a:t>39</a:t>
            </a:fld>
            <a:endParaRPr lang="en-US" dirty="0"/>
          </a:p>
        </p:txBody>
      </p:sp>
      <p:pic>
        <p:nvPicPr>
          <p:cNvPr id="5122" name="Picture 2">
            <a:extLst>
              <a:ext uri="{FF2B5EF4-FFF2-40B4-BE49-F238E27FC236}">
                <a16:creationId xmlns:a16="http://schemas.microsoft.com/office/drawing/2014/main" id="{B506EE67-2AD4-3E13-0B21-B91B790C2BDF}"/>
              </a:ext>
            </a:extLst>
          </p:cNvPr>
          <p:cNvPicPr>
            <a:picLocks noGrp="1" noChangeAspect="1" noChangeArrowheads="1"/>
          </p:cNvPicPr>
          <p:nvPr>
            <p:ph sz="quarter" idx="10"/>
          </p:nvPr>
        </p:nvPicPr>
        <p:blipFill rotWithShape="1">
          <a:blip r:embed="rId2">
            <a:extLst>
              <a:ext uri="{28A0092B-C50C-407E-A947-70E740481C1C}">
                <a14:useLocalDpi xmlns:a14="http://schemas.microsoft.com/office/drawing/2010/main" val="0"/>
              </a:ext>
            </a:extLst>
          </a:blip>
          <a:srcRect t="46051"/>
          <a:stretch/>
        </p:blipFill>
        <p:spPr bwMode="auto">
          <a:xfrm>
            <a:off x="533641" y="990600"/>
            <a:ext cx="8076717" cy="355092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A242EFB1-595E-C226-B6A4-ABA514AD1F4F}"/>
              </a:ext>
            </a:extLst>
          </p:cNvPr>
          <p:cNvSpPr/>
          <p:nvPr/>
        </p:nvSpPr>
        <p:spPr>
          <a:xfrm rot="7935875">
            <a:off x="5252214" y="3766754"/>
            <a:ext cx="520432" cy="342900"/>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2622496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B3E56-B1AF-4F7D-90FF-00ABBD88F51D}"/>
              </a:ext>
            </a:extLst>
          </p:cNvPr>
          <p:cNvSpPr>
            <a:spLocks noGrp="1"/>
          </p:cNvSpPr>
          <p:nvPr>
            <p:ph type="title"/>
          </p:nvPr>
        </p:nvSpPr>
        <p:spPr/>
        <p:txBody>
          <a:bodyPr/>
          <a:lstStyle/>
          <a:p>
            <a:r>
              <a:rPr lang="en-US" dirty="0"/>
              <a:t>Top Issues for October</a:t>
            </a:r>
          </a:p>
        </p:txBody>
      </p:sp>
      <p:sp>
        <p:nvSpPr>
          <p:cNvPr id="3" name="Slide Number Placeholder 2">
            <a:extLst>
              <a:ext uri="{FF2B5EF4-FFF2-40B4-BE49-F238E27FC236}">
                <a16:creationId xmlns:a16="http://schemas.microsoft.com/office/drawing/2014/main" id="{5E939191-AEA5-4528-AA74-C02C720A1220}"/>
              </a:ext>
            </a:extLst>
          </p:cNvPr>
          <p:cNvSpPr>
            <a:spLocks noGrp="1"/>
          </p:cNvSpPr>
          <p:nvPr>
            <p:ph type="sldNum" sz="quarter" idx="4"/>
          </p:nvPr>
        </p:nvSpPr>
        <p:spPr/>
        <p:txBody>
          <a:bodyPr/>
          <a:lstStyle/>
          <a:p>
            <a:fld id="{4C6B7127-9F77-471E-BA61-1540CB2C57B2}" type="slidenum">
              <a:rPr lang="en-US" smtClean="0"/>
              <a:pPr/>
              <a:t>4</a:t>
            </a:fld>
            <a:endParaRPr lang="en-US" dirty="0"/>
          </a:p>
        </p:txBody>
      </p:sp>
      <p:graphicFrame>
        <p:nvGraphicFramePr>
          <p:cNvPr id="7" name="Table 5">
            <a:extLst>
              <a:ext uri="{FF2B5EF4-FFF2-40B4-BE49-F238E27FC236}">
                <a16:creationId xmlns:a16="http://schemas.microsoft.com/office/drawing/2014/main" id="{20F22C3F-5839-463A-946E-521796D08E26}"/>
              </a:ext>
            </a:extLst>
          </p:cNvPr>
          <p:cNvGraphicFramePr>
            <a:graphicFrameLocks noGrp="1"/>
          </p:cNvGraphicFramePr>
          <p:nvPr>
            <p:ph sz="quarter" idx="10"/>
            <p:extLst>
              <p:ext uri="{D42A27DB-BD31-4B8C-83A1-F6EECF244321}">
                <p14:modId xmlns:p14="http://schemas.microsoft.com/office/powerpoint/2010/main" val="571361918"/>
              </p:ext>
            </p:extLst>
          </p:nvPr>
        </p:nvGraphicFramePr>
        <p:xfrm>
          <a:off x="455613" y="877888"/>
          <a:ext cx="8632824" cy="3899852"/>
        </p:xfrm>
        <a:graphic>
          <a:graphicData uri="http://schemas.openxmlformats.org/drawingml/2006/table">
            <a:tbl>
              <a:tblPr firstRow="1" bandRow="1">
                <a:tableStyleId>{5C22544A-7EE6-4342-B048-85BDC9FD1C3A}</a:tableStyleId>
              </a:tblPr>
              <a:tblGrid>
                <a:gridCol w="1188084">
                  <a:extLst>
                    <a:ext uri="{9D8B030D-6E8A-4147-A177-3AD203B41FA5}">
                      <a16:colId xmlns:a16="http://schemas.microsoft.com/office/drawing/2014/main" val="3050094265"/>
                    </a:ext>
                  </a:extLst>
                </a:gridCol>
                <a:gridCol w="3436620">
                  <a:extLst>
                    <a:ext uri="{9D8B030D-6E8A-4147-A177-3AD203B41FA5}">
                      <a16:colId xmlns:a16="http://schemas.microsoft.com/office/drawing/2014/main" val="1722081071"/>
                    </a:ext>
                  </a:extLst>
                </a:gridCol>
                <a:gridCol w="3131820">
                  <a:extLst>
                    <a:ext uri="{9D8B030D-6E8A-4147-A177-3AD203B41FA5}">
                      <a16:colId xmlns:a16="http://schemas.microsoft.com/office/drawing/2014/main" val="4286681458"/>
                    </a:ext>
                  </a:extLst>
                </a:gridCol>
                <a:gridCol w="876300">
                  <a:extLst>
                    <a:ext uri="{9D8B030D-6E8A-4147-A177-3AD203B41FA5}">
                      <a16:colId xmlns:a16="http://schemas.microsoft.com/office/drawing/2014/main" val="1957256232"/>
                    </a:ext>
                  </a:extLst>
                </a:gridCol>
              </a:tblGrid>
              <a:tr h="329526">
                <a:tc>
                  <a:txBody>
                    <a:bodyPr/>
                    <a:lstStyle/>
                    <a:p>
                      <a:pPr algn="ctr"/>
                      <a:r>
                        <a:rPr lang="en-US" sz="1400" dirty="0">
                          <a:solidFill>
                            <a:schemeClr val="bg1"/>
                          </a:solidFill>
                          <a:latin typeface="+mj-lt"/>
                        </a:rPr>
                        <a:t>Issue #</a:t>
                      </a:r>
                    </a:p>
                  </a:txBody>
                  <a:tcPr anchor="ctr"/>
                </a:tc>
                <a:tc>
                  <a:txBody>
                    <a:bodyPr/>
                    <a:lstStyle/>
                    <a:p>
                      <a:pPr algn="ctr"/>
                      <a:r>
                        <a:rPr lang="en-US" sz="1400" dirty="0">
                          <a:solidFill>
                            <a:schemeClr val="bg1"/>
                          </a:solidFill>
                          <a:latin typeface="+mj-lt"/>
                        </a:rPr>
                        <a:t>Summary</a:t>
                      </a:r>
                    </a:p>
                  </a:txBody>
                  <a:tcPr anchor="ctr"/>
                </a:tc>
                <a:tc>
                  <a:txBody>
                    <a:bodyPr/>
                    <a:lstStyle/>
                    <a:p>
                      <a:pPr algn="ctr"/>
                      <a:r>
                        <a:rPr lang="en-US" sz="1400" dirty="0">
                          <a:solidFill>
                            <a:schemeClr val="bg1"/>
                          </a:solidFill>
                          <a:latin typeface="+mj-lt"/>
                        </a:rPr>
                        <a:t>Workaround</a:t>
                      </a:r>
                    </a:p>
                  </a:txBody>
                  <a:tcPr anchor="ctr"/>
                </a:tc>
                <a:tc>
                  <a:txBody>
                    <a:bodyPr/>
                    <a:lstStyle/>
                    <a:p>
                      <a:pPr algn="ctr"/>
                      <a:r>
                        <a:rPr lang="en-US" sz="1400" dirty="0">
                          <a:solidFill>
                            <a:schemeClr val="bg1"/>
                          </a:solidFill>
                          <a:latin typeface="+mj-lt"/>
                        </a:rPr>
                        <a:t>Release</a:t>
                      </a:r>
                    </a:p>
                  </a:txBody>
                  <a:tcPr anchor="ctr"/>
                </a:tc>
                <a:extLst>
                  <a:ext uri="{0D108BD9-81ED-4DB2-BD59-A6C34878D82A}">
                    <a16:rowId xmlns:a16="http://schemas.microsoft.com/office/drawing/2014/main" val="4111442952"/>
                  </a:ext>
                </a:extLst>
              </a:tr>
              <a:tr h="692006">
                <a:tc>
                  <a:txBody>
                    <a:bodyPr/>
                    <a:lstStyle/>
                    <a:p>
                      <a:pPr algn="ctr"/>
                      <a:r>
                        <a:rPr lang="en-US" sz="1000" dirty="0">
                          <a:latin typeface="+mj-lt"/>
                        </a:rPr>
                        <a:t>Stuck at CTO SUBMIT</a:t>
                      </a:r>
                    </a:p>
                  </a:txBody>
                  <a:tcPr anchor="ctr"/>
                </a:tc>
                <a:tc>
                  <a:txBody>
                    <a:bodyPr/>
                    <a:lstStyle/>
                    <a:p>
                      <a:pPr algn="l"/>
                      <a:r>
                        <a:rPr lang="en-US" sz="900" dirty="0">
                          <a:latin typeface="+mj-lt"/>
                        </a:rPr>
                        <a:t>There are multiple factors that can cause an authorization to get stuck at CTO SUBMIT. Authorizations are not considered stuck until they remain at CTO SUBMIT </a:t>
                      </a:r>
                      <a:r>
                        <a:rPr lang="en-US" sz="900" kern="1200" dirty="0">
                          <a:solidFill>
                            <a:schemeClr val="dk1"/>
                          </a:solidFill>
                          <a:effectLst/>
                          <a:latin typeface="+mj-lt"/>
                          <a:ea typeface="+mn-ea"/>
                          <a:cs typeface="+mn-cs"/>
                        </a:rPr>
                        <a:t>longer than the close of business on the next business day.</a:t>
                      </a:r>
                      <a:endParaRPr lang="en-US" sz="900" dirty="0">
                        <a:latin typeface="+mj-lt"/>
                      </a:endParaRP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900" dirty="0">
                          <a:latin typeface="+mj-lt"/>
                        </a:rPr>
                        <a:t>The TAC can access the Global Distribution System (GDS) and will attempt to push the document to CTO BOOKED. If unsuccessful, these documents must be manually abandoned.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mj-lt"/>
                        </a:rPr>
                        <a:t>Issues are regularly researched and resolved.</a:t>
                      </a:r>
                    </a:p>
                  </a:txBody>
                  <a:tcPr anchor="ctr"/>
                </a:tc>
                <a:extLst>
                  <a:ext uri="{0D108BD9-81ED-4DB2-BD59-A6C34878D82A}">
                    <a16:rowId xmlns:a16="http://schemas.microsoft.com/office/drawing/2014/main" val="1368126481"/>
                  </a:ext>
                </a:extLst>
              </a:tr>
              <a:tr h="710256">
                <a:tc>
                  <a:txBody>
                    <a:bodyPr/>
                    <a:lstStyle/>
                    <a:p>
                      <a:pPr algn="ctr"/>
                      <a:r>
                        <a:rPr lang="en-US" sz="1000" dirty="0">
                          <a:latin typeface="+mj-lt"/>
                        </a:rPr>
                        <a:t>PPT</a:t>
                      </a:r>
                    </a:p>
                  </a:txBody>
                  <a:tcPr anchor="ctr"/>
                </a:tc>
                <a:tc>
                  <a:txBody>
                    <a:bodyPr/>
                    <a:lstStyle/>
                    <a:p>
                      <a:pPr algn="l"/>
                      <a:r>
                        <a:rPr lang="en-US" sz="900" b="0" i="0" kern="1200" dirty="0">
                          <a:solidFill>
                            <a:schemeClr val="dk1"/>
                          </a:solidFill>
                          <a:effectLst/>
                          <a:latin typeface="+mj-lt"/>
                          <a:ea typeface="+mn-ea"/>
                          <a:cs typeface="+mn-cs"/>
                        </a:rPr>
                        <a:t>Unable to proceed past the Privacy and Ethics Policy when logging into a detached profile. The user should receive “User account not found or is locked” error message.</a:t>
                      </a:r>
                      <a:endParaRPr lang="en-US" sz="900" kern="1200" dirty="0">
                        <a:solidFill>
                          <a:schemeClr val="dk1"/>
                        </a:solidFill>
                        <a:latin typeface="+mj-lt"/>
                        <a:ea typeface="+mn-ea"/>
                        <a:cs typeface="+mn-cs"/>
                      </a:endParaRPr>
                    </a:p>
                  </a:txBody>
                  <a:tcPr anchor="ctr"/>
                </a:tc>
                <a:tc>
                  <a:txBody>
                    <a:bodyPr/>
                    <a:lstStyle/>
                    <a:p>
                      <a:pPr algn="l"/>
                      <a:r>
                        <a:rPr lang="en-US" sz="900" dirty="0">
                          <a:latin typeface="+mj-lt"/>
                        </a:rPr>
                        <a:t>The user’s profile will need to be assigned to an organization. The Defense Travel Administrator (DTA) can receive the profile using the traveler’s full social security number under People &gt; Receive Person.</a:t>
                      </a:r>
                    </a:p>
                  </a:txBody>
                  <a:tcPr anchor="ctr"/>
                </a:tc>
                <a:tc>
                  <a:txBody>
                    <a:bodyPr/>
                    <a:lstStyle/>
                    <a:p>
                      <a:pPr marL="0" marR="0" lvl="0" indent="0" algn="ctr" defTabSz="514351" rtl="0" eaLnBrk="1" fontAlgn="auto" latinLnBrk="0" hangingPunct="1">
                        <a:lnSpc>
                          <a:spcPct val="100000"/>
                        </a:lnSpc>
                        <a:spcBef>
                          <a:spcPts val="0"/>
                        </a:spcBef>
                        <a:spcAft>
                          <a:spcPts val="0"/>
                        </a:spcAft>
                        <a:buClrTx/>
                        <a:buSzTx/>
                        <a:buFontTx/>
                        <a:buNone/>
                        <a:tabLst/>
                        <a:defRPr/>
                      </a:pPr>
                      <a:endParaRPr lang="en-US" sz="900" dirty="0">
                        <a:latin typeface="+mj-lt"/>
                      </a:endParaRPr>
                    </a:p>
                  </a:txBody>
                  <a:tcPr anchor="ctr"/>
                </a:tc>
                <a:extLst>
                  <a:ext uri="{0D108BD9-81ED-4DB2-BD59-A6C34878D82A}">
                    <a16:rowId xmlns:a16="http://schemas.microsoft.com/office/drawing/2014/main" val="557643080"/>
                  </a:ext>
                </a:extLst>
              </a:tr>
              <a:tr h="864660">
                <a:tc>
                  <a:txBody>
                    <a:bodyPr/>
                    <a:lstStyle/>
                    <a:p>
                      <a:pPr algn="ctr"/>
                      <a:r>
                        <a:rPr lang="en-US" sz="1000" dirty="0">
                          <a:latin typeface="+mj-lt"/>
                        </a:rPr>
                        <a:t>DTS-23897</a:t>
                      </a:r>
                    </a:p>
                  </a:txBody>
                  <a:tcPr anchor="ctr"/>
                </a:tc>
                <a:tc>
                  <a:txBody>
                    <a:bodyPr/>
                    <a:lstStyle/>
                    <a:p>
                      <a:pPr algn="l"/>
                      <a:r>
                        <a:rPr lang="en-US" sz="1000" b="0" i="0" kern="1200" dirty="0">
                          <a:solidFill>
                            <a:schemeClr val="dk1"/>
                          </a:solidFill>
                          <a:effectLst/>
                          <a:latin typeface="+mj-lt"/>
                          <a:ea typeface="+mn-ea"/>
                          <a:cs typeface="+mn-cs"/>
                        </a:rPr>
                        <a:t>Searching for a State or Country when trying to self-register returns an error stating "No data results in query."</a:t>
                      </a:r>
                      <a:endParaRPr lang="en-US" sz="1000" dirty="0">
                        <a:latin typeface="+mj-lt"/>
                      </a:endParaRP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1000" dirty="0">
                          <a:latin typeface="+mj-lt"/>
                        </a:rPr>
                        <a:t>This issue was resolved on 10/19/2023.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latin typeface="+mj-lt"/>
                      </a:endParaRPr>
                    </a:p>
                  </a:txBody>
                  <a:tcPr anchor="ctr"/>
                </a:tc>
                <a:extLst>
                  <a:ext uri="{0D108BD9-81ED-4DB2-BD59-A6C34878D82A}">
                    <a16:rowId xmlns:a16="http://schemas.microsoft.com/office/drawing/2014/main" val="819758298"/>
                  </a:ext>
                </a:extLst>
              </a:tr>
              <a:tr h="710256">
                <a:tc>
                  <a:txBody>
                    <a:bodyPr/>
                    <a:lstStyle/>
                    <a:p>
                      <a:pPr marL="0" algn="ctr" defTabSz="514351" rtl="0" eaLnBrk="1" fontAlgn="ctr" latinLnBrk="0" hangingPunct="1"/>
                      <a:r>
                        <a:rPr lang="en-US" sz="1000" kern="1200" dirty="0">
                          <a:solidFill>
                            <a:schemeClr val="dk1"/>
                          </a:solidFill>
                          <a:latin typeface="+mj-lt"/>
                          <a:ea typeface="+mn-ea"/>
                          <a:cs typeface="+mn-cs"/>
                        </a:rPr>
                        <a:t>PPT</a:t>
                      </a:r>
                    </a:p>
                  </a:txBody>
                  <a:tcPr marL="9525" marR="9525" marT="9525" marB="0" anchor="ctr"/>
                </a:tc>
                <a:tc>
                  <a:txBody>
                    <a:bodyPr/>
                    <a:lstStyle/>
                    <a:p>
                      <a:pPr algn="l"/>
                      <a:r>
                        <a:rPr lang="en-US" sz="1000" dirty="0"/>
                        <a:t>Unable to edit a CTO Amendment with two PNRs and document has NOT been signed but has adjusted stamps-only option is to view. </a:t>
                      </a:r>
                      <a:endParaRPr lang="en-US" sz="1000" dirty="0">
                        <a:latin typeface="+mn-lt"/>
                      </a:endParaRP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1000" dirty="0">
                          <a:latin typeface="+mn-lt"/>
                        </a:rPr>
                        <a:t>Both PNRs must be placed on the Outbound queue for the document to update properly. Please contact the TAC for further assistance.</a:t>
                      </a:r>
                    </a:p>
                  </a:txBody>
                  <a:tcPr anchor="ctr"/>
                </a:tc>
                <a:tc>
                  <a:txBody>
                    <a:bodyPr/>
                    <a:lstStyle/>
                    <a:p>
                      <a:pPr algn="ctr"/>
                      <a:endParaRPr lang="en-US" sz="1000" dirty="0">
                        <a:latin typeface="+mj-lt"/>
                      </a:endParaRPr>
                    </a:p>
                  </a:txBody>
                  <a:tcPr anchor="ctr"/>
                </a:tc>
                <a:extLst>
                  <a:ext uri="{0D108BD9-81ED-4DB2-BD59-A6C34878D82A}">
                    <a16:rowId xmlns:a16="http://schemas.microsoft.com/office/drawing/2014/main" val="4062080045"/>
                  </a:ext>
                </a:extLst>
              </a:tr>
              <a:tr h="593148">
                <a:tc>
                  <a:txBody>
                    <a:bodyPr/>
                    <a:lstStyle/>
                    <a:p>
                      <a:pPr algn="ctr"/>
                      <a:r>
                        <a:rPr lang="en-US" sz="1000" dirty="0">
                          <a:latin typeface="+mj-lt"/>
                        </a:rPr>
                        <a:t>PPT</a:t>
                      </a:r>
                    </a:p>
                  </a:txBody>
                  <a:tcPr anchor="ctr"/>
                </a:tc>
                <a:tc>
                  <a:txBody>
                    <a:bodyPr/>
                    <a:lstStyle/>
                    <a:p>
                      <a:pPr algn="l"/>
                      <a:r>
                        <a:rPr lang="en-US" sz="1000" b="0" i="0" kern="1200" dirty="0">
                          <a:solidFill>
                            <a:schemeClr val="dk1"/>
                          </a:solidFill>
                          <a:effectLst/>
                          <a:latin typeface="+mn-lt"/>
                          <a:ea typeface="+mn-ea"/>
                          <a:cs typeface="+mn-cs"/>
                        </a:rPr>
                        <a:t>A frowny face error is received when trying to create authorizations using various locations that begin with fort and span over the fiscal year. </a:t>
                      </a:r>
                      <a:endParaRPr lang="en-US" sz="1000" dirty="0">
                        <a:latin typeface="+mj-lt"/>
                      </a:endParaRP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1000" dirty="0">
                          <a:latin typeface="+mj-lt"/>
                        </a:rPr>
                        <a:t>A new second location should be added for October 1 through the end of the document.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latin typeface="+mj-lt"/>
                      </a:endParaRPr>
                    </a:p>
                  </a:txBody>
                  <a:tcPr anchor="ctr"/>
                </a:tc>
                <a:extLst>
                  <a:ext uri="{0D108BD9-81ED-4DB2-BD59-A6C34878D82A}">
                    <a16:rowId xmlns:a16="http://schemas.microsoft.com/office/drawing/2014/main" val="659423140"/>
                  </a:ext>
                </a:extLst>
              </a:tr>
            </a:tbl>
          </a:graphicData>
        </a:graphic>
      </p:graphicFrame>
    </p:spTree>
    <p:extLst>
      <p:ext uri="{BB962C8B-B14F-4D97-AF65-F5344CB8AC3E}">
        <p14:creationId xmlns:p14="http://schemas.microsoft.com/office/powerpoint/2010/main" val="2358377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0F8F-112B-905A-D9B3-3FB0882456A1}"/>
              </a:ext>
            </a:extLst>
          </p:cNvPr>
          <p:cNvSpPr>
            <a:spLocks noGrp="1"/>
          </p:cNvSpPr>
          <p:nvPr>
            <p:ph type="title"/>
          </p:nvPr>
        </p:nvSpPr>
        <p:spPr/>
        <p:txBody>
          <a:bodyPr/>
          <a:lstStyle/>
          <a:p>
            <a:r>
              <a:rPr lang="en-US" dirty="0"/>
              <a:t>Future Outreach Schedule for November and December</a:t>
            </a:r>
          </a:p>
        </p:txBody>
      </p:sp>
      <p:sp>
        <p:nvSpPr>
          <p:cNvPr id="3" name="Slide Number Placeholder 2">
            <a:extLst>
              <a:ext uri="{FF2B5EF4-FFF2-40B4-BE49-F238E27FC236}">
                <a16:creationId xmlns:a16="http://schemas.microsoft.com/office/drawing/2014/main" id="{841D47BB-8EE8-440B-5F00-4E7328B5DB8E}"/>
              </a:ext>
            </a:extLst>
          </p:cNvPr>
          <p:cNvSpPr>
            <a:spLocks noGrp="1"/>
          </p:cNvSpPr>
          <p:nvPr>
            <p:ph type="sldNum" sz="quarter" idx="4"/>
          </p:nvPr>
        </p:nvSpPr>
        <p:spPr/>
        <p:txBody>
          <a:bodyPr/>
          <a:lstStyle/>
          <a:p>
            <a:fld id="{4C6B7127-9F77-471E-BA61-1540CB2C57B2}" type="slidenum">
              <a:rPr lang="en-US" smtClean="0"/>
              <a:pPr/>
              <a:t>40</a:t>
            </a:fld>
            <a:endParaRPr lang="en-US" dirty="0"/>
          </a:p>
        </p:txBody>
      </p:sp>
      <p:sp>
        <p:nvSpPr>
          <p:cNvPr id="4" name="Content Placeholder 3">
            <a:extLst>
              <a:ext uri="{FF2B5EF4-FFF2-40B4-BE49-F238E27FC236}">
                <a16:creationId xmlns:a16="http://schemas.microsoft.com/office/drawing/2014/main" id="{CEC92E57-352E-CF4E-E123-75B5C919DA94}"/>
              </a:ext>
            </a:extLst>
          </p:cNvPr>
          <p:cNvSpPr>
            <a:spLocks noGrp="1"/>
          </p:cNvSpPr>
          <p:nvPr>
            <p:ph sz="quarter" idx="10"/>
          </p:nvPr>
        </p:nvSpPr>
        <p:spPr/>
        <p:txBody>
          <a:bodyPr/>
          <a:lstStyle/>
          <a:p>
            <a:r>
              <a:rPr lang="en-US" dirty="0"/>
              <a:t>This is a reminder that the Outreach Schedule for November and December is a bit different from the rest of the year.</a:t>
            </a:r>
          </a:p>
          <a:p>
            <a:pPr lvl="1"/>
            <a:r>
              <a:rPr lang="en-US" dirty="0"/>
              <a:t>Instead of having Outreach on the 2</a:t>
            </a:r>
            <a:r>
              <a:rPr lang="en-US" baseline="30000" dirty="0"/>
              <a:t>nd</a:t>
            </a:r>
            <a:r>
              <a:rPr lang="en-US" dirty="0"/>
              <a:t> and 4</a:t>
            </a:r>
            <a:r>
              <a:rPr lang="en-US" baseline="30000" dirty="0"/>
              <a:t>th</a:t>
            </a:r>
            <a:r>
              <a:rPr lang="en-US" dirty="0"/>
              <a:t> Tuesday of the month, we will only have Outreach on the 2</a:t>
            </a:r>
            <a:r>
              <a:rPr lang="en-US" baseline="30000" dirty="0"/>
              <a:t>nd</a:t>
            </a:r>
            <a:r>
              <a:rPr lang="en-US" dirty="0"/>
              <a:t> Tuesday for both November and December.</a:t>
            </a:r>
          </a:p>
          <a:p>
            <a:endParaRPr lang="en-US" dirty="0"/>
          </a:p>
          <a:p>
            <a:r>
              <a:rPr lang="en-US" dirty="0"/>
              <a:t>Upcoming Outreach Dates:</a:t>
            </a:r>
          </a:p>
          <a:p>
            <a:pPr lvl="1"/>
            <a:r>
              <a:rPr lang="en-US" dirty="0"/>
              <a:t>November 14, 2023</a:t>
            </a:r>
          </a:p>
          <a:p>
            <a:pPr lvl="1"/>
            <a:r>
              <a:rPr lang="en-US" dirty="0"/>
              <a:t>December 12, 2023</a:t>
            </a:r>
          </a:p>
          <a:p>
            <a:endParaRPr lang="en-US" dirty="0"/>
          </a:p>
          <a:p>
            <a:r>
              <a:rPr lang="en-US" dirty="0"/>
              <a:t>The normal Outreach Schedule will resume in January (2</a:t>
            </a:r>
            <a:r>
              <a:rPr lang="en-US" baseline="30000" dirty="0"/>
              <a:t>nd</a:t>
            </a:r>
            <a:r>
              <a:rPr lang="en-US" dirty="0"/>
              <a:t> and 4</a:t>
            </a:r>
            <a:r>
              <a:rPr lang="en-US" baseline="30000" dirty="0"/>
              <a:t>th</a:t>
            </a:r>
            <a:r>
              <a:rPr lang="en-US" dirty="0"/>
              <a:t> Tuesday of every month).</a:t>
            </a:r>
          </a:p>
        </p:txBody>
      </p:sp>
    </p:spTree>
    <p:extLst>
      <p:ext uri="{BB962C8B-B14F-4D97-AF65-F5344CB8AC3E}">
        <p14:creationId xmlns:p14="http://schemas.microsoft.com/office/powerpoint/2010/main" val="2329414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3B59-EC37-4BE8-8229-16D63F411640}"/>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5C66015A-D576-435B-9890-2873672D33B1}"/>
              </a:ext>
            </a:extLst>
          </p:cNvPr>
          <p:cNvSpPr>
            <a:spLocks noGrp="1"/>
          </p:cNvSpPr>
          <p:nvPr>
            <p:ph type="sldNum" sz="quarter" idx="4"/>
          </p:nvPr>
        </p:nvSpPr>
        <p:spPr/>
        <p:txBody>
          <a:bodyPr/>
          <a:lstStyle/>
          <a:p>
            <a:fld id="{4C6B7127-9F77-471E-BA61-1540CB2C57B2}" type="slidenum">
              <a:rPr lang="en-US" smtClean="0"/>
              <a:pPr/>
              <a:t>41</a:t>
            </a:fld>
            <a:endParaRPr lang="en-US" dirty="0"/>
          </a:p>
        </p:txBody>
      </p:sp>
      <p:sp>
        <p:nvSpPr>
          <p:cNvPr id="4" name="Content Placeholder 3">
            <a:extLst>
              <a:ext uri="{FF2B5EF4-FFF2-40B4-BE49-F238E27FC236}">
                <a16:creationId xmlns:a16="http://schemas.microsoft.com/office/drawing/2014/main" id="{AE02184C-6C7A-45A7-9787-878F2FD3AAFC}"/>
              </a:ext>
            </a:extLst>
          </p:cNvPr>
          <p:cNvSpPr>
            <a:spLocks noGrp="1"/>
          </p:cNvSpPr>
          <p:nvPr>
            <p:ph sz="quarter" idx="10"/>
          </p:nvPr>
        </p:nvSpPr>
        <p:spPr/>
        <p:txBody>
          <a:bodyPr>
            <a:normAutofit fontScale="92500" lnSpcReduction="10000"/>
          </a:bodyPr>
          <a:lstStyle/>
          <a:p>
            <a:r>
              <a:rPr lang="en-US" dirty="0"/>
              <a:t>Excellence in Practice Award Nominations	</a:t>
            </a:r>
          </a:p>
          <a:p>
            <a:pPr lvl="1"/>
            <a:r>
              <a:rPr lang="en-US" dirty="0">
                <a:hlinkClick r:id="rId3"/>
              </a:rPr>
              <a:t>https://www.travel.dod.mil/about/news/article/article/3000711/nominations-open-for-excellence-in-practice-awards/</a:t>
            </a:r>
            <a:r>
              <a:rPr lang="en-US" dirty="0"/>
              <a:t> </a:t>
            </a:r>
          </a:p>
          <a:p>
            <a:endParaRPr lang="en-US" dirty="0"/>
          </a:p>
          <a:p>
            <a:r>
              <a:rPr lang="en-US" dirty="0"/>
              <a:t>DTMO Dispatch</a:t>
            </a:r>
          </a:p>
          <a:p>
            <a:pPr lvl="1"/>
            <a:r>
              <a:rPr lang="en-US" dirty="0">
                <a:hlinkClick r:id="rId4"/>
              </a:rPr>
              <a:t>https://www.travel.dod.mil/About/News/Dispatch-Newsletter/</a:t>
            </a:r>
            <a:endParaRPr lang="en-US" dirty="0"/>
          </a:p>
          <a:p>
            <a:endParaRPr lang="en-US" dirty="0"/>
          </a:p>
          <a:p>
            <a:r>
              <a:rPr lang="en-US" dirty="0"/>
              <a:t>DTMO-NDTA GovTravels Symposium 2024</a:t>
            </a:r>
          </a:p>
          <a:p>
            <a:pPr lvl="1"/>
            <a:r>
              <a:rPr lang="en-US" dirty="0">
                <a:hlinkClick r:id="rId5"/>
              </a:rPr>
              <a:t>https://www.ndtahq.com/events/gov-travels/registration-2/</a:t>
            </a:r>
            <a:r>
              <a:rPr lang="en-US" dirty="0"/>
              <a:t> </a:t>
            </a:r>
          </a:p>
          <a:p>
            <a:endParaRPr lang="en-US" dirty="0"/>
          </a:p>
          <a:p>
            <a:r>
              <a:rPr lang="en-US" dirty="0"/>
              <a:t>DTMO LinkedIn Page</a:t>
            </a:r>
          </a:p>
          <a:p>
            <a:pPr lvl="1"/>
            <a:r>
              <a:rPr lang="en-US" dirty="0">
                <a:hlinkClick r:id="rId6"/>
              </a:rPr>
              <a:t>https://www.linkedin.com/company/defense-travel-management-office/</a:t>
            </a:r>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1964143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3B59-EC37-4BE8-8229-16D63F411640}"/>
              </a:ext>
            </a:extLst>
          </p:cNvPr>
          <p:cNvSpPr>
            <a:spLocks noGrp="1"/>
          </p:cNvSpPr>
          <p:nvPr>
            <p:ph type="title"/>
          </p:nvPr>
        </p:nvSpPr>
        <p:spPr/>
        <p:txBody>
          <a:bodyPr/>
          <a:lstStyle/>
          <a:p>
            <a:r>
              <a:rPr lang="en-US" dirty="0"/>
              <a:t>Resources (cont.)</a:t>
            </a:r>
          </a:p>
        </p:txBody>
      </p:sp>
      <p:sp>
        <p:nvSpPr>
          <p:cNvPr id="3" name="Slide Number Placeholder 2">
            <a:extLst>
              <a:ext uri="{FF2B5EF4-FFF2-40B4-BE49-F238E27FC236}">
                <a16:creationId xmlns:a16="http://schemas.microsoft.com/office/drawing/2014/main" id="{5C66015A-D576-435B-9890-2873672D33B1}"/>
              </a:ext>
            </a:extLst>
          </p:cNvPr>
          <p:cNvSpPr>
            <a:spLocks noGrp="1"/>
          </p:cNvSpPr>
          <p:nvPr>
            <p:ph type="sldNum" sz="quarter" idx="4"/>
          </p:nvPr>
        </p:nvSpPr>
        <p:spPr/>
        <p:txBody>
          <a:bodyPr/>
          <a:lstStyle/>
          <a:p>
            <a:fld id="{4C6B7127-9F77-471E-BA61-1540CB2C57B2}" type="slidenum">
              <a:rPr lang="en-US" smtClean="0"/>
              <a:pPr/>
              <a:t>42</a:t>
            </a:fld>
            <a:endParaRPr lang="en-US" dirty="0"/>
          </a:p>
        </p:txBody>
      </p:sp>
      <p:sp>
        <p:nvSpPr>
          <p:cNvPr id="4" name="Content Placeholder 3">
            <a:extLst>
              <a:ext uri="{FF2B5EF4-FFF2-40B4-BE49-F238E27FC236}">
                <a16:creationId xmlns:a16="http://schemas.microsoft.com/office/drawing/2014/main" id="{AE02184C-6C7A-45A7-9787-878F2FD3AAFC}"/>
              </a:ext>
            </a:extLst>
          </p:cNvPr>
          <p:cNvSpPr>
            <a:spLocks noGrp="1"/>
          </p:cNvSpPr>
          <p:nvPr>
            <p:ph sz="quarter" idx="10"/>
          </p:nvPr>
        </p:nvSpPr>
        <p:spPr/>
        <p:txBody>
          <a:bodyPr>
            <a:normAutofit lnSpcReduction="10000"/>
          </a:bodyPr>
          <a:lstStyle/>
          <a:p>
            <a:r>
              <a:rPr lang="en-US" dirty="0"/>
              <a:t>Updated Per Diem Names in DTS</a:t>
            </a:r>
          </a:p>
          <a:p>
            <a:pPr lvl="1"/>
            <a:r>
              <a:rPr lang="en-US" dirty="0">
                <a:hlinkClick r:id="rId3"/>
              </a:rPr>
              <a:t>https://www.travel.dod.mil/About/News/Article/Article/3538502/updated-per-diem-names-in-dts/</a:t>
            </a:r>
            <a:r>
              <a:rPr lang="en-US" dirty="0"/>
              <a:t> </a:t>
            </a:r>
          </a:p>
          <a:p>
            <a:endParaRPr lang="en-US" dirty="0"/>
          </a:p>
          <a:p>
            <a:r>
              <a:rPr lang="en-US" dirty="0"/>
              <a:t>You can contact the Travel Assistance Center (TAC) via:</a:t>
            </a:r>
          </a:p>
          <a:p>
            <a:pPr lvl="1"/>
            <a:r>
              <a:rPr lang="en-US" dirty="0"/>
              <a:t>Phone 888-Help1Go (888-435-7146)</a:t>
            </a:r>
          </a:p>
          <a:p>
            <a:pPr lvl="1"/>
            <a:r>
              <a:rPr lang="en-US" dirty="0"/>
              <a:t>Web (</a:t>
            </a:r>
            <a:r>
              <a:rPr lang="en-US" dirty="0">
                <a:hlinkClick r:id="rId4"/>
              </a:rPr>
              <a:t>https://www.defensetravel.dod.mil/passport/</a:t>
            </a:r>
            <a:r>
              <a:rPr lang="en-US" dirty="0"/>
              <a:t>)</a:t>
            </a:r>
          </a:p>
          <a:p>
            <a:pPr lvl="1"/>
            <a:r>
              <a:rPr lang="en-US" dirty="0"/>
              <a:t>Chat (Available Monday – Friday between 8am and 6pm ET)</a:t>
            </a:r>
          </a:p>
          <a:p>
            <a:pPr lvl="1"/>
            <a:endParaRPr lang="en-US" dirty="0"/>
          </a:p>
          <a:p>
            <a:r>
              <a:rPr lang="en-US" dirty="0"/>
              <a:t>The slides for this presentation, as well as previous Outreach presentations, can be found on the DTMO Website at:</a:t>
            </a:r>
          </a:p>
          <a:p>
            <a:pPr lvl="1"/>
            <a:r>
              <a:rPr lang="en-US" dirty="0">
                <a:hlinkClick r:id="rId5"/>
              </a:rPr>
              <a:t>https://www.travel.dod.mil/Support/Travel-Assistance-Center/TAC-Outreach</a:t>
            </a:r>
            <a:r>
              <a:rPr lang="en-US" dirty="0"/>
              <a:t>  </a:t>
            </a:r>
          </a:p>
          <a:p>
            <a:pPr lvl="1"/>
            <a:endParaRPr lang="en-US" dirty="0"/>
          </a:p>
        </p:txBody>
      </p:sp>
    </p:spTree>
    <p:extLst>
      <p:ext uri="{BB962C8B-B14F-4D97-AF65-F5344CB8AC3E}">
        <p14:creationId xmlns:p14="http://schemas.microsoft.com/office/powerpoint/2010/main" val="1333988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AB80-C058-423D-9C62-B0FEE12DF24C}"/>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FE09D287-5D0A-4646-960D-4AC66B0A0E74}"/>
              </a:ext>
            </a:extLst>
          </p:cNvPr>
          <p:cNvSpPr>
            <a:spLocks noGrp="1"/>
          </p:cNvSpPr>
          <p:nvPr>
            <p:ph type="sldNum" sz="quarter" idx="4"/>
          </p:nvPr>
        </p:nvSpPr>
        <p:spPr/>
        <p:txBody>
          <a:bodyPr/>
          <a:lstStyle/>
          <a:p>
            <a:fld id="{4C6B7127-9F77-471E-BA61-1540CB2C57B2}" type="slidenum">
              <a:rPr lang="en-US" smtClean="0"/>
              <a:pPr/>
              <a:t>43</a:t>
            </a:fld>
            <a:endParaRPr lang="en-US" dirty="0"/>
          </a:p>
        </p:txBody>
      </p:sp>
      <p:sp>
        <p:nvSpPr>
          <p:cNvPr id="4" name="Content Placeholder 3">
            <a:extLst>
              <a:ext uri="{FF2B5EF4-FFF2-40B4-BE49-F238E27FC236}">
                <a16:creationId xmlns:a16="http://schemas.microsoft.com/office/drawing/2014/main" id="{5D51AE9B-9B2E-4CD6-B91B-B6A236E41223}"/>
              </a:ext>
            </a:extLst>
          </p:cNvPr>
          <p:cNvSpPr>
            <a:spLocks noGrp="1"/>
          </p:cNvSpPr>
          <p:nvPr>
            <p:ph sz="quarter" idx="10"/>
          </p:nvPr>
        </p:nvSpPr>
        <p:spPr/>
        <p:txBody>
          <a:bodyPr/>
          <a:lstStyle/>
          <a:p>
            <a:r>
              <a:rPr lang="en-US" dirty="0"/>
              <a:t>Questions are taken by Site Name in alphabetical order</a:t>
            </a:r>
          </a:p>
          <a:p>
            <a:pPr lvl="1"/>
            <a:r>
              <a:rPr lang="en-US" dirty="0"/>
              <a:t>A – E (Example – Dyess Air Force Base)</a:t>
            </a:r>
          </a:p>
          <a:p>
            <a:pPr lvl="1"/>
            <a:r>
              <a:rPr lang="en-US" dirty="0"/>
              <a:t>F – L (Example – Fort Huachuca) </a:t>
            </a:r>
          </a:p>
          <a:p>
            <a:pPr lvl="1"/>
            <a:r>
              <a:rPr lang="en-US" dirty="0"/>
              <a:t>M – S (Example – Redstone Arsenal)</a:t>
            </a:r>
          </a:p>
          <a:p>
            <a:pPr lvl="1"/>
            <a:r>
              <a:rPr lang="en-US" dirty="0"/>
              <a:t>T – Z (Example – Yuma Proving Ground)</a:t>
            </a:r>
          </a:p>
          <a:p>
            <a:endParaRPr lang="en-US" dirty="0"/>
          </a:p>
          <a:p>
            <a:r>
              <a:rPr lang="en-US" dirty="0"/>
              <a:t>If using your telephone to dial in, you can press *6 to unmute yourself to ask a question.</a:t>
            </a:r>
          </a:p>
          <a:p>
            <a:pPr lvl="1"/>
            <a:r>
              <a:rPr lang="en-US" dirty="0"/>
              <a:t>Please be considerate and mute your phone if you are not talking by pressing *6 again.</a:t>
            </a:r>
          </a:p>
          <a:p>
            <a:endParaRPr lang="en-US" dirty="0"/>
          </a:p>
        </p:txBody>
      </p:sp>
    </p:spTree>
    <p:extLst>
      <p:ext uri="{BB962C8B-B14F-4D97-AF65-F5344CB8AC3E}">
        <p14:creationId xmlns:p14="http://schemas.microsoft.com/office/powerpoint/2010/main" val="66352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A0FF-E50E-4544-8B71-82DD56F68A62}"/>
              </a:ext>
            </a:extLst>
          </p:cNvPr>
          <p:cNvSpPr>
            <a:spLocks noGrp="1"/>
          </p:cNvSpPr>
          <p:nvPr>
            <p:ph type="title"/>
          </p:nvPr>
        </p:nvSpPr>
        <p:spPr/>
        <p:txBody>
          <a:bodyPr/>
          <a:lstStyle/>
          <a:p>
            <a:r>
              <a:rPr lang="en-US" dirty="0"/>
              <a:t>Excellence in Practice Awards – Nominations </a:t>
            </a:r>
          </a:p>
        </p:txBody>
      </p:sp>
      <p:sp>
        <p:nvSpPr>
          <p:cNvPr id="4" name="Slide Number Placeholder 3">
            <a:extLst>
              <a:ext uri="{FF2B5EF4-FFF2-40B4-BE49-F238E27FC236}">
                <a16:creationId xmlns:a16="http://schemas.microsoft.com/office/drawing/2014/main" id="{40ECB122-3447-41B9-BC65-DC41987F03DD}"/>
              </a:ext>
            </a:extLst>
          </p:cNvPr>
          <p:cNvSpPr>
            <a:spLocks noGrp="1"/>
          </p:cNvSpPr>
          <p:nvPr>
            <p:ph type="sldNum" sz="quarter" idx="4"/>
          </p:nvPr>
        </p:nvSpPr>
        <p:spPr/>
        <p:txBody>
          <a:bodyPr/>
          <a:lstStyle/>
          <a:p>
            <a:pPr>
              <a:defRPr/>
            </a:pPr>
            <a:fld id="{7D187A4C-A87B-41AC-8A01-0B3AA42528A5}" type="slidenum">
              <a:rPr lang="en-US" smtClean="0"/>
              <a:pPr>
                <a:defRPr/>
              </a:pPr>
              <a:t>5</a:t>
            </a:fld>
            <a:endParaRPr lang="en-US"/>
          </a:p>
        </p:txBody>
      </p:sp>
      <p:sp>
        <p:nvSpPr>
          <p:cNvPr id="3" name="Content Placeholder 2">
            <a:extLst>
              <a:ext uri="{FF2B5EF4-FFF2-40B4-BE49-F238E27FC236}">
                <a16:creationId xmlns:a16="http://schemas.microsoft.com/office/drawing/2014/main" id="{D4BB7C11-8ED3-49B8-8784-382D34C15A33}"/>
              </a:ext>
            </a:extLst>
          </p:cNvPr>
          <p:cNvSpPr>
            <a:spLocks noGrp="1"/>
          </p:cNvSpPr>
          <p:nvPr>
            <p:ph sz="quarter" idx="10"/>
          </p:nvPr>
        </p:nvSpPr>
        <p:spPr/>
        <p:txBody>
          <a:bodyPr/>
          <a:lstStyle/>
          <a:p>
            <a:r>
              <a:rPr lang="en-US" dirty="0"/>
              <a:t>The Defense Travel Management Office (DTMO) is pleased to announce the 2024 Excellence in Practice Awards, which will recognize the top performers in DoD travel for the value and services they provided to their travel program during Fiscal Year 2023 (from October 1, 2022, up to September 30, 2023).</a:t>
            </a:r>
          </a:p>
          <a:p>
            <a:endParaRPr lang="en-US" dirty="0"/>
          </a:p>
          <a:p>
            <a:r>
              <a:rPr lang="en-US" dirty="0"/>
              <a:t>The Excellence in Practice Award winners are nominated by their colleagues each Fiscal Year.  </a:t>
            </a:r>
          </a:p>
          <a:p>
            <a:pPr lvl="1"/>
            <a:endParaRPr lang="en-US" dirty="0"/>
          </a:p>
          <a:p>
            <a:r>
              <a:rPr lang="en-US" dirty="0"/>
              <a:t>We encourage you to submit nominations for individuals or teams that make a difference in your travel program.</a:t>
            </a:r>
          </a:p>
        </p:txBody>
      </p:sp>
    </p:spTree>
    <p:extLst>
      <p:ext uri="{BB962C8B-B14F-4D97-AF65-F5344CB8AC3E}">
        <p14:creationId xmlns:p14="http://schemas.microsoft.com/office/powerpoint/2010/main" val="2045619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408A5-91FC-8A10-CDCF-BACB2757EC3F}"/>
              </a:ext>
            </a:extLst>
          </p:cNvPr>
          <p:cNvSpPr>
            <a:spLocks noGrp="1"/>
          </p:cNvSpPr>
          <p:nvPr>
            <p:ph type="title"/>
          </p:nvPr>
        </p:nvSpPr>
        <p:spPr/>
        <p:txBody>
          <a:bodyPr/>
          <a:lstStyle/>
          <a:p>
            <a:r>
              <a:rPr lang="en-US" dirty="0"/>
              <a:t>Excellence in Practice Awards – Nominations </a:t>
            </a:r>
          </a:p>
        </p:txBody>
      </p:sp>
      <p:sp>
        <p:nvSpPr>
          <p:cNvPr id="3" name="Slide Number Placeholder 2">
            <a:extLst>
              <a:ext uri="{FF2B5EF4-FFF2-40B4-BE49-F238E27FC236}">
                <a16:creationId xmlns:a16="http://schemas.microsoft.com/office/drawing/2014/main" id="{93482C59-BA7F-3615-7BA1-E19A617A467D}"/>
              </a:ext>
            </a:extLst>
          </p:cNvPr>
          <p:cNvSpPr>
            <a:spLocks noGrp="1"/>
          </p:cNvSpPr>
          <p:nvPr>
            <p:ph type="sldNum" sz="quarter" idx="4"/>
          </p:nvPr>
        </p:nvSpPr>
        <p:spPr/>
        <p:txBody>
          <a:bodyPr/>
          <a:lstStyle/>
          <a:p>
            <a:fld id="{4C6B7127-9F77-471E-BA61-1540CB2C57B2}" type="slidenum">
              <a:rPr lang="en-US" smtClean="0"/>
              <a:pPr/>
              <a:t>6</a:t>
            </a:fld>
            <a:endParaRPr lang="en-US" dirty="0"/>
          </a:p>
        </p:txBody>
      </p:sp>
      <p:sp>
        <p:nvSpPr>
          <p:cNvPr id="4" name="Content Placeholder 3">
            <a:extLst>
              <a:ext uri="{FF2B5EF4-FFF2-40B4-BE49-F238E27FC236}">
                <a16:creationId xmlns:a16="http://schemas.microsoft.com/office/drawing/2014/main" id="{2E401E1B-0898-F112-68C3-5BDDE4E677D4}"/>
              </a:ext>
            </a:extLst>
          </p:cNvPr>
          <p:cNvSpPr>
            <a:spLocks noGrp="1"/>
          </p:cNvSpPr>
          <p:nvPr>
            <p:ph sz="quarter" idx="10"/>
          </p:nvPr>
        </p:nvSpPr>
        <p:spPr/>
        <p:txBody>
          <a:bodyPr>
            <a:normAutofit fontScale="92500" lnSpcReduction="10000"/>
          </a:bodyPr>
          <a:lstStyle/>
          <a:p>
            <a:r>
              <a:rPr lang="en-US" dirty="0"/>
              <a:t>Awards are presented in the following categories:</a:t>
            </a:r>
          </a:p>
          <a:p>
            <a:pPr lvl="1"/>
            <a:r>
              <a:rPr lang="en-US" b="1" dirty="0"/>
              <a:t>The Champion</a:t>
            </a:r>
            <a:r>
              <a:rPr lang="en-US" dirty="0"/>
              <a:t>: A Lead Defense Travel Administrator (LDTA) who goes above and beyond in providing mentoring and training to their organization.</a:t>
            </a:r>
          </a:p>
          <a:p>
            <a:pPr lvl="1"/>
            <a:endParaRPr lang="en-US" b="1" dirty="0"/>
          </a:p>
          <a:p>
            <a:pPr lvl="1"/>
            <a:r>
              <a:rPr lang="en-US" b="1" dirty="0"/>
              <a:t>The Elite</a:t>
            </a:r>
            <a:r>
              <a:rPr lang="en-US" dirty="0"/>
              <a:t>:  A local help desk team whose superior efforts result in continuous improvement and outstanding customer care.</a:t>
            </a:r>
          </a:p>
          <a:p>
            <a:pPr lvl="1"/>
            <a:endParaRPr lang="en-US" b="1" dirty="0"/>
          </a:p>
          <a:p>
            <a:pPr lvl="1"/>
            <a:r>
              <a:rPr lang="en-US" b="1" dirty="0"/>
              <a:t>The Icon</a:t>
            </a:r>
            <a:r>
              <a:rPr lang="en-US" dirty="0"/>
              <a:t>: A major command or agency whose strategies and tactics enhance their travel program capabilities for their subordinate sites.</a:t>
            </a:r>
          </a:p>
          <a:p>
            <a:pPr lvl="1"/>
            <a:endParaRPr lang="en-US" b="1" dirty="0"/>
          </a:p>
          <a:p>
            <a:pPr lvl="1"/>
            <a:r>
              <a:rPr lang="en-US" b="1" dirty="0"/>
              <a:t>The Premier</a:t>
            </a:r>
            <a:r>
              <a:rPr lang="en-US" dirty="0"/>
              <a:t>:  An Agency Program Coordinator (APC) who demonstrates an extraordinary and exemplary commitment to cardholders and stakeholders through proactive education, effective communication, responsive customer service, and outstanding Program Coordination.</a:t>
            </a:r>
          </a:p>
        </p:txBody>
      </p:sp>
    </p:spTree>
    <p:extLst>
      <p:ext uri="{BB962C8B-B14F-4D97-AF65-F5344CB8AC3E}">
        <p14:creationId xmlns:p14="http://schemas.microsoft.com/office/powerpoint/2010/main" val="4100503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596CA-31A6-43A5-BD5C-9E393C0A6B6B}"/>
              </a:ext>
            </a:extLst>
          </p:cNvPr>
          <p:cNvSpPr>
            <a:spLocks noGrp="1"/>
          </p:cNvSpPr>
          <p:nvPr>
            <p:ph type="title"/>
          </p:nvPr>
        </p:nvSpPr>
        <p:spPr/>
        <p:txBody>
          <a:bodyPr/>
          <a:lstStyle/>
          <a:p>
            <a:r>
              <a:rPr lang="en-US" dirty="0"/>
              <a:t>Excellence in Practice Awards – Nominations </a:t>
            </a:r>
          </a:p>
        </p:txBody>
      </p:sp>
      <p:sp>
        <p:nvSpPr>
          <p:cNvPr id="4" name="Slide Number Placeholder 3">
            <a:extLst>
              <a:ext uri="{FF2B5EF4-FFF2-40B4-BE49-F238E27FC236}">
                <a16:creationId xmlns:a16="http://schemas.microsoft.com/office/drawing/2014/main" id="{54515D89-7A98-4D71-AA39-D62868F7202F}"/>
              </a:ext>
            </a:extLst>
          </p:cNvPr>
          <p:cNvSpPr>
            <a:spLocks noGrp="1"/>
          </p:cNvSpPr>
          <p:nvPr>
            <p:ph type="sldNum" sz="quarter" idx="4"/>
          </p:nvPr>
        </p:nvSpPr>
        <p:spPr/>
        <p:txBody>
          <a:bodyPr/>
          <a:lstStyle/>
          <a:p>
            <a:pPr>
              <a:defRPr/>
            </a:pPr>
            <a:fld id="{7D187A4C-A87B-41AC-8A01-0B3AA42528A5}" type="slidenum">
              <a:rPr lang="en-US" smtClean="0"/>
              <a:pPr>
                <a:defRPr/>
              </a:pPr>
              <a:t>7</a:t>
            </a:fld>
            <a:endParaRPr lang="en-US"/>
          </a:p>
        </p:txBody>
      </p:sp>
      <p:sp>
        <p:nvSpPr>
          <p:cNvPr id="3" name="Content Placeholder 2">
            <a:extLst>
              <a:ext uri="{FF2B5EF4-FFF2-40B4-BE49-F238E27FC236}">
                <a16:creationId xmlns:a16="http://schemas.microsoft.com/office/drawing/2014/main" id="{963575E1-185A-4328-8AE8-32DE0E8E1260}"/>
              </a:ext>
            </a:extLst>
          </p:cNvPr>
          <p:cNvSpPr>
            <a:spLocks noGrp="1"/>
          </p:cNvSpPr>
          <p:nvPr>
            <p:ph sz="quarter" idx="10"/>
          </p:nvPr>
        </p:nvSpPr>
        <p:spPr>
          <a:xfrm>
            <a:off x="455303" y="877661"/>
            <a:ext cx="8350460" cy="4164176"/>
          </a:xfrm>
        </p:spPr>
        <p:txBody>
          <a:bodyPr>
            <a:normAutofit/>
          </a:bodyPr>
          <a:lstStyle/>
          <a:p>
            <a:r>
              <a:rPr lang="en-US" dirty="0"/>
              <a:t>Recipients receive award certificates and are recognized on the DTMO website, in the Defense Travel Dispatch</a:t>
            </a:r>
            <a:r>
              <a:rPr lang="en-US" i="1" dirty="0"/>
              <a:t>, </a:t>
            </a:r>
            <a:r>
              <a:rPr lang="en-US" dirty="0"/>
              <a:t>and honored at the annual National Defense Transportation Association's GovTravels Symposium in 2024.</a:t>
            </a:r>
          </a:p>
          <a:p>
            <a:pPr lvl="1"/>
            <a:r>
              <a:rPr lang="en-US" dirty="0">
                <a:hlinkClick r:id="rId2"/>
              </a:rPr>
              <a:t>https://www.travel.dod.mil/About/News/Dispatch-Newsletter/</a:t>
            </a:r>
            <a:r>
              <a:rPr lang="en-US" dirty="0"/>
              <a:t> </a:t>
            </a:r>
            <a:br>
              <a:rPr lang="en-US" dirty="0"/>
            </a:br>
            <a:endParaRPr lang="en-US" dirty="0"/>
          </a:p>
          <a:p>
            <a:r>
              <a:rPr lang="en-US" dirty="0">
                <a:solidFill>
                  <a:srgbClr val="000000"/>
                </a:solidFill>
              </a:rPr>
              <a:t>The nomination period is open now and the deadline is November 14, 2023, so submit your nomination today!</a:t>
            </a:r>
          </a:p>
          <a:p>
            <a:endParaRPr lang="en-US" dirty="0"/>
          </a:p>
          <a:p>
            <a:r>
              <a:rPr lang="en-US" dirty="0"/>
              <a:t>More information can be found on the DTMO’s website:</a:t>
            </a:r>
          </a:p>
          <a:p>
            <a:pPr lvl="1"/>
            <a:r>
              <a:rPr lang="en-US" dirty="0">
                <a:hlinkClick r:id="rId3"/>
              </a:rPr>
              <a:t>https://www.travel.dod.mil/about/news/article/article/3000711/nominations-open-for-excellence-in-practice-awards/</a:t>
            </a:r>
            <a:r>
              <a:rPr lang="en-US" dirty="0"/>
              <a:t> </a:t>
            </a:r>
          </a:p>
          <a:p>
            <a:endParaRPr lang="en-US" dirty="0"/>
          </a:p>
        </p:txBody>
      </p:sp>
    </p:spTree>
    <p:extLst>
      <p:ext uri="{BB962C8B-B14F-4D97-AF65-F5344CB8AC3E}">
        <p14:creationId xmlns:p14="http://schemas.microsoft.com/office/powerpoint/2010/main" val="3734601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602-B423-9E27-B4EF-351D9B811D4A}"/>
              </a:ext>
            </a:extLst>
          </p:cNvPr>
          <p:cNvSpPr>
            <a:spLocks noGrp="1"/>
          </p:cNvSpPr>
          <p:nvPr>
            <p:ph type="title"/>
          </p:nvPr>
        </p:nvSpPr>
        <p:spPr/>
        <p:txBody>
          <a:bodyPr/>
          <a:lstStyle/>
          <a:p>
            <a:r>
              <a:rPr lang="en-US" dirty="0"/>
              <a:t>NDTA-DTMO GovTravels Symposium 2024 (cont.)</a:t>
            </a:r>
          </a:p>
        </p:txBody>
      </p:sp>
      <p:sp>
        <p:nvSpPr>
          <p:cNvPr id="3" name="Slide Number Placeholder 2">
            <a:extLst>
              <a:ext uri="{FF2B5EF4-FFF2-40B4-BE49-F238E27FC236}">
                <a16:creationId xmlns:a16="http://schemas.microsoft.com/office/drawing/2014/main" id="{143C9093-9D15-B3E4-0D7B-DCC3D484C2BD}"/>
              </a:ext>
            </a:extLst>
          </p:cNvPr>
          <p:cNvSpPr>
            <a:spLocks noGrp="1"/>
          </p:cNvSpPr>
          <p:nvPr>
            <p:ph type="sldNum" sz="quarter" idx="4"/>
          </p:nvPr>
        </p:nvSpPr>
        <p:spPr/>
        <p:txBody>
          <a:bodyPr/>
          <a:lstStyle/>
          <a:p>
            <a:fld id="{4C6B7127-9F77-471E-BA61-1540CB2C57B2}" type="slidenum">
              <a:rPr lang="en-US" smtClean="0"/>
              <a:pPr/>
              <a:t>8</a:t>
            </a:fld>
            <a:endParaRPr lang="en-US" dirty="0"/>
          </a:p>
        </p:txBody>
      </p:sp>
      <p:sp>
        <p:nvSpPr>
          <p:cNvPr id="4" name="Content Placeholder 3">
            <a:extLst>
              <a:ext uri="{FF2B5EF4-FFF2-40B4-BE49-F238E27FC236}">
                <a16:creationId xmlns:a16="http://schemas.microsoft.com/office/drawing/2014/main" id="{8634BB0F-4EAC-2416-218C-F5F73010EE75}"/>
              </a:ext>
            </a:extLst>
          </p:cNvPr>
          <p:cNvSpPr>
            <a:spLocks noGrp="1"/>
          </p:cNvSpPr>
          <p:nvPr>
            <p:ph sz="quarter" idx="10"/>
          </p:nvPr>
        </p:nvSpPr>
        <p:spPr/>
        <p:txBody>
          <a:bodyPr>
            <a:normAutofit lnSpcReduction="10000"/>
          </a:bodyPr>
          <a:lstStyle/>
          <a:p>
            <a:r>
              <a:rPr lang="en-US" dirty="0"/>
              <a:t>The National Defense Transportation Association (NDTA), in co-sponsorship with the Defense Travel Management Office (DTMO) and in association with the General Services Administration (GSA), are hosting the 2024 GovTravels symposium February 26-28, 2024 at the Hilton Alexandria Mark Center in Alexandria, Virginia. </a:t>
            </a:r>
          </a:p>
          <a:p>
            <a:endParaRPr lang="en-US" dirty="0"/>
          </a:p>
          <a:p>
            <a:r>
              <a:rPr lang="en-US" dirty="0"/>
              <a:t>GovTravels is a three-day, NDTA-DTMO co-sponsored, annual event bringing together experts from across the federal government and the commercial travel industry to examine a wide range of issues that impact the government’s multi-billion-dollar travel enterprise.  </a:t>
            </a:r>
          </a:p>
          <a:p>
            <a:pPr lvl="1"/>
            <a:r>
              <a:rPr lang="en-US" dirty="0"/>
              <a:t>During this event we will build relationships, exchange ideas, educate and collaborate, learn about innovative technologies and find ways to improve the federal government’s commercial travel readiness.</a:t>
            </a:r>
          </a:p>
        </p:txBody>
      </p:sp>
    </p:spTree>
    <p:extLst>
      <p:ext uri="{BB962C8B-B14F-4D97-AF65-F5344CB8AC3E}">
        <p14:creationId xmlns:p14="http://schemas.microsoft.com/office/powerpoint/2010/main" val="421613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8602-B423-9E27-B4EF-351D9B811D4A}"/>
              </a:ext>
            </a:extLst>
          </p:cNvPr>
          <p:cNvSpPr>
            <a:spLocks noGrp="1"/>
          </p:cNvSpPr>
          <p:nvPr>
            <p:ph type="title"/>
          </p:nvPr>
        </p:nvSpPr>
        <p:spPr/>
        <p:txBody>
          <a:bodyPr/>
          <a:lstStyle/>
          <a:p>
            <a:r>
              <a:rPr lang="en-US" dirty="0"/>
              <a:t>NDTA-DTMO GovTravels Symposium 2024 (cont.)</a:t>
            </a:r>
          </a:p>
        </p:txBody>
      </p:sp>
      <p:sp>
        <p:nvSpPr>
          <p:cNvPr id="3" name="Slide Number Placeholder 2">
            <a:extLst>
              <a:ext uri="{FF2B5EF4-FFF2-40B4-BE49-F238E27FC236}">
                <a16:creationId xmlns:a16="http://schemas.microsoft.com/office/drawing/2014/main" id="{143C9093-9D15-B3E4-0D7B-DCC3D484C2BD}"/>
              </a:ext>
            </a:extLst>
          </p:cNvPr>
          <p:cNvSpPr>
            <a:spLocks noGrp="1"/>
          </p:cNvSpPr>
          <p:nvPr>
            <p:ph type="sldNum" sz="quarter" idx="4"/>
          </p:nvPr>
        </p:nvSpPr>
        <p:spPr/>
        <p:txBody>
          <a:bodyPr/>
          <a:lstStyle/>
          <a:p>
            <a:fld id="{4C6B7127-9F77-471E-BA61-1540CB2C57B2}" type="slidenum">
              <a:rPr lang="en-US" smtClean="0"/>
              <a:pPr/>
              <a:t>9</a:t>
            </a:fld>
            <a:endParaRPr lang="en-US" dirty="0"/>
          </a:p>
        </p:txBody>
      </p:sp>
      <p:sp>
        <p:nvSpPr>
          <p:cNvPr id="4" name="Content Placeholder 3">
            <a:extLst>
              <a:ext uri="{FF2B5EF4-FFF2-40B4-BE49-F238E27FC236}">
                <a16:creationId xmlns:a16="http://schemas.microsoft.com/office/drawing/2014/main" id="{8634BB0F-4EAC-2416-218C-F5F73010EE75}"/>
              </a:ext>
            </a:extLst>
          </p:cNvPr>
          <p:cNvSpPr>
            <a:spLocks noGrp="1"/>
          </p:cNvSpPr>
          <p:nvPr>
            <p:ph sz="quarter" idx="10"/>
          </p:nvPr>
        </p:nvSpPr>
        <p:spPr/>
        <p:txBody>
          <a:bodyPr>
            <a:normAutofit/>
          </a:bodyPr>
          <a:lstStyle/>
          <a:p>
            <a:r>
              <a:rPr lang="en-US" dirty="0"/>
              <a:t>This year’s theme, “The Future of Government Travel: Trends in Sustainability, Innovation, and Evolving Technologies,” focuses us forward, challenging us to consider new developments in passenger travel within the context of protecting and preserving the environment.</a:t>
            </a:r>
          </a:p>
          <a:p>
            <a:endParaRPr lang="en-US" dirty="0"/>
          </a:p>
          <a:p>
            <a:r>
              <a:rPr lang="en-US" dirty="0"/>
              <a:t>The symposium assembles decision makers from the federal government, including DTMO and GSA, senior travel officials from government agencies, government and military passenger travel managers, members of NDTA’s Government Passenger Travel Advisory Council (GPTAC) and its committees, commercial and passenger travel industry, and academia.</a:t>
            </a:r>
          </a:p>
        </p:txBody>
      </p:sp>
    </p:spTree>
    <p:extLst>
      <p:ext uri="{BB962C8B-B14F-4D97-AF65-F5344CB8AC3E}">
        <p14:creationId xmlns:p14="http://schemas.microsoft.com/office/powerpoint/2010/main" val="37971726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1BFF30FF-75AF-48D4-99DC-C2C0AB481148}:275"/>
</p:tagLst>
</file>

<file path=ppt/tags/tag2.xml><?xml version="1.0" encoding="utf-8"?>
<p:tagLst xmlns:a="http://schemas.openxmlformats.org/drawingml/2006/main" xmlns:r="http://schemas.openxmlformats.org/officeDocument/2006/relationships" xmlns:p="http://schemas.openxmlformats.org/presentationml/2006/main">
  <p:tag name="GENSWF_SLIDE_UID" val="{A3E8F844-F2B6-4B95-9044-3A1BA1A4D4DC}:277"/>
</p:tagLst>
</file>

<file path=ppt/tags/tag3.xml><?xml version="1.0" encoding="utf-8"?>
<p:tagLst xmlns:a="http://schemas.openxmlformats.org/drawingml/2006/main" xmlns:r="http://schemas.openxmlformats.org/officeDocument/2006/relationships" xmlns:p="http://schemas.openxmlformats.org/presentationml/2006/main">
  <p:tag name="GENSWF_SLIDE_UID" val="{484033C0-B99C-48EB-98C6-002389040518}:276"/>
</p:tagLst>
</file>

<file path=ppt/tags/tag4.xml><?xml version="1.0" encoding="utf-8"?>
<p:tagLst xmlns:a="http://schemas.openxmlformats.org/drawingml/2006/main" xmlns:r="http://schemas.openxmlformats.org/officeDocument/2006/relationships" xmlns:p="http://schemas.openxmlformats.org/presentationml/2006/main">
  <p:tag name="GENSWF_SLIDE_UID" val="{C53B1B5A-A53A-47EF-80E6-8306033399DE}:283"/>
</p:tagLst>
</file>

<file path=ppt/tags/tag5.xml><?xml version="1.0" encoding="utf-8"?>
<p:tagLst xmlns:a="http://schemas.openxmlformats.org/drawingml/2006/main" xmlns:r="http://schemas.openxmlformats.org/officeDocument/2006/relationships" xmlns:p="http://schemas.openxmlformats.org/presentationml/2006/main">
  <p:tag name="GENSWF_SLIDE_UID" val="{69A4CF06-D02D-4936-A719-5CC2B83306E9}:278"/>
</p:tagLst>
</file>

<file path=ppt/theme/theme1.xml><?xml version="1.0" encoding="utf-8"?>
<a:theme xmlns:a="http://schemas.openxmlformats.org/drawingml/2006/main" name="DTMO Template">
  <a:themeElements>
    <a:clrScheme name="DTMO">
      <a:dk1>
        <a:srgbClr val="00467F"/>
      </a:dk1>
      <a:lt1>
        <a:srgbClr val="FFFFFF"/>
      </a:lt1>
      <a:dk2>
        <a:srgbClr val="000000"/>
      </a:dk2>
      <a:lt2>
        <a:srgbClr val="FFFFFF"/>
      </a:lt2>
      <a:accent1>
        <a:srgbClr val="65778F"/>
      </a:accent1>
      <a:accent2>
        <a:srgbClr val="AED182"/>
      </a:accent2>
      <a:accent3>
        <a:srgbClr val="8AD3ED"/>
      </a:accent3>
      <a:accent4>
        <a:srgbClr val="00467F"/>
      </a:accent4>
      <a:accent5>
        <a:srgbClr val="8DAECA"/>
      </a:accent5>
      <a:accent6>
        <a:srgbClr val="FACC80"/>
      </a:accent6>
      <a:hlink>
        <a:srgbClr val="44546A"/>
      </a:hlink>
      <a:folHlink>
        <a:srgbClr val="4454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4000" dirty="0" err="1" smtClean="0"/>
        </a:defPPr>
      </a:lstStyle>
    </a:txDef>
  </a:objectDefaults>
  <a:extraClrSchemeLst/>
  <a:extLst>
    <a:ext uri="{05A4C25C-085E-4340-85A3-A5531E510DB2}">
      <thm15:themeFamily xmlns:thm15="http://schemas.microsoft.com/office/thememl/2012/main" name="Presentation1" id="{BF88A50A-3E7F-4389-94D1-BCA77BB15E95}" vid="{C886C2E5-C4B4-402D-9B22-38BDC4D29C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ection xmlns="185e81ee-7a1d-4424-ae79-16695fd8812b">03 DTMO Templates</Sec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B5AFF425D2F54AA39D3F6F4F784807" ma:contentTypeVersion="3" ma:contentTypeDescription="Create a new document." ma:contentTypeScope="" ma:versionID="f30cfa756f63b57c9ea85c9cdc7a09b2">
  <xsd:schema xmlns:xsd="http://www.w3.org/2001/XMLSchema" xmlns:xs="http://www.w3.org/2001/XMLSchema" xmlns:p="http://schemas.microsoft.com/office/2006/metadata/properties" xmlns:ns2="185e81ee-7a1d-4424-ae79-16695fd8812b" xmlns:ns3="d6d06f8d-51f2-44b3-85ae-db56093fca59" targetNamespace="http://schemas.microsoft.com/office/2006/metadata/properties" ma:root="true" ma:fieldsID="3bb7fd71e7c1db90c6df5348674406e3" ns2:_="" ns3:_="">
    <xsd:import namespace="185e81ee-7a1d-4424-ae79-16695fd8812b"/>
    <xsd:import namespace="d6d06f8d-51f2-44b3-85ae-db56093fca59"/>
    <xsd:element name="properties">
      <xsd:complexType>
        <xsd:sequence>
          <xsd:element name="documentManagement">
            <xsd:complexType>
              <xsd:all>
                <xsd:element ref="ns2:Se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5e81ee-7a1d-4424-ae79-16695fd8812b" elementFormDefault="qualified">
    <xsd:import namespace="http://schemas.microsoft.com/office/2006/documentManagement/types"/>
    <xsd:import namespace="http://schemas.microsoft.com/office/infopath/2007/PartnerControls"/>
    <xsd:element name="Section" ma:index="8" nillable="true" ma:displayName="Section" ma:default="03 DTMO Templates" ma:format="Dropdown" ma:internalName="Section">
      <xsd:simpleType>
        <xsd:restriction base="dms:Choice">
          <xsd:enumeration value="03 DTMO Templates"/>
          <xsd:enumeration value="02 Graphics"/>
          <xsd:enumeration value="04 DHRA/P&amp;R/Other DoD Templates"/>
          <xsd:enumeration value="01 Guides"/>
          <xsd:enumeration value="05 Specialty Templates"/>
          <xsd:enumeration value="06 DTMO Master Style Sheets"/>
        </xsd:restriction>
      </xsd:simpleType>
    </xsd:element>
  </xsd:schema>
  <xsd:schema xmlns:xsd="http://www.w3.org/2001/XMLSchema" xmlns:xs="http://www.w3.org/2001/XMLSchema" xmlns:dms="http://schemas.microsoft.com/office/2006/documentManagement/types" xmlns:pc="http://schemas.microsoft.com/office/infopath/2007/PartnerControls" targetNamespace="d6d06f8d-51f2-44b3-85ae-db56093fca59"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4FC648-6905-447E-8578-BAF7EDA6EFB6}">
  <ds:schemaRefs>
    <ds:schemaRef ds:uri="http://schemas.microsoft.com/sharepoint/v3/contenttype/forms"/>
  </ds:schemaRefs>
</ds:datastoreItem>
</file>

<file path=customXml/itemProps2.xml><?xml version="1.0" encoding="utf-8"?>
<ds:datastoreItem xmlns:ds="http://schemas.openxmlformats.org/officeDocument/2006/customXml" ds:itemID="{12F7C0F1-EF5D-4BA6-9E13-150EE21BE035}">
  <ds:schemaRefs>
    <ds:schemaRef ds:uri="http://schemas.microsoft.com/office/2006/metadata/properties"/>
    <ds:schemaRef ds:uri="http://schemas.microsoft.com/office/infopath/2007/PartnerControls"/>
    <ds:schemaRef ds:uri="185e81ee-7a1d-4424-ae79-16695fd8812b"/>
  </ds:schemaRefs>
</ds:datastoreItem>
</file>

<file path=customXml/itemProps3.xml><?xml version="1.0" encoding="utf-8"?>
<ds:datastoreItem xmlns:ds="http://schemas.openxmlformats.org/officeDocument/2006/customXml" ds:itemID="{702A6226-9F75-47B3-9BCF-69BA1208E2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5e81ee-7a1d-4424-ae79-16695fd8812b"/>
    <ds:schemaRef ds:uri="d6d06f8d-51f2-44b3-85ae-db56093fca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316</TotalTime>
  <Words>3527</Words>
  <Application>Microsoft Office PowerPoint</Application>
  <PresentationFormat>On-screen Show (16:9)</PresentationFormat>
  <Paragraphs>444</Paragraphs>
  <Slides>43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Wingdings</vt:lpstr>
      <vt:lpstr>DTMO Template</vt:lpstr>
      <vt:lpstr>Welcome to the TAC Outreach Call</vt:lpstr>
      <vt:lpstr>TAC Outreach Call FY23 MR4, Announcements, and Updates </vt:lpstr>
      <vt:lpstr>PowerPoint Presentation</vt:lpstr>
      <vt:lpstr>Top Issues for October</vt:lpstr>
      <vt:lpstr>Excellence in Practice Awards – Nominations </vt:lpstr>
      <vt:lpstr>Excellence in Practice Awards – Nominations </vt:lpstr>
      <vt:lpstr>Excellence in Practice Awards – Nominations </vt:lpstr>
      <vt:lpstr>NDTA-DTMO GovTravels Symposium 2024 (cont.)</vt:lpstr>
      <vt:lpstr>NDTA-DTMO GovTravels Symposium 2024 (cont.)</vt:lpstr>
      <vt:lpstr>NDTA-DTMO GovTravels Symposium 2024 (cont.)</vt:lpstr>
      <vt:lpstr>DTMO Joins LinkedIn</vt:lpstr>
      <vt:lpstr>DoD Installation Name Changes </vt:lpstr>
      <vt:lpstr>DoD Installation Name Changes  (cont.)</vt:lpstr>
      <vt:lpstr>Affected Army installations</vt:lpstr>
      <vt:lpstr>Affected Army installations</vt:lpstr>
      <vt:lpstr>How to Handle Travel Documents</vt:lpstr>
      <vt:lpstr>Trips created in FY23 for travel that occurs exclusively in FY23</vt:lpstr>
      <vt:lpstr>Trips created in FY23 for travel that begins in FY23 and crosses into FY24</vt:lpstr>
      <vt:lpstr>Trips created in FY23 for travel that begins in FY23 and crosses into FY24</vt:lpstr>
      <vt:lpstr>Trips created in FY23 for travel that begins in FY23 and crosses into FY24</vt:lpstr>
      <vt:lpstr>Trips created in FY23 for travel that begins in FY23 and crosses into FY24</vt:lpstr>
      <vt:lpstr>Trips created in FY23 for travel that begins in FY23 and crosses into FY24</vt:lpstr>
      <vt:lpstr>Trips created in FY23 for travel that begins in FY23 and crosses into FY24</vt:lpstr>
      <vt:lpstr>Trips created in FY23 for travel that begins in FY23 and crosses into FY24</vt:lpstr>
      <vt:lpstr>Trips created in FY23 for travel that begins in FY23 and crosses into FY24</vt:lpstr>
      <vt:lpstr>Trips created in FY23 for travel that occurs exclusively in FY24 </vt:lpstr>
      <vt:lpstr>Trips created in FY23 for travel that occurs exclusively in FY24 </vt:lpstr>
      <vt:lpstr>Trips created in FY23 for travel that occurs exclusively in FY24 </vt:lpstr>
      <vt:lpstr>Trips created in FY23 for travel that occurs exclusively in FY24 </vt:lpstr>
      <vt:lpstr>FY23 Maintenance Release 4</vt:lpstr>
      <vt:lpstr>FY23 Maintenance Release 4 – Pilot Organizations</vt:lpstr>
      <vt:lpstr>FY23 MR4 Contents</vt:lpstr>
      <vt:lpstr>FY23 MR4 Contents (cont.)</vt:lpstr>
      <vt:lpstr>FY23 MR4 Contents (cont.)</vt:lpstr>
      <vt:lpstr>FY23 MR4 Contents (cont.)</vt:lpstr>
      <vt:lpstr>FY23 MR4 Contents (cont.)</vt:lpstr>
      <vt:lpstr>FY23 MR4 Enhancement</vt:lpstr>
      <vt:lpstr>FY23 MR4 Enhancement</vt:lpstr>
      <vt:lpstr>FY23 MR4 Enhancement</vt:lpstr>
      <vt:lpstr>Future Outreach Schedule for November and December</vt:lpstr>
      <vt:lpstr>Resources</vt:lpstr>
      <vt:lpstr>Resources (cont.)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TAC Outreach Call</dc:title>
  <dc:creator>Greene, Dan - US</dc:creator>
  <dc:description>The service member photo has been cropped to emphasize the subject</dc:description>
  <cp:lastModifiedBy>Greene, Dan - US</cp:lastModifiedBy>
  <cp:revision>5</cp:revision>
  <dcterms:created xsi:type="dcterms:W3CDTF">2023-10-19T10:33:42Z</dcterms:created>
  <dcterms:modified xsi:type="dcterms:W3CDTF">2023-10-20T16:49:44Z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0x01010035B5AFF425D2F54AA39D3F6F4F784807</vt:lpwstr>
  </property>
</Properties>
</file>