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8" r:id="rId1"/>
  </p:sldMasterIdLst>
  <p:notesMasterIdLst>
    <p:notesMasterId r:id="rId46"/>
  </p:notesMasterIdLst>
  <p:handoutMasterIdLst>
    <p:handoutMasterId r:id="rId47"/>
  </p:handoutMasterIdLst>
  <p:sldIdLst>
    <p:sldId id="367" r:id="rId2"/>
    <p:sldId id="420" r:id="rId3"/>
    <p:sldId id="421" r:id="rId4"/>
    <p:sldId id="368" r:id="rId5"/>
    <p:sldId id="783" r:id="rId6"/>
    <p:sldId id="422" r:id="rId7"/>
    <p:sldId id="784" r:id="rId8"/>
    <p:sldId id="785" r:id="rId9"/>
    <p:sldId id="786" r:id="rId10"/>
    <p:sldId id="789" r:id="rId11"/>
    <p:sldId id="787" r:id="rId12"/>
    <p:sldId id="426" r:id="rId13"/>
    <p:sldId id="427" r:id="rId14"/>
    <p:sldId id="428" r:id="rId15"/>
    <p:sldId id="429" r:id="rId16"/>
    <p:sldId id="430" r:id="rId17"/>
    <p:sldId id="431" r:id="rId18"/>
    <p:sldId id="432" r:id="rId19"/>
    <p:sldId id="433" r:id="rId20"/>
    <p:sldId id="788" r:id="rId21"/>
    <p:sldId id="451" r:id="rId22"/>
    <p:sldId id="452" r:id="rId23"/>
    <p:sldId id="434" r:id="rId24"/>
    <p:sldId id="450" r:id="rId25"/>
    <p:sldId id="423" r:id="rId26"/>
    <p:sldId id="424" r:id="rId27"/>
    <p:sldId id="425" r:id="rId28"/>
    <p:sldId id="779" r:id="rId29"/>
    <p:sldId id="780" r:id="rId30"/>
    <p:sldId id="781" r:id="rId31"/>
    <p:sldId id="782" r:id="rId32"/>
    <p:sldId id="791" r:id="rId33"/>
    <p:sldId id="790" r:id="rId34"/>
    <p:sldId id="792" r:id="rId35"/>
    <p:sldId id="793" r:id="rId36"/>
    <p:sldId id="795" r:id="rId37"/>
    <p:sldId id="796" r:id="rId38"/>
    <p:sldId id="794" r:id="rId39"/>
    <p:sldId id="797" r:id="rId40"/>
    <p:sldId id="798" r:id="rId41"/>
    <p:sldId id="799" r:id="rId42"/>
    <p:sldId id="800" r:id="rId43"/>
    <p:sldId id="419" r:id="rId44"/>
    <p:sldId id="369" r:id="rId45"/>
  </p:sldIdLst>
  <p:sldSz cx="12192000" cy="6858000"/>
  <p:notesSz cx="6881813" cy="9296400"/>
  <p:custDataLst>
    <p:tags r:id="rId48"/>
  </p:custDataLst>
  <p:defaultTextStyle>
    <a:defPPr>
      <a:defRPr lang="en-US"/>
    </a:defPPr>
    <a:lvl1pPr algn="l" rtl="0" fontAlgn="base">
      <a:spcBef>
        <a:spcPct val="0"/>
      </a:spcBef>
      <a:spcAft>
        <a:spcPct val="0"/>
      </a:spcAft>
      <a:defRPr sz="3600" b="1" i="1" kern="1200">
        <a:solidFill>
          <a:schemeClr val="tx1"/>
        </a:solidFill>
        <a:latin typeface="Arial Rounded MT Bold" pitchFamily="34" charset="0"/>
        <a:ea typeface="+mn-ea"/>
        <a:cs typeface="+mn-cs"/>
      </a:defRPr>
    </a:lvl1pPr>
    <a:lvl2pPr marL="457200" algn="l" rtl="0" fontAlgn="base">
      <a:spcBef>
        <a:spcPct val="0"/>
      </a:spcBef>
      <a:spcAft>
        <a:spcPct val="0"/>
      </a:spcAft>
      <a:defRPr sz="3600" b="1" i="1" kern="1200">
        <a:solidFill>
          <a:schemeClr val="tx1"/>
        </a:solidFill>
        <a:latin typeface="Arial Rounded MT Bold" pitchFamily="34" charset="0"/>
        <a:ea typeface="+mn-ea"/>
        <a:cs typeface="+mn-cs"/>
      </a:defRPr>
    </a:lvl2pPr>
    <a:lvl3pPr marL="914400" algn="l" rtl="0" fontAlgn="base">
      <a:spcBef>
        <a:spcPct val="0"/>
      </a:spcBef>
      <a:spcAft>
        <a:spcPct val="0"/>
      </a:spcAft>
      <a:defRPr sz="3600" b="1" i="1" kern="1200">
        <a:solidFill>
          <a:schemeClr val="tx1"/>
        </a:solidFill>
        <a:latin typeface="Arial Rounded MT Bold" pitchFamily="34" charset="0"/>
        <a:ea typeface="+mn-ea"/>
        <a:cs typeface="+mn-cs"/>
      </a:defRPr>
    </a:lvl3pPr>
    <a:lvl4pPr marL="1371600" algn="l" rtl="0" fontAlgn="base">
      <a:spcBef>
        <a:spcPct val="0"/>
      </a:spcBef>
      <a:spcAft>
        <a:spcPct val="0"/>
      </a:spcAft>
      <a:defRPr sz="3600" b="1" i="1" kern="1200">
        <a:solidFill>
          <a:schemeClr val="tx1"/>
        </a:solidFill>
        <a:latin typeface="Arial Rounded MT Bold" pitchFamily="34" charset="0"/>
        <a:ea typeface="+mn-ea"/>
        <a:cs typeface="+mn-cs"/>
      </a:defRPr>
    </a:lvl4pPr>
    <a:lvl5pPr marL="1828800" algn="l" rtl="0" fontAlgn="base">
      <a:spcBef>
        <a:spcPct val="0"/>
      </a:spcBef>
      <a:spcAft>
        <a:spcPct val="0"/>
      </a:spcAft>
      <a:defRPr sz="3600" b="1" i="1" kern="1200">
        <a:solidFill>
          <a:schemeClr val="tx1"/>
        </a:solidFill>
        <a:latin typeface="Arial Rounded MT Bold" pitchFamily="34" charset="0"/>
        <a:ea typeface="+mn-ea"/>
        <a:cs typeface="+mn-cs"/>
      </a:defRPr>
    </a:lvl5pPr>
    <a:lvl6pPr marL="2286000" algn="l" defTabSz="914400" rtl="0" eaLnBrk="1" latinLnBrk="0" hangingPunct="1">
      <a:defRPr sz="3600" b="1" i="1" kern="1200">
        <a:solidFill>
          <a:schemeClr val="tx1"/>
        </a:solidFill>
        <a:latin typeface="Arial Rounded MT Bold" pitchFamily="34" charset="0"/>
        <a:ea typeface="+mn-ea"/>
        <a:cs typeface="+mn-cs"/>
      </a:defRPr>
    </a:lvl6pPr>
    <a:lvl7pPr marL="2743200" algn="l" defTabSz="914400" rtl="0" eaLnBrk="1" latinLnBrk="0" hangingPunct="1">
      <a:defRPr sz="3600" b="1" i="1" kern="1200">
        <a:solidFill>
          <a:schemeClr val="tx1"/>
        </a:solidFill>
        <a:latin typeface="Arial Rounded MT Bold" pitchFamily="34" charset="0"/>
        <a:ea typeface="+mn-ea"/>
        <a:cs typeface="+mn-cs"/>
      </a:defRPr>
    </a:lvl7pPr>
    <a:lvl8pPr marL="3200400" algn="l" defTabSz="914400" rtl="0" eaLnBrk="1" latinLnBrk="0" hangingPunct="1">
      <a:defRPr sz="3600" b="1" i="1" kern="1200">
        <a:solidFill>
          <a:schemeClr val="tx1"/>
        </a:solidFill>
        <a:latin typeface="Arial Rounded MT Bold" pitchFamily="34" charset="0"/>
        <a:ea typeface="+mn-ea"/>
        <a:cs typeface="+mn-cs"/>
      </a:defRPr>
    </a:lvl8pPr>
    <a:lvl9pPr marL="3657600" algn="l" defTabSz="914400" rtl="0" eaLnBrk="1" latinLnBrk="0" hangingPunct="1">
      <a:defRPr sz="3600" b="1" i="1" kern="1200">
        <a:solidFill>
          <a:schemeClr val="tx1"/>
        </a:solidFill>
        <a:latin typeface="Arial Rounded MT Bold"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FF00"/>
    <a:srgbClr val="000066"/>
    <a:srgbClr val="DDDDDD"/>
    <a:srgbClr val="0000CC"/>
    <a:srgbClr val="0033CC"/>
    <a:srgbClr val="0000FF"/>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89437" autoAdjust="0"/>
  </p:normalViewPr>
  <p:slideViewPr>
    <p:cSldViewPr>
      <p:cViewPr>
        <p:scale>
          <a:sx n="100" d="100"/>
          <a:sy n="100" d="100"/>
        </p:scale>
        <p:origin x="114" y="24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392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i="0">
                <a:latin typeface="Arial" charset="0"/>
              </a:defRPr>
            </a:lvl1pPr>
          </a:lstStyle>
          <a:p>
            <a:pPr>
              <a:defRPr/>
            </a:pPr>
            <a:endParaRPr lang="en-US"/>
          </a:p>
        </p:txBody>
      </p:sp>
      <p:sp>
        <p:nvSpPr>
          <p:cNvPr id="104451" name="Rectangle 3"/>
          <p:cNvSpPr>
            <a:spLocks noGrp="1" noChangeArrowheads="1"/>
          </p:cNvSpPr>
          <p:nvPr>
            <p:ph type="dt" sz="quarter" idx="1"/>
          </p:nvPr>
        </p:nvSpPr>
        <p:spPr bwMode="auto">
          <a:xfrm>
            <a:off x="3897313" y="0"/>
            <a:ext cx="2982912"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i="0">
                <a:latin typeface="Arial" charset="0"/>
              </a:defRPr>
            </a:lvl1pPr>
          </a:lstStyle>
          <a:p>
            <a:pPr>
              <a:defRPr/>
            </a:pPr>
            <a:endParaRPr lang="en-US"/>
          </a:p>
        </p:txBody>
      </p:sp>
      <p:sp>
        <p:nvSpPr>
          <p:cNvPr id="104452" name="Rectangle 4"/>
          <p:cNvSpPr>
            <a:spLocks noGrp="1" noChangeArrowheads="1"/>
          </p:cNvSpPr>
          <p:nvPr>
            <p:ph type="ftr" sz="quarter" idx="2"/>
          </p:nvPr>
        </p:nvSpPr>
        <p:spPr bwMode="auto">
          <a:xfrm>
            <a:off x="0" y="8829675"/>
            <a:ext cx="2982913"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i="0">
                <a:latin typeface="Arial" charset="0"/>
              </a:defRPr>
            </a:lvl1pPr>
          </a:lstStyle>
          <a:p>
            <a:pPr>
              <a:defRPr/>
            </a:pPr>
            <a:endParaRPr lang="en-US"/>
          </a:p>
        </p:txBody>
      </p:sp>
      <p:sp>
        <p:nvSpPr>
          <p:cNvPr id="104453" name="Rectangle 5"/>
          <p:cNvSpPr>
            <a:spLocks noGrp="1" noChangeArrowheads="1"/>
          </p:cNvSpPr>
          <p:nvPr>
            <p:ph type="sldNum" sz="quarter" idx="3"/>
          </p:nvPr>
        </p:nvSpPr>
        <p:spPr bwMode="auto">
          <a:xfrm>
            <a:off x="3897313" y="8829675"/>
            <a:ext cx="2982912"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i="0">
                <a:latin typeface="Arial" charset="0"/>
              </a:defRPr>
            </a:lvl1pPr>
          </a:lstStyle>
          <a:p>
            <a:pPr>
              <a:defRPr/>
            </a:pPr>
            <a:fld id="{0EF6B218-7AE7-47E0-8E36-3C02FFE35A3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defRPr sz="1200" b="0" i="0">
                <a:latin typeface="Arial" charset="0"/>
              </a:defRPr>
            </a:lvl1pPr>
          </a:lstStyle>
          <a:p>
            <a:pPr>
              <a:defRPr/>
            </a:pPr>
            <a:endParaRPr lang="en-US"/>
          </a:p>
        </p:txBody>
      </p:sp>
      <p:sp>
        <p:nvSpPr>
          <p:cNvPr id="4099" name="Rectangle 3"/>
          <p:cNvSpPr>
            <a:spLocks noGrp="1" noChangeArrowheads="1"/>
          </p:cNvSpPr>
          <p:nvPr>
            <p:ph type="dt" idx="1"/>
          </p:nvPr>
        </p:nvSpPr>
        <p:spPr bwMode="auto">
          <a:xfrm>
            <a:off x="3897313" y="0"/>
            <a:ext cx="2982912"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b="0" i="0">
                <a:latin typeface="Arial" charset="0"/>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342900" y="696913"/>
            <a:ext cx="61976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8975" y="4416425"/>
            <a:ext cx="5503863"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29675"/>
            <a:ext cx="2982913"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defRPr sz="1200" b="0" i="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97313" y="8829675"/>
            <a:ext cx="2982912"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b="0" i="0">
                <a:latin typeface="Arial" charset="0"/>
              </a:defRPr>
            </a:lvl1pPr>
          </a:lstStyle>
          <a:p>
            <a:pPr>
              <a:defRPr/>
            </a:pPr>
            <a:fld id="{E57652BA-BA23-463A-8525-ADC0741C79A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0A2872-69D9-445B-8B50-85EF98B36789}"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xfrm>
            <a:off x="342900" y="696913"/>
            <a:ext cx="6197600" cy="3486150"/>
          </a:xfrm>
          <a:ln/>
        </p:spPr>
      </p:sp>
      <p:sp>
        <p:nvSpPr>
          <p:cNvPr id="12291" name="Rectangle 3"/>
          <p:cNvSpPr>
            <a:spLocks noGrp="1" noChangeArrowheads="1"/>
          </p:cNvSpPr>
          <p:nvPr>
            <p:ph type="body" idx="1"/>
          </p:nvPr>
        </p:nvSpPr>
        <p:spPr>
          <a:noFill/>
          <a:ln/>
        </p:spPr>
        <p:txBody>
          <a:bodyPr/>
          <a:lstStyle/>
          <a:p>
            <a:endParaRPr lang="en-US" dirty="0">
              <a:latin typeface="Arial" pitchFamily="34" charset="0"/>
            </a:endParaRPr>
          </a:p>
        </p:txBody>
      </p:sp>
    </p:spTree>
    <p:extLst>
      <p:ext uri="{BB962C8B-B14F-4D97-AF65-F5344CB8AC3E}">
        <p14:creationId xmlns:p14="http://schemas.microsoft.com/office/powerpoint/2010/main" val="2869319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342900" y="695325"/>
            <a:ext cx="6203950" cy="3490913"/>
          </a:xfrm>
          <a:ln/>
        </p:spPr>
      </p:sp>
      <p:sp>
        <p:nvSpPr>
          <p:cNvPr id="11267" name="Rectangle 3"/>
          <p:cNvSpPr>
            <a:spLocks noGrp="1" noChangeArrowheads="1"/>
          </p:cNvSpPr>
          <p:nvPr>
            <p:ph type="body" idx="1"/>
          </p:nvPr>
        </p:nvSpPr>
        <p:spPr>
          <a:xfrm>
            <a:off x="914400" y="4414838"/>
            <a:ext cx="5053013" cy="4186237"/>
          </a:xfrm>
          <a:noFill/>
          <a:ln/>
        </p:spPr>
        <p:txBody>
          <a:bodyPr lIns="90730" tIns="45363" rIns="90730" bIns="45363"/>
          <a:lstStyle/>
          <a:p>
            <a:endParaRPr lang="en-US">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DTMP PPT Title Illustration (b)"/>
          <p:cNvPicPr>
            <a:picLocks noChangeAspect="1" noChangeArrowheads="1"/>
          </p:cNvPicPr>
          <p:nvPr userDrawn="1"/>
        </p:nvPicPr>
        <p:blipFill rotWithShape="1">
          <a:blip r:embed="rId2" cstate="print"/>
          <a:srcRect t="16667"/>
          <a:stretch/>
        </p:blipFill>
        <p:spPr bwMode="auto">
          <a:xfrm>
            <a:off x="2118" y="1143000"/>
            <a:ext cx="12187767" cy="5715000"/>
          </a:xfrm>
          <a:prstGeom prst="rect">
            <a:avLst/>
          </a:prstGeom>
          <a:noFill/>
          <a:ln w="9525">
            <a:noFill/>
            <a:miter lim="800000"/>
            <a:headEnd/>
            <a:tailEnd/>
          </a:ln>
        </p:spPr>
      </p:pic>
      <p:sp>
        <p:nvSpPr>
          <p:cNvPr id="5" name="Text Box 5"/>
          <p:cNvSpPr txBox="1">
            <a:spLocks noChangeArrowheads="1"/>
          </p:cNvSpPr>
          <p:nvPr userDrawn="1"/>
        </p:nvSpPr>
        <p:spPr bwMode="auto">
          <a:xfrm>
            <a:off x="2235200" y="501651"/>
            <a:ext cx="9652000" cy="646331"/>
          </a:xfrm>
          <a:prstGeom prst="rect">
            <a:avLst/>
          </a:prstGeom>
          <a:noFill/>
          <a:ln w="9525">
            <a:noFill/>
            <a:miter lim="800000"/>
            <a:headEnd/>
            <a:tailEnd/>
          </a:ln>
          <a:effectLst/>
        </p:spPr>
        <p:txBody>
          <a:bodyPr>
            <a:spAutoFit/>
          </a:bodyPr>
          <a:lstStyle/>
          <a:p>
            <a:pPr algn="l">
              <a:tabLst>
                <a:tab pos="3657600" algn="l"/>
              </a:tabLst>
              <a:defRPr/>
            </a:pPr>
            <a:r>
              <a:rPr lang="en-US" sz="3600" i="0" dirty="0">
                <a:solidFill>
                  <a:schemeClr val="accent2">
                    <a:lumMod val="75000"/>
                  </a:schemeClr>
                </a:solidFill>
                <a:latin typeface="Garamond" panose="02020404030301010803" pitchFamily="18" charset="0"/>
              </a:rPr>
              <a:t>Defense Travel Management Office</a:t>
            </a:r>
          </a:p>
        </p:txBody>
      </p:sp>
      <p:sp>
        <p:nvSpPr>
          <p:cNvPr id="6" name="Text Box 6"/>
          <p:cNvSpPr txBox="1">
            <a:spLocks noChangeArrowheads="1"/>
          </p:cNvSpPr>
          <p:nvPr userDrawn="1"/>
        </p:nvSpPr>
        <p:spPr bwMode="auto">
          <a:xfrm>
            <a:off x="9434771" y="6565612"/>
            <a:ext cx="2757230" cy="307777"/>
          </a:xfrm>
          <a:prstGeom prst="rect">
            <a:avLst/>
          </a:prstGeom>
          <a:noFill/>
          <a:ln w="9525">
            <a:noFill/>
            <a:miter lim="800000"/>
            <a:headEnd/>
            <a:tailEnd/>
          </a:ln>
          <a:effectLst/>
        </p:spPr>
        <p:txBody>
          <a:bodyPr wrap="none" anchor="ctr">
            <a:spAutoFit/>
          </a:bodyPr>
          <a:lstStyle/>
          <a:p>
            <a:pPr algn="r">
              <a:defRPr/>
            </a:pPr>
            <a:r>
              <a:rPr lang="en-US" sz="1400" b="0" i="0" dirty="0">
                <a:solidFill>
                  <a:schemeClr val="accent2">
                    <a:lumMod val="75000"/>
                  </a:schemeClr>
                </a:solidFill>
                <a:latin typeface="Times New Roman" panose="02020603050405020304" pitchFamily="18" charset="0"/>
                <a:cs typeface="Times New Roman" panose="02020603050405020304" pitchFamily="18" charset="0"/>
              </a:rPr>
              <a:t>Defense Human Resources Activity</a:t>
            </a:r>
          </a:p>
        </p:txBody>
      </p:sp>
      <p:sp>
        <p:nvSpPr>
          <p:cNvPr id="7" name="Text Box 7"/>
          <p:cNvSpPr txBox="1">
            <a:spLocks noChangeArrowheads="1"/>
          </p:cNvSpPr>
          <p:nvPr userDrawn="1"/>
        </p:nvSpPr>
        <p:spPr bwMode="auto">
          <a:xfrm>
            <a:off x="0" y="6559550"/>
            <a:ext cx="1771639" cy="276999"/>
          </a:xfrm>
          <a:prstGeom prst="rect">
            <a:avLst/>
          </a:prstGeom>
          <a:noFill/>
          <a:ln w="9525">
            <a:noFill/>
            <a:miter lim="800000"/>
            <a:headEnd/>
            <a:tailEnd/>
          </a:ln>
          <a:effectLst/>
        </p:spPr>
        <p:txBody>
          <a:bodyPr wrap="none">
            <a:spAutoFit/>
          </a:bodyPr>
          <a:lstStyle/>
          <a:p>
            <a:pPr>
              <a:defRPr/>
            </a:pPr>
            <a:r>
              <a:rPr lang="en-US" sz="1200" b="0" i="0" dirty="0">
                <a:solidFill>
                  <a:schemeClr val="accent2">
                    <a:lumMod val="75000"/>
                  </a:schemeClr>
                </a:solidFill>
                <a:latin typeface="+mj-lt"/>
              </a:rPr>
              <a:t>Department of Defense</a:t>
            </a:r>
          </a:p>
        </p:txBody>
      </p:sp>
      <p:sp>
        <p:nvSpPr>
          <p:cNvPr id="191491" name="Rectangle 3"/>
          <p:cNvSpPr>
            <a:spLocks noGrp="1" noChangeArrowheads="1"/>
          </p:cNvSpPr>
          <p:nvPr>
            <p:ph type="ctrTitle"/>
          </p:nvPr>
        </p:nvSpPr>
        <p:spPr>
          <a:xfrm>
            <a:off x="914400" y="3797300"/>
            <a:ext cx="10363200" cy="685800"/>
          </a:xfrm>
        </p:spPr>
        <p:txBody>
          <a:bodyPr/>
          <a:lstStyle>
            <a:lvl1pPr>
              <a:defRPr>
                <a:solidFill>
                  <a:schemeClr val="accent2">
                    <a:lumMod val="75000"/>
                  </a:schemeClr>
                </a:solidFill>
              </a:defRPr>
            </a:lvl1pPr>
          </a:lstStyle>
          <a:p>
            <a:r>
              <a:rPr lang="en-US"/>
              <a:t>Click to edit Master title style</a:t>
            </a:r>
            <a:endParaRPr lang="en-US" dirty="0"/>
          </a:p>
        </p:txBody>
      </p:sp>
      <p:sp>
        <p:nvSpPr>
          <p:cNvPr id="191492" name="Rectangle 4"/>
          <p:cNvSpPr>
            <a:spLocks noGrp="1" noChangeArrowheads="1"/>
          </p:cNvSpPr>
          <p:nvPr>
            <p:ph type="subTitle" idx="1"/>
          </p:nvPr>
        </p:nvSpPr>
        <p:spPr>
          <a:xfrm>
            <a:off x="1066800" y="4670018"/>
            <a:ext cx="10058400" cy="533400"/>
          </a:xfrm>
        </p:spPr>
        <p:txBody>
          <a:bodyPr/>
          <a:lstStyle>
            <a:lvl1pPr marL="0" indent="0">
              <a:buFontTx/>
              <a:buNone/>
              <a:defRPr sz="1800">
                <a:solidFill>
                  <a:schemeClr val="accent2">
                    <a:lumMod val="75000"/>
                  </a:schemeClr>
                </a:solidFill>
              </a:defRPr>
            </a:lvl1pPr>
          </a:lstStyle>
          <a:p>
            <a:r>
              <a:rPr lang="en-US"/>
              <a:t>Click to edit Master subtitle style</a:t>
            </a:r>
            <a:endParaRPr lang="en-US" dirty="0"/>
          </a:p>
        </p:txBody>
      </p:sp>
      <p:sp>
        <p:nvSpPr>
          <p:cNvPr id="9" name="Footer Placeholder 8"/>
          <p:cNvSpPr>
            <a:spLocks noGrp="1" noChangeArrowheads="1"/>
          </p:cNvSpPr>
          <p:nvPr>
            <p:ph type="ftr" sz="quarter" idx="10"/>
          </p:nvPr>
        </p:nvSpPr>
        <p:spPr bwMode="auto">
          <a:xfrm>
            <a:off x="1066800" y="5629682"/>
            <a:ext cx="100584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0" hangingPunct="0">
              <a:defRPr sz="2000" b="0" i="0">
                <a:solidFill>
                  <a:schemeClr val="accent2">
                    <a:lumMod val="75000"/>
                  </a:schemeClr>
                </a:solidFill>
                <a:latin typeface="+mn-lt"/>
              </a:defRPr>
            </a:lvl1pPr>
          </a:lstStyle>
          <a:p>
            <a:pPr>
              <a:defRPr/>
            </a:pPr>
            <a:r>
              <a:rPr lang="en-US"/>
              <a:t>Presenter</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599" y="50801"/>
            <a:ext cx="1930399" cy="193039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sz="quarter" idx="10"/>
          </p:nvPr>
        </p:nvSpPr>
        <p:spPr>
          <a:ln/>
        </p:spPr>
        <p:txBody>
          <a:bodyPr/>
          <a:lstStyle>
            <a:lvl1pPr>
              <a:defRPr/>
            </a:lvl1pPr>
          </a:lstStyle>
          <a:p>
            <a:pPr>
              <a:defRPr/>
            </a:pPr>
            <a:fld id="{3288C918-86BF-4D34-816E-036D50FDDAA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64600" y="304800"/>
            <a:ext cx="27178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11200" y="304800"/>
            <a:ext cx="7950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sz="quarter" idx="10"/>
          </p:nvPr>
        </p:nvSpPr>
        <p:spPr>
          <a:ln/>
        </p:spPr>
        <p:txBody>
          <a:bodyPr/>
          <a:lstStyle>
            <a:lvl1pPr>
              <a:defRPr/>
            </a:lvl1pPr>
          </a:lstStyle>
          <a:p>
            <a:pPr>
              <a:defRPr/>
            </a:pPr>
            <a:fld id="{CB43E814-4FF9-49B2-9000-02D1567FD1D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15754" y="335256"/>
            <a:ext cx="10523846" cy="1036343"/>
          </a:xfrm>
        </p:spPr>
        <p:txBody>
          <a:bodyPr anchor="t" anchorCtr="0"/>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8"/>
          <p:cNvSpPr>
            <a:spLocks noGrp="1" noChangeArrowheads="1"/>
          </p:cNvSpPr>
          <p:nvPr>
            <p:ph type="sldNum" sz="quarter" idx="10"/>
          </p:nvPr>
        </p:nvSpPr>
        <p:spPr>
          <a:ln/>
        </p:spPr>
        <p:txBody>
          <a:bodyPr/>
          <a:lstStyle>
            <a:lvl1pPr>
              <a:defRPr/>
            </a:lvl1pPr>
          </a:lstStyle>
          <a:p>
            <a:pPr>
              <a:defRPr/>
            </a:pPr>
            <a:fld id="{7D187A4C-A87B-41AC-8A01-0B3AA42528A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556F2E6D-19CA-4801-B83B-EE318EBA962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524000"/>
            <a:ext cx="5843016"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842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0"/>
          </p:nvPr>
        </p:nvSpPr>
        <p:spPr>
          <a:ln/>
        </p:spPr>
        <p:txBody>
          <a:bodyPr/>
          <a:lstStyle>
            <a:lvl1pPr>
              <a:defRPr/>
            </a:lvl1pPr>
          </a:lstStyle>
          <a:p>
            <a:pPr>
              <a:defRPr/>
            </a:pPr>
            <a:fld id="{3124B1D6-EBB5-4354-B14A-3FFCD6D57982}" type="slidenum">
              <a:rPr lang="en-US"/>
              <a:pPr>
                <a:defRPr/>
              </a:pPr>
              <a:t>‹#›</a:t>
            </a:fld>
            <a:endParaRPr lang="en-US"/>
          </a:p>
        </p:txBody>
      </p:sp>
      <p:sp>
        <p:nvSpPr>
          <p:cNvPr id="7" name="Title 1">
            <a:extLst>
              <a:ext uri="{FF2B5EF4-FFF2-40B4-BE49-F238E27FC236}">
                <a16:creationId xmlns:a16="http://schemas.microsoft.com/office/drawing/2014/main" id="{CCAF4BC3-3FE4-4552-BC13-C52C3E4CAE8B}"/>
              </a:ext>
            </a:extLst>
          </p:cNvPr>
          <p:cNvSpPr>
            <a:spLocks noGrp="1"/>
          </p:cNvSpPr>
          <p:nvPr>
            <p:ph type="title"/>
          </p:nvPr>
        </p:nvSpPr>
        <p:spPr>
          <a:xfrm>
            <a:off x="1515754" y="335256"/>
            <a:ext cx="10523846" cy="1036343"/>
          </a:xfrm>
        </p:spPr>
        <p:txBody>
          <a:bodyPr anchor="t" anchorCtr="0"/>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 y="1487488"/>
            <a:ext cx="5925312"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200" y="2297112"/>
            <a:ext cx="59253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7" y="1487488"/>
            <a:ext cx="5922433"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297112"/>
            <a:ext cx="59224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8"/>
          <p:cNvSpPr>
            <a:spLocks noGrp="1" noChangeArrowheads="1"/>
          </p:cNvSpPr>
          <p:nvPr>
            <p:ph type="sldNum" sz="quarter" idx="10"/>
          </p:nvPr>
        </p:nvSpPr>
        <p:spPr>
          <a:ln/>
        </p:spPr>
        <p:txBody>
          <a:bodyPr/>
          <a:lstStyle>
            <a:lvl1pPr>
              <a:defRPr/>
            </a:lvl1pPr>
          </a:lstStyle>
          <a:p>
            <a:pPr>
              <a:defRPr/>
            </a:pPr>
            <a:fld id="{C3F10A27-4C1C-4EF2-9FDA-AFBAD6E84234}" type="slidenum">
              <a:rPr lang="en-US"/>
              <a:pPr>
                <a:defRPr/>
              </a:pPr>
              <a:t>‹#›</a:t>
            </a:fld>
            <a:endParaRPr lang="en-US"/>
          </a:p>
        </p:txBody>
      </p:sp>
      <p:sp>
        <p:nvSpPr>
          <p:cNvPr id="8" name="Title 1">
            <a:extLst>
              <a:ext uri="{FF2B5EF4-FFF2-40B4-BE49-F238E27FC236}">
                <a16:creationId xmlns:a16="http://schemas.microsoft.com/office/drawing/2014/main" id="{93C80426-C235-4612-B494-CF6737664FDD}"/>
              </a:ext>
            </a:extLst>
          </p:cNvPr>
          <p:cNvSpPr>
            <a:spLocks noGrp="1"/>
          </p:cNvSpPr>
          <p:nvPr>
            <p:ph type="title"/>
          </p:nvPr>
        </p:nvSpPr>
        <p:spPr>
          <a:xfrm>
            <a:off x="1515754" y="335256"/>
            <a:ext cx="10600046" cy="1036343"/>
          </a:xfrm>
        </p:spPr>
        <p:txBody>
          <a:bodyPr anchor="t" anchorCtr="0"/>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8"/>
          <p:cNvSpPr>
            <a:spLocks noGrp="1" noChangeArrowheads="1"/>
          </p:cNvSpPr>
          <p:nvPr>
            <p:ph type="sldNum" sz="quarter" idx="10"/>
          </p:nvPr>
        </p:nvSpPr>
        <p:spPr>
          <a:ln/>
        </p:spPr>
        <p:txBody>
          <a:bodyPr/>
          <a:lstStyle>
            <a:lvl1pPr>
              <a:defRPr/>
            </a:lvl1pPr>
          </a:lstStyle>
          <a:p>
            <a:pPr>
              <a:defRPr/>
            </a:pPr>
            <a:fld id="{2F0929F1-07A1-4AA4-9967-21939AC5EBD9}" type="slidenum">
              <a:rPr lang="en-US"/>
              <a:pPr>
                <a:defRPr/>
              </a:pPr>
              <a:t>‹#›</a:t>
            </a:fld>
            <a:endParaRPr lang="en-US"/>
          </a:p>
        </p:txBody>
      </p:sp>
      <p:sp>
        <p:nvSpPr>
          <p:cNvPr id="4" name="Title 1">
            <a:extLst>
              <a:ext uri="{FF2B5EF4-FFF2-40B4-BE49-F238E27FC236}">
                <a16:creationId xmlns:a16="http://schemas.microsoft.com/office/drawing/2014/main" id="{BA418D99-B626-4280-ADF8-BA825272FB5B}"/>
              </a:ext>
            </a:extLst>
          </p:cNvPr>
          <p:cNvSpPr>
            <a:spLocks noGrp="1"/>
          </p:cNvSpPr>
          <p:nvPr>
            <p:ph type="title"/>
          </p:nvPr>
        </p:nvSpPr>
        <p:spPr>
          <a:xfrm>
            <a:off x="1515754" y="335256"/>
            <a:ext cx="10523846" cy="1036343"/>
          </a:xfrm>
        </p:spPr>
        <p:txBody>
          <a:bodyPr anchor="t" anchorCtr="0"/>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AE996456-A239-4CAC-9D7B-FBB676CEB3E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7800" y="604836"/>
            <a:ext cx="3630084" cy="1100136"/>
          </a:xfrm>
        </p:spPr>
        <p:txBody>
          <a:bodyPr anchor="t" anchorCtr="0"/>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5257800" y="609600"/>
            <a:ext cx="6815667" cy="55165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7800" y="1828800"/>
            <a:ext cx="3630084" cy="44411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4AFD6DA2-A67D-4367-A576-3A7B6D73CC3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AD126EDE-1837-4961-B4BD-07E1568E36C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DTMP PPT Slide Base Swoop"/>
          <p:cNvPicPr>
            <a:picLocks noChangeAspect="1" noChangeArrowheads="1"/>
          </p:cNvPicPr>
          <p:nvPr/>
        </p:nvPicPr>
        <p:blipFill>
          <a:blip r:embed="rId13" cstate="print"/>
          <a:srcRect/>
          <a:stretch>
            <a:fillRect/>
          </a:stretch>
        </p:blipFill>
        <p:spPr bwMode="auto">
          <a:xfrm>
            <a:off x="0" y="6327776"/>
            <a:ext cx="12192000" cy="530225"/>
          </a:xfrm>
          <a:prstGeom prst="rect">
            <a:avLst/>
          </a:prstGeom>
          <a:noFill/>
          <a:ln w="9525">
            <a:noFill/>
            <a:miter lim="800000"/>
            <a:headEnd/>
            <a:tailEnd/>
          </a:ln>
        </p:spPr>
      </p:pic>
      <p:pic>
        <p:nvPicPr>
          <p:cNvPr id="1027" name="Picture 3" descr="DTMP PPT Slide Top Swoop"/>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0" b="45087" l="133" r="99867">
                        <a14:foregroundMark x1="533" y1="12717" x2="3267" y2="1156"/>
                        <a14:foregroundMark x1="91133" y1="14451" x2="99933" y2="39884"/>
                        <a14:foregroundMark x1="79733" y1="37572" x2="92267" y2="16763"/>
                        <a14:foregroundMark x1="85867" y1="38728" x2="93333" y2="26012"/>
                        <a14:foregroundMark x1="82267" y1="37572" x2="99867" y2="43931"/>
                        <a14:foregroundMark x1="1800" y1="24855" x2="133" y2="1156"/>
                        <a14:backgroundMark x1="4133" y1="33526" x2="7733" y2="11561"/>
                      </a14:backgroundRemoval>
                    </a14:imgEffect>
                  </a14:imgLayer>
                </a14:imgProps>
              </a:ext>
            </a:extLst>
          </a:blip>
          <a:srcRect b="49398"/>
          <a:stretch/>
        </p:blipFill>
        <p:spPr bwMode="auto">
          <a:xfrm>
            <a:off x="0" y="0"/>
            <a:ext cx="12192000" cy="530224"/>
          </a:xfrm>
          <a:prstGeom prst="rect">
            <a:avLst/>
          </a:prstGeom>
          <a:noFill/>
          <a:ln w="9525">
            <a:noFill/>
            <a:miter lim="800000"/>
            <a:headEnd/>
            <a:tailEnd/>
          </a:ln>
        </p:spPr>
      </p:pic>
      <p:sp>
        <p:nvSpPr>
          <p:cNvPr id="1028" name="Rectangle 4"/>
          <p:cNvSpPr>
            <a:spLocks noGrp="1" noChangeArrowheads="1"/>
          </p:cNvSpPr>
          <p:nvPr>
            <p:ph type="title"/>
          </p:nvPr>
        </p:nvSpPr>
        <p:spPr bwMode="auto">
          <a:xfrm>
            <a:off x="1515754" y="335257"/>
            <a:ext cx="10523846"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Rectangle 5"/>
          <p:cNvSpPr>
            <a:spLocks noGrp="1" noChangeArrowheads="1"/>
          </p:cNvSpPr>
          <p:nvPr>
            <p:ph type="body" idx="1"/>
          </p:nvPr>
        </p:nvSpPr>
        <p:spPr bwMode="auto">
          <a:xfrm>
            <a:off x="136477" y="1453694"/>
            <a:ext cx="11903123" cy="48740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0470" name="Rectangle 6"/>
          <p:cNvSpPr>
            <a:spLocks noChangeArrowheads="1"/>
          </p:cNvSpPr>
          <p:nvPr/>
        </p:nvSpPr>
        <p:spPr bwMode="auto">
          <a:xfrm>
            <a:off x="9793267" y="36513"/>
            <a:ext cx="2398734" cy="276999"/>
          </a:xfrm>
          <a:prstGeom prst="rect">
            <a:avLst/>
          </a:prstGeom>
          <a:noFill/>
          <a:ln w="9525">
            <a:noFill/>
            <a:miter lim="800000"/>
            <a:headEnd/>
            <a:tailEnd/>
          </a:ln>
          <a:effectLst/>
        </p:spPr>
        <p:txBody>
          <a:bodyPr wrap="none">
            <a:spAutoFit/>
          </a:bodyPr>
          <a:lstStyle/>
          <a:p>
            <a:pPr algn="r">
              <a:tabLst>
                <a:tab pos="1143000" algn="l"/>
              </a:tabLst>
              <a:defRPr/>
            </a:pPr>
            <a:r>
              <a:rPr lang="en-US" sz="1200" b="0" i="0" dirty="0">
                <a:solidFill>
                  <a:schemeClr val="bg1"/>
                </a:solidFill>
                <a:latin typeface="Times New Roman" panose="02020603050405020304" pitchFamily="18" charset="0"/>
                <a:cs typeface="Times New Roman" panose="02020603050405020304" pitchFamily="18" charset="0"/>
              </a:rPr>
              <a:t>Defense Travel Management Office</a:t>
            </a:r>
          </a:p>
        </p:txBody>
      </p:sp>
      <p:sp>
        <p:nvSpPr>
          <p:cNvPr id="190471" name="Text Box 7"/>
          <p:cNvSpPr txBox="1">
            <a:spLocks noChangeArrowheads="1"/>
          </p:cNvSpPr>
          <p:nvPr/>
        </p:nvSpPr>
        <p:spPr bwMode="auto">
          <a:xfrm>
            <a:off x="9434771" y="6553200"/>
            <a:ext cx="2757230" cy="307777"/>
          </a:xfrm>
          <a:prstGeom prst="rect">
            <a:avLst/>
          </a:prstGeom>
          <a:noFill/>
          <a:ln w="9525">
            <a:noFill/>
            <a:miter lim="800000"/>
            <a:headEnd/>
            <a:tailEnd/>
          </a:ln>
          <a:effectLst/>
        </p:spPr>
        <p:txBody>
          <a:bodyPr wrap="none">
            <a:spAutoFit/>
          </a:bodyPr>
          <a:lstStyle/>
          <a:p>
            <a:pPr algn="r">
              <a:defRPr/>
            </a:pPr>
            <a:r>
              <a:rPr lang="en-US" sz="1400" b="0" i="0" dirty="0">
                <a:solidFill>
                  <a:schemeClr val="bg1"/>
                </a:solidFill>
                <a:latin typeface="Times New Roman" panose="02020603050405020304" pitchFamily="18" charset="0"/>
                <a:cs typeface="Times New Roman" panose="02020603050405020304" pitchFamily="18" charset="0"/>
              </a:rPr>
              <a:t>Defense Human Resources Activity</a:t>
            </a:r>
          </a:p>
        </p:txBody>
      </p:sp>
      <p:sp>
        <p:nvSpPr>
          <p:cNvPr id="190472" name="Rectangle 8"/>
          <p:cNvSpPr>
            <a:spLocks noGrp="1" noChangeArrowheads="1"/>
          </p:cNvSpPr>
          <p:nvPr>
            <p:ph type="sldNum" sz="quarter" idx="4"/>
          </p:nvPr>
        </p:nvSpPr>
        <p:spPr bwMode="auto">
          <a:xfrm>
            <a:off x="-1" y="6588125"/>
            <a:ext cx="381001" cy="2789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a:defRPr sz="1000" b="0" i="0">
                <a:solidFill>
                  <a:schemeClr val="bg1"/>
                </a:solidFill>
                <a:latin typeface="Garamond" pitchFamily="18" charset="0"/>
              </a:defRPr>
            </a:lvl1pPr>
          </a:lstStyle>
          <a:p>
            <a:pPr>
              <a:defRPr/>
            </a:pPr>
            <a:fld id="{5A2CC15B-F568-475A-86FE-892C208A3EC8}" type="slidenum">
              <a:rPr lang="en-US"/>
              <a:pPr>
                <a:defRPr/>
              </a:pPr>
              <a:t>‹#›</a:t>
            </a:fld>
            <a:endParaRPr lang="en-US"/>
          </a:p>
        </p:txBody>
      </p:sp>
      <p:pic>
        <p:nvPicPr>
          <p:cNvPr id="2" name="Picture 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36477" y="40944"/>
            <a:ext cx="1360227" cy="1360227"/>
          </a:xfrm>
          <a:prstGeom prst="rect">
            <a:avLst/>
          </a:prstGeom>
        </p:spPr>
      </p:pic>
    </p:spTree>
  </p:cSld>
  <p:clrMap bg1="lt1" tx1="dk1" bg2="lt2" tx2="dk2" accent1="accent1" accent2="accent2" accent3="accent3" accent4="accent4" accent5="accent5" accent6="accent6" hlink="hlink" folHlink="folHlink"/>
  <p:sldLayoutIdLst>
    <p:sldLayoutId id="2147483728"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hf hdr="0" ftr="0" dt="0"/>
  <p:txStyles>
    <p:title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defRPr>
      </a:lvl2pPr>
      <a:lvl3pPr algn="l" rtl="0" eaLnBrk="1" fontAlgn="base" hangingPunct="1">
        <a:spcBef>
          <a:spcPct val="0"/>
        </a:spcBef>
        <a:spcAft>
          <a:spcPct val="0"/>
        </a:spcAft>
        <a:defRPr sz="2800" b="1">
          <a:solidFill>
            <a:schemeClr val="tx2"/>
          </a:solidFill>
          <a:latin typeface="Arial" charset="0"/>
        </a:defRPr>
      </a:lvl3pPr>
      <a:lvl4pPr algn="l" rtl="0" eaLnBrk="1" fontAlgn="base" hangingPunct="1">
        <a:spcBef>
          <a:spcPct val="0"/>
        </a:spcBef>
        <a:spcAft>
          <a:spcPct val="0"/>
        </a:spcAft>
        <a:defRPr sz="2800" b="1">
          <a:solidFill>
            <a:schemeClr val="tx2"/>
          </a:solidFill>
          <a:latin typeface="Arial" charset="0"/>
        </a:defRPr>
      </a:lvl4pPr>
      <a:lvl5pPr algn="l" rtl="0" eaLnBrk="1" fontAlgn="base" hangingPunct="1">
        <a:spcBef>
          <a:spcPct val="0"/>
        </a:spcBef>
        <a:spcAft>
          <a:spcPct val="0"/>
        </a:spcAft>
        <a:defRPr sz="2800" b="1">
          <a:solidFill>
            <a:schemeClr val="tx2"/>
          </a:solidFill>
          <a:latin typeface="Arial" charset="0"/>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200">
          <a:solidFill>
            <a:schemeClr val="tx1"/>
          </a:solidFill>
          <a:latin typeface="+mn-lt"/>
        </a:defRPr>
      </a:lvl2pPr>
      <a:lvl3pPr marL="1143000" indent="-228600" algn="l" rtl="0" eaLnBrk="1" fontAlgn="base" hangingPunct="1">
        <a:spcBef>
          <a:spcPct val="20000"/>
        </a:spcBef>
        <a:spcAft>
          <a:spcPct val="0"/>
        </a:spcAft>
        <a:buChar char="•"/>
        <a:defRPr sz="2200">
          <a:solidFill>
            <a:schemeClr val="tx1"/>
          </a:solidFill>
          <a:latin typeface="+mn-lt"/>
        </a:defRPr>
      </a:lvl3pPr>
      <a:lvl4pPr marL="1600200" indent="-228600" algn="l" rtl="0" eaLnBrk="1" fontAlgn="base" hangingPunct="1">
        <a:spcBef>
          <a:spcPct val="20000"/>
        </a:spcBef>
        <a:spcAft>
          <a:spcPct val="0"/>
        </a:spcAft>
        <a:buChar char="–"/>
        <a:defRPr sz="2200">
          <a:solidFill>
            <a:schemeClr val="tx1"/>
          </a:solidFill>
          <a:latin typeface="+mn-lt"/>
        </a:defRPr>
      </a:lvl4pPr>
      <a:lvl5pPr marL="2057400" indent="-228600" algn="l" rtl="0" eaLnBrk="1" fontAlgn="base" hangingPunct="1">
        <a:spcBef>
          <a:spcPct val="20000"/>
        </a:spcBef>
        <a:spcAft>
          <a:spcPct val="0"/>
        </a:spcAft>
        <a:buChar char="»"/>
        <a:defRPr sz="2200">
          <a:solidFill>
            <a:schemeClr val="tx1"/>
          </a:solidFill>
          <a:latin typeface="+mn-lt"/>
        </a:defRPr>
      </a:lvl5pPr>
      <a:lvl6pPr marL="2514600" indent="-228600" algn="l" rtl="0" eaLnBrk="1" fontAlgn="base" hangingPunct="1">
        <a:spcBef>
          <a:spcPct val="20000"/>
        </a:spcBef>
        <a:spcAft>
          <a:spcPct val="0"/>
        </a:spcAft>
        <a:buChar char="»"/>
        <a:defRPr sz="2200">
          <a:solidFill>
            <a:schemeClr val="tx1"/>
          </a:solidFill>
          <a:latin typeface="+mn-lt"/>
        </a:defRPr>
      </a:lvl6pPr>
      <a:lvl7pPr marL="2971800" indent="-228600" algn="l" rtl="0" eaLnBrk="1" fontAlgn="base" hangingPunct="1">
        <a:spcBef>
          <a:spcPct val="20000"/>
        </a:spcBef>
        <a:spcAft>
          <a:spcPct val="0"/>
        </a:spcAft>
        <a:buChar char="»"/>
        <a:defRPr sz="2200">
          <a:solidFill>
            <a:schemeClr val="tx1"/>
          </a:solidFill>
          <a:latin typeface="+mn-lt"/>
        </a:defRPr>
      </a:lvl7pPr>
      <a:lvl8pPr marL="3429000" indent="-228600" algn="l" rtl="0" eaLnBrk="1" fontAlgn="base" hangingPunct="1">
        <a:spcBef>
          <a:spcPct val="20000"/>
        </a:spcBef>
        <a:spcAft>
          <a:spcPct val="0"/>
        </a:spcAft>
        <a:buChar char="»"/>
        <a:defRPr sz="2200">
          <a:solidFill>
            <a:schemeClr val="tx1"/>
          </a:solidFill>
          <a:latin typeface="+mn-lt"/>
        </a:defRPr>
      </a:lvl8pPr>
      <a:lvl9pPr marL="3886200" indent="-228600" algn="l" rtl="0" eaLnBrk="1" fontAlgn="base" hangingPunct="1">
        <a:spcBef>
          <a:spcPct val="20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defensetravel.dod.mil/passport"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ndtahq.com/events/gov-travel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defensetravel.dod.mil/passport/" TargetMode="External"/><Relationship Id="rId4" Type="http://schemas.openxmlformats.org/officeDocument/2006/relationships/hyperlink" Target="https://www.defensetravel.dod.mil/Docs/Guide_to_Managing_Travel_Incurred_Debt.pdf"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ndtahq.com/events/gov-travel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to the TAC Outreach Call</a:t>
            </a:r>
          </a:p>
        </p:txBody>
      </p:sp>
      <p:sp>
        <p:nvSpPr>
          <p:cNvPr id="3" name="Content Placeholder 2"/>
          <p:cNvSpPr>
            <a:spLocks noGrp="1"/>
          </p:cNvSpPr>
          <p:nvPr>
            <p:ph idx="1"/>
          </p:nvPr>
        </p:nvSpPr>
        <p:spPr>
          <a:xfrm>
            <a:off x="685800" y="1371598"/>
            <a:ext cx="10363200" cy="1905002"/>
          </a:xfrm>
        </p:spPr>
        <p:txBody>
          <a:bodyPr/>
          <a:lstStyle/>
          <a:p>
            <a:pPr>
              <a:buNone/>
            </a:pPr>
            <a:r>
              <a:rPr lang="en-US" dirty="0"/>
              <a:t>Presenter(s) 	– Dan Greene</a:t>
            </a:r>
          </a:p>
          <a:p>
            <a:pPr>
              <a:buNone/>
            </a:pPr>
            <a:r>
              <a:rPr lang="en-US" dirty="0"/>
              <a:t>			– Jason Prado</a:t>
            </a:r>
          </a:p>
          <a:p>
            <a:pPr>
              <a:buNone/>
            </a:pPr>
            <a:r>
              <a:rPr lang="en-US" dirty="0"/>
              <a:t>	Date 	– December 8, 2020</a:t>
            </a:r>
          </a:p>
          <a:p>
            <a:pPr>
              <a:buNone/>
            </a:pPr>
            <a:r>
              <a:rPr lang="en-US" dirty="0"/>
              <a:t>	Topic 	– DMM and CCV Process</a:t>
            </a:r>
          </a:p>
          <a:p>
            <a:pPr>
              <a:buNone/>
            </a:pPr>
            <a:endParaRPr lang="en-US" dirty="0"/>
          </a:p>
          <a:p>
            <a:pPr>
              <a:buNone/>
            </a:pPr>
            <a:endParaRPr lang="en-US" dirty="0"/>
          </a:p>
          <a:p>
            <a:pPr>
              <a:buNone/>
            </a:pPr>
            <a:endParaRPr lang="en-US" dirty="0"/>
          </a:p>
          <a:p>
            <a:pPr indent="0">
              <a:buNone/>
            </a:pPr>
            <a:endParaRPr lang="en-US" dirty="0"/>
          </a:p>
        </p:txBody>
      </p:sp>
      <p:sp>
        <p:nvSpPr>
          <p:cNvPr id="4" name="Slide Number Placeholder 3"/>
          <p:cNvSpPr>
            <a:spLocks noGrp="1"/>
          </p:cNvSpPr>
          <p:nvPr>
            <p:ph type="sldNum" sz="quarter" idx="10"/>
          </p:nvPr>
        </p:nvSpPr>
        <p:spPr/>
        <p:txBody>
          <a:bodyPr/>
          <a:lstStyle/>
          <a:p>
            <a:pPr>
              <a:defRPr/>
            </a:pPr>
            <a:fld id="{F57B2C23-782C-452B-ABE2-F99DA25C02F9}" type="slidenum">
              <a:rPr lang="en-US" smtClean="0"/>
              <a:pPr>
                <a:defRPr/>
              </a:pPr>
              <a:t>1</a:t>
            </a:fld>
            <a:endParaRPr lang="en-US" dirty="0"/>
          </a:p>
        </p:txBody>
      </p:sp>
      <p:pic>
        <p:nvPicPr>
          <p:cNvPr id="11" name="Picture 10">
            <a:extLst>
              <a:ext uri="{FF2B5EF4-FFF2-40B4-BE49-F238E27FC236}">
                <a16:creationId xmlns:a16="http://schemas.microsoft.com/office/drawing/2014/main" id="{103DD767-F9C8-45D7-BCA8-081E3CC9B084}"/>
              </a:ext>
            </a:extLst>
          </p:cNvPr>
          <p:cNvPicPr>
            <a:picLocks noChangeAspect="1"/>
          </p:cNvPicPr>
          <p:nvPr/>
        </p:nvPicPr>
        <p:blipFill>
          <a:blip r:embed="rId3"/>
          <a:stretch>
            <a:fillRect/>
          </a:stretch>
        </p:blipFill>
        <p:spPr>
          <a:xfrm>
            <a:off x="913951" y="3219450"/>
            <a:ext cx="10364098" cy="324335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97801-184B-4002-B72A-305DA1068697}"/>
              </a:ext>
            </a:extLst>
          </p:cNvPr>
          <p:cNvSpPr>
            <a:spLocks noGrp="1"/>
          </p:cNvSpPr>
          <p:nvPr>
            <p:ph type="title"/>
          </p:nvPr>
        </p:nvSpPr>
        <p:spPr/>
        <p:txBody>
          <a:bodyPr/>
          <a:lstStyle/>
          <a:p>
            <a:r>
              <a:rPr lang="en-US" dirty="0"/>
              <a:t>Debt and CCV Process</a:t>
            </a:r>
          </a:p>
        </p:txBody>
      </p:sp>
      <p:sp>
        <p:nvSpPr>
          <p:cNvPr id="3" name="Content Placeholder 2">
            <a:extLst>
              <a:ext uri="{FF2B5EF4-FFF2-40B4-BE49-F238E27FC236}">
                <a16:creationId xmlns:a16="http://schemas.microsoft.com/office/drawing/2014/main" id="{0C1DE4D6-A039-4EC1-B11D-86121C6F751C}"/>
              </a:ext>
            </a:extLst>
          </p:cNvPr>
          <p:cNvSpPr>
            <a:spLocks noGrp="1"/>
          </p:cNvSpPr>
          <p:nvPr>
            <p:ph idx="1"/>
          </p:nvPr>
        </p:nvSpPr>
        <p:spPr/>
        <p:txBody>
          <a:bodyPr/>
          <a:lstStyle/>
          <a:p>
            <a:r>
              <a:rPr lang="en-US" dirty="0"/>
              <a:t>We are going to briefly cover the Debt Management Monitor (DMM) Process and Cash Collection Voucher (CCV) Process in this presentation.</a:t>
            </a:r>
          </a:p>
          <a:p>
            <a:pPr lvl="1"/>
            <a:r>
              <a:rPr lang="en-US" dirty="0"/>
              <a:t>For more in depth look at the DMM Process, please refer to the July 28, 2020 Outreach Presentation.</a:t>
            </a:r>
          </a:p>
          <a:p>
            <a:pPr lvl="1"/>
            <a:endParaRPr lang="en-US" dirty="0"/>
          </a:p>
          <a:p>
            <a:r>
              <a:rPr lang="en-US" dirty="0"/>
              <a:t>The TAC has been working closely with the Defense Finance Accounting Service (DFAS) on the CCV process.</a:t>
            </a:r>
          </a:p>
          <a:p>
            <a:endParaRPr lang="en-US" dirty="0"/>
          </a:p>
          <a:p>
            <a:r>
              <a:rPr lang="en-US" dirty="0"/>
              <a:t>You will now be able to request CCV’s by submitting a ticket through TraX.</a:t>
            </a:r>
          </a:p>
          <a:p>
            <a:pPr lvl="1"/>
            <a:r>
              <a:rPr lang="en-US" dirty="0"/>
              <a:t>More on that later in the presentation.</a:t>
            </a:r>
          </a:p>
        </p:txBody>
      </p:sp>
      <p:sp>
        <p:nvSpPr>
          <p:cNvPr id="4" name="Slide Number Placeholder 3">
            <a:extLst>
              <a:ext uri="{FF2B5EF4-FFF2-40B4-BE49-F238E27FC236}">
                <a16:creationId xmlns:a16="http://schemas.microsoft.com/office/drawing/2014/main" id="{AF4ABE36-8F10-492F-AADF-9A650076678B}"/>
              </a:ext>
            </a:extLst>
          </p:cNvPr>
          <p:cNvSpPr>
            <a:spLocks noGrp="1"/>
          </p:cNvSpPr>
          <p:nvPr>
            <p:ph type="sldNum" sz="quarter" idx="10"/>
          </p:nvPr>
        </p:nvSpPr>
        <p:spPr/>
        <p:txBody>
          <a:bodyPr/>
          <a:lstStyle/>
          <a:p>
            <a:pPr>
              <a:defRPr/>
            </a:pPr>
            <a:fld id="{7D187A4C-A87B-41AC-8A01-0B3AA42528A5}" type="slidenum">
              <a:rPr lang="en-US" smtClean="0"/>
              <a:pPr>
                <a:defRPr/>
              </a:pPr>
              <a:t>10</a:t>
            </a:fld>
            <a:endParaRPr lang="en-US"/>
          </a:p>
        </p:txBody>
      </p:sp>
    </p:spTree>
    <p:extLst>
      <p:ext uri="{BB962C8B-B14F-4D97-AF65-F5344CB8AC3E}">
        <p14:creationId xmlns:p14="http://schemas.microsoft.com/office/powerpoint/2010/main" val="2114627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DCD65-36F0-44A1-9C3B-ABBD16F7A5F2}"/>
              </a:ext>
            </a:extLst>
          </p:cNvPr>
          <p:cNvSpPr>
            <a:spLocks noGrp="1"/>
          </p:cNvSpPr>
          <p:nvPr>
            <p:ph type="title"/>
          </p:nvPr>
        </p:nvSpPr>
        <p:spPr/>
        <p:txBody>
          <a:bodyPr/>
          <a:lstStyle/>
          <a:p>
            <a:r>
              <a:rPr lang="en-US" dirty="0"/>
              <a:t>Debt Process</a:t>
            </a:r>
          </a:p>
        </p:txBody>
      </p:sp>
      <p:sp>
        <p:nvSpPr>
          <p:cNvPr id="3" name="Content Placeholder 2">
            <a:extLst>
              <a:ext uri="{FF2B5EF4-FFF2-40B4-BE49-F238E27FC236}">
                <a16:creationId xmlns:a16="http://schemas.microsoft.com/office/drawing/2014/main" id="{D196D0B0-983C-4493-A808-0D2FC709B72D}"/>
              </a:ext>
            </a:extLst>
          </p:cNvPr>
          <p:cNvSpPr>
            <a:spLocks noGrp="1"/>
          </p:cNvSpPr>
          <p:nvPr>
            <p:ph idx="1"/>
          </p:nvPr>
        </p:nvSpPr>
        <p:spPr/>
        <p:txBody>
          <a:bodyPr/>
          <a:lstStyle/>
          <a:p>
            <a:r>
              <a:rPr lang="en-US" dirty="0"/>
              <a:t>A travel-related debt results when one of the following occurs:</a:t>
            </a:r>
          </a:p>
          <a:p>
            <a:pPr lvl="1"/>
            <a:r>
              <a:rPr lang="en-US" dirty="0"/>
              <a:t>The trip was cancelled after the traveler received a travel advance. </a:t>
            </a:r>
          </a:p>
          <a:p>
            <a:pPr lvl="1"/>
            <a:r>
              <a:rPr lang="en-US" dirty="0"/>
              <a:t>The total previous payments (i.e., travel advances, scheduled partial payments [SPPs], and previous vouchers or local vouchers) exceed the actual reimbursable expenses. </a:t>
            </a:r>
          </a:p>
          <a:p>
            <a:pPr lvl="1"/>
            <a:r>
              <a:rPr lang="en-US" dirty="0"/>
              <a:t>A post-payment review (PRR) determines that the paid voucher contains an unauthorized expense that the Government must recover. </a:t>
            </a:r>
          </a:p>
          <a:p>
            <a:pPr lvl="1"/>
            <a:endParaRPr lang="en-US" dirty="0"/>
          </a:p>
          <a:p>
            <a:r>
              <a:rPr lang="en-US" dirty="0"/>
              <a:t>When a voucher is filed, if the actual expense amounts are less than the previous payments (advances, SPPs, or Voucher) the traveler received, DTS identifies the trip as DUE US. </a:t>
            </a:r>
          </a:p>
        </p:txBody>
      </p:sp>
      <p:sp>
        <p:nvSpPr>
          <p:cNvPr id="4" name="Slide Number Placeholder 3">
            <a:extLst>
              <a:ext uri="{FF2B5EF4-FFF2-40B4-BE49-F238E27FC236}">
                <a16:creationId xmlns:a16="http://schemas.microsoft.com/office/drawing/2014/main" id="{37F3BF5B-9060-4F41-A570-56EF1A5128E1}"/>
              </a:ext>
            </a:extLst>
          </p:cNvPr>
          <p:cNvSpPr>
            <a:spLocks noGrp="1"/>
          </p:cNvSpPr>
          <p:nvPr>
            <p:ph type="sldNum" sz="quarter" idx="10"/>
          </p:nvPr>
        </p:nvSpPr>
        <p:spPr/>
        <p:txBody>
          <a:bodyPr/>
          <a:lstStyle/>
          <a:p>
            <a:pPr>
              <a:defRPr/>
            </a:pPr>
            <a:fld id="{7D187A4C-A87B-41AC-8A01-0B3AA42528A5}" type="slidenum">
              <a:rPr lang="en-US" smtClean="0"/>
              <a:pPr>
                <a:defRPr/>
              </a:pPr>
              <a:t>11</a:t>
            </a:fld>
            <a:endParaRPr lang="en-US"/>
          </a:p>
        </p:txBody>
      </p:sp>
    </p:spTree>
    <p:extLst>
      <p:ext uri="{BB962C8B-B14F-4D97-AF65-F5344CB8AC3E}">
        <p14:creationId xmlns:p14="http://schemas.microsoft.com/office/powerpoint/2010/main" val="2947501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4BA1A52-F2DE-495B-80B5-1F85FC129A12}"/>
              </a:ext>
            </a:extLst>
          </p:cNvPr>
          <p:cNvPicPr>
            <a:picLocks noChangeAspect="1"/>
          </p:cNvPicPr>
          <p:nvPr/>
        </p:nvPicPr>
        <p:blipFill>
          <a:blip r:embed="rId2"/>
          <a:stretch>
            <a:fillRect/>
          </a:stretch>
        </p:blipFill>
        <p:spPr>
          <a:xfrm>
            <a:off x="1928812" y="4235023"/>
            <a:ext cx="8334375" cy="1809750"/>
          </a:xfrm>
          <a:prstGeom prst="rect">
            <a:avLst/>
          </a:prstGeom>
        </p:spPr>
      </p:pic>
      <p:sp>
        <p:nvSpPr>
          <p:cNvPr id="2" name="Title 1">
            <a:extLst>
              <a:ext uri="{FF2B5EF4-FFF2-40B4-BE49-F238E27FC236}">
                <a16:creationId xmlns:a16="http://schemas.microsoft.com/office/drawing/2014/main" id="{7A1998F4-9605-4850-9DE5-2E00FA81F3EE}"/>
              </a:ext>
            </a:extLst>
          </p:cNvPr>
          <p:cNvSpPr>
            <a:spLocks noGrp="1"/>
          </p:cNvSpPr>
          <p:nvPr>
            <p:ph type="title"/>
          </p:nvPr>
        </p:nvSpPr>
        <p:spPr/>
        <p:txBody>
          <a:bodyPr/>
          <a:lstStyle/>
          <a:p>
            <a:r>
              <a:rPr lang="en-US" dirty="0"/>
              <a:t>Recognizing a Debt Situation</a:t>
            </a:r>
          </a:p>
        </p:txBody>
      </p:sp>
      <p:sp>
        <p:nvSpPr>
          <p:cNvPr id="3" name="Content Placeholder 2">
            <a:extLst>
              <a:ext uri="{FF2B5EF4-FFF2-40B4-BE49-F238E27FC236}">
                <a16:creationId xmlns:a16="http://schemas.microsoft.com/office/drawing/2014/main" id="{BB1268DB-AE45-4B3A-8083-F8EE83987776}"/>
              </a:ext>
            </a:extLst>
          </p:cNvPr>
          <p:cNvSpPr>
            <a:spLocks noGrp="1"/>
          </p:cNvSpPr>
          <p:nvPr>
            <p:ph idx="1"/>
          </p:nvPr>
        </p:nvSpPr>
        <p:spPr/>
        <p:txBody>
          <a:bodyPr/>
          <a:lstStyle/>
          <a:p>
            <a:r>
              <a:rPr lang="en-US" dirty="0"/>
              <a:t>Debts can be identified in a DTS voucher by selecting Financial Summary on the Progress Bar. </a:t>
            </a:r>
          </a:p>
          <a:p>
            <a:endParaRPr lang="en-US" dirty="0"/>
          </a:p>
          <a:p>
            <a:r>
              <a:rPr lang="en-US" dirty="0"/>
              <a:t>When the Review Financial Summary screen opens, look at the following two lines located in the Credit Summary section:</a:t>
            </a:r>
          </a:p>
        </p:txBody>
      </p:sp>
      <p:sp>
        <p:nvSpPr>
          <p:cNvPr id="4" name="Slide Number Placeholder 3">
            <a:extLst>
              <a:ext uri="{FF2B5EF4-FFF2-40B4-BE49-F238E27FC236}">
                <a16:creationId xmlns:a16="http://schemas.microsoft.com/office/drawing/2014/main" id="{4116370A-6F2C-46AA-8BC5-9161DCAF4739}"/>
              </a:ext>
            </a:extLst>
          </p:cNvPr>
          <p:cNvSpPr>
            <a:spLocks noGrp="1"/>
          </p:cNvSpPr>
          <p:nvPr>
            <p:ph type="sldNum" sz="quarter" idx="10"/>
          </p:nvPr>
        </p:nvSpPr>
        <p:spPr/>
        <p:txBody>
          <a:bodyPr/>
          <a:lstStyle/>
          <a:p>
            <a:pPr>
              <a:defRPr/>
            </a:pPr>
            <a:fld id="{7D187A4C-A87B-41AC-8A01-0B3AA42528A5}" type="slidenum">
              <a:rPr lang="en-US" smtClean="0"/>
              <a:pPr>
                <a:defRPr/>
              </a:pPr>
              <a:t>12</a:t>
            </a:fld>
            <a:endParaRPr lang="en-US"/>
          </a:p>
        </p:txBody>
      </p:sp>
      <p:sp>
        <p:nvSpPr>
          <p:cNvPr id="6" name="Rectangle 5">
            <a:extLst>
              <a:ext uri="{FF2B5EF4-FFF2-40B4-BE49-F238E27FC236}">
                <a16:creationId xmlns:a16="http://schemas.microsoft.com/office/drawing/2014/main" id="{6C2D821A-1CA0-43DD-800C-513ACAB98C78}"/>
              </a:ext>
            </a:extLst>
          </p:cNvPr>
          <p:cNvSpPr/>
          <p:nvPr/>
        </p:nvSpPr>
        <p:spPr>
          <a:xfrm>
            <a:off x="158096" y="3559174"/>
            <a:ext cx="1694516" cy="1754326"/>
          </a:xfrm>
          <a:prstGeom prst="rect">
            <a:avLst/>
          </a:prstGeom>
          <a:solidFill>
            <a:schemeClr val="bg1"/>
          </a:solidFill>
          <a:ln w="28575">
            <a:solidFill>
              <a:srgbClr val="FF3300"/>
            </a:solidFill>
          </a:ln>
        </p:spPr>
        <p:txBody>
          <a:bodyPr wrap="square">
            <a:spAutoFit/>
          </a:bodyPr>
          <a:lstStyle/>
          <a:p>
            <a:r>
              <a:rPr lang="en-US" sz="1200" i="0" u="sng" dirty="0">
                <a:latin typeface="+mj-lt"/>
              </a:rPr>
              <a:t>Net to Traveler</a:t>
            </a:r>
            <a:r>
              <a:rPr lang="en-US" sz="1200" b="0" i="0" dirty="0">
                <a:latin typeface="+mj-lt"/>
              </a:rPr>
              <a:t>: If this line reads $0.00, the Government does not owe the traveler any money. </a:t>
            </a:r>
          </a:p>
          <a:p>
            <a:endParaRPr lang="en-US" sz="1200" b="0" i="0" dirty="0">
              <a:latin typeface="+mj-lt"/>
            </a:endParaRPr>
          </a:p>
          <a:p>
            <a:r>
              <a:rPr lang="en-US" sz="1200" b="0" i="0" dirty="0">
                <a:latin typeface="+mj-lt"/>
              </a:rPr>
              <a:t>This line will always read $0.00 in a debt situation. </a:t>
            </a:r>
          </a:p>
        </p:txBody>
      </p:sp>
      <p:sp>
        <p:nvSpPr>
          <p:cNvPr id="7" name="Rectangle 6">
            <a:extLst>
              <a:ext uri="{FF2B5EF4-FFF2-40B4-BE49-F238E27FC236}">
                <a16:creationId xmlns:a16="http://schemas.microsoft.com/office/drawing/2014/main" id="{72EEE515-7311-47EB-A9FA-85390EB2B31A}"/>
              </a:ext>
            </a:extLst>
          </p:cNvPr>
          <p:cNvSpPr/>
          <p:nvPr/>
        </p:nvSpPr>
        <p:spPr>
          <a:xfrm>
            <a:off x="10544175" y="4393277"/>
            <a:ext cx="1419225" cy="1384995"/>
          </a:xfrm>
          <a:prstGeom prst="rect">
            <a:avLst/>
          </a:prstGeom>
          <a:solidFill>
            <a:schemeClr val="bg1"/>
          </a:solidFill>
          <a:ln w="28575">
            <a:solidFill>
              <a:srgbClr val="00B0F0"/>
            </a:solidFill>
          </a:ln>
        </p:spPr>
        <p:txBody>
          <a:bodyPr wrap="square">
            <a:spAutoFit/>
          </a:bodyPr>
          <a:lstStyle/>
          <a:p>
            <a:r>
              <a:rPr lang="en-US" sz="1200" i="0" u="sng" dirty="0">
                <a:latin typeface="+mj-lt"/>
              </a:rPr>
              <a:t>Balance Due US</a:t>
            </a:r>
            <a:r>
              <a:rPr lang="en-US" sz="1200" b="0" i="0" dirty="0">
                <a:latin typeface="+mj-lt"/>
              </a:rPr>
              <a:t>: If there is any amount on this line other than $0.00, the traveler owes money to the Government.</a:t>
            </a:r>
          </a:p>
        </p:txBody>
      </p:sp>
      <p:sp>
        <p:nvSpPr>
          <p:cNvPr id="9" name="Rectangle 8">
            <a:extLst>
              <a:ext uri="{FF2B5EF4-FFF2-40B4-BE49-F238E27FC236}">
                <a16:creationId xmlns:a16="http://schemas.microsoft.com/office/drawing/2014/main" id="{D6E1A83A-FABA-4F10-90D7-0209BD43CFE2}"/>
              </a:ext>
            </a:extLst>
          </p:cNvPr>
          <p:cNvSpPr/>
          <p:nvPr/>
        </p:nvSpPr>
        <p:spPr bwMode="auto">
          <a:xfrm>
            <a:off x="2209800" y="5587524"/>
            <a:ext cx="3352800" cy="228600"/>
          </a:xfrm>
          <a:prstGeom prst="rect">
            <a:avLst/>
          </a:prstGeom>
          <a:noFill/>
          <a:ln w="28575" cap="flat" cmpd="sng" algn="ctr">
            <a:solidFill>
              <a:srgbClr val="00B0F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sp>
        <p:nvSpPr>
          <p:cNvPr id="10" name="Rectangle 9">
            <a:extLst>
              <a:ext uri="{FF2B5EF4-FFF2-40B4-BE49-F238E27FC236}">
                <a16:creationId xmlns:a16="http://schemas.microsoft.com/office/drawing/2014/main" id="{F50FF87F-4C64-4AF8-AEFF-5324E02737B5}"/>
              </a:ext>
            </a:extLst>
          </p:cNvPr>
          <p:cNvSpPr/>
          <p:nvPr/>
        </p:nvSpPr>
        <p:spPr bwMode="auto">
          <a:xfrm>
            <a:off x="2209800" y="5324740"/>
            <a:ext cx="3352800" cy="228600"/>
          </a:xfrm>
          <a:prstGeom prst="rect">
            <a:avLst/>
          </a:prstGeom>
          <a:noFill/>
          <a:ln w="28575"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cxnSp>
        <p:nvCxnSpPr>
          <p:cNvPr id="12" name="Connector: Elbow 11">
            <a:extLst>
              <a:ext uri="{FF2B5EF4-FFF2-40B4-BE49-F238E27FC236}">
                <a16:creationId xmlns:a16="http://schemas.microsoft.com/office/drawing/2014/main" id="{A0BC2168-A96A-47DC-BF09-E4840E1F1ABB}"/>
              </a:ext>
            </a:extLst>
          </p:cNvPr>
          <p:cNvCxnSpPr>
            <a:cxnSpLocks/>
            <a:stCxn id="6" idx="2"/>
            <a:endCxn id="10" idx="1"/>
          </p:cNvCxnSpPr>
          <p:nvPr/>
        </p:nvCxnSpPr>
        <p:spPr bwMode="auto">
          <a:xfrm rot="16200000" flipH="1">
            <a:off x="1544807" y="4774047"/>
            <a:ext cx="125540" cy="1204446"/>
          </a:xfrm>
          <a:prstGeom prst="bentConnector2">
            <a:avLst/>
          </a:prstGeom>
          <a:solidFill>
            <a:schemeClr val="accent1"/>
          </a:solidFill>
          <a:ln w="28575" cap="flat" cmpd="sng" algn="ctr">
            <a:solidFill>
              <a:srgbClr val="FF3300"/>
            </a:solidFill>
            <a:prstDash val="solid"/>
            <a:round/>
            <a:headEnd type="none" w="med" len="med"/>
            <a:tailEnd type="none" w="med" len="med"/>
          </a:ln>
          <a:effectLst/>
        </p:spPr>
      </p:cxnSp>
      <p:cxnSp>
        <p:nvCxnSpPr>
          <p:cNvPr id="14" name="Connector: Elbow 13">
            <a:extLst>
              <a:ext uri="{FF2B5EF4-FFF2-40B4-BE49-F238E27FC236}">
                <a16:creationId xmlns:a16="http://schemas.microsoft.com/office/drawing/2014/main" id="{F2BA5036-AD8C-4A7B-91B5-540B1AEAF01B}"/>
              </a:ext>
            </a:extLst>
          </p:cNvPr>
          <p:cNvCxnSpPr>
            <a:cxnSpLocks/>
            <a:stCxn id="9" idx="2"/>
            <a:endCxn id="7" idx="2"/>
          </p:cNvCxnSpPr>
          <p:nvPr/>
        </p:nvCxnSpPr>
        <p:spPr bwMode="auto">
          <a:xfrm rot="5400000" flipH="1" flipV="1">
            <a:off x="7551068" y="2113404"/>
            <a:ext cx="37852" cy="7367588"/>
          </a:xfrm>
          <a:prstGeom prst="bentConnector3">
            <a:avLst>
              <a:gd name="adj1" fmla="val -603931"/>
            </a:avLst>
          </a:prstGeom>
          <a:solidFill>
            <a:schemeClr val="accent1"/>
          </a:solidFill>
          <a:ln w="28575" cap="flat" cmpd="sng" algn="ctr">
            <a:solidFill>
              <a:srgbClr val="00B0F0"/>
            </a:solidFill>
            <a:prstDash val="solid"/>
            <a:round/>
            <a:headEnd type="none" w="med" len="med"/>
            <a:tailEnd type="none" w="med" len="med"/>
          </a:ln>
          <a:effectLst/>
        </p:spPr>
      </p:cxnSp>
    </p:spTree>
    <p:extLst>
      <p:ext uri="{BB962C8B-B14F-4D97-AF65-F5344CB8AC3E}">
        <p14:creationId xmlns:p14="http://schemas.microsoft.com/office/powerpoint/2010/main" val="2946049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1268DB-AE45-4B3A-8083-F8EE83987776}"/>
              </a:ext>
            </a:extLst>
          </p:cNvPr>
          <p:cNvSpPr>
            <a:spLocks noGrp="1"/>
          </p:cNvSpPr>
          <p:nvPr>
            <p:ph idx="1"/>
          </p:nvPr>
        </p:nvSpPr>
        <p:spPr/>
        <p:txBody>
          <a:bodyPr/>
          <a:lstStyle/>
          <a:p>
            <a:r>
              <a:rPr lang="en-US" dirty="0"/>
              <a:t>To assist in the debt management </a:t>
            </a:r>
            <a:br>
              <a:rPr lang="en-US" dirty="0"/>
            </a:br>
            <a:r>
              <a:rPr lang="en-US" dirty="0"/>
              <a:t>process, DTS keeps the fields in the </a:t>
            </a:r>
            <a:br>
              <a:rPr lang="en-US" dirty="0"/>
            </a:br>
            <a:r>
              <a:rPr lang="en-US" dirty="0"/>
              <a:t>Credit Summary current including any </a:t>
            </a:r>
            <a:br>
              <a:rPr lang="en-US" dirty="0"/>
            </a:br>
            <a:r>
              <a:rPr lang="en-US" dirty="0"/>
              <a:t>Collections and Waivers/Appeals.</a:t>
            </a:r>
          </a:p>
        </p:txBody>
      </p:sp>
      <p:sp>
        <p:nvSpPr>
          <p:cNvPr id="2" name="Title 1">
            <a:extLst>
              <a:ext uri="{FF2B5EF4-FFF2-40B4-BE49-F238E27FC236}">
                <a16:creationId xmlns:a16="http://schemas.microsoft.com/office/drawing/2014/main" id="{7A1998F4-9605-4850-9DE5-2E00FA81F3EE}"/>
              </a:ext>
            </a:extLst>
          </p:cNvPr>
          <p:cNvSpPr>
            <a:spLocks noGrp="1"/>
          </p:cNvSpPr>
          <p:nvPr>
            <p:ph type="title"/>
          </p:nvPr>
        </p:nvSpPr>
        <p:spPr/>
        <p:txBody>
          <a:bodyPr/>
          <a:lstStyle/>
          <a:p>
            <a:r>
              <a:rPr lang="en-US" dirty="0"/>
              <a:t>Recognizing a Debt Situation (cont.)</a:t>
            </a:r>
          </a:p>
        </p:txBody>
      </p:sp>
      <p:sp>
        <p:nvSpPr>
          <p:cNvPr id="4" name="Slide Number Placeholder 3">
            <a:extLst>
              <a:ext uri="{FF2B5EF4-FFF2-40B4-BE49-F238E27FC236}">
                <a16:creationId xmlns:a16="http://schemas.microsoft.com/office/drawing/2014/main" id="{4116370A-6F2C-46AA-8BC5-9161DCAF4739}"/>
              </a:ext>
            </a:extLst>
          </p:cNvPr>
          <p:cNvSpPr>
            <a:spLocks noGrp="1"/>
          </p:cNvSpPr>
          <p:nvPr>
            <p:ph type="sldNum" sz="quarter" idx="10"/>
          </p:nvPr>
        </p:nvSpPr>
        <p:spPr/>
        <p:txBody>
          <a:bodyPr/>
          <a:lstStyle/>
          <a:p>
            <a:pPr>
              <a:defRPr/>
            </a:pPr>
            <a:fld id="{7D187A4C-A87B-41AC-8A01-0B3AA42528A5}" type="slidenum">
              <a:rPr lang="en-US" smtClean="0"/>
              <a:pPr>
                <a:defRPr/>
              </a:pPr>
              <a:t>13</a:t>
            </a:fld>
            <a:endParaRPr lang="en-US"/>
          </a:p>
        </p:txBody>
      </p:sp>
      <p:pic>
        <p:nvPicPr>
          <p:cNvPr id="5" name="Picture 4">
            <a:extLst>
              <a:ext uri="{FF2B5EF4-FFF2-40B4-BE49-F238E27FC236}">
                <a16:creationId xmlns:a16="http://schemas.microsoft.com/office/drawing/2014/main" id="{B3FD3CF2-E9DC-4C98-8518-37EA5D81329F}"/>
              </a:ext>
            </a:extLst>
          </p:cNvPr>
          <p:cNvPicPr>
            <a:picLocks noChangeAspect="1"/>
          </p:cNvPicPr>
          <p:nvPr/>
        </p:nvPicPr>
        <p:blipFill>
          <a:blip r:embed="rId2"/>
          <a:stretch>
            <a:fillRect/>
          </a:stretch>
        </p:blipFill>
        <p:spPr>
          <a:xfrm>
            <a:off x="5943600" y="1371599"/>
            <a:ext cx="6219825" cy="5150792"/>
          </a:xfrm>
          <a:prstGeom prst="rect">
            <a:avLst/>
          </a:prstGeom>
        </p:spPr>
      </p:pic>
    </p:spTree>
    <p:extLst>
      <p:ext uri="{BB962C8B-B14F-4D97-AF65-F5344CB8AC3E}">
        <p14:creationId xmlns:p14="http://schemas.microsoft.com/office/powerpoint/2010/main" val="2713810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A5FBE-0C37-49BB-9280-A270DCC61A8C}"/>
              </a:ext>
            </a:extLst>
          </p:cNvPr>
          <p:cNvSpPr>
            <a:spLocks noGrp="1"/>
          </p:cNvSpPr>
          <p:nvPr>
            <p:ph type="title"/>
          </p:nvPr>
        </p:nvSpPr>
        <p:spPr/>
        <p:txBody>
          <a:bodyPr/>
          <a:lstStyle/>
          <a:p>
            <a:r>
              <a:rPr lang="en-US" dirty="0"/>
              <a:t>Recognizing a Debt Situation (Traveler/NDEA)</a:t>
            </a:r>
          </a:p>
        </p:txBody>
      </p:sp>
      <p:sp>
        <p:nvSpPr>
          <p:cNvPr id="3" name="Content Placeholder 2">
            <a:extLst>
              <a:ext uri="{FF2B5EF4-FFF2-40B4-BE49-F238E27FC236}">
                <a16:creationId xmlns:a16="http://schemas.microsoft.com/office/drawing/2014/main" id="{799ED352-80E2-4AC5-B203-BDAEEDD397EF}"/>
              </a:ext>
            </a:extLst>
          </p:cNvPr>
          <p:cNvSpPr>
            <a:spLocks noGrp="1"/>
          </p:cNvSpPr>
          <p:nvPr>
            <p:ph idx="1"/>
          </p:nvPr>
        </p:nvSpPr>
        <p:spPr/>
        <p:txBody>
          <a:bodyPr/>
          <a:lstStyle/>
          <a:p>
            <a:r>
              <a:rPr lang="en-US" dirty="0"/>
              <a:t>When a potential DUE US voucher is signed, DTS displays a screen that states the traveler will owe money to the Government if the AO approves the voucher in its current state. </a:t>
            </a:r>
          </a:p>
          <a:p>
            <a:pPr lvl="1"/>
            <a:r>
              <a:rPr lang="en-US" dirty="0"/>
              <a:t>This notification serves as the traveler’s initial notification of the debt (it does not apply DUE PROCESS SERVED).</a:t>
            </a:r>
          </a:p>
          <a:p>
            <a:pPr lvl="1"/>
            <a:r>
              <a:rPr lang="en-US" dirty="0"/>
              <a:t>If a Non-DTS Entry Agent (NDEA) creates and signs a DUE US voucher, DTS sends an email to the traveler to serve as the traveler’s initial notification of a potential debt situation</a:t>
            </a:r>
          </a:p>
          <a:p>
            <a:endParaRPr lang="en-US" dirty="0"/>
          </a:p>
        </p:txBody>
      </p:sp>
      <p:sp>
        <p:nvSpPr>
          <p:cNvPr id="4" name="Slide Number Placeholder 3">
            <a:extLst>
              <a:ext uri="{FF2B5EF4-FFF2-40B4-BE49-F238E27FC236}">
                <a16:creationId xmlns:a16="http://schemas.microsoft.com/office/drawing/2014/main" id="{B941B5DF-60B9-4377-A139-C295039B98BA}"/>
              </a:ext>
            </a:extLst>
          </p:cNvPr>
          <p:cNvSpPr>
            <a:spLocks noGrp="1"/>
          </p:cNvSpPr>
          <p:nvPr>
            <p:ph type="sldNum" sz="quarter" idx="10"/>
          </p:nvPr>
        </p:nvSpPr>
        <p:spPr/>
        <p:txBody>
          <a:bodyPr/>
          <a:lstStyle/>
          <a:p>
            <a:pPr>
              <a:defRPr/>
            </a:pPr>
            <a:fld id="{7D187A4C-A87B-41AC-8A01-0B3AA42528A5}" type="slidenum">
              <a:rPr lang="en-US" smtClean="0"/>
              <a:pPr>
                <a:defRPr/>
              </a:pPr>
              <a:t>14</a:t>
            </a:fld>
            <a:endParaRPr lang="en-US" dirty="0"/>
          </a:p>
        </p:txBody>
      </p:sp>
      <p:pic>
        <p:nvPicPr>
          <p:cNvPr id="5" name="Picture 4">
            <a:extLst>
              <a:ext uri="{FF2B5EF4-FFF2-40B4-BE49-F238E27FC236}">
                <a16:creationId xmlns:a16="http://schemas.microsoft.com/office/drawing/2014/main" id="{13CAE81C-6748-4308-A614-4156D0BA213B}"/>
              </a:ext>
            </a:extLst>
          </p:cNvPr>
          <p:cNvPicPr>
            <a:picLocks noChangeAspect="1"/>
          </p:cNvPicPr>
          <p:nvPr/>
        </p:nvPicPr>
        <p:blipFill>
          <a:blip r:embed="rId2"/>
          <a:stretch>
            <a:fillRect/>
          </a:stretch>
        </p:blipFill>
        <p:spPr>
          <a:xfrm>
            <a:off x="3124200" y="4298817"/>
            <a:ext cx="5588438" cy="2428779"/>
          </a:xfrm>
          <a:prstGeom prst="rect">
            <a:avLst/>
          </a:prstGeom>
        </p:spPr>
      </p:pic>
    </p:spTree>
    <p:extLst>
      <p:ext uri="{BB962C8B-B14F-4D97-AF65-F5344CB8AC3E}">
        <p14:creationId xmlns:p14="http://schemas.microsoft.com/office/powerpoint/2010/main" val="262369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65402-BF44-4265-AB99-DA98F9C17D8D}"/>
              </a:ext>
            </a:extLst>
          </p:cNvPr>
          <p:cNvSpPr>
            <a:spLocks noGrp="1"/>
          </p:cNvSpPr>
          <p:nvPr>
            <p:ph type="title"/>
          </p:nvPr>
        </p:nvSpPr>
        <p:spPr/>
        <p:txBody>
          <a:bodyPr/>
          <a:lstStyle/>
          <a:p>
            <a:r>
              <a:rPr lang="en-US" dirty="0"/>
              <a:t>Recognizing a Debt Situation (AO)</a:t>
            </a:r>
          </a:p>
        </p:txBody>
      </p:sp>
      <p:sp>
        <p:nvSpPr>
          <p:cNvPr id="3" name="Content Placeholder 2">
            <a:extLst>
              <a:ext uri="{FF2B5EF4-FFF2-40B4-BE49-F238E27FC236}">
                <a16:creationId xmlns:a16="http://schemas.microsoft.com/office/drawing/2014/main" id="{DA773890-71EA-4B66-96A4-FDDA88648B02}"/>
              </a:ext>
            </a:extLst>
          </p:cNvPr>
          <p:cNvSpPr>
            <a:spLocks noGrp="1"/>
          </p:cNvSpPr>
          <p:nvPr>
            <p:ph idx="1"/>
          </p:nvPr>
        </p:nvSpPr>
        <p:spPr/>
        <p:txBody>
          <a:bodyPr/>
          <a:lstStyle/>
          <a:p>
            <a:r>
              <a:rPr lang="en-US" dirty="0"/>
              <a:t>The AO first learns of the potential debt situation when approving a voucher that has a negative balance. </a:t>
            </a:r>
          </a:p>
          <a:p>
            <a:pPr lvl="1"/>
            <a:r>
              <a:rPr lang="en-US" dirty="0"/>
              <a:t>If the amount of the debt is less than or equal to $10.00, the Digital Signature screen displays a Notification of Debt that indicates the debt will not be collected. </a:t>
            </a:r>
          </a:p>
        </p:txBody>
      </p:sp>
      <p:sp>
        <p:nvSpPr>
          <p:cNvPr id="4" name="Slide Number Placeholder 3">
            <a:extLst>
              <a:ext uri="{FF2B5EF4-FFF2-40B4-BE49-F238E27FC236}">
                <a16:creationId xmlns:a16="http://schemas.microsoft.com/office/drawing/2014/main" id="{0DC7CF1B-4408-4907-9FCC-0223F6CB7123}"/>
              </a:ext>
            </a:extLst>
          </p:cNvPr>
          <p:cNvSpPr>
            <a:spLocks noGrp="1"/>
          </p:cNvSpPr>
          <p:nvPr>
            <p:ph type="sldNum" sz="quarter" idx="10"/>
          </p:nvPr>
        </p:nvSpPr>
        <p:spPr/>
        <p:txBody>
          <a:bodyPr/>
          <a:lstStyle/>
          <a:p>
            <a:pPr>
              <a:defRPr/>
            </a:pPr>
            <a:fld id="{7D187A4C-A87B-41AC-8A01-0B3AA42528A5}" type="slidenum">
              <a:rPr lang="en-US" smtClean="0"/>
              <a:pPr>
                <a:defRPr/>
              </a:pPr>
              <a:t>15</a:t>
            </a:fld>
            <a:endParaRPr lang="en-US"/>
          </a:p>
        </p:txBody>
      </p:sp>
      <p:pic>
        <p:nvPicPr>
          <p:cNvPr id="5" name="Picture 4">
            <a:extLst>
              <a:ext uri="{FF2B5EF4-FFF2-40B4-BE49-F238E27FC236}">
                <a16:creationId xmlns:a16="http://schemas.microsoft.com/office/drawing/2014/main" id="{A5FC262E-BF1F-47E6-9AA6-7B376FF19356}"/>
              </a:ext>
            </a:extLst>
          </p:cNvPr>
          <p:cNvPicPr>
            <a:picLocks noChangeAspect="1"/>
          </p:cNvPicPr>
          <p:nvPr/>
        </p:nvPicPr>
        <p:blipFill>
          <a:blip r:embed="rId2"/>
          <a:stretch>
            <a:fillRect/>
          </a:stretch>
        </p:blipFill>
        <p:spPr>
          <a:xfrm>
            <a:off x="2409078" y="3429000"/>
            <a:ext cx="7373844" cy="2471509"/>
          </a:xfrm>
          <a:prstGeom prst="rect">
            <a:avLst/>
          </a:prstGeom>
        </p:spPr>
      </p:pic>
    </p:spTree>
    <p:extLst>
      <p:ext uri="{BB962C8B-B14F-4D97-AF65-F5344CB8AC3E}">
        <p14:creationId xmlns:p14="http://schemas.microsoft.com/office/powerpoint/2010/main" val="3181090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65402-BF44-4265-AB99-DA98F9C17D8D}"/>
              </a:ext>
            </a:extLst>
          </p:cNvPr>
          <p:cNvSpPr>
            <a:spLocks noGrp="1"/>
          </p:cNvSpPr>
          <p:nvPr>
            <p:ph type="title"/>
          </p:nvPr>
        </p:nvSpPr>
        <p:spPr/>
        <p:txBody>
          <a:bodyPr/>
          <a:lstStyle/>
          <a:p>
            <a:r>
              <a:rPr lang="en-US" dirty="0"/>
              <a:t>Recognizing a Debt Situation (AO)</a:t>
            </a:r>
          </a:p>
        </p:txBody>
      </p:sp>
      <p:sp>
        <p:nvSpPr>
          <p:cNvPr id="3" name="Content Placeholder 2">
            <a:extLst>
              <a:ext uri="{FF2B5EF4-FFF2-40B4-BE49-F238E27FC236}">
                <a16:creationId xmlns:a16="http://schemas.microsoft.com/office/drawing/2014/main" id="{DA773890-71EA-4B66-96A4-FDDA88648B02}"/>
              </a:ext>
            </a:extLst>
          </p:cNvPr>
          <p:cNvSpPr>
            <a:spLocks noGrp="1"/>
          </p:cNvSpPr>
          <p:nvPr>
            <p:ph idx="1"/>
          </p:nvPr>
        </p:nvSpPr>
        <p:spPr/>
        <p:txBody>
          <a:bodyPr/>
          <a:lstStyle/>
          <a:p>
            <a:r>
              <a:rPr lang="en-US" dirty="0"/>
              <a:t>The AO first learns of the potential debt situation when approving a voucher that has a negative balance. </a:t>
            </a:r>
          </a:p>
          <a:p>
            <a:pPr lvl="1"/>
            <a:r>
              <a:rPr lang="en-US" dirty="0"/>
              <a:t>If the amount of the debt exceeds $10.00, the AO sees a Notification of Debt indicating the need to inform the traveler and the DMM about the debt.</a:t>
            </a:r>
          </a:p>
        </p:txBody>
      </p:sp>
      <p:sp>
        <p:nvSpPr>
          <p:cNvPr id="4" name="Slide Number Placeholder 3">
            <a:extLst>
              <a:ext uri="{FF2B5EF4-FFF2-40B4-BE49-F238E27FC236}">
                <a16:creationId xmlns:a16="http://schemas.microsoft.com/office/drawing/2014/main" id="{0DC7CF1B-4408-4907-9FCC-0223F6CB7123}"/>
              </a:ext>
            </a:extLst>
          </p:cNvPr>
          <p:cNvSpPr>
            <a:spLocks noGrp="1"/>
          </p:cNvSpPr>
          <p:nvPr>
            <p:ph type="sldNum" sz="quarter" idx="10"/>
          </p:nvPr>
        </p:nvSpPr>
        <p:spPr/>
        <p:txBody>
          <a:bodyPr/>
          <a:lstStyle/>
          <a:p>
            <a:pPr>
              <a:defRPr/>
            </a:pPr>
            <a:fld id="{7D187A4C-A87B-41AC-8A01-0B3AA42528A5}" type="slidenum">
              <a:rPr lang="en-US" smtClean="0"/>
              <a:pPr>
                <a:defRPr/>
              </a:pPr>
              <a:t>16</a:t>
            </a:fld>
            <a:endParaRPr lang="en-US"/>
          </a:p>
        </p:txBody>
      </p:sp>
      <p:pic>
        <p:nvPicPr>
          <p:cNvPr id="6" name="Picture 5">
            <a:extLst>
              <a:ext uri="{FF2B5EF4-FFF2-40B4-BE49-F238E27FC236}">
                <a16:creationId xmlns:a16="http://schemas.microsoft.com/office/drawing/2014/main" id="{209587E5-DF51-4F99-A1B7-1270B24CB509}"/>
              </a:ext>
            </a:extLst>
          </p:cNvPr>
          <p:cNvPicPr>
            <a:picLocks noChangeAspect="1"/>
          </p:cNvPicPr>
          <p:nvPr/>
        </p:nvPicPr>
        <p:blipFill>
          <a:blip r:embed="rId2"/>
          <a:stretch>
            <a:fillRect/>
          </a:stretch>
        </p:blipFill>
        <p:spPr>
          <a:xfrm>
            <a:off x="2515417" y="3429000"/>
            <a:ext cx="7161166" cy="2667000"/>
          </a:xfrm>
          <a:prstGeom prst="rect">
            <a:avLst/>
          </a:prstGeom>
        </p:spPr>
      </p:pic>
    </p:spTree>
    <p:extLst>
      <p:ext uri="{BB962C8B-B14F-4D97-AF65-F5344CB8AC3E}">
        <p14:creationId xmlns:p14="http://schemas.microsoft.com/office/powerpoint/2010/main" val="1326766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2B4FF-87CF-47FF-AF82-CDF27D5D399D}"/>
              </a:ext>
            </a:extLst>
          </p:cNvPr>
          <p:cNvSpPr>
            <a:spLocks noGrp="1"/>
          </p:cNvSpPr>
          <p:nvPr>
            <p:ph type="title"/>
          </p:nvPr>
        </p:nvSpPr>
        <p:spPr/>
        <p:txBody>
          <a:bodyPr/>
          <a:lstStyle/>
          <a:p>
            <a:r>
              <a:rPr lang="en-US" dirty="0"/>
              <a:t>Recognizing a Debt Situation (DMM)</a:t>
            </a:r>
          </a:p>
        </p:txBody>
      </p:sp>
      <p:sp>
        <p:nvSpPr>
          <p:cNvPr id="3" name="Content Placeholder 2">
            <a:extLst>
              <a:ext uri="{FF2B5EF4-FFF2-40B4-BE49-F238E27FC236}">
                <a16:creationId xmlns:a16="http://schemas.microsoft.com/office/drawing/2014/main" id="{C05E4AB5-DE65-4D7A-A393-A249A326AF71}"/>
              </a:ext>
            </a:extLst>
          </p:cNvPr>
          <p:cNvSpPr>
            <a:spLocks noGrp="1"/>
          </p:cNvSpPr>
          <p:nvPr>
            <p:ph idx="1"/>
          </p:nvPr>
        </p:nvSpPr>
        <p:spPr/>
        <p:txBody>
          <a:bodyPr/>
          <a:lstStyle/>
          <a:p>
            <a:r>
              <a:rPr lang="en-US" dirty="0"/>
              <a:t>To ensure that the due process requirements in the DoD Financial Management Regulation (</a:t>
            </a:r>
            <a:r>
              <a:rPr lang="en-US" dirty="0" err="1"/>
              <a:t>DoDFMR</a:t>
            </a:r>
            <a:r>
              <a:rPr lang="en-US" dirty="0"/>
              <a:t>), Volume 16 are met, the AO and DMM must verify that the traveler has received notification of the debt. </a:t>
            </a:r>
          </a:p>
          <a:p>
            <a:pPr lvl="1"/>
            <a:r>
              <a:rPr lang="en-US" dirty="0"/>
              <a:t>Selecting Confirm and Continue completes the signing process. </a:t>
            </a:r>
          </a:p>
          <a:p>
            <a:pPr lvl="1"/>
            <a:r>
              <a:rPr lang="en-US" dirty="0"/>
              <a:t>The AO should notify the traveler of the debt immediately.</a:t>
            </a:r>
          </a:p>
          <a:p>
            <a:pPr lvl="1"/>
            <a:endParaRPr lang="en-US" dirty="0"/>
          </a:p>
          <a:p>
            <a:r>
              <a:rPr lang="en-US" dirty="0"/>
              <a:t>Applying the APPROVED stamp to the document will begin the DUE US process within DTS.</a:t>
            </a:r>
          </a:p>
        </p:txBody>
      </p:sp>
      <p:sp>
        <p:nvSpPr>
          <p:cNvPr id="4" name="Slide Number Placeholder 3">
            <a:extLst>
              <a:ext uri="{FF2B5EF4-FFF2-40B4-BE49-F238E27FC236}">
                <a16:creationId xmlns:a16="http://schemas.microsoft.com/office/drawing/2014/main" id="{CAD3AD02-1E37-4F04-AB3A-B023EF34E8F0}"/>
              </a:ext>
            </a:extLst>
          </p:cNvPr>
          <p:cNvSpPr>
            <a:spLocks noGrp="1"/>
          </p:cNvSpPr>
          <p:nvPr>
            <p:ph type="sldNum" sz="quarter" idx="10"/>
          </p:nvPr>
        </p:nvSpPr>
        <p:spPr/>
        <p:txBody>
          <a:bodyPr/>
          <a:lstStyle/>
          <a:p>
            <a:pPr>
              <a:defRPr/>
            </a:pPr>
            <a:fld id="{7D187A4C-A87B-41AC-8A01-0B3AA42528A5}" type="slidenum">
              <a:rPr lang="en-US" smtClean="0"/>
              <a:pPr>
                <a:defRPr/>
              </a:pPr>
              <a:t>17</a:t>
            </a:fld>
            <a:endParaRPr lang="en-US"/>
          </a:p>
        </p:txBody>
      </p:sp>
    </p:spTree>
    <p:extLst>
      <p:ext uri="{BB962C8B-B14F-4D97-AF65-F5344CB8AC3E}">
        <p14:creationId xmlns:p14="http://schemas.microsoft.com/office/powerpoint/2010/main" val="1400013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0138B-05A9-492A-8DF5-6E8C9CA82832}"/>
              </a:ext>
            </a:extLst>
          </p:cNvPr>
          <p:cNvSpPr>
            <a:spLocks noGrp="1"/>
          </p:cNvSpPr>
          <p:nvPr>
            <p:ph type="title"/>
          </p:nvPr>
        </p:nvSpPr>
        <p:spPr/>
        <p:txBody>
          <a:bodyPr/>
          <a:lstStyle/>
          <a:p>
            <a:r>
              <a:rPr lang="en-US" dirty="0"/>
              <a:t>The DUE US (Debt) Process within DTS</a:t>
            </a:r>
          </a:p>
        </p:txBody>
      </p:sp>
      <p:sp>
        <p:nvSpPr>
          <p:cNvPr id="3" name="Content Placeholder 2">
            <a:extLst>
              <a:ext uri="{FF2B5EF4-FFF2-40B4-BE49-F238E27FC236}">
                <a16:creationId xmlns:a16="http://schemas.microsoft.com/office/drawing/2014/main" id="{076C6880-46C1-45F0-9B75-6DF8526C79A7}"/>
              </a:ext>
            </a:extLst>
          </p:cNvPr>
          <p:cNvSpPr>
            <a:spLocks noGrp="1"/>
          </p:cNvSpPr>
          <p:nvPr>
            <p:ph idx="1"/>
          </p:nvPr>
        </p:nvSpPr>
        <p:spPr/>
        <p:txBody>
          <a:bodyPr/>
          <a:lstStyle/>
          <a:p>
            <a:r>
              <a:rPr lang="en-US" dirty="0"/>
              <a:t>When the APPROVED stamp is applied to a voucher that contains a debt, the following actions occur: </a:t>
            </a:r>
          </a:p>
          <a:p>
            <a:pPr marL="857250" lvl="1" indent="-457200">
              <a:buFont typeface="+mj-lt"/>
              <a:buAutoNum type="arabicPeriod"/>
            </a:pPr>
            <a:r>
              <a:rPr lang="en-US" dirty="0"/>
              <a:t>DTS generates and sends an adjusting obligation to the accounting systems to decrease the obligation to the amount previously disbursed, if necessary. </a:t>
            </a:r>
          </a:p>
          <a:p>
            <a:pPr marL="857250" lvl="1" indent="-457200">
              <a:buFont typeface="+mj-lt"/>
              <a:buAutoNum type="arabicPeriod"/>
            </a:pPr>
            <a:r>
              <a:rPr lang="en-US" dirty="0"/>
              <a:t>DTS sends a “no pay due voucher” with a zero dollar net to traveler to the disbursing system. </a:t>
            </a:r>
          </a:p>
          <a:p>
            <a:pPr marL="857250" lvl="1" indent="-457200">
              <a:buFont typeface="+mj-lt"/>
              <a:buAutoNum type="arabicPeriod"/>
            </a:pPr>
            <a:r>
              <a:rPr lang="en-US" dirty="0"/>
              <a:t>A 96-hour delay allows transactions to post to accounting and disbursing.</a:t>
            </a:r>
          </a:p>
          <a:p>
            <a:pPr marL="857250" lvl="1" indent="-457200">
              <a:buFont typeface="+mj-lt"/>
              <a:buAutoNum type="arabicPeriod"/>
            </a:pPr>
            <a:r>
              <a:rPr lang="en-US" dirty="0"/>
              <a:t>DTS transmits an initial A/R to the accounting system to set up the debt. </a:t>
            </a:r>
          </a:p>
          <a:p>
            <a:pPr marL="857250" lvl="1" indent="-457200">
              <a:buFont typeface="+mj-lt"/>
              <a:buAutoNum type="arabicPeriod"/>
            </a:pPr>
            <a:r>
              <a:rPr lang="en-US" dirty="0"/>
              <a:t>Upon receipt of the positive acknowledgement from accounting that the A/R has posted successfully, DTS emails the due process notification of debt to the traveler, AO, DMM, and the Central Disbursing System (CDS). </a:t>
            </a:r>
          </a:p>
          <a:p>
            <a:pPr marL="857250" lvl="1" indent="-457200">
              <a:buFont typeface="+mj-lt"/>
              <a:buAutoNum type="arabicPeriod"/>
            </a:pPr>
            <a:r>
              <a:rPr lang="en-US" dirty="0"/>
              <a:t>DTS tracks the </a:t>
            </a:r>
            <a:r>
              <a:rPr lang="en-US" b="1" dirty="0"/>
              <a:t>DUE US </a:t>
            </a:r>
            <a:r>
              <a:rPr lang="en-US" dirty="0"/>
              <a:t>situation and reports it in the Debt Management Monitor.</a:t>
            </a:r>
          </a:p>
          <a:p>
            <a:pPr marL="857250" lvl="1" indent="-457200">
              <a:buFont typeface="+mj-lt"/>
              <a:buAutoNum type="arabicPeriod"/>
            </a:pPr>
            <a:endParaRPr lang="en-US" dirty="0"/>
          </a:p>
          <a:p>
            <a:endParaRPr lang="en-US" dirty="0"/>
          </a:p>
        </p:txBody>
      </p:sp>
      <p:sp>
        <p:nvSpPr>
          <p:cNvPr id="4" name="Slide Number Placeholder 3">
            <a:extLst>
              <a:ext uri="{FF2B5EF4-FFF2-40B4-BE49-F238E27FC236}">
                <a16:creationId xmlns:a16="http://schemas.microsoft.com/office/drawing/2014/main" id="{04A4923A-4705-4480-8DA5-9D83E4585C72}"/>
              </a:ext>
            </a:extLst>
          </p:cNvPr>
          <p:cNvSpPr>
            <a:spLocks noGrp="1"/>
          </p:cNvSpPr>
          <p:nvPr>
            <p:ph type="sldNum" sz="quarter" idx="10"/>
          </p:nvPr>
        </p:nvSpPr>
        <p:spPr/>
        <p:txBody>
          <a:bodyPr/>
          <a:lstStyle/>
          <a:p>
            <a:pPr>
              <a:defRPr/>
            </a:pPr>
            <a:fld id="{7D187A4C-A87B-41AC-8A01-0B3AA42528A5}" type="slidenum">
              <a:rPr lang="en-US" smtClean="0"/>
              <a:pPr>
                <a:defRPr/>
              </a:pPr>
              <a:t>18</a:t>
            </a:fld>
            <a:endParaRPr lang="en-US"/>
          </a:p>
        </p:txBody>
      </p:sp>
    </p:spTree>
    <p:extLst>
      <p:ext uri="{BB962C8B-B14F-4D97-AF65-F5344CB8AC3E}">
        <p14:creationId xmlns:p14="http://schemas.microsoft.com/office/powerpoint/2010/main" val="2277181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64664-D224-43DE-89CB-15FB1D53E5EC}"/>
              </a:ext>
            </a:extLst>
          </p:cNvPr>
          <p:cNvSpPr>
            <a:spLocks noGrp="1"/>
          </p:cNvSpPr>
          <p:nvPr>
            <p:ph type="title"/>
          </p:nvPr>
        </p:nvSpPr>
        <p:spPr/>
        <p:txBody>
          <a:bodyPr/>
          <a:lstStyle/>
          <a:p>
            <a:r>
              <a:rPr lang="en-US" dirty="0"/>
              <a:t>Traveler’s Responsibility for Payment of Debt</a:t>
            </a:r>
          </a:p>
        </p:txBody>
      </p:sp>
      <p:sp>
        <p:nvSpPr>
          <p:cNvPr id="3" name="Content Placeholder 2">
            <a:extLst>
              <a:ext uri="{FF2B5EF4-FFF2-40B4-BE49-F238E27FC236}">
                <a16:creationId xmlns:a16="http://schemas.microsoft.com/office/drawing/2014/main" id="{E1F3FE51-8067-40F1-9570-A2FF61C33C88}"/>
              </a:ext>
            </a:extLst>
          </p:cNvPr>
          <p:cNvSpPr>
            <a:spLocks noGrp="1"/>
          </p:cNvSpPr>
          <p:nvPr>
            <p:ph idx="1"/>
          </p:nvPr>
        </p:nvSpPr>
        <p:spPr/>
        <p:txBody>
          <a:bodyPr/>
          <a:lstStyle/>
          <a:p>
            <a:r>
              <a:rPr lang="en-US" dirty="0"/>
              <a:t>The traveler has 30 days from the email notification to repay the debt or request a waiver of the debt before actions can be initiated to collect the unpaid debt through payroll deduction. </a:t>
            </a:r>
          </a:p>
          <a:p>
            <a:pPr lvl="1"/>
            <a:r>
              <a:rPr lang="en-US" dirty="0"/>
              <a:t>Civilian employees with a debt on a cancelled trip are allowed up to 15 days to settle the debt.</a:t>
            </a:r>
          </a:p>
          <a:p>
            <a:pPr lvl="1"/>
            <a:endParaRPr lang="en-US" dirty="0"/>
          </a:p>
          <a:p>
            <a:r>
              <a:rPr lang="en-US" dirty="0"/>
              <a:t>If the traveler is repaying the debt directly, they should include a copy of the notification email when submitting the payment to the disbursing system. </a:t>
            </a:r>
          </a:p>
          <a:p>
            <a:pPr lvl="1"/>
            <a:endParaRPr lang="en-US" dirty="0"/>
          </a:p>
        </p:txBody>
      </p:sp>
      <p:sp>
        <p:nvSpPr>
          <p:cNvPr id="4" name="Slide Number Placeholder 3">
            <a:extLst>
              <a:ext uri="{FF2B5EF4-FFF2-40B4-BE49-F238E27FC236}">
                <a16:creationId xmlns:a16="http://schemas.microsoft.com/office/drawing/2014/main" id="{84EEDFD8-0863-4D5E-9EF4-AE757079AE0F}"/>
              </a:ext>
            </a:extLst>
          </p:cNvPr>
          <p:cNvSpPr>
            <a:spLocks noGrp="1"/>
          </p:cNvSpPr>
          <p:nvPr>
            <p:ph type="sldNum" sz="quarter" idx="10"/>
          </p:nvPr>
        </p:nvSpPr>
        <p:spPr/>
        <p:txBody>
          <a:bodyPr/>
          <a:lstStyle/>
          <a:p>
            <a:pPr>
              <a:defRPr/>
            </a:pPr>
            <a:fld id="{7D187A4C-A87B-41AC-8A01-0B3AA42528A5}" type="slidenum">
              <a:rPr lang="en-US" smtClean="0"/>
              <a:pPr>
                <a:defRPr/>
              </a:pPr>
              <a:t>19</a:t>
            </a:fld>
            <a:endParaRPr lang="en-US"/>
          </a:p>
        </p:txBody>
      </p:sp>
    </p:spTree>
    <p:extLst>
      <p:ext uri="{BB962C8B-B14F-4D97-AF65-F5344CB8AC3E}">
        <p14:creationId xmlns:p14="http://schemas.microsoft.com/office/powerpoint/2010/main" val="535853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171499-FD85-4312-92A3-0C4633B8EE59}"/>
              </a:ext>
            </a:extLst>
          </p:cNvPr>
          <p:cNvSpPr>
            <a:spLocks noGrp="1"/>
          </p:cNvSpPr>
          <p:nvPr>
            <p:ph type="ctrTitle"/>
          </p:nvPr>
        </p:nvSpPr>
        <p:spPr>
          <a:xfrm>
            <a:off x="914400" y="3797300"/>
            <a:ext cx="10363200" cy="872718"/>
          </a:xfrm>
        </p:spPr>
        <p:txBody>
          <a:bodyPr/>
          <a:lstStyle/>
          <a:p>
            <a:r>
              <a:rPr lang="en-US" dirty="0">
                <a:solidFill>
                  <a:srgbClr val="262673"/>
                </a:solidFill>
              </a:rPr>
              <a:t>TAC Outreach Call</a:t>
            </a:r>
            <a:br>
              <a:rPr lang="en-US" dirty="0">
                <a:solidFill>
                  <a:srgbClr val="262673"/>
                </a:solidFill>
              </a:rPr>
            </a:br>
            <a:r>
              <a:rPr lang="en-US" dirty="0"/>
              <a:t>December 8, 2020</a:t>
            </a:r>
          </a:p>
        </p:txBody>
      </p:sp>
      <p:sp>
        <p:nvSpPr>
          <p:cNvPr id="6" name="Subtitle 5">
            <a:extLst>
              <a:ext uri="{FF2B5EF4-FFF2-40B4-BE49-F238E27FC236}">
                <a16:creationId xmlns:a16="http://schemas.microsoft.com/office/drawing/2014/main" id="{2EEA36C4-CE47-401A-923C-F375D6C927A3}"/>
              </a:ext>
            </a:extLst>
          </p:cNvPr>
          <p:cNvSpPr>
            <a:spLocks noGrp="1"/>
          </p:cNvSpPr>
          <p:nvPr>
            <p:ph type="subTitle" idx="1"/>
          </p:nvPr>
        </p:nvSpPr>
        <p:spPr>
          <a:xfrm>
            <a:off x="1066800" y="4776177"/>
            <a:ext cx="10058400" cy="533400"/>
          </a:xfrm>
        </p:spPr>
        <p:txBody>
          <a:bodyPr/>
          <a:lstStyle/>
          <a:p>
            <a:r>
              <a:rPr lang="en-US" dirty="0"/>
              <a:t>DMM and CCV Process</a:t>
            </a:r>
          </a:p>
        </p:txBody>
      </p:sp>
      <p:sp>
        <p:nvSpPr>
          <p:cNvPr id="7" name="Text Box 9">
            <a:extLst>
              <a:ext uri="{FF2B5EF4-FFF2-40B4-BE49-F238E27FC236}">
                <a16:creationId xmlns:a16="http://schemas.microsoft.com/office/drawing/2014/main" id="{E3671636-3520-4302-82FA-BEC1241C608E}"/>
              </a:ext>
            </a:extLst>
          </p:cNvPr>
          <p:cNvSpPr txBox="1">
            <a:spLocks noChangeArrowheads="1"/>
          </p:cNvSpPr>
          <p:nvPr/>
        </p:nvSpPr>
        <p:spPr bwMode="auto">
          <a:xfrm>
            <a:off x="1447800" y="5390336"/>
            <a:ext cx="7162800" cy="738188"/>
          </a:xfrm>
          <a:prstGeom prst="rect">
            <a:avLst/>
          </a:prstGeom>
          <a:noFill/>
          <a:ln w="9525">
            <a:noFill/>
            <a:miter lim="800000"/>
            <a:headEnd/>
            <a:tailEnd/>
          </a:ln>
        </p:spPr>
        <p:txBody>
          <a:bodyPr wrap="square">
            <a:spAutoFit/>
          </a:bodyPr>
          <a:lstStyle/>
          <a:p>
            <a:pPr>
              <a:spcBef>
                <a:spcPct val="50000"/>
              </a:spcBef>
            </a:pPr>
            <a:r>
              <a:rPr lang="en-US" sz="1400" b="0" i="0" dirty="0">
                <a:solidFill>
                  <a:schemeClr val="accent2"/>
                </a:solidFill>
                <a:latin typeface="Arial" pitchFamily="34" charset="0"/>
              </a:rPr>
              <a:t>Presenters:</a:t>
            </a:r>
            <a:br>
              <a:rPr lang="en-US" sz="1400" b="0" i="0" dirty="0">
                <a:solidFill>
                  <a:schemeClr val="accent2"/>
                </a:solidFill>
                <a:latin typeface="Arial" pitchFamily="34" charset="0"/>
              </a:rPr>
            </a:br>
            <a:r>
              <a:rPr lang="en-US" sz="1400" b="0" i="0" dirty="0">
                <a:solidFill>
                  <a:schemeClr val="accent2"/>
                </a:solidFill>
                <a:latin typeface="Arial" pitchFamily="34" charset="0"/>
              </a:rPr>
              <a:t>Jason Prado, Travel Assistance Center (TAC) Manager</a:t>
            </a:r>
            <a:br>
              <a:rPr lang="en-US" sz="1400" b="0" i="0" dirty="0">
                <a:solidFill>
                  <a:schemeClr val="accent2"/>
                </a:solidFill>
                <a:latin typeface="Arial" pitchFamily="34" charset="0"/>
              </a:rPr>
            </a:br>
            <a:r>
              <a:rPr lang="en-US" sz="1400" b="0" i="0" dirty="0">
                <a:solidFill>
                  <a:schemeClr val="accent2"/>
                </a:solidFill>
                <a:latin typeface="Arial" pitchFamily="34" charset="0"/>
              </a:rPr>
              <a:t>Dan Greene, TAC Outreach Call Coordinator</a:t>
            </a:r>
          </a:p>
        </p:txBody>
      </p:sp>
    </p:spTree>
    <p:extLst>
      <p:ext uri="{BB962C8B-B14F-4D97-AF65-F5344CB8AC3E}">
        <p14:creationId xmlns:p14="http://schemas.microsoft.com/office/powerpoint/2010/main" val="4089635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32163-C7BC-405E-92E0-DF297484D650}"/>
              </a:ext>
            </a:extLst>
          </p:cNvPr>
          <p:cNvSpPr>
            <a:spLocks noGrp="1"/>
          </p:cNvSpPr>
          <p:nvPr>
            <p:ph type="title"/>
          </p:nvPr>
        </p:nvSpPr>
        <p:spPr/>
        <p:txBody>
          <a:bodyPr/>
          <a:lstStyle/>
          <a:p>
            <a:r>
              <a:rPr lang="en-US" dirty="0"/>
              <a:t>What is a DMM?</a:t>
            </a:r>
          </a:p>
        </p:txBody>
      </p:sp>
      <p:sp>
        <p:nvSpPr>
          <p:cNvPr id="3" name="Content Placeholder 2">
            <a:extLst>
              <a:ext uri="{FF2B5EF4-FFF2-40B4-BE49-F238E27FC236}">
                <a16:creationId xmlns:a16="http://schemas.microsoft.com/office/drawing/2014/main" id="{8027FE05-5577-4CCC-A792-26A530401561}"/>
              </a:ext>
            </a:extLst>
          </p:cNvPr>
          <p:cNvSpPr>
            <a:spLocks noGrp="1"/>
          </p:cNvSpPr>
          <p:nvPr>
            <p:ph idx="1"/>
          </p:nvPr>
        </p:nvSpPr>
        <p:spPr/>
        <p:txBody>
          <a:bodyPr/>
          <a:lstStyle/>
          <a:p>
            <a:r>
              <a:rPr lang="en-US" dirty="0"/>
              <a:t>The Debt Management Monitor is responsible for tracking, processing, and recording of all actions related to traveler debt. </a:t>
            </a:r>
          </a:p>
          <a:p>
            <a:endParaRPr lang="en-US" dirty="0"/>
          </a:p>
          <a:p>
            <a:r>
              <a:rPr lang="en-US" dirty="0"/>
              <a:t>In accordance with the DTS Regulations (</a:t>
            </a:r>
            <a:r>
              <a:rPr lang="en-US" dirty="0" err="1"/>
              <a:t>DoDI</a:t>
            </a:r>
            <a:r>
              <a:rPr lang="en-US" dirty="0"/>
              <a:t> 5154.31, Volume 3), paragraph 030403:</a:t>
            </a:r>
          </a:p>
          <a:p>
            <a:pPr lvl="1"/>
            <a:r>
              <a:rPr lang="en-US" dirty="0"/>
              <a:t>DMMs may be appointed as Departmental Accountable Officials (DAOs) to track the debt collection process in DTS due to overpayment of travel funds to travelers.</a:t>
            </a:r>
          </a:p>
          <a:p>
            <a:pPr lvl="1"/>
            <a:endParaRPr lang="en-US" dirty="0"/>
          </a:p>
          <a:p>
            <a:r>
              <a:rPr lang="en-US" dirty="0"/>
              <a:t>It is not necessary for a DMM to be located at each site, but each organization within DTS must have at least one DMM assigned. </a:t>
            </a:r>
          </a:p>
        </p:txBody>
      </p:sp>
      <p:sp>
        <p:nvSpPr>
          <p:cNvPr id="4" name="Slide Number Placeholder 3">
            <a:extLst>
              <a:ext uri="{FF2B5EF4-FFF2-40B4-BE49-F238E27FC236}">
                <a16:creationId xmlns:a16="http://schemas.microsoft.com/office/drawing/2014/main" id="{F9E2896E-0E5A-42AC-B1F0-6AA9787805F0}"/>
              </a:ext>
            </a:extLst>
          </p:cNvPr>
          <p:cNvSpPr>
            <a:spLocks noGrp="1"/>
          </p:cNvSpPr>
          <p:nvPr>
            <p:ph type="sldNum" sz="quarter" idx="10"/>
          </p:nvPr>
        </p:nvSpPr>
        <p:spPr/>
        <p:txBody>
          <a:bodyPr/>
          <a:lstStyle/>
          <a:p>
            <a:pPr>
              <a:defRPr/>
            </a:pPr>
            <a:fld id="{7D187A4C-A87B-41AC-8A01-0B3AA42528A5}" type="slidenum">
              <a:rPr lang="en-US" smtClean="0"/>
              <a:pPr>
                <a:defRPr/>
              </a:pPr>
              <a:t>20</a:t>
            </a:fld>
            <a:endParaRPr lang="en-US"/>
          </a:p>
        </p:txBody>
      </p:sp>
    </p:spTree>
    <p:extLst>
      <p:ext uri="{BB962C8B-B14F-4D97-AF65-F5344CB8AC3E}">
        <p14:creationId xmlns:p14="http://schemas.microsoft.com/office/powerpoint/2010/main" val="716499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57DB1-F092-43BC-87FC-213AFFC51FF3}"/>
              </a:ext>
            </a:extLst>
          </p:cNvPr>
          <p:cNvSpPr>
            <a:spLocks noGrp="1"/>
          </p:cNvSpPr>
          <p:nvPr>
            <p:ph type="title"/>
          </p:nvPr>
        </p:nvSpPr>
        <p:spPr/>
        <p:txBody>
          <a:bodyPr/>
          <a:lstStyle/>
          <a:p>
            <a:r>
              <a:rPr lang="en-US" dirty="0"/>
              <a:t>Eligibility Requirements for DMMs </a:t>
            </a:r>
          </a:p>
        </p:txBody>
      </p:sp>
      <p:sp>
        <p:nvSpPr>
          <p:cNvPr id="3" name="Content Placeholder 2">
            <a:extLst>
              <a:ext uri="{FF2B5EF4-FFF2-40B4-BE49-F238E27FC236}">
                <a16:creationId xmlns:a16="http://schemas.microsoft.com/office/drawing/2014/main" id="{F7062381-D5C7-4B9E-B0C3-F8EB68035B9A}"/>
              </a:ext>
            </a:extLst>
          </p:cNvPr>
          <p:cNvSpPr>
            <a:spLocks noGrp="1"/>
          </p:cNvSpPr>
          <p:nvPr>
            <p:ph idx="1"/>
          </p:nvPr>
        </p:nvSpPr>
        <p:spPr/>
        <p:txBody>
          <a:bodyPr/>
          <a:lstStyle/>
          <a:p>
            <a:r>
              <a:rPr lang="en-US" dirty="0"/>
              <a:t>Components must identify DMMs and decide whether to appoint them as Departmental Accountable Officials (DAOs). </a:t>
            </a:r>
          </a:p>
          <a:p>
            <a:pPr lvl="1"/>
            <a:r>
              <a:rPr lang="en-US" dirty="0"/>
              <a:t>If appointed as DAOs, DMMs should be appointed on a DD Form 577, which must be maintained as outlined in </a:t>
            </a:r>
            <a:r>
              <a:rPr lang="en-US" dirty="0" err="1"/>
              <a:t>DoDFMR</a:t>
            </a:r>
            <a:r>
              <a:rPr lang="en-US" dirty="0"/>
              <a:t>, Volume 5, Chapter 5, paragraph 050401. </a:t>
            </a:r>
          </a:p>
          <a:p>
            <a:endParaRPr lang="en-US" dirty="0"/>
          </a:p>
          <a:p>
            <a:r>
              <a:rPr lang="en-US" dirty="0"/>
              <a:t>DMMs must have permission level 6 and the Debt Management Monitor indicator set to </a:t>
            </a:r>
            <a:r>
              <a:rPr lang="en-US" b="1" dirty="0"/>
              <a:t>Yes </a:t>
            </a:r>
            <a:r>
              <a:rPr lang="en-US" dirty="0"/>
              <a:t>in their DTS user profile. </a:t>
            </a:r>
          </a:p>
          <a:p>
            <a:pPr lvl="1"/>
            <a:r>
              <a:rPr lang="en-US" dirty="0"/>
              <a:t>This grants access to DTS Debt Management functionality. </a:t>
            </a:r>
          </a:p>
          <a:p>
            <a:endParaRPr lang="en-US" dirty="0"/>
          </a:p>
          <a:p>
            <a:r>
              <a:rPr lang="en-US" dirty="0"/>
              <a:t>The DTA must also grant the DMM organization access to allow them to run the DM Report, and group access so they can access the documents of the travelers who are in debt.</a:t>
            </a:r>
          </a:p>
        </p:txBody>
      </p:sp>
      <p:sp>
        <p:nvSpPr>
          <p:cNvPr id="4" name="Slide Number Placeholder 3">
            <a:extLst>
              <a:ext uri="{FF2B5EF4-FFF2-40B4-BE49-F238E27FC236}">
                <a16:creationId xmlns:a16="http://schemas.microsoft.com/office/drawing/2014/main" id="{93B5811D-4679-4D05-B3BD-66ABDEE2ED95}"/>
              </a:ext>
            </a:extLst>
          </p:cNvPr>
          <p:cNvSpPr>
            <a:spLocks noGrp="1"/>
          </p:cNvSpPr>
          <p:nvPr>
            <p:ph type="sldNum" sz="quarter" idx="10"/>
          </p:nvPr>
        </p:nvSpPr>
        <p:spPr/>
        <p:txBody>
          <a:bodyPr/>
          <a:lstStyle/>
          <a:p>
            <a:pPr>
              <a:defRPr/>
            </a:pPr>
            <a:fld id="{7D187A4C-A87B-41AC-8A01-0B3AA42528A5}" type="slidenum">
              <a:rPr lang="en-US" smtClean="0"/>
              <a:pPr>
                <a:defRPr/>
              </a:pPr>
              <a:t>21</a:t>
            </a:fld>
            <a:endParaRPr lang="en-US"/>
          </a:p>
        </p:txBody>
      </p:sp>
    </p:spTree>
    <p:extLst>
      <p:ext uri="{BB962C8B-B14F-4D97-AF65-F5344CB8AC3E}">
        <p14:creationId xmlns:p14="http://schemas.microsoft.com/office/powerpoint/2010/main" val="3891552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41DC1C77-BA03-4180-A0A4-B41BE78CCB75}"/>
              </a:ext>
            </a:extLst>
          </p:cNvPr>
          <p:cNvPicPr>
            <a:picLocks noGrp="1" noChangeAspect="1"/>
          </p:cNvPicPr>
          <p:nvPr>
            <p:ph idx="1"/>
          </p:nvPr>
        </p:nvPicPr>
        <p:blipFill>
          <a:blip r:embed="rId2"/>
          <a:stretch>
            <a:fillRect/>
          </a:stretch>
        </p:blipFill>
        <p:spPr>
          <a:xfrm>
            <a:off x="586301" y="1454150"/>
            <a:ext cx="11003522" cy="4873625"/>
          </a:xfrm>
          <a:prstGeom prst="rect">
            <a:avLst/>
          </a:prstGeom>
        </p:spPr>
      </p:pic>
      <p:sp>
        <p:nvSpPr>
          <p:cNvPr id="2" name="Title 1">
            <a:extLst>
              <a:ext uri="{FF2B5EF4-FFF2-40B4-BE49-F238E27FC236}">
                <a16:creationId xmlns:a16="http://schemas.microsoft.com/office/drawing/2014/main" id="{54CD5655-80AC-4A3A-B64D-6D70B99C9D61}"/>
              </a:ext>
            </a:extLst>
          </p:cNvPr>
          <p:cNvSpPr>
            <a:spLocks noGrp="1"/>
          </p:cNvSpPr>
          <p:nvPr>
            <p:ph type="title"/>
          </p:nvPr>
        </p:nvSpPr>
        <p:spPr/>
        <p:txBody>
          <a:bodyPr/>
          <a:lstStyle/>
          <a:p>
            <a:r>
              <a:rPr lang="en-US" dirty="0"/>
              <a:t>Debt Management Tool (Gateway)</a:t>
            </a:r>
          </a:p>
        </p:txBody>
      </p:sp>
      <p:sp>
        <p:nvSpPr>
          <p:cNvPr id="4" name="Slide Number Placeholder 3">
            <a:extLst>
              <a:ext uri="{FF2B5EF4-FFF2-40B4-BE49-F238E27FC236}">
                <a16:creationId xmlns:a16="http://schemas.microsoft.com/office/drawing/2014/main" id="{4B1BAF8D-CFAE-4331-A752-86B0622CC4AC}"/>
              </a:ext>
            </a:extLst>
          </p:cNvPr>
          <p:cNvSpPr>
            <a:spLocks noGrp="1"/>
          </p:cNvSpPr>
          <p:nvPr>
            <p:ph type="sldNum" sz="quarter" idx="10"/>
          </p:nvPr>
        </p:nvSpPr>
        <p:spPr/>
        <p:txBody>
          <a:bodyPr/>
          <a:lstStyle/>
          <a:p>
            <a:pPr>
              <a:defRPr/>
            </a:pPr>
            <a:fld id="{7D187A4C-A87B-41AC-8A01-0B3AA42528A5}" type="slidenum">
              <a:rPr lang="en-US" smtClean="0"/>
              <a:pPr>
                <a:defRPr/>
              </a:pPr>
              <a:t>22</a:t>
            </a:fld>
            <a:endParaRPr lang="en-US"/>
          </a:p>
        </p:txBody>
      </p:sp>
      <p:sp>
        <p:nvSpPr>
          <p:cNvPr id="6" name="Arrow: Right 5">
            <a:extLst>
              <a:ext uri="{FF2B5EF4-FFF2-40B4-BE49-F238E27FC236}">
                <a16:creationId xmlns:a16="http://schemas.microsoft.com/office/drawing/2014/main" id="{2B97B9CE-846B-4AE2-A5F8-0B4E96B969B5}"/>
              </a:ext>
            </a:extLst>
          </p:cNvPr>
          <p:cNvSpPr/>
          <p:nvPr/>
        </p:nvSpPr>
        <p:spPr bwMode="auto">
          <a:xfrm>
            <a:off x="4707148" y="4682704"/>
            <a:ext cx="685800" cy="533400"/>
          </a:xfrm>
          <a:prstGeom prst="rightArrow">
            <a:avLst/>
          </a:prstGeom>
          <a:solidFill>
            <a:srgbClr val="FF0000"/>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sp>
        <p:nvSpPr>
          <p:cNvPr id="7" name="TextBox 6">
            <a:extLst>
              <a:ext uri="{FF2B5EF4-FFF2-40B4-BE49-F238E27FC236}">
                <a16:creationId xmlns:a16="http://schemas.microsoft.com/office/drawing/2014/main" id="{7FC04166-F98C-4930-8DFF-C3A87E0095AF}"/>
              </a:ext>
            </a:extLst>
          </p:cNvPr>
          <p:cNvSpPr txBox="1"/>
          <p:nvPr/>
        </p:nvSpPr>
        <p:spPr>
          <a:xfrm>
            <a:off x="9753600" y="3276600"/>
            <a:ext cx="2286000" cy="17526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The Debt Management Tool can be accessed from the Administration Drop-Down only for users who have that setting set to “Yes” in their DTS Profile.</a:t>
            </a:r>
          </a:p>
        </p:txBody>
      </p:sp>
    </p:spTree>
    <p:extLst>
      <p:ext uri="{BB962C8B-B14F-4D97-AF65-F5344CB8AC3E}">
        <p14:creationId xmlns:p14="http://schemas.microsoft.com/office/powerpoint/2010/main" val="3012127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B038E-BBBE-4F77-90E2-5E18597AD02F}"/>
              </a:ext>
            </a:extLst>
          </p:cNvPr>
          <p:cNvSpPr>
            <a:spLocks noGrp="1"/>
          </p:cNvSpPr>
          <p:nvPr>
            <p:ph type="title"/>
          </p:nvPr>
        </p:nvSpPr>
        <p:spPr/>
        <p:txBody>
          <a:bodyPr/>
          <a:lstStyle/>
          <a:p>
            <a:r>
              <a:rPr lang="en-US" dirty="0"/>
              <a:t>Debt Settlement Actions </a:t>
            </a:r>
          </a:p>
        </p:txBody>
      </p:sp>
      <p:sp>
        <p:nvSpPr>
          <p:cNvPr id="3" name="Content Placeholder 2">
            <a:extLst>
              <a:ext uri="{FF2B5EF4-FFF2-40B4-BE49-F238E27FC236}">
                <a16:creationId xmlns:a16="http://schemas.microsoft.com/office/drawing/2014/main" id="{FEED15C0-15A5-40CD-8E3A-51DCD514D2C7}"/>
              </a:ext>
            </a:extLst>
          </p:cNvPr>
          <p:cNvSpPr>
            <a:spLocks noGrp="1"/>
          </p:cNvSpPr>
          <p:nvPr>
            <p:ph idx="1"/>
          </p:nvPr>
        </p:nvSpPr>
        <p:spPr/>
        <p:txBody>
          <a:bodyPr/>
          <a:lstStyle/>
          <a:p>
            <a:r>
              <a:rPr lang="en-US" dirty="0"/>
              <a:t>There are many different ways Debt can be Settled:</a:t>
            </a:r>
          </a:p>
          <a:p>
            <a:pPr lvl="1"/>
            <a:r>
              <a:rPr lang="en-US" dirty="0"/>
              <a:t>Traveler Mails a Payment </a:t>
            </a:r>
          </a:p>
          <a:p>
            <a:pPr lvl="1"/>
            <a:r>
              <a:rPr lang="en-US" dirty="0"/>
              <a:t>Traveler Makes a Payment Online</a:t>
            </a:r>
          </a:p>
          <a:p>
            <a:pPr lvl="1"/>
            <a:r>
              <a:rPr lang="en-US" dirty="0"/>
              <a:t>Traveler Requests a Waiver or Appeal</a:t>
            </a:r>
          </a:p>
          <a:p>
            <a:pPr lvl="1"/>
            <a:r>
              <a:rPr lang="en-US" dirty="0"/>
              <a:t>Debt is Referred to Payroll for Collection</a:t>
            </a:r>
          </a:p>
          <a:p>
            <a:pPr lvl="1"/>
            <a:r>
              <a:rPr lang="en-US" dirty="0"/>
              <a:t>DMM Refers Debt to the Out of Service (OOS) Office</a:t>
            </a:r>
          </a:p>
          <a:p>
            <a:pPr lvl="1"/>
            <a:endParaRPr lang="en-US" b="1" dirty="0"/>
          </a:p>
          <a:p>
            <a:r>
              <a:rPr lang="en-US" dirty="0"/>
              <a:t>In order to properly settle the debt, the DMM must apply the DUE PROCESS stamp in the DMM Gateway first.</a:t>
            </a:r>
          </a:p>
          <a:p>
            <a:pPr lvl="1"/>
            <a:r>
              <a:rPr lang="en-US" dirty="0"/>
              <a:t>VERY IMPORTANT</a:t>
            </a:r>
          </a:p>
          <a:p>
            <a:endParaRPr lang="en-US" b="1" dirty="0"/>
          </a:p>
          <a:p>
            <a:pPr lvl="1"/>
            <a:endParaRPr lang="en-US" dirty="0"/>
          </a:p>
        </p:txBody>
      </p:sp>
      <p:sp>
        <p:nvSpPr>
          <p:cNvPr id="4" name="Slide Number Placeholder 3">
            <a:extLst>
              <a:ext uri="{FF2B5EF4-FFF2-40B4-BE49-F238E27FC236}">
                <a16:creationId xmlns:a16="http://schemas.microsoft.com/office/drawing/2014/main" id="{CF0A48F6-BD8B-429E-BCD9-2929E127244A}"/>
              </a:ext>
            </a:extLst>
          </p:cNvPr>
          <p:cNvSpPr>
            <a:spLocks noGrp="1"/>
          </p:cNvSpPr>
          <p:nvPr>
            <p:ph type="sldNum" sz="quarter" idx="10"/>
          </p:nvPr>
        </p:nvSpPr>
        <p:spPr/>
        <p:txBody>
          <a:bodyPr/>
          <a:lstStyle/>
          <a:p>
            <a:pPr>
              <a:defRPr/>
            </a:pPr>
            <a:fld id="{7D187A4C-A87B-41AC-8A01-0B3AA42528A5}" type="slidenum">
              <a:rPr lang="en-US" smtClean="0"/>
              <a:pPr>
                <a:defRPr/>
              </a:pPr>
              <a:t>23</a:t>
            </a:fld>
            <a:endParaRPr lang="en-US"/>
          </a:p>
        </p:txBody>
      </p:sp>
    </p:spTree>
    <p:extLst>
      <p:ext uri="{BB962C8B-B14F-4D97-AF65-F5344CB8AC3E}">
        <p14:creationId xmlns:p14="http://schemas.microsoft.com/office/powerpoint/2010/main" val="1237183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750F0E6-4ED7-4A8D-B84D-9CDB1B31FFF2}"/>
              </a:ext>
            </a:extLst>
          </p:cNvPr>
          <p:cNvSpPr>
            <a:spLocks noGrp="1"/>
          </p:cNvSpPr>
          <p:nvPr>
            <p:ph type="body"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algn="ctr">
              <a:spcBef>
                <a:spcPct val="0"/>
              </a:spcBef>
            </a:pPr>
            <a:r>
              <a:rPr lang="en-US" sz="4800" b="1" dirty="0">
                <a:solidFill>
                  <a:schemeClr val="tx2"/>
                </a:solidFill>
                <a:latin typeface="+mj-lt"/>
                <a:ea typeface="+mj-ea"/>
                <a:cs typeface="+mj-cs"/>
              </a:rPr>
              <a:t>Cash Collection Voucher (CCV) Ticket Process</a:t>
            </a:r>
          </a:p>
        </p:txBody>
      </p:sp>
      <p:sp>
        <p:nvSpPr>
          <p:cNvPr id="4" name="Slide Number Placeholder 3">
            <a:extLst>
              <a:ext uri="{FF2B5EF4-FFF2-40B4-BE49-F238E27FC236}">
                <a16:creationId xmlns:a16="http://schemas.microsoft.com/office/drawing/2014/main" id="{3F4702CB-742C-4E1B-8222-0800926EE25E}"/>
              </a:ext>
            </a:extLst>
          </p:cNvPr>
          <p:cNvSpPr>
            <a:spLocks noGrp="1"/>
          </p:cNvSpPr>
          <p:nvPr>
            <p:ph type="sldNum" sz="quarter" idx="10"/>
          </p:nvPr>
        </p:nvSpPr>
        <p:spPr/>
        <p:txBody>
          <a:bodyPr/>
          <a:lstStyle/>
          <a:p>
            <a:pPr>
              <a:defRPr/>
            </a:pPr>
            <a:fld id="{7D187A4C-A87B-41AC-8A01-0B3AA42528A5}" type="slidenum">
              <a:rPr lang="en-US" smtClean="0"/>
              <a:pPr>
                <a:defRPr/>
              </a:pPr>
              <a:t>24</a:t>
            </a:fld>
            <a:endParaRPr lang="en-US"/>
          </a:p>
        </p:txBody>
      </p:sp>
    </p:spTree>
    <p:extLst>
      <p:ext uri="{BB962C8B-B14F-4D97-AF65-F5344CB8AC3E}">
        <p14:creationId xmlns:p14="http://schemas.microsoft.com/office/powerpoint/2010/main" val="2822526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220B5-A605-4791-AC27-F589F765510A}"/>
              </a:ext>
            </a:extLst>
          </p:cNvPr>
          <p:cNvSpPr>
            <a:spLocks noGrp="1"/>
          </p:cNvSpPr>
          <p:nvPr>
            <p:ph type="title"/>
          </p:nvPr>
        </p:nvSpPr>
        <p:spPr/>
        <p:txBody>
          <a:bodyPr/>
          <a:lstStyle/>
          <a:p>
            <a:r>
              <a:rPr lang="en-US" dirty="0"/>
              <a:t>What is a CCV?</a:t>
            </a:r>
          </a:p>
        </p:txBody>
      </p:sp>
      <p:sp>
        <p:nvSpPr>
          <p:cNvPr id="3" name="Content Placeholder 2">
            <a:extLst>
              <a:ext uri="{FF2B5EF4-FFF2-40B4-BE49-F238E27FC236}">
                <a16:creationId xmlns:a16="http://schemas.microsoft.com/office/drawing/2014/main" id="{DAB28CF4-F4E2-4899-90CF-97A00CE1A986}"/>
              </a:ext>
            </a:extLst>
          </p:cNvPr>
          <p:cNvSpPr>
            <a:spLocks noGrp="1"/>
          </p:cNvSpPr>
          <p:nvPr>
            <p:ph idx="1"/>
          </p:nvPr>
        </p:nvSpPr>
        <p:spPr/>
        <p:txBody>
          <a:bodyPr>
            <a:normAutofit lnSpcReduction="10000"/>
          </a:bodyPr>
          <a:lstStyle/>
          <a:p>
            <a:r>
              <a:rPr lang="en-US" dirty="0"/>
              <a:t>DTS and the Defense Finance and Accounting Service (DFAS) Partner System communicate back and forth via the Global Exchange Server (GEX).</a:t>
            </a:r>
          </a:p>
          <a:p>
            <a:endParaRPr lang="en-US" dirty="0"/>
          </a:p>
          <a:p>
            <a:r>
              <a:rPr lang="en-US" dirty="0"/>
              <a:t>In certain situations, DTS may not have a stamp that can be applied to a DTS document or there may be an issue where it cannot post.</a:t>
            </a:r>
          </a:p>
          <a:p>
            <a:pPr lvl="1"/>
            <a:r>
              <a:rPr lang="en-US" dirty="0"/>
              <a:t>Paper checks mailed out to travelers that are sent back to DFAS as RETURN TO SENDER.</a:t>
            </a:r>
          </a:p>
          <a:p>
            <a:pPr lvl="1"/>
            <a:r>
              <a:rPr lang="en-US" dirty="0"/>
              <a:t>Payments to the Government Travel Charge Card (GTCC) that cannot deposit properly.</a:t>
            </a:r>
          </a:p>
          <a:p>
            <a:pPr lvl="1"/>
            <a:r>
              <a:rPr lang="en-US" dirty="0"/>
              <a:t>Receipts of Debt Collection that need to be manually posted into the DMM Gateway.</a:t>
            </a:r>
          </a:p>
          <a:p>
            <a:pPr lvl="1"/>
            <a:endParaRPr lang="en-US" dirty="0"/>
          </a:p>
          <a:p>
            <a:r>
              <a:rPr lang="en-US" sz="2200" dirty="0"/>
              <a:t>DFAS personnel log into TraX and submit tickets for Paper Check Return notifications, Citi EFT Returns, and Cash Collection Vouchers (CCV).</a:t>
            </a:r>
          </a:p>
          <a:p>
            <a:pPr lvl="1"/>
            <a:r>
              <a:rPr lang="en-US" dirty="0"/>
              <a:t>Of the 3 types, the CCV’s are the most common.</a:t>
            </a:r>
          </a:p>
        </p:txBody>
      </p:sp>
      <p:sp>
        <p:nvSpPr>
          <p:cNvPr id="4" name="Slide Number Placeholder 3">
            <a:extLst>
              <a:ext uri="{FF2B5EF4-FFF2-40B4-BE49-F238E27FC236}">
                <a16:creationId xmlns:a16="http://schemas.microsoft.com/office/drawing/2014/main" id="{AEF56CF0-2BE8-4D05-A5E5-A6DA2CDA4842}"/>
              </a:ext>
            </a:extLst>
          </p:cNvPr>
          <p:cNvSpPr>
            <a:spLocks noGrp="1"/>
          </p:cNvSpPr>
          <p:nvPr>
            <p:ph type="sldNum" sz="quarter" idx="10"/>
          </p:nvPr>
        </p:nvSpPr>
        <p:spPr/>
        <p:txBody>
          <a:bodyPr/>
          <a:lstStyle/>
          <a:p>
            <a:pPr>
              <a:defRPr/>
            </a:pPr>
            <a:fld id="{7D187A4C-A87B-41AC-8A01-0B3AA42528A5}" type="slidenum">
              <a:rPr lang="en-US" smtClean="0"/>
              <a:pPr>
                <a:defRPr/>
              </a:pPr>
              <a:t>25</a:t>
            </a:fld>
            <a:endParaRPr lang="en-US"/>
          </a:p>
        </p:txBody>
      </p:sp>
    </p:spTree>
    <p:extLst>
      <p:ext uri="{BB962C8B-B14F-4D97-AF65-F5344CB8AC3E}">
        <p14:creationId xmlns:p14="http://schemas.microsoft.com/office/powerpoint/2010/main" val="1121015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B2380-4187-4AC8-A2D1-1988903A43FD}"/>
              </a:ext>
            </a:extLst>
          </p:cNvPr>
          <p:cNvSpPr>
            <a:spLocks noGrp="1"/>
          </p:cNvSpPr>
          <p:nvPr>
            <p:ph type="title"/>
          </p:nvPr>
        </p:nvSpPr>
        <p:spPr/>
        <p:txBody>
          <a:bodyPr/>
          <a:lstStyle/>
          <a:p>
            <a:r>
              <a:rPr lang="en-US" dirty="0"/>
              <a:t>CCV Ticket Process</a:t>
            </a:r>
          </a:p>
        </p:txBody>
      </p:sp>
      <p:sp>
        <p:nvSpPr>
          <p:cNvPr id="3" name="Content Placeholder 2">
            <a:extLst>
              <a:ext uri="{FF2B5EF4-FFF2-40B4-BE49-F238E27FC236}">
                <a16:creationId xmlns:a16="http://schemas.microsoft.com/office/drawing/2014/main" id="{9C3B10BE-6886-4E30-84BC-9AC6699AFABD}"/>
              </a:ext>
            </a:extLst>
          </p:cNvPr>
          <p:cNvSpPr>
            <a:spLocks noGrp="1"/>
          </p:cNvSpPr>
          <p:nvPr>
            <p:ph idx="1"/>
          </p:nvPr>
        </p:nvSpPr>
        <p:spPr/>
        <p:txBody>
          <a:bodyPr>
            <a:normAutofit/>
          </a:bodyPr>
          <a:lstStyle/>
          <a:p>
            <a:r>
              <a:rPr lang="en-US" sz="2200" dirty="0"/>
              <a:t>Once the ticket has been received from DFAS, the TAC performs verification checks to ensure that the information in the attachment is accurate and there is no Personally Identifiable Information (PII).</a:t>
            </a:r>
          </a:p>
          <a:p>
            <a:endParaRPr lang="en-US" sz="2200" dirty="0"/>
          </a:p>
          <a:p>
            <a:r>
              <a:rPr lang="en-US" sz="2200" dirty="0"/>
              <a:t>The TAC will then notify the traveler and the Debt Management Monitor (DMM).</a:t>
            </a:r>
          </a:p>
          <a:p>
            <a:pPr lvl="1"/>
            <a:r>
              <a:rPr lang="en-US" sz="2000" dirty="0"/>
              <a:t>If the DMM cannot be found, the TAC will notify the email addresses in the DTA ID and Organizational Email fields from the Organization’s profile.</a:t>
            </a:r>
          </a:p>
          <a:p>
            <a:pPr lvl="1"/>
            <a:endParaRPr lang="en-US" sz="2000" dirty="0"/>
          </a:p>
          <a:p>
            <a:r>
              <a:rPr lang="en-US" sz="2200" dirty="0"/>
              <a:t>DMMs are determined using a quarterly report pulled from DTS.</a:t>
            </a:r>
          </a:p>
          <a:p>
            <a:pPr lvl="1"/>
            <a:r>
              <a:rPr lang="en-US" sz="2000" dirty="0"/>
              <a:t>DMM set to “Yes” and Group Access</a:t>
            </a:r>
          </a:p>
          <a:p>
            <a:pPr lvl="1"/>
            <a:endParaRPr lang="en-US" sz="2200" dirty="0"/>
          </a:p>
          <a:p>
            <a:r>
              <a:rPr lang="en-US" sz="2200" dirty="0"/>
              <a:t>The instructions in the email inform the notified parties of what to do with the returned check, Citi EFT Return, or Cash Collection Voucher depending on the form. </a:t>
            </a:r>
          </a:p>
          <a:p>
            <a:endParaRPr lang="en-US" sz="2000" dirty="0"/>
          </a:p>
        </p:txBody>
      </p:sp>
      <p:sp>
        <p:nvSpPr>
          <p:cNvPr id="4" name="Slide Number Placeholder 3">
            <a:extLst>
              <a:ext uri="{FF2B5EF4-FFF2-40B4-BE49-F238E27FC236}">
                <a16:creationId xmlns:a16="http://schemas.microsoft.com/office/drawing/2014/main" id="{C588BAB6-A94B-4706-B11D-60FBDD2D8290}"/>
              </a:ext>
            </a:extLst>
          </p:cNvPr>
          <p:cNvSpPr>
            <a:spLocks noGrp="1"/>
          </p:cNvSpPr>
          <p:nvPr>
            <p:ph type="sldNum" sz="quarter" idx="10"/>
          </p:nvPr>
        </p:nvSpPr>
        <p:spPr/>
        <p:txBody>
          <a:bodyPr/>
          <a:lstStyle/>
          <a:p>
            <a:pPr>
              <a:defRPr/>
            </a:pPr>
            <a:fld id="{7D187A4C-A87B-41AC-8A01-0B3AA42528A5}" type="slidenum">
              <a:rPr lang="en-US" smtClean="0"/>
              <a:pPr>
                <a:defRPr/>
              </a:pPr>
              <a:t>26</a:t>
            </a:fld>
            <a:endParaRPr lang="en-US"/>
          </a:p>
        </p:txBody>
      </p:sp>
    </p:spTree>
    <p:extLst>
      <p:ext uri="{BB962C8B-B14F-4D97-AF65-F5344CB8AC3E}">
        <p14:creationId xmlns:p14="http://schemas.microsoft.com/office/powerpoint/2010/main" val="910944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28CCC-AFE0-401D-8A67-4C7BAEB7E947}"/>
              </a:ext>
            </a:extLst>
          </p:cNvPr>
          <p:cNvSpPr>
            <a:spLocks noGrp="1"/>
          </p:cNvSpPr>
          <p:nvPr>
            <p:ph type="title"/>
          </p:nvPr>
        </p:nvSpPr>
        <p:spPr/>
        <p:txBody>
          <a:bodyPr/>
          <a:lstStyle/>
          <a:p>
            <a:r>
              <a:rPr lang="en-US" dirty="0"/>
              <a:t>CCV Ticket Process</a:t>
            </a:r>
          </a:p>
        </p:txBody>
      </p:sp>
      <p:sp>
        <p:nvSpPr>
          <p:cNvPr id="3" name="Content Placeholder 2">
            <a:extLst>
              <a:ext uri="{FF2B5EF4-FFF2-40B4-BE49-F238E27FC236}">
                <a16:creationId xmlns:a16="http://schemas.microsoft.com/office/drawing/2014/main" id="{686CB626-B60E-4A07-A722-D23C89D115A4}"/>
              </a:ext>
            </a:extLst>
          </p:cNvPr>
          <p:cNvSpPr>
            <a:spLocks noGrp="1"/>
          </p:cNvSpPr>
          <p:nvPr>
            <p:ph idx="1"/>
          </p:nvPr>
        </p:nvSpPr>
        <p:spPr/>
        <p:txBody>
          <a:bodyPr/>
          <a:lstStyle/>
          <a:p>
            <a:r>
              <a:rPr lang="en-US" dirty="0"/>
              <a:t>Once the notification has been sent, it will be archived in the TAC’s ticket system as reference material. </a:t>
            </a:r>
          </a:p>
          <a:p>
            <a:pPr lvl="1"/>
            <a:r>
              <a:rPr lang="en-US" dirty="0"/>
              <a:t>Additionally, in the event that an original notification was not received by the traveler/DTA, the archived notification can be sent again, as required. </a:t>
            </a:r>
          </a:p>
          <a:p>
            <a:pPr lvl="1"/>
            <a:endParaRPr lang="en-US" dirty="0"/>
          </a:p>
          <a:p>
            <a:r>
              <a:rPr lang="en-US" dirty="0"/>
              <a:t>If a ticket/call is received requesting one of these forms, the ticket created by DFAS will be assigned to the person requesting the form.</a:t>
            </a:r>
          </a:p>
          <a:p>
            <a:endParaRPr lang="en-US" dirty="0"/>
          </a:p>
          <a:p>
            <a:r>
              <a:rPr lang="en-US" dirty="0"/>
              <a:t>Additionally, if a request comes in for a CCV and a ticket does not exist, the TAC will escalate the ticket to DFAS to obtain the CCV.</a:t>
            </a:r>
          </a:p>
        </p:txBody>
      </p:sp>
      <p:sp>
        <p:nvSpPr>
          <p:cNvPr id="4" name="Slide Number Placeholder 3">
            <a:extLst>
              <a:ext uri="{FF2B5EF4-FFF2-40B4-BE49-F238E27FC236}">
                <a16:creationId xmlns:a16="http://schemas.microsoft.com/office/drawing/2014/main" id="{F767E936-AEB7-417F-9D52-46BF9A96B37F}"/>
              </a:ext>
            </a:extLst>
          </p:cNvPr>
          <p:cNvSpPr>
            <a:spLocks noGrp="1"/>
          </p:cNvSpPr>
          <p:nvPr>
            <p:ph type="sldNum" sz="quarter" idx="10"/>
          </p:nvPr>
        </p:nvSpPr>
        <p:spPr/>
        <p:txBody>
          <a:bodyPr/>
          <a:lstStyle/>
          <a:p>
            <a:pPr>
              <a:defRPr/>
            </a:pPr>
            <a:fld id="{7D187A4C-A87B-41AC-8A01-0B3AA42528A5}" type="slidenum">
              <a:rPr lang="en-US" smtClean="0"/>
              <a:pPr>
                <a:defRPr/>
              </a:pPr>
              <a:t>27</a:t>
            </a:fld>
            <a:endParaRPr lang="en-US"/>
          </a:p>
        </p:txBody>
      </p:sp>
    </p:spTree>
    <p:extLst>
      <p:ext uri="{BB962C8B-B14F-4D97-AF65-F5344CB8AC3E}">
        <p14:creationId xmlns:p14="http://schemas.microsoft.com/office/powerpoint/2010/main" val="1685634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A8AE1-9752-4466-A552-15AC49A976EE}"/>
              </a:ext>
            </a:extLst>
          </p:cNvPr>
          <p:cNvSpPr>
            <a:spLocks noGrp="1"/>
          </p:cNvSpPr>
          <p:nvPr>
            <p:ph type="title"/>
          </p:nvPr>
        </p:nvSpPr>
        <p:spPr/>
        <p:txBody>
          <a:bodyPr/>
          <a:lstStyle/>
          <a:p>
            <a:r>
              <a:rPr lang="en-US" dirty="0"/>
              <a:t>More Information on Citi EFT Reject</a:t>
            </a:r>
          </a:p>
        </p:txBody>
      </p:sp>
      <p:sp>
        <p:nvSpPr>
          <p:cNvPr id="3" name="Content Placeholder 2">
            <a:extLst>
              <a:ext uri="{FF2B5EF4-FFF2-40B4-BE49-F238E27FC236}">
                <a16:creationId xmlns:a16="http://schemas.microsoft.com/office/drawing/2014/main" id="{ABE1DCFA-12E7-450D-A484-2B91B5DC4D1E}"/>
              </a:ext>
            </a:extLst>
          </p:cNvPr>
          <p:cNvSpPr>
            <a:spLocks noGrp="1"/>
          </p:cNvSpPr>
          <p:nvPr>
            <p:ph idx="1"/>
          </p:nvPr>
        </p:nvSpPr>
        <p:spPr/>
        <p:txBody>
          <a:bodyPr/>
          <a:lstStyle/>
          <a:p>
            <a:r>
              <a:rPr lang="en-US" dirty="0"/>
              <a:t>Citi EFT Rejects are caused by one of two things:</a:t>
            </a:r>
          </a:p>
          <a:p>
            <a:pPr marL="914400" lvl="1" indent="-457200">
              <a:buFont typeface="+mj-lt"/>
              <a:buAutoNum type="arabicPeriod"/>
            </a:pPr>
            <a:r>
              <a:rPr lang="en-US" dirty="0"/>
              <a:t>The CITI Bank Social Security Number (SSN) listed in the profile for the traveler is not established correctly preventing payment from being made by DFAS.</a:t>
            </a:r>
          </a:p>
          <a:p>
            <a:pPr marL="914400" lvl="1" indent="-457200">
              <a:buFont typeface="+mj-lt"/>
              <a:buAutoNum type="arabicPeriod"/>
            </a:pPr>
            <a:r>
              <a:rPr lang="en-US" dirty="0"/>
              <a:t>The Traveler's SSN has been loaded in the DTS profile incorrectly preventing payment.</a:t>
            </a:r>
          </a:p>
          <a:p>
            <a:pPr marL="914400" lvl="1" indent="-457200">
              <a:buFont typeface="+mj-lt"/>
              <a:buAutoNum type="arabicPeriod"/>
            </a:pPr>
            <a:endParaRPr lang="en-US" dirty="0"/>
          </a:p>
          <a:p>
            <a:pPr marL="514350" indent="-457200"/>
            <a:r>
              <a:rPr lang="en-US" dirty="0"/>
              <a:t>The SSN needs to be verified before taking action with Citi Bank or the traveler’s profile.</a:t>
            </a:r>
          </a:p>
          <a:p>
            <a:pPr marL="514350" indent="-457200"/>
            <a:endParaRPr lang="en-US" dirty="0"/>
          </a:p>
          <a:p>
            <a:pPr marL="514350" indent="-457200"/>
            <a:r>
              <a:rPr lang="en-US" dirty="0"/>
              <a:t>Instructions are provided by the TAC in the email on how to perform either of these actions.</a:t>
            </a:r>
          </a:p>
        </p:txBody>
      </p:sp>
      <p:sp>
        <p:nvSpPr>
          <p:cNvPr id="4" name="Slide Number Placeholder 3">
            <a:extLst>
              <a:ext uri="{FF2B5EF4-FFF2-40B4-BE49-F238E27FC236}">
                <a16:creationId xmlns:a16="http://schemas.microsoft.com/office/drawing/2014/main" id="{A83C72CF-9ABF-4269-BC06-73809484CE09}"/>
              </a:ext>
            </a:extLst>
          </p:cNvPr>
          <p:cNvSpPr>
            <a:spLocks noGrp="1"/>
          </p:cNvSpPr>
          <p:nvPr>
            <p:ph type="sldNum" sz="quarter" idx="10"/>
          </p:nvPr>
        </p:nvSpPr>
        <p:spPr/>
        <p:txBody>
          <a:bodyPr/>
          <a:lstStyle/>
          <a:p>
            <a:pPr>
              <a:defRPr/>
            </a:pPr>
            <a:fld id="{7D187A4C-A87B-41AC-8A01-0B3AA42528A5}" type="slidenum">
              <a:rPr lang="en-US" smtClean="0"/>
              <a:pPr>
                <a:defRPr/>
              </a:pPr>
              <a:t>28</a:t>
            </a:fld>
            <a:endParaRPr lang="en-US"/>
          </a:p>
        </p:txBody>
      </p:sp>
    </p:spTree>
    <p:extLst>
      <p:ext uri="{BB962C8B-B14F-4D97-AF65-F5344CB8AC3E}">
        <p14:creationId xmlns:p14="http://schemas.microsoft.com/office/powerpoint/2010/main" val="674159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764CC-26BB-4362-BB3B-00ED85F6FBA6}"/>
              </a:ext>
            </a:extLst>
          </p:cNvPr>
          <p:cNvSpPr>
            <a:spLocks noGrp="1"/>
          </p:cNvSpPr>
          <p:nvPr>
            <p:ph type="title"/>
          </p:nvPr>
        </p:nvSpPr>
        <p:spPr/>
        <p:txBody>
          <a:bodyPr/>
          <a:lstStyle/>
          <a:p>
            <a:r>
              <a:rPr lang="en-US" dirty="0"/>
              <a:t>More Information on Cash Collection Vouchers</a:t>
            </a:r>
          </a:p>
        </p:txBody>
      </p:sp>
      <p:sp>
        <p:nvSpPr>
          <p:cNvPr id="3" name="Content Placeholder 2">
            <a:extLst>
              <a:ext uri="{FF2B5EF4-FFF2-40B4-BE49-F238E27FC236}">
                <a16:creationId xmlns:a16="http://schemas.microsoft.com/office/drawing/2014/main" id="{45020153-5D1C-46AC-B60E-B2654029229F}"/>
              </a:ext>
            </a:extLst>
          </p:cNvPr>
          <p:cNvSpPr>
            <a:spLocks noGrp="1"/>
          </p:cNvSpPr>
          <p:nvPr>
            <p:ph idx="1"/>
          </p:nvPr>
        </p:nvSpPr>
        <p:spPr/>
        <p:txBody>
          <a:bodyPr/>
          <a:lstStyle/>
          <a:p>
            <a:r>
              <a:rPr lang="en-US" dirty="0"/>
              <a:t>DFAS has sent the DTMO Travel Assistance Center a Notification for Manual Debt Collection.</a:t>
            </a:r>
          </a:p>
          <a:p>
            <a:endParaRPr lang="en-US" dirty="0"/>
          </a:p>
          <a:p>
            <a:r>
              <a:rPr lang="en-US" dirty="0"/>
              <a:t>The traveler will need to contact the Lead Defense Travel Administrator (LDTA)/ Debt Management Monitor (DMM) for assistance. </a:t>
            </a:r>
          </a:p>
          <a:p>
            <a:pPr lvl="1"/>
            <a:r>
              <a:rPr lang="en-US" dirty="0"/>
              <a:t>The Travel Assistance Center cannot amend nor update traveler's documents and post any manual collection to DTS. </a:t>
            </a:r>
          </a:p>
          <a:p>
            <a:endParaRPr lang="en-US" dirty="0"/>
          </a:p>
          <a:p>
            <a:r>
              <a:rPr lang="en-US" dirty="0"/>
              <a:t>Please confirm with your LDTA/DMM if the collection has been posted correctly in DTS. </a:t>
            </a:r>
          </a:p>
          <a:p>
            <a:pPr lvl="1"/>
            <a:r>
              <a:rPr lang="en-US" dirty="0"/>
              <a:t>If the collection has been posted correctly, no further action is required. </a:t>
            </a:r>
          </a:p>
        </p:txBody>
      </p:sp>
      <p:sp>
        <p:nvSpPr>
          <p:cNvPr id="4" name="Slide Number Placeholder 3">
            <a:extLst>
              <a:ext uri="{FF2B5EF4-FFF2-40B4-BE49-F238E27FC236}">
                <a16:creationId xmlns:a16="http://schemas.microsoft.com/office/drawing/2014/main" id="{26D6DBE2-CEB2-4672-9CA1-ADB44EB091FA}"/>
              </a:ext>
            </a:extLst>
          </p:cNvPr>
          <p:cNvSpPr>
            <a:spLocks noGrp="1"/>
          </p:cNvSpPr>
          <p:nvPr>
            <p:ph type="sldNum" sz="quarter" idx="10"/>
          </p:nvPr>
        </p:nvSpPr>
        <p:spPr/>
        <p:txBody>
          <a:bodyPr/>
          <a:lstStyle/>
          <a:p>
            <a:pPr>
              <a:defRPr/>
            </a:pPr>
            <a:fld id="{7D187A4C-A87B-41AC-8A01-0B3AA42528A5}" type="slidenum">
              <a:rPr lang="en-US" smtClean="0"/>
              <a:pPr>
                <a:defRPr/>
              </a:pPr>
              <a:t>29</a:t>
            </a:fld>
            <a:endParaRPr lang="en-US"/>
          </a:p>
        </p:txBody>
      </p:sp>
    </p:spTree>
    <p:extLst>
      <p:ext uri="{BB962C8B-B14F-4D97-AF65-F5344CB8AC3E}">
        <p14:creationId xmlns:p14="http://schemas.microsoft.com/office/powerpoint/2010/main" val="3110972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3DCCF-9047-40BF-969A-B01E6C5500D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73CFAEDD-2F4F-4270-A3F4-796E657540E1}"/>
              </a:ext>
            </a:extLst>
          </p:cNvPr>
          <p:cNvSpPr>
            <a:spLocks noGrp="1"/>
          </p:cNvSpPr>
          <p:nvPr>
            <p:ph idx="1"/>
          </p:nvPr>
        </p:nvSpPr>
        <p:spPr/>
        <p:txBody>
          <a:bodyPr/>
          <a:lstStyle/>
          <a:p>
            <a:r>
              <a:rPr lang="en-US" dirty="0"/>
              <a:t>Top Issues for November/December</a:t>
            </a:r>
          </a:p>
          <a:p>
            <a:r>
              <a:rPr lang="en-US" dirty="0"/>
              <a:t>Top Issues for CY 2020</a:t>
            </a:r>
          </a:p>
          <a:p>
            <a:r>
              <a:rPr lang="en-US" dirty="0"/>
              <a:t>Upcoming Outreach Presentations</a:t>
            </a:r>
          </a:p>
          <a:p>
            <a:r>
              <a:rPr lang="en-US" dirty="0"/>
              <a:t>2021 NDTA-DTMO Annual </a:t>
            </a:r>
            <a:r>
              <a:rPr lang="en-US" dirty="0" err="1"/>
              <a:t>GovTravels</a:t>
            </a:r>
            <a:r>
              <a:rPr lang="en-US" dirty="0"/>
              <a:t> Symposium</a:t>
            </a:r>
          </a:p>
          <a:p>
            <a:r>
              <a:rPr lang="en-US" dirty="0"/>
              <a:t>DTS Message Center Update</a:t>
            </a:r>
          </a:p>
          <a:p>
            <a:r>
              <a:rPr lang="en-US" dirty="0"/>
              <a:t>Debt and CCV Process</a:t>
            </a:r>
          </a:p>
          <a:p>
            <a:pPr lvl="1"/>
            <a:r>
              <a:rPr lang="en-US" dirty="0"/>
              <a:t>DMM Overview</a:t>
            </a:r>
          </a:p>
          <a:p>
            <a:pPr lvl="1"/>
            <a:r>
              <a:rPr lang="en-US" dirty="0"/>
              <a:t>CCV Overview</a:t>
            </a:r>
          </a:p>
          <a:p>
            <a:pPr lvl="1"/>
            <a:r>
              <a:rPr lang="en-US" dirty="0"/>
              <a:t>Requesting a CCV</a:t>
            </a:r>
          </a:p>
          <a:p>
            <a:r>
              <a:rPr lang="en-US" dirty="0"/>
              <a:t>Resources</a:t>
            </a:r>
          </a:p>
          <a:p>
            <a:r>
              <a:rPr lang="en-US" dirty="0"/>
              <a:t>Questions</a:t>
            </a:r>
          </a:p>
        </p:txBody>
      </p:sp>
      <p:sp>
        <p:nvSpPr>
          <p:cNvPr id="4" name="Slide Number Placeholder 3">
            <a:extLst>
              <a:ext uri="{FF2B5EF4-FFF2-40B4-BE49-F238E27FC236}">
                <a16:creationId xmlns:a16="http://schemas.microsoft.com/office/drawing/2014/main" id="{F30DE30D-F844-4438-8CF8-75FA8CAC0642}"/>
              </a:ext>
            </a:extLst>
          </p:cNvPr>
          <p:cNvSpPr>
            <a:spLocks noGrp="1"/>
          </p:cNvSpPr>
          <p:nvPr>
            <p:ph type="sldNum" sz="quarter" idx="10"/>
          </p:nvPr>
        </p:nvSpPr>
        <p:spPr/>
        <p:txBody>
          <a:bodyPr/>
          <a:lstStyle/>
          <a:p>
            <a:pPr>
              <a:defRPr/>
            </a:pPr>
            <a:fld id="{7D187A4C-A87B-41AC-8A01-0B3AA42528A5}" type="slidenum">
              <a:rPr lang="en-US" smtClean="0"/>
              <a:pPr>
                <a:defRPr/>
              </a:pPr>
              <a:t>3</a:t>
            </a:fld>
            <a:endParaRPr lang="en-US"/>
          </a:p>
        </p:txBody>
      </p:sp>
    </p:spTree>
    <p:extLst>
      <p:ext uri="{BB962C8B-B14F-4D97-AF65-F5344CB8AC3E}">
        <p14:creationId xmlns:p14="http://schemas.microsoft.com/office/powerpoint/2010/main" val="8693379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BBAFA-F2ED-4857-96E3-D2448B858C23}"/>
              </a:ext>
            </a:extLst>
          </p:cNvPr>
          <p:cNvSpPr>
            <a:spLocks noGrp="1"/>
          </p:cNvSpPr>
          <p:nvPr>
            <p:ph type="title"/>
          </p:nvPr>
        </p:nvSpPr>
        <p:spPr/>
        <p:txBody>
          <a:bodyPr/>
          <a:lstStyle/>
          <a:p>
            <a:r>
              <a:rPr lang="en-US" dirty="0"/>
              <a:t>More Information on Cash Collection Vouchers</a:t>
            </a:r>
          </a:p>
        </p:txBody>
      </p:sp>
      <p:sp>
        <p:nvSpPr>
          <p:cNvPr id="3" name="Content Placeholder 2">
            <a:extLst>
              <a:ext uri="{FF2B5EF4-FFF2-40B4-BE49-F238E27FC236}">
                <a16:creationId xmlns:a16="http://schemas.microsoft.com/office/drawing/2014/main" id="{580F2EC3-DDEE-4888-8A91-2AF096BC8BBC}"/>
              </a:ext>
            </a:extLst>
          </p:cNvPr>
          <p:cNvSpPr>
            <a:spLocks noGrp="1"/>
          </p:cNvSpPr>
          <p:nvPr>
            <p:ph idx="1"/>
          </p:nvPr>
        </p:nvSpPr>
        <p:spPr/>
        <p:txBody>
          <a:bodyPr/>
          <a:lstStyle/>
          <a:p>
            <a:r>
              <a:rPr lang="en-US" dirty="0"/>
              <a:t>If the collection has not been posted correctly, please contact your DMM to have the Manual Collection posted by adding it into the DMM Gateway. </a:t>
            </a:r>
          </a:p>
          <a:p>
            <a:endParaRPr lang="en-US" dirty="0"/>
          </a:p>
          <a:p>
            <a:r>
              <a:rPr lang="en-US" dirty="0"/>
              <a:t>Once the Manual Collection has been added in the DMM Gateway, please have the LDTA/DMM load the manual collection using the Response Imaging feature within the DMM Gateway. </a:t>
            </a:r>
          </a:p>
          <a:p>
            <a:endParaRPr lang="en-US" dirty="0"/>
          </a:p>
          <a:p>
            <a:r>
              <a:rPr lang="en-US" dirty="0"/>
              <a:t>Once the Manual collection has been loaded, the document will need to be approved to clear a partial debt or to fully satisfy the debt. </a:t>
            </a:r>
          </a:p>
          <a:p>
            <a:endParaRPr lang="en-US" dirty="0"/>
          </a:p>
        </p:txBody>
      </p:sp>
      <p:sp>
        <p:nvSpPr>
          <p:cNvPr id="4" name="Slide Number Placeholder 3">
            <a:extLst>
              <a:ext uri="{FF2B5EF4-FFF2-40B4-BE49-F238E27FC236}">
                <a16:creationId xmlns:a16="http://schemas.microsoft.com/office/drawing/2014/main" id="{D4E02619-030A-40CF-B8ED-5E810F46576A}"/>
              </a:ext>
            </a:extLst>
          </p:cNvPr>
          <p:cNvSpPr>
            <a:spLocks noGrp="1"/>
          </p:cNvSpPr>
          <p:nvPr>
            <p:ph type="sldNum" sz="quarter" idx="10"/>
          </p:nvPr>
        </p:nvSpPr>
        <p:spPr/>
        <p:txBody>
          <a:bodyPr/>
          <a:lstStyle/>
          <a:p>
            <a:pPr>
              <a:defRPr/>
            </a:pPr>
            <a:fld id="{7D187A4C-A87B-41AC-8A01-0B3AA42528A5}" type="slidenum">
              <a:rPr lang="en-US" smtClean="0"/>
              <a:pPr>
                <a:defRPr/>
              </a:pPr>
              <a:t>30</a:t>
            </a:fld>
            <a:endParaRPr lang="en-US"/>
          </a:p>
        </p:txBody>
      </p:sp>
    </p:spTree>
    <p:extLst>
      <p:ext uri="{BB962C8B-B14F-4D97-AF65-F5344CB8AC3E}">
        <p14:creationId xmlns:p14="http://schemas.microsoft.com/office/powerpoint/2010/main" val="23974089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CC59B-418C-4860-8DE1-FFFE4611311B}"/>
              </a:ext>
            </a:extLst>
          </p:cNvPr>
          <p:cNvSpPr>
            <a:spLocks noGrp="1"/>
          </p:cNvSpPr>
          <p:nvPr>
            <p:ph type="title"/>
          </p:nvPr>
        </p:nvSpPr>
        <p:spPr/>
        <p:txBody>
          <a:bodyPr/>
          <a:lstStyle/>
          <a:p>
            <a:r>
              <a:rPr lang="en-US" dirty="0"/>
              <a:t>More Information on Paper Check Returns</a:t>
            </a:r>
          </a:p>
        </p:txBody>
      </p:sp>
      <p:sp>
        <p:nvSpPr>
          <p:cNvPr id="3" name="Content Placeholder 2">
            <a:extLst>
              <a:ext uri="{FF2B5EF4-FFF2-40B4-BE49-F238E27FC236}">
                <a16:creationId xmlns:a16="http://schemas.microsoft.com/office/drawing/2014/main" id="{A025D61F-EF26-4A5F-B1A6-96AC191C249F}"/>
              </a:ext>
            </a:extLst>
          </p:cNvPr>
          <p:cNvSpPr>
            <a:spLocks noGrp="1"/>
          </p:cNvSpPr>
          <p:nvPr>
            <p:ph idx="1"/>
          </p:nvPr>
        </p:nvSpPr>
        <p:spPr/>
        <p:txBody>
          <a:bodyPr/>
          <a:lstStyle/>
          <a:p>
            <a:r>
              <a:rPr lang="en-US" dirty="0"/>
              <a:t>DFAS has sent the DTMO Travel Assistance Center an authorization for re-disbursement of a Treasury Check Cancellation. </a:t>
            </a:r>
          </a:p>
          <a:p>
            <a:pPr lvl="1"/>
            <a:r>
              <a:rPr lang="en-US" dirty="0"/>
              <a:t>It is recommended the traveler be reimbursed via EFT. </a:t>
            </a:r>
          </a:p>
          <a:p>
            <a:pPr lvl="1"/>
            <a:endParaRPr lang="en-US" dirty="0"/>
          </a:p>
          <a:p>
            <a:r>
              <a:rPr lang="en-US" dirty="0"/>
              <a:t>The Travel Assistance Center cannot amend nor update traveler's account information in DTS. </a:t>
            </a:r>
          </a:p>
          <a:p>
            <a:endParaRPr lang="en-US" dirty="0"/>
          </a:p>
          <a:p>
            <a:r>
              <a:rPr lang="en-US" dirty="0"/>
              <a:t>Instructions are provided by the TAC in the email on how either the Traveler or DTA can perform this action.</a:t>
            </a:r>
          </a:p>
        </p:txBody>
      </p:sp>
      <p:sp>
        <p:nvSpPr>
          <p:cNvPr id="4" name="Slide Number Placeholder 3">
            <a:extLst>
              <a:ext uri="{FF2B5EF4-FFF2-40B4-BE49-F238E27FC236}">
                <a16:creationId xmlns:a16="http://schemas.microsoft.com/office/drawing/2014/main" id="{CD921C51-B5E7-439D-85EF-9A9FC7AC697F}"/>
              </a:ext>
            </a:extLst>
          </p:cNvPr>
          <p:cNvSpPr>
            <a:spLocks noGrp="1"/>
          </p:cNvSpPr>
          <p:nvPr>
            <p:ph type="sldNum" sz="quarter" idx="10"/>
          </p:nvPr>
        </p:nvSpPr>
        <p:spPr/>
        <p:txBody>
          <a:bodyPr/>
          <a:lstStyle/>
          <a:p>
            <a:pPr>
              <a:defRPr/>
            </a:pPr>
            <a:fld id="{7D187A4C-A87B-41AC-8A01-0B3AA42528A5}" type="slidenum">
              <a:rPr lang="en-US" smtClean="0"/>
              <a:pPr>
                <a:defRPr/>
              </a:pPr>
              <a:t>31</a:t>
            </a:fld>
            <a:endParaRPr lang="en-US"/>
          </a:p>
        </p:txBody>
      </p:sp>
    </p:spTree>
    <p:extLst>
      <p:ext uri="{BB962C8B-B14F-4D97-AF65-F5344CB8AC3E}">
        <p14:creationId xmlns:p14="http://schemas.microsoft.com/office/powerpoint/2010/main" val="19609502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EFCC5-60C0-4590-8294-B89E7D185F9C}"/>
              </a:ext>
            </a:extLst>
          </p:cNvPr>
          <p:cNvSpPr>
            <a:spLocks noGrp="1"/>
          </p:cNvSpPr>
          <p:nvPr>
            <p:ph type="title"/>
          </p:nvPr>
        </p:nvSpPr>
        <p:spPr/>
        <p:txBody>
          <a:bodyPr/>
          <a:lstStyle/>
          <a:p>
            <a:r>
              <a:rPr lang="en-US" dirty="0"/>
              <a:t>Submitting a Ticket to Request a CCV</a:t>
            </a:r>
          </a:p>
        </p:txBody>
      </p:sp>
      <p:sp>
        <p:nvSpPr>
          <p:cNvPr id="4" name="Slide Number Placeholder 3">
            <a:extLst>
              <a:ext uri="{FF2B5EF4-FFF2-40B4-BE49-F238E27FC236}">
                <a16:creationId xmlns:a16="http://schemas.microsoft.com/office/drawing/2014/main" id="{E4B76554-CAA5-49E0-9EDD-6D003E276396}"/>
              </a:ext>
            </a:extLst>
          </p:cNvPr>
          <p:cNvSpPr>
            <a:spLocks noGrp="1"/>
          </p:cNvSpPr>
          <p:nvPr>
            <p:ph type="sldNum" sz="quarter" idx="10"/>
          </p:nvPr>
        </p:nvSpPr>
        <p:spPr/>
        <p:txBody>
          <a:bodyPr/>
          <a:lstStyle/>
          <a:p>
            <a:pPr>
              <a:defRPr/>
            </a:pPr>
            <a:fld id="{7D187A4C-A87B-41AC-8A01-0B3AA42528A5}" type="slidenum">
              <a:rPr lang="en-US" smtClean="0"/>
              <a:pPr>
                <a:defRPr/>
              </a:pPr>
              <a:t>32</a:t>
            </a:fld>
            <a:endParaRPr lang="en-US"/>
          </a:p>
        </p:txBody>
      </p:sp>
      <p:pic>
        <p:nvPicPr>
          <p:cNvPr id="8" name="Content Placeholder 7">
            <a:extLst>
              <a:ext uri="{FF2B5EF4-FFF2-40B4-BE49-F238E27FC236}">
                <a16:creationId xmlns:a16="http://schemas.microsoft.com/office/drawing/2014/main" id="{2EEED1C5-14E8-4ED9-AB15-2FA4F46C502B}"/>
              </a:ext>
            </a:extLst>
          </p:cNvPr>
          <p:cNvPicPr>
            <a:picLocks noGrp="1" noChangeAspect="1"/>
          </p:cNvPicPr>
          <p:nvPr>
            <p:ph idx="1"/>
          </p:nvPr>
        </p:nvPicPr>
        <p:blipFill>
          <a:blip r:embed="rId2"/>
          <a:stretch>
            <a:fillRect/>
          </a:stretch>
        </p:blipFill>
        <p:spPr>
          <a:xfrm>
            <a:off x="2222863" y="1455399"/>
            <a:ext cx="7730398" cy="4871126"/>
          </a:xfrm>
          <a:prstGeom prst="rect">
            <a:avLst/>
          </a:prstGeom>
        </p:spPr>
      </p:pic>
      <p:sp>
        <p:nvSpPr>
          <p:cNvPr id="9" name="TextBox 8">
            <a:extLst>
              <a:ext uri="{FF2B5EF4-FFF2-40B4-BE49-F238E27FC236}">
                <a16:creationId xmlns:a16="http://schemas.microsoft.com/office/drawing/2014/main" id="{90963878-DB4A-4633-B3A8-3FB8F4CB2B92}"/>
              </a:ext>
            </a:extLst>
          </p:cNvPr>
          <p:cNvSpPr txBox="1"/>
          <p:nvPr/>
        </p:nvSpPr>
        <p:spPr>
          <a:xfrm>
            <a:off x="8610600" y="2286000"/>
            <a:ext cx="3200400" cy="8382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Log into Passport at </a:t>
            </a:r>
            <a:r>
              <a:rPr lang="en-US" sz="1400" b="0" i="0" dirty="0">
                <a:latin typeface="+mj-lt"/>
                <a:hlinkClick r:id="rId3"/>
              </a:rPr>
              <a:t>www.defensetravel.dod.mil/passport</a:t>
            </a:r>
            <a:r>
              <a:rPr lang="en-US" sz="1400" b="0" i="0" dirty="0">
                <a:latin typeface="+mj-lt"/>
              </a:rPr>
              <a:t>. </a:t>
            </a:r>
          </a:p>
        </p:txBody>
      </p:sp>
    </p:spTree>
    <p:extLst>
      <p:ext uri="{BB962C8B-B14F-4D97-AF65-F5344CB8AC3E}">
        <p14:creationId xmlns:p14="http://schemas.microsoft.com/office/powerpoint/2010/main" val="13837915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420F01EC-05BE-4567-BE4B-AED4B79B49B8}"/>
              </a:ext>
            </a:extLst>
          </p:cNvPr>
          <p:cNvPicPr>
            <a:picLocks noGrp="1"/>
          </p:cNvPicPr>
          <p:nvPr>
            <p:ph idx="1"/>
          </p:nvPr>
        </p:nvPicPr>
        <p:blipFill>
          <a:blip r:embed="rId2"/>
          <a:stretch>
            <a:fillRect/>
          </a:stretch>
        </p:blipFill>
        <p:spPr>
          <a:xfrm>
            <a:off x="2223165" y="1454150"/>
            <a:ext cx="7729795" cy="4873625"/>
          </a:xfrm>
          <a:prstGeom prst="rect">
            <a:avLst/>
          </a:prstGeom>
        </p:spPr>
      </p:pic>
      <p:sp>
        <p:nvSpPr>
          <p:cNvPr id="2" name="Title 1">
            <a:extLst>
              <a:ext uri="{FF2B5EF4-FFF2-40B4-BE49-F238E27FC236}">
                <a16:creationId xmlns:a16="http://schemas.microsoft.com/office/drawing/2014/main" id="{1CBEFCC5-60C0-4590-8294-B89E7D185F9C}"/>
              </a:ext>
            </a:extLst>
          </p:cNvPr>
          <p:cNvSpPr>
            <a:spLocks noGrp="1"/>
          </p:cNvSpPr>
          <p:nvPr>
            <p:ph type="title"/>
          </p:nvPr>
        </p:nvSpPr>
        <p:spPr/>
        <p:txBody>
          <a:bodyPr/>
          <a:lstStyle/>
          <a:p>
            <a:r>
              <a:rPr lang="en-US" dirty="0"/>
              <a:t>Submitting a Ticket to Request a CCV</a:t>
            </a:r>
          </a:p>
        </p:txBody>
      </p:sp>
      <p:sp>
        <p:nvSpPr>
          <p:cNvPr id="4" name="Slide Number Placeholder 3">
            <a:extLst>
              <a:ext uri="{FF2B5EF4-FFF2-40B4-BE49-F238E27FC236}">
                <a16:creationId xmlns:a16="http://schemas.microsoft.com/office/drawing/2014/main" id="{E4B76554-CAA5-49E0-9EDD-6D003E276396}"/>
              </a:ext>
            </a:extLst>
          </p:cNvPr>
          <p:cNvSpPr>
            <a:spLocks noGrp="1"/>
          </p:cNvSpPr>
          <p:nvPr>
            <p:ph type="sldNum" sz="quarter" idx="10"/>
          </p:nvPr>
        </p:nvSpPr>
        <p:spPr/>
        <p:txBody>
          <a:bodyPr/>
          <a:lstStyle/>
          <a:p>
            <a:pPr>
              <a:defRPr/>
            </a:pPr>
            <a:fld id="{7D187A4C-A87B-41AC-8A01-0B3AA42528A5}" type="slidenum">
              <a:rPr lang="en-US" smtClean="0"/>
              <a:pPr>
                <a:defRPr/>
              </a:pPr>
              <a:t>33</a:t>
            </a:fld>
            <a:endParaRPr lang="en-US"/>
          </a:p>
        </p:txBody>
      </p:sp>
      <p:sp>
        <p:nvSpPr>
          <p:cNvPr id="9" name="TextBox 8">
            <a:extLst>
              <a:ext uri="{FF2B5EF4-FFF2-40B4-BE49-F238E27FC236}">
                <a16:creationId xmlns:a16="http://schemas.microsoft.com/office/drawing/2014/main" id="{90963878-DB4A-4633-B3A8-3FB8F4CB2B92}"/>
              </a:ext>
            </a:extLst>
          </p:cNvPr>
          <p:cNvSpPr txBox="1"/>
          <p:nvPr/>
        </p:nvSpPr>
        <p:spPr>
          <a:xfrm>
            <a:off x="9448800" y="2286000"/>
            <a:ext cx="2362200" cy="8382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If prompted, select “TraX” from the list of available modules. </a:t>
            </a:r>
          </a:p>
        </p:txBody>
      </p:sp>
      <p:sp>
        <p:nvSpPr>
          <p:cNvPr id="13" name="Arrow: Down 12">
            <a:extLst>
              <a:ext uri="{FF2B5EF4-FFF2-40B4-BE49-F238E27FC236}">
                <a16:creationId xmlns:a16="http://schemas.microsoft.com/office/drawing/2014/main" id="{53E12ADB-F828-4694-9B86-106D4950C1B8}"/>
              </a:ext>
            </a:extLst>
          </p:cNvPr>
          <p:cNvSpPr/>
          <p:nvPr/>
        </p:nvSpPr>
        <p:spPr bwMode="auto">
          <a:xfrm>
            <a:off x="6705600" y="2971800"/>
            <a:ext cx="609600" cy="685800"/>
          </a:xfrm>
          <a:prstGeom prst="downArrow">
            <a:avLst/>
          </a:prstGeom>
          <a:solidFill>
            <a:srgbClr val="FF0000"/>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1670708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AFA23EE7-F2EE-40F4-96C5-BBF483C95FAE}"/>
              </a:ext>
            </a:extLst>
          </p:cNvPr>
          <p:cNvPicPr>
            <a:picLocks noGrp="1"/>
          </p:cNvPicPr>
          <p:nvPr>
            <p:ph idx="1"/>
          </p:nvPr>
        </p:nvPicPr>
        <p:blipFill>
          <a:blip r:embed="rId2"/>
          <a:stretch>
            <a:fillRect/>
          </a:stretch>
        </p:blipFill>
        <p:spPr>
          <a:xfrm>
            <a:off x="2223165" y="1454150"/>
            <a:ext cx="7729795" cy="4873625"/>
          </a:xfrm>
          <a:prstGeom prst="rect">
            <a:avLst/>
          </a:prstGeom>
        </p:spPr>
      </p:pic>
      <p:sp>
        <p:nvSpPr>
          <p:cNvPr id="2" name="Title 1">
            <a:extLst>
              <a:ext uri="{FF2B5EF4-FFF2-40B4-BE49-F238E27FC236}">
                <a16:creationId xmlns:a16="http://schemas.microsoft.com/office/drawing/2014/main" id="{1CBEFCC5-60C0-4590-8294-B89E7D185F9C}"/>
              </a:ext>
            </a:extLst>
          </p:cNvPr>
          <p:cNvSpPr>
            <a:spLocks noGrp="1"/>
          </p:cNvSpPr>
          <p:nvPr>
            <p:ph type="title"/>
          </p:nvPr>
        </p:nvSpPr>
        <p:spPr/>
        <p:txBody>
          <a:bodyPr/>
          <a:lstStyle/>
          <a:p>
            <a:r>
              <a:rPr lang="en-US" dirty="0"/>
              <a:t>Submitting a Ticket to Request a CCV</a:t>
            </a:r>
          </a:p>
        </p:txBody>
      </p:sp>
      <p:sp>
        <p:nvSpPr>
          <p:cNvPr id="4" name="Slide Number Placeholder 3">
            <a:extLst>
              <a:ext uri="{FF2B5EF4-FFF2-40B4-BE49-F238E27FC236}">
                <a16:creationId xmlns:a16="http://schemas.microsoft.com/office/drawing/2014/main" id="{E4B76554-CAA5-49E0-9EDD-6D003E276396}"/>
              </a:ext>
            </a:extLst>
          </p:cNvPr>
          <p:cNvSpPr>
            <a:spLocks noGrp="1"/>
          </p:cNvSpPr>
          <p:nvPr>
            <p:ph type="sldNum" sz="quarter" idx="10"/>
          </p:nvPr>
        </p:nvSpPr>
        <p:spPr/>
        <p:txBody>
          <a:bodyPr/>
          <a:lstStyle/>
          <a:p>
            <a:pPr>
              <a:defRPr/>
            </a:pPr>
            <a:fld id="{7D187A4C-A87B-41AC-8A01-0B3AA42528A5}" type="slidenum">
              <a:rPr lang="en-US" smtClean="0"/>
              <a:pPr>
                <a:defRPr/>
              </a:pPr>
              <a:t>34</a:t>
            </a:fld>
            <a:endParaRPr lang="en-US"/>
          </a:p>
        </p:txBody>
      </p:sp>
      <p:sp>
        <p:nvSpPr>
          <p:cNvPr id="9" name="TextBox 8">
            <a:extLst>
              <a:ext uri="{FF2B5EF4-FFF2-40B4-BE49-F238E27FC236}">
                <a16:creationId xmlns:a16="http://schemas.microsoft.com/office/drawing/2014/main" id="{90963878-DB4A-4633-B3A8-3FB8F4CB2B92}"/>
              </a:ext>
            </a:extLst>
          </p:cNvPr>
          <p:cNvSpPr txBox="1"/>
          <p:nvPr/>
        </p:nvSpPr>
        <p:spPr>
          <a:xfrm>
            <a:off x="9448800" y="2286000"/>
            <a:ext cx="2362200" cy="20574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Go to Travel Assistance &gt; Create Help Ticket from the navigation bar on the left or by selecting Travel Assistance on the Home Page.</a:t>
            </a:r>
          </a:p>
        </p:txBody>
      </p:sp>
      <p:sp>
        <p:nvSpPr>
          <p:cNvPr id="13" name="Arrow: Down 12">
            <a:extLst>
              <a:ext uri="{FF2B5EF4-FFF2-40B4-BE49-F238E27FC236}">
                <a16:creationId xmlns:a16="http://schemas.microsoft.com/office/drawing/2014/main" id="{53E12ADB-F828-4694-9B86-106D4950C1B8}"/>
              </a:ext>
            </a:extLst>
          </p:cNvPr>
          <p:cNvSpPr/>
          <p:nvPr/>
        </p:nvSpPr>
        <p:spPr bwMode="auto">
          <a:xfrm>
            <a:off x="6777677" y="2781300"/>
            <a:ext cx="609600" cy="685800"/>
          </a:xfrm>
          <a:prstGeom prst="downArrow">
            <a:avLst/>
          </a:prstGeom>
          <a:solidFill>
            <a:srgbClr val="FF0000"/>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sp>
        <p:nvSpPr>
          <p:cNvPr id="11" name="Arrow: Down 10">
            <a:extLst>
              <a:ext uri="{FF2B5EF4-FFF2-40B4-BE49-F238E27FC236}">
                <a16:creationId xmlns:a16="http://schemas.microsoft.com/office/drawing/2014/main" id="{1550080F-3D43-410F-8AFB-89BB94077D8E}"/>
              </a:ext>
            </a:extLst>
          </p:cNvPr>
          <p:cNvSpPr/>
          <p:nvPr/>
        </p:nvSpPr>
        <p:spPr bwMode="auto">
          <a:xfrm rot="16200000">
            <a:off x="1600865" y="3771900"/>
            <a:ext cx="609600" cy="685800"/>
          </a:xfrm>
          <a:prstGeom prst="downArrow">
            <a:avLst/>
          </a:prstGeom>
          <a:solidFill>
            <a:srgbClr val="FF0000"/>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3967501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5BCA2-7A45-4725-BE90-39E13677321C}"/>
              </a:ext>
            </a:extLst>
          </p:cNvPr>
          <p:cNvSpPr>
            <a:spLocks noGrp="1"/>
          </p:cNvSpPr>
          <p:nvPr>
            <p:ph type="title"/>
          </p:nvPr>
        </p:nvSpPr>
        <p:spPr/>
        <p:txBody>
          <a:bodyPr/>
          <a:lstStyle/>
          <a:p>
            <a:r>
              <a:rPr lang="en-US" dirty="0"/>
              <a:t>Submitting a Ticket to Request a CCV</a:t>
            </a:r>
          </a:p>
        </p:txBody>
      </p:sp>
      <p:sp>
        <p:nvSpPr>
          <p:cNvPr id="4" name="Slide Number Placeholder 3">
            <a:extLst>
              <a:ext uri="{FF2B5EF4-FFF2-40B4-BE49-F238E27FC236}">
                <a16:creationId xmlns:a16="http://schemas.microsoft.com/office/drawing/2014/main" id="{E583A530-B7FA-46A2-ACA5-D66772E12129}"/>
              </a:ext>
            </a:extLst>
          </p:cNvPr>
          <p:cNvSpPr>
            <a:spLocks noGrp="1"/>
          </p:cNvSpPr>
          <p:nvPr>
            <p:ph type="sldNum" sz="quarter" idx="10"/>
          </p:nvPr>
        </p:nvSpPr>
        <p:spPr/>
        <p:txBody>
          <a:bodyPr/>
          <a:lstStyle/>
          <a:p>
            <a:pPr>
              <a:defRPr/>
            </a:pPr>
            <a:fld id="{7D187A4C-A87B-41AC-8A01-0B3AA42528A5}" type="slidenum">
              <a:rPr lang="en-US" smtClean="0"/>
              <a:pPr>
                <a:defRPr/>
              </a:pPr>
              <a:t>35</a:t>
            </a:fld>
            <a:endParaRPr lang="en-US"/>
          </a:p>
        </p:txBody>
      </p:sp>
      <p:pic>
        <p:nvPicPr>
          <p:cNvPr id="5" name="Content Placeholder 4">
            <a:extLst>
              <a:ext uri="{FF2B5EF4-FFF2-40B4-BE49-F238E27FC236}">
                <a16:creationId xmlns:a16="http://schemas.microsoft.com/office/drawing/2014/main" id="{3C647901-09FF-42E5-A790-FD1454F173A2}"/>
              </a:ext>
            </a:extLst>
          </p:cNvPr>
          <p:cNvPicPr>
            <a:picLocks noGrp="1"/>
          </p:cNvPicPr>
          <p:nvPr>
            <p:ph idx="1"/>
          </p:nvPr>
        </p:nvPicPr>
        <p:blipFill>
          <a:blip r:embed="rId2"/>
          <a:stretch>
            <a:fillRect/>
          </a:stretch>
        </p:blipFill>
        <p:spPr>
          <a:xfrm>
            <a:off x="2223165" y="1454150"/>
            <a:ext cx="7729795" cy="4873625"/>
          </a:xfrm>
          <a:prstGeom prst="rect">
            <a:avLst/>
          </a:prstGeom>
        </p:spPr>
      </p:pic>
      <p:sp>
        <p:nvSpPr>
          <p:cNvPr id="6" name="TextBox 5">
            <a:extLst>
              <a:ext uri="{FF2B5EF4-FFF2-40B4-BE49-F238E27FC236}">
                <a16:creationId xmlns:a16="http://schemas.microsoft.com/office/drawing/2014/main" id="{5BAB30A2-6A94-4326-B1DE-0C06DE895C82}"/>
              </a:ext>
            </a:extLst>
          </p:cNvPr>
          <p:cNvSpPr txBox="1"/>
          <p:nvPr/>
        </p:nvSpPr>
        <p:spPr>
          <a:xfrm>
            <a:off x="9372600" y="2976562"/>
            <a:ext cx="2362200" cy="18288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This will bring you to the Create a Ticket Screen. </a:t>
            </a:r>
          </a:p>
          <a:p>
            <a:endParaRPr lang="en-US" sz="1400" b="0" i="0" dirty="0">
              <a:latin typeface="+mj-lt"/>
            </a:endParaRPr>
          </a:p>
          <a:p>
            <a:r>
              <a:rPr lang="en-US" sz="1400" b="0" i="0" dirty="0">
                <a:latin typeface="+mj-lt"/>
              </a:rPr>
              <a:t>It’s important to fill out the information as completely and accurately as possible to avoid any problems or delays.</a:t>
            </a:r>
          </a:p>
        </p:txBody>
      </p:sp>
    </p:spTree>
    <p:extLst>
      <p:ext uri="{BB962C8B-B14F-4D97-AF65-F5344CB8AC3E}">
        <p14:creationId xmlns:p14="http://schemas.microsoft.com/office/powerpoint/2010/main" val="13500789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E8A65-BA5D-4E86-AE29-08F25E597928}"/>
              </a:ext>
            </a:extLst>
          </p:cNvPr>
          <p:cNvSpPr>
            <a:spLocks noGrp="1"/>
          </p:cNvSpPr>
          <p:nvPr>
            <p:ph type="title"/>
          </p:nvPr>
        </p:nvSpPr>
        <p:spPr/>
        <p:txBody>
          <a:bodyPr/>
          <a:lstStyle/>
          <a:p>
            <a:r>
              <a:rPr lang="en-US" dirty="0"/>
              <a:t>Submitting a Ticket to Request a CCV</a:t>
            </a:r>
          </a:p>
        </p:txBody>
      </p:sp>
      <p:sp>
        <p:nvSpPr>
          <p:cNvPr id="4" name="Slide Number Placeholder 3">
            <a:extLst>
              <a:ext uri="{FF2B5EF4-FFF2-40B4-BE49-F238E27FC236}">
                <a16:creationId xmlns:a16="http://schemas.microsoft.com/office/drawing/2014/main" id="{3272860F-3ACF-455F-851E-7116256954C5}"/>
              </a:ext>
            </a:extLst>
          </p:cNvPr>
          <p:cNvSpPr>
            <a:spLocks noGrp="1"/>
          </p:cNvSpPr>
          <p:nvPr>
            <p:ph type="sldNum" sz="quarter" idx="10"/>
          </p:nvPr>
        </p:nvSpPr>
        <p:spPr/>
        <p:txBody>
          <a:bodyPr/>
          <a:lstStyle/>
          <a:p>
            <a:pPr>
              <a:defRPr/>
            </a:pPr>
            <a:fld id="{7D187A4C-A87B-41AC-8A01-0B3AA42528A5}" type="slidenum">
              <a:rPr lang="en-US" smtClean="0"/>
              <a:pPr>
                <a:defRPr/>
              </a:pPr>
              <a:t>36</a:t>
            </a:fld>
            <a:endParaRPr lang="en-US"/>
          </a:p>
        </p:txBody>
      </p:sp>
      <p:pic>
        <p:nvPicPr>
          <p:cNvPr id="5" name="Content Placeholder 4">
            <a:extLst>
              <a:ext uri="{FF2B5EF4-FFF2-40B4-BE49-F238E27FC236}">
                <a16:creationId xmlns:a16="http://schemas.microsoft.com/office/drawing/2014/main" id="{14044A0D-F69B-4F53-B279-196C3621C414}"/>
              </a:ext>
            </a:extLst>
          </p:cNvPr>
          <p:cNvPicPr>
            <a:picLocks noGrp="1"/>
          </p:cNvPicPr>
          <p:nvPr>
            <p:ph idx="1"/>
          </p:nvPr>
        </p:nvPicPr>
        <p:blipFill>
          <a:blip r:embed="rId2"/>
          <a:stretch>
            <a:fillRect/>
          </a:stretch>
        </p:blipFill>
        <p:spPr>
          <a:xfrm>
            <a:off x="2223165" y="1454150"/>
            <a:ext cx="7729795" cy="4873625"/>
          </a:xfrm>
          <a:prstGeom prst="rect">
            <a:avLst/>
          </a:prstGeom>
        </p:spPr>
      </p:pic>
      <p:sp>
        <p:nvSpPr>
          <p:cNvPr id="7" name="TextBox 6">
            <a:extLst>
              <a:ext uri="{FF2B5EF4-FFF2-40B4-BE49-F238E27FC236}">
                <a16:creationId xmlns:a16="http://schemas.microsoft.com/office/drawing/2014/main" id="{2B3D31C1-F6C3-45C7-AE83-553C545911BD}"/>
              </a:ext>
            </a:extLst>
          </p:cNvPr>
          <p:cNvSpPr txBox="1"/>
          <p:nvPr/>
        </p:nvSpPr>
        <p:spPr>
          <a:xfrm>
            <a:off x="9220200" y="2781300"/>
            <a:ext cx="2667000" cy="27813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The first box is labeled “Subject” but in reality, is the “Title” of the ticket.</a:t>
            </a:r>
          </a:p>
          <a:p>
            <a:endParaRPr lang="en-US" sz="1400" b="0" i="0" dirty="0">
              <a:latin typeface="+mj-lt"/>
            </a:endParaRPr>
          </a:p>
          <a:p>
            <a:r>
              <a:rPr lang="en-US" sz="1400" b="0" i="0" dirty="0">
                <a:latin typeface="+mj-lt"/>
              </a:rPr>
              <a:t>In this box, enter that this is a “Request for “ followed by the type of CCV you’re requesting.</a:t>
            </a:r>
          </a:p>
          <a:p>
            <a:pPr marL="285750" indent="-285750">
              <a:buFont typeface="Arial" panose="020B0604020202020204" pitchFamily="34" charset="0"/>
              <a:buChar char="•"/>
            </a:pPr>
            <a:r>
              <a:rPr lang="en-US" sz="1400" b="0" i="0" dirty="0">
                <a:latin typeface="+mj-lt"/>
              </a:rPr>
              <a:t>Cash Collection Voucher</a:t>
            </a:r>
          </a:p>
          <a:p>
            <a:pPr marL="285750" indent="-285750">
              <a:buFont typeface="Arial" panose="020B0604020202020204" pitchFamily="34" charset="0"/>
              <a:buChar char="•"/>
            </a:pPr>
            <a:r>
              <a:rPr lang="en-US" sz="1400" b="0" i="0" dirty="0">
                <a:latin typeface="+mj-lt"/>
              </a:rPr>
              <a:t>Citi EFT Return</a:t>
            </a:r>
          </a:p>
          <a:p>
            <a:pPr marL="285750" indent="-285750">
              <a:buFont typeface="Arial" panose="020B0604020202020204" pitchFamily="34" charset="0"/>
              <a:buChar char="•"/>
            </a:pPr>
            <a:r>
              <a:rPr lang="en-US" sz="1400" b="0" i="0" dirty="0">
                <a:latin typeface="+mj-lt"/>
              </a:rPr>
              <a:t>Paper Check Return</a:t>
            </a:r>
          </a:p>
        </p:txBody>
      </p:sp>
      <p:sp>
        <p:nvSpPr>
          <p:cNvPr id="8" name="Arrow: Down 7">
            <a:extLst>
              <a:ext uri="{FF2B5EF4-FFF2-40B4-BE49-F238E27FC236}">
                <a16:creationId xmlns:a16="http://schemas.microsoft.com/office/drawing/2014/main" id="{28367AC8-E180-47BE-B2C8-E68C70527225}"/>
              </a:ext>
            </a:extLst>
          </p:cNvPr>
          <p:cNvSpPr/>
          <p:nvPr/>
        </p:nvSpPr>
        <p:spPr bwMode="auto">
          <a:xfrm rot="16200000">
            <a:off x="3162300" y="3457575"/>
            <a:ext cx="609600" cy="685800"/>
          </a:xfrm>
          <a:prstGeom prst="downArrow">
            <a:avLst/>
          </a:prstGeom>
          <a:solidFill>
            <a:srgbClr val="FF0000"/>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15285063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E8A65-BA5D-4E86-AE29-08F25E597928}"/>
              </a:ext>
            </a:extLst>
          </p:cNvPr>
          <p:cNvSpPr>
            <a:spLocks noGrp="1"/>
          </p:cNvSpPr>
          <p:nvPr>
            <p:ph type="title"/>
          </p:nvPr>
        </p:nvSpPr>
        <p:spPr/>
        <p:txBody>
          <a:bodyPr/>
          <a:lstStyle/>
          <a:p>
            <a:r>
              <a:rPr lang="en-US" dirty="0"/>
              <a:t>Submitting a Ticket to Request a CCV</a:t>
            </a:r>
          </a:p>
        </p:txBody>
      </p:sp>
      <p:sp>
        <p:nvSpPr>
          <p:cNvPr id="4" name="Slide Number Placeholder 3">
            <a:extLst>
              <a:ext uri="{FF2B5EF4-FFF2-40B4-BE49-F238E27FC236}">
                <a16:creationId xmlns:a16="http://schemas.microsoft.com/office/drawing/2014/main" id="{3272860F-3ACF-455F-851E-7116256954C5}"/>
              </a:ext>
            </a:extLst>
          </p:cNvPr>
          <p:cNvSpPr>
            <a:spLocks noGrp="1"/>
          </p:cNvSpPr>
          <p:nvPr>
            <p:ph type="sldNum" sz="quarter" idx="10"/>
          </p:nvPr>
        </p:nvSpPr>
        <p:spPr/>
        <p:txBody>
          <a:bodyPr/>
          <a:lstStyle/>
          <a:p>
            <a:pPr>
              <a:defRPr/>
            </a:pPr>
            <a:fld id="{7D187A4C-A87B-41AC-8A01-0B3AA42528A5}" type="slidenum">
              <a:rPr lang="en-US" smtClean="0"/>
              <a:pPr>
                <a:defRPr/>
              </a:pPr>
              <a:t>37</a:t>
            </a:fld>
            <a:endParaRPr lang="en-US"/>
          </a:p>
        </p:txBody>
      </p:sp>
      <p:pic>
        <p:nvPicPr>
          <p:cNvPr id="5" name="Content Placeholder 4">
            <a:extLst>
              <a:ext uri="{FF2B5EF4-FFF2-40B4-BE49-F238E27FC236}">
                <a16:creationId xmlns:a16="http://schemas.microsoft.com/office/drawing/2014/main" id="{14044A0D-F69B-4F53-B279-196C3621C414}"/>
              </a:ext>
            </a:extLst>
          </p:cNvPr>
          <p:cNvPicPr>
            <a:picLocks noGrp="1"/>
          </p:cNvPicPr>
          <p:nvPr>
            <p:ph idx="1"/>
          </p:nvPr>
        </p:nvPicPr>
        <p:blipFill>
          <a:blip r:embed="rId2"/>
          <a:stretch>
            <a:fillRect/>
          </a:stretch>
        </p:blipFill>
        <p:spPr>
          <a:xfrm>
            <a:off x="2223165" y="1454150"/>
            <a:ext cx="7729795" cy="4873625"/>
          </a:xfrm>
          <a:prstGeom prst="rect">
            <a:avLst/>
          </a:prstGeom>
        </p:spPr>
      </p:pic>
      <p:sp>
        <p:nvSpPr>
          <p:cNvPr id="7" name="TextBox 6">
            <a:extLst>
              <a:ext uri="{FF2B5EF4-FFF2-40B4-BE49-F238E27FC236}">
                <a16:creationId xmlns:a16="http://schemas.microsoft.com/office/drawing/2014/main" id="{2B3D31C1-F6C3-45C7-AE83-553C545911BD}"/>
              </a:ext>
            </a:extLst>
          </p:cNvPr>
          <p:cNvSpPr txBox="1"/>
          <p:nvPr/>
        </p:nvSpPr>
        <p:spPr>
          <a:xfrm>
            <a:off x="9220200" y="2781300"/>
            <a:ext cx="2667000" cy="27813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The second box is labeled “Description”. </a:t>
            </a:r>
          </a:p>
          <a:p>
            <a:endParaRPr lang="en-US" sz="1400" b="0" i="0" dirty="0">
              <a:latin typeface="+mj-lt"/>
            </a:endParaRPr>
          </a:p>
          <a:p>
            <a:r>
              <a:rPr lang="en-US" sz="1400" b="0" i="0" dirty="0">
                <a:latin typeface="+mj-lt"/>
              </a:rPr>
              <a:t>You can repeat whatever you put in the first field. </a:t>
            </a:r>
          </a:p>
          <a:p>
            <a:endParaRPr lang="en-US" sz="1400" b="0" i="0" dirty="0">
              <a:latin typeface="+mj-lt"/>
            </a:endParaRPr>
          </a:p>
          <a:p>
            <a:r>
              <a:rPr lang="en-US" sz="1400" b="0" i="0" dirty="0">
                <a:latin typeface="+mj-lt"/>
              </a:rPr>
              <a:t>It’s important that no Personally Identifiable Information (PII) is entered into this field as it will result in ticket deletion, delay of ticket creation, and requirement to recreate the ticket.</a:t>
            </a:r>
          </a:p>
        </p:txBody>
      </p:sp>
      <p:sp>
        <p:nvSpPr>
          <p:cNvPr id="8" name="Arrow: Down 7">
            <a:extLst>
              <a:ext uri="{FF2B5EF4-FFF2-40B4-BE49-F238E27FC236}">
                <a16:creationId xmlns:a16="http://schemas.microsoft.com/office/drawing/2014/main" id="{28367AC8-E180-47BE-B2C8-E68C70527225}"/>
              </a:ext>
            </a:extLst>
          </p:cNvPr>
          <p:cNvSpPr/>
          <p:nvPr/>
        </p:nvSpPr>
        <p:spPr bwMode="auto">
          <a:xfrm rot="16200000">
            <a:off x="3162300" y="3829050"/>
            <a:ext cx="609600" cy="685800"/>
          </a:xfrm>
          <a:prstGeom prst="downArrow">
            <a:avLst/>
          </a:prstGeom>
          <a:solidFill>
            <a:srgbClr val="FF0000"/>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42640565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FCD00-5636-4CF9-8EF3-5C6317748AA4}"/>
              </a:ext>
            </a:extLst>
          </p:cNvPr>
          <p:cNvSpPr>
            <a:spLocks noGrp="1"/>
          </p:cNvSpPr>
          <p:nvPr>
            <p:ph type="title"/>
          </p:nvPr>
        </p:nvSpPr>
        <p:spPr/>
        <p:txBody>
          <a:bodyPr/>
          <a:lstStyle/>
          <a:p>
            <a:r>
              <a:rPr lang="en-US" dirty="0"/>
              <a:t>Submitting a Ticket to Request a CCV</a:t>
            </a:r>
          </a:p>
        </p:txBody>
      </p:sp>
      <p:sp>
        <p:nvSpPr>
          <p:cNvPr id="4" name="Slide Number Placeholder 3">
            <a:extLst>
              <a:ext uri="{FF2B5EF4-FFF2-40B4-BE49-F238E27FC236}">
                <a16:creationId xmlns:a16="http://schemas.microsoft.com/office/drawing/2014/main" id="{5F049A16-815C-40ED-91F3-E1EB12CD522F}"/>
              </a:ext>
            </a:extLst>
          </p:cNvPr>
          <p:cNvSpPr>
            <a:spLocks noGrp="1"/>
          </p:cNvSpPr>
          <p:nvPr>
            <p:ph type="sldNum" sz="quarter" idx="10"/>
          </p:nvPr>
        </p:nvSpPr>
        <p:spPr/>
        <p:txBody>
          <a:bodyPr/>
          <a:lstStyle/>
          <a:p>
            <a:pPr>
              <a:defRPr/>
            </a:pPr>
            <a:fld id="{7D187A4C-A87B-41AC-8A01-0B3AA42528A5}" type="slidenum">
              <a:rPr lang="en-US" smtClean="0"/>
              <a:pPr>
                <a:defRPr/>
              </a:pPr>
              <a:t>38</a:t>
            </a:fld>
            <a:endParaRPr lang="en-US"/>
          </a:p>
        </p:txBody>
      </p:sp>
      <p:pic>
        <p:nvPicPr>
          <p:cNvPr id="8" name="Content Placeholder 7">
            <a:extLst>
              <a:ext uri="{FF2B5EF4-FFF2-40B4-BE49-F238E27FC236}">
                <a16:creationId xmlns:a16="http://schemas.microsoft.com/office/drawing/2014/main" id="{168A1E77-A107-473E-8E16-3AA46BE85692}"/>
              </a:ext>
            </a:extLst>
          </p:cNvPr>
          <p:cNvPicPr>
            <a:picLocks noGrp="1" noChangeAspect="1"/>
          </p:cNvPicPr>
          <p:nvPr>
            <p:ph idx="1"/>
          </p:nvPr>
        </p:nvPicPr>
        <p:blipFill>
          <a:blip r:embed="rId2"/>
          <a:stretch>
            <a:fillRect/>
          </a:stretch>
        </p:blipFill>
        <p:spPr>
          <a:xfrm>
            <a:off x="2222863" y="1455399"/>
            <a:ext cx="7730398" cy="4871126"/>
          </a:xfrm>
          <a:prstGeom prst="rect">
            <a:avLst/>
          </a:prstGeom>
        </p:spPr>
      </p:pic>
      <p:sp>
        <p:nvSpPr>
          <p:cNvPr id="9" name="TextBox 8">
            <a:extLst>
              <a:ext uri="{FF2B5EF4-FFF2-40B4-BE49-F238E27FC236}">
                <a16:creationId xmlns:a16="http://schemas.microsoft.com/office/drawing/2014/main" id="{41254E4D-0186-47AD-83AD-4220F3DACFE6}"/>
              </a:ext>
            </a:extLst>
          </p:cNvPr>
          <p:cNvSpPr txBox="1"/>
          <p:nvPr/>
        </p:nvSpPr>
        <p:spPr>
          <a:xfrm>
            <a:off x="9220200" y="2781300"/>
            <a:ext cx="2667000" cy="27813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The next field is the Subject Drop-Down.</a:t>
            </a:r>
          </a:p>
          <a:p>
            <a:endParaRPr lang="en-US" sz="1400" b="0" i="0" dirty="0">
              <a:latin typeface="+mj-lt"/>
            </a:endParaRPr>
          </a:p>
          <a:p>
            <a:r>
              <a:rPr lang="en-US" sz="1400" b="0" i="0" dirty="0">
                <a:latin typeface="+mj-lt"/>
              </a:rPr>
              <a:t>This field is very important because it will determine how your ticket is routed.</a:t>
            </a:r>
          </a:p>
          <a:p>
            <a:endParaRPr lang="en-US" sz="1400" b="0" i="0" dirty="0">
              <a:latin typeface="+mj-lt"/>
            </a:endParaRPr>
          </a:p>
          <a:p>
            <a:r>
              <a:rPr lang="en-US" sz="1400" b="0" i="0" dirty="0">
                <a:latin typeface="+mj-lt"/>
              </a:rPr>
              <a:t>If you know the type of CCV you are requesting, drill down, otherwise, simply select “Cash Collection Voucher”.</a:t>
            </a:r>
          </a:p>
        </p:txBody>
      </p:sp>
      <p:sp>
        <p:nvSpPr>
          <p:cNvPr id="10" name="Arrow: Down 9">
            <a:extLst>
              <a:ext uri="{FF2B5EF4-FFF2-40B4-BE49-F238E27FC236}">
                <a16:creationId xmlns:a16="http://schemas.microsoft.com/office/drawing/2014/main" id="{BFE79278-57BA-4BB4-919E-5E50BE46E44B}"/>
              </a:ext>
            </a:extLst>
          </p:cNvPr>
          <p:cNvSpPr/>
          <p:nvPr/>
        </p:nvSpPr>
        <p:spPr bwMode="auto">
          <a:xfrm rot="16200000">
            <a:off x="3162300" y="3881437"/>
            <a:ext cx="609600" cy="685800"/>
          </a:xfrm>
          <a:prstGeom prst="downArrow">
            <a:avLst/>
          </a:prstGeom>
          <a:solidFill>
            <a:srgbClr val="FF0000"/>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29756785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38A99A3-ABE0-4F38-9296-CF9311EFD044}"/>
              </a:ext>
            </a:extLst>
          </p:cNvPr>
          <p:cNvPicPr>
            <a:picLocks noGrp="1" noChangeAspect="1"/>
          </p:cNvPicPr>
          <p:nvPr>
            <p:ph idx="1"/>
          </p:nvPr>
        </p:nvPicPr>
        <p:blipFill>
          <a:blip r:embed="rId2"/>
          <a:stretch>
            <a:fillRect/>
          </a:stretch>
        </p:blipFill>
        <p:spPr>
          <a:xfrm>
            <a:off x="1963786" y="1454150"/>
            <a:ext cx="8248553" cy="4873625"/>
          </a:xfrm>
          <a:prstGeom prst="rect">
            <a:avLst/>
          </a:prstGeom>
        </p:spPr>
      </p:pic>
      <p:sp>
        <p:nvSpPr>
          <p:cNvPr id="2" name="Title 1">
            <a:extLst>
              <a:ext uri="{FF2B5EF4-FFF2-40B4-BE49-F238E27FC236}">
                <a16:creationId xmlns:a16="http://schemas.microsoft.com/office/drawing/2014/main" id="{B6AFCD00-5636-4CF9-8EF3-5C6317748AA4}"/>
              </a:ext>
            </a:extLst>
          </p:cNvPr>
          <p:cNvSpPr>
            <a:spLocks noGrp="1"/>
          </p:cNvSpPr>
          <p:nvPr>
            <p:ph type="title"/>
          </p:nvPr>
        </p:nvSpPr>
        <p:spPr/>
        <p:txBody>
          <a:bodyPr/>
          <a:lstStyle/>
          <a:p>
            <a:r>
              <a:rPr lang="en-US" dirty="0"/>
              <a:t>Submitting a Ticket to Request a CCV</a:t>
            </a:r>
          </a:p>
        </p:txBody>
      </p:sp>
      <p:sp>
        <p:nvSpPr>
          <p:cNvPr id="4" name="Slide Number Placeholder 3">
            <a:extLst>
              <a:ext uri="{FF2B5EF4-FFF2-40B4-BE49-F238E27FC236}">
                <a16:creationId xmlns:a16="http://schemas.microsoft.com/office/drawing/2014/main" id="{5F049A16-815C-40ED-91F3-E1EB12CD522F}"/>
              </a:ext>
            </a:extLst>
          </p:cNvPr>
          <p:cNvSpPr>
            <a:spLocks noGrp="1"/>
          </p:cNvSpPr>
          <p:nvPr>
            <p:ph type="sldNum" sz="quarter" idx="10"/>
          </p:nvPr>
        </p:nvSpPr>
        <p:spPr/>
        <p:txBody>
          <a:bodyPr/>
          <a:lstStyle/>
          <a:p>
            <a:pPr>
              <a:defRPr/>
            </a:pPr>
            <a:fld id="{7D187A4C-A87B-41AC-8A01-0B3AA42528A5}" type="slidenum">
              <a:rPr lang="en-US" smtClean="0"/>
              <a:pPr>
                <a:defRPr/>
              </a:pPr>
              <a:t>39</a:t>
            </a:fld>
            <a:endParaRPr lang="en-US"/>
          </a:p>
        </p:txBody>
      </p:sp>
      <p:sp>
        <p:nvSpPr>
          <p:cNvPr id="9" name="TextBox 8">
            <a:extLst>
              <a:ext uri="{FF2B5EF4-FFF2-40B4-BE49-F238E27FC236}">
                <a16:creationId xmlns:a16="http://schemas.microsoft.com/office/drawing/2014/main" id="{41254E4D-0186-47AD-83AD-4220F3DACFE6}"/>
              </a:ext>
            </a:extLst>
          </p:cNvPr>
          <p:cNvSpPr txBox="1"/>
          <p:nvPr/>
        </p:nvSpPr>
        <p:spPr>
          <a:xfrm>
            <a:off x="9220200" y="2781300"/>
            <a:ext cx="2667000" cy="23241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The following fields should be filled out as accurately as possible to ensure a quick response turnaround.</a:t>
            </a:r>
          </a:p>
          <a:p>
            <a:pPr marL="285750" indent="-285750">
              <a:buFont typeface="Arial" panose="020B0604020202020204" pitchFamily="34" charset="0"/>
              <a:buChar char="•"/>
            </a:pPr>
            <a:r>
              <a:rPr lang="en-US" sz="1400" b="0" i="0" dirty="0">
                <a:latin typeface="+mj-lt"/>
              </a:rPr>
              <a:t>Traveler Last Name</a:t>
            </a:r>
          </a:p>
          <a:p>
            <a:pPr marL="285750" indent="-285750">
              <a:buFont typeface="Arial" panose="020B0604020202020204" pitchFamily="34" charset="0"/>
              <a:buChar char="•"/>
            </a:pPr>
            <a:r>
              <a:rPr lang="en-US" sz="1400" b="0" i="0" dirty="0">
                <a:latin typeface="+mj-lt"/>
              </a:rPr>
              <a:t>Traveler First Name</a:t>
            </a:r>
          </a:p>
          <a:p>
            <a:pPr marL="285750" indent="-285750">
              <a:buFont typeface="Arial" panose="020B0604020202020204" pitchFamily="34" charset="0"/>
              <a:buChar char="•"/>
            </a:pPr>
            <a:r>
              <a:rPr lang="en-US" sz="1400" b="0" i="0" dirty="0">
                <a:latin typeface="+mj-lt"/>
              </a:rPr>
              <a:t>Traveler SSN Last 4</a:t>
            </a:r>
          </a:p>
          <a:p>
            <a:pPr marL="285750" indent="-285750">
              <a:buFont typeface="Arial" panose="020B0604020202020204" pitchFamily="34" charset="0"/>
              <a:buChar char="•"/>
            </a:pPr>
            <a:r>
              <a:rPr lang="en-US" sz="1400" b="0" i="0" dirty="0">
                <a:latin typeface="+mj-lt"/>
              </a:rPr>
              <a:t>Document Name</a:t>
            </a:r>
          </a:p>
          <a:p>
            <a:pPr marL="285750" indent="-285750">
              <a:buFont typeface="Arial" panose="020B0604020202020204" pitchFamily="34" charset="0"/>
              <a:buChar char="•"/>
            </a:pPr>
            <a:r>
              <a:rPr lang="en-US" sz="1400" b="0" i="0" dirty="0">
                <a:latin typeface="+mj-lt"/>
              </a:rPr>
              <a:t>TANUM</a:t>
            </a:r>
          </a:p>
        </p:txBody>
      </p:sp>
    </p:spTree>
    <p:extLst>
      <p:ext uri="{BB962C8B-B14F-4D97-AF65-F5344CB8AC3E}">
        <p14:creationId xmlns:p14="http://schemas.microsoft.com/office/powerpoint/2010/main" val="3415267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Top Issues for November/December</a:t>
            </a:r>
          </a:p>
        </p:txBody>
      </p:sp>
      <p:sp>
        <p:nvSpPr>
          <p:cNvPr id="2" name="Slide Number Placeholder 1"/>
          <p:cNvSpPr>
            <a:spLocks noGrp="1"/>
          </p:cNvSpPr>
          <p:nvPr>
            <p:ph type="sldNum" sz="quarter" idx="10"/>
          </p:nvPr>
        </p:nvSpPr>
        <p:spPr/>
        <p:txBody>
          <a:bodyPr/>
          <a:lstStyle/>
          <a:p>
            <a:pPr>
              <a:defRPr/>
            </a:pPr>
            <a:fld id="{AE996456-A239-4CAC-9D7B-FBB676CEB3E5}" type="slidenum">
              <a:rPr lang="en-US" smtClean="0"/>
              <a:pPr>
                <a:defRPr/>
              </a:pPr>
              <a:t>4</a:t>
            </a:fld>
            <a:endParaRPr lang="en-US"/>
          </a:p>
        </p:txBody>
      </p:sp>
      <p:graphicFrame>
        <p:nvGraphicFramePr>
          <p:cNvPr id="5" name="Content Placeholder 4"/>
          <p:cNvGraphicFramePr>
            <a:graphicFrameLocks/>
          </p:cNvGraphicFramePr>
          <p:nvPr>
            <p:extLst>
              <p:ext uri="{D42A27DB-BD31-4B8C-83A1-F6EECF244321}">
                <p14:modId xmlns:p14="http://schemas.microsoft.com/office/powerpoint/2010/main" val="1609790095"/>
              </p:ext>
            </p:extLst>
          </p:nvPr>
        </p:nvGraphicFramePr>
        <p:xfrm>
          <a:off x="342900" y="1524001"/>
          <a:ext cx="11506200" cy="4859487"/>
        </p:xfrm>
        <a:graphic>
          <a:graphicData uri="http://schemas.openxmlformats.org/drawingml/2006/table">
            <a:tbl>
              <a:tblPr firstRow="1" bandRow="1">
                <a:tableStyleId>{5C22544A-7EE6-4342-B048-85BDC9FD1C3A}</a:tableStyleId>
              </a:tblPr>
              <a:tblGrid>
                <a:gridCol w="1715837">
                  <a:extLst>
                    <a:ext uri="{9D8B030D-6E8A-4147-A177-3AD203B41FA5}">
                      <a16:colId xmlns:a16="http://schemas.microsoft.com/office/drawing/2014/main" val="20000"/>
                    </a:ext>
                  </a:extLst>
                </a:gridCol>
                <a:gridCol w="4037263">
                  <a:extLst>
                    <a:ext uri="{9D8B030D-6E8A-4147-A177-3AD203B41FA5}">
                      <a16:colId xmlns:a16="http://schemas.microsoft.com/office/drawing/2014/main" val="20001"/>
                    </a:ext>
                  </a:extLst>
                </a:gridCol>
                <a:gridCol w="4239126">
                  <a:extLst>
                    <a:ext uri="{9D8B030D-6E8A-4147-A177-3AD203B41FA5}">
                      <a16:colId xmlns:a16="http://schemas.microsoft.com/office/drawing/2014/main" val="20002"/>
                    </a:ext>
                  </a:extLst>
                </a:gridCol>
                <a:gridCol w="1513974">
                  <a:extLst>
                    <a:ext uri="{9D8B030D-6E8A-4147-A177-3AD203B41FA5}">
                      <a16:colId xmlns:a16="http://schemas.microsoft.com/office/drawing/2014/main" val="20003"/>
                    </a:ext>
                  </a:extLst>
                </a:gridCol>
              </a:tblGrid>
              <a:tr h="549807">
                <a:tc>
                  <a:txBody>
                    <a:bodyPr/>
                    <a:lstStyle/>
                    <a:p>
                      <a:pPr algn="ctr"/>
                      <a:r>
                        <a:rPr lang="en-US" dirty="0">
                          <a:solidFill>
                            <a:schemeClr val="tx1"/>
                          </a:solidFill>
                        </a:rPr>
                        <a:t>Issue #</a:t>
                      </a:r>
                    </a:p>
                  </a:txBody>
                  <a:tcPr anchor="ctr"/>
                </a:tc>
                <a:tc>
                  <a:txBody>
                    <a:bodyPr/>
                    <a:lstStyle/>
                    <a:p>
                      <a:pPr algn="ctr"/>
                      <a:r>
                        <a:rPr lang="en-US" dirty="0">
                          <a:solidFill>
                            <a:schemeClr val="tx1"/>
                          </a:solidFill>
                        </a:rPr>
                        <a:t>Summary</a:t>
                      </a:r>
                    </a:p>
                  </a:txBody>
                  <a:tcPr anchor="ctr"/>
                </a:tc>
                <a:tc>
                  <a:txBody>
                    <a:bodyPr/>
                    <a:lstStyle/>
                    <a:p>
                      <a:pPr algn="ctr"/>
                      <a:r>
                        <a:rPr lang="en-US" dirty="0">
                          <a:solidFill>
                            <a:schemeClr val="tx1"/>
                          </a:solidFill>
                        </a:rPr>
                        <a:t>Workaround</a:t>
                      </a:r>
                    </a:p>
                  </a:txBody>
                  <a:tcPr anchor="ctr"/>
                </a:tc>
                <a:tc>
                  <a:txBody>
                    <a:bodyPr/>
                    <a:lstStyle/>
                    <a:p>
                      <a:pPr algn="ctr"/>
                      <a:r>
                        <a:rPr lang="en-US" dirty="0">
                          <a:solidFill>
                            <a:schemeClr val="tx1"/>
                          </a:solidFill>
                        </a:rPr>
                        <a:t>Release</a:t>
                      </a:r>
                    </a:p>
                  </a:txBody>
                  <a:tcPr anchor="ctr"/>
                </a:tc>
                <a:extLst>
                  <a:ext uri="{0D108BD9-81ED-4DB2-BD59-A6C34878D82A}">
                    <a16:rowId xmlns:a16="http://schemas.microsoft.com/office/drawing/2014/main" val="10000"/>
                  </a:ext>
                </a:extLst>
              </a:tr>
              <a:tr h="783240">
                <a:tc>
                  <a:txBody>
                    <a:bodyPr/>
                    <a:lstStyle/>
                    <a:p>
                      <a:pPr algn="ctr" fontAlgn="ctr"/>
                      <a:r>
                        <a:rPr lang="en-US" sz="1200" b="0" i="0" u="none" strike="noStrike" dirty="0">
                          <a:solidFill>
                            <a:srgbClr val="000000"/>
                          </a:solidFill>
                          <a:latin typeface="+mj-lt"/>
                        </a:rPr>
                        <a:t>Disbursing Partner System</a:t>
                      </a:r>
                    </a:p>
                  </a:txBody>
                  <a:tcPr marL="9525" marR="9525" marT="9525" marB="0" anchor="ctr"/>
                </a:tc>
                <a:tc>
                  <a:txBody>
                    <a:bodyPr/>
                    <a:lstStyle/>
                    <a:p>
                      <a:pPr algn="l"/>
                      <a:r>
                        <a:rPr lang="en-US" sz="1200" dirty="0">
                          <a:solidFill>
                            <a:schemeClr val="tx1"/>
                          </a:solidFill>
                        </a:rPr>
                        <a:t>Documents are currently stuck at VOUCHER SUBMITTED, ADVANCE SUBMITTED, or SPP SUBMITTED. </a:t>
                      </a:r>
                    </a:p>
                  </a:txBody>
                  <a:tcPr anchor="ctr"/>
                </a:tc>
                <a:tc>
                  <a:txBody>
                    <a:bodyPr/>
                    <a:lstStyle/>
                    <a:p>
                      <a:pPr algn="l"/>
                      <a:r>
                        <a:rPr lang="en-US" sz="1200" dirty="0">
                          <a:solidFill>
                            <a:schemeClr val="tx1"/>
                          </a:solidFill>
                        </a:rPr>
                        <a:t>The Disbursing Partner Systems are aware of the issue. Once the obligations or payments have been made, the documents will update and the travelers will be notified.</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Not a DTS Issue</a:t>
                      </a:r>
                    </a:p>
                  </a:txBody>
                  <a:tcPr anchor="ctr"/>
                </a:tc>
                <a:extLst>
                  <a:ext uri="{0D108BD9-81ED-4DB2-BD59-A6C34878D82A}">
                    <a16:rowId xmlns:a16="http://schemas.microsoft.com/office/drawing/2014/main" val="10001"/>
                  </a:ext>
                </a:extLst>
              </a:tr>
              <a:tr h="928367">
                <a:tc>
                  <a:txBody>
                    <a:bodyPr/>
                    <a:lstStyle/>
                    <a:p>
                      <a:pPr algn="ctr" fontAlgn="ctr"/>
                      <a:r>
                        <a:rPr lang="en-US" sz="1200" b="0" i="0" u="none" strike="noStrike" dirty="0">
                          <a:solidFill>
                            <a:srgbClr val="000000"/>
                          </a:solidFill>
                          <a:latin typeface="+mj-lt"/>
                        </a:rPr>
                        <a:t>DTS-18693</a:t>
                      </a:r>
                    </a:p>
                  </a:txBody>
                  <a:tcPr marL="9525" marR="9525" marT="9525" marB="0" anchor="ctr"/>
                </a:tc>
                <a:tc>
                  <a:txBody>
                    <a:bodyPr/>
                    <a:lstStyle/>
                    <a:p>
                      <a:pPr algn="l"/>
                      <a:r>
                        <a:rPr lang="en-US" sz="1200" kern="1200" dirty="0">
                          <a:solidFill>
                            <a:schemeClr val="dk1"/>
                          </a:solidFill>
                          <a:latin typeface="+mn-lt"/>
                          <a:ea typeface="+mn-ea"/>
                          <a:cs typeface="+mn-cs"/>
                        </a:rPr>
                        <a:t>Documents with repeating locations on the Itinerary will not load, creating a blank Expenses page.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Itinerary contains a same day (arriving and departing on same day)  location and has a location that repeats this same day location. Recommend consulting your local business rules or Defense Travel Administrator on updating the Itinerary to remove the same day location.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FY21-MR-2</a:t>
                      </a:r>
                    </a:p>
                  </a:txBody>
                  <a:tcPr anchor="ctr"/>
                </a:tc>
                <a:extLst>
                  <a:ext uri="{0D108BD9-81ED-4DB2-BD59-A6C34878D82A}">
                    <a16:rowId xmlns:a16="http://schemas.microsoft.com/office/drawing/2014/main" val="10002"/>
                  </a:ext>
                </a:extLst>
              </a:tr>
              <a:tr h="1012764">
                <a:tc>
                  <a:txBody>
                    <a:bodyPr/>
                    <a:lstStyle/>
                    <a:p>
                      <a:pPr algn="ctr" fontAlgn="ctr"/>
                      <a:r>
                        <a:rPr lang="en-US" sz="1200" b="0" i="0" u="none" strike="noStrike" dirty="0">
                          <a:solidFill>
                            <a:srgbClr val="000000"/>
                          </a:solidFill>
                          <a:latin typeface="+mj-lt"/>
                        </a:rPr>
                        <a:t>DTS-14360</a:t>
                      </a:r>
                    </a:p>
                  </a:txBody>
                  <a:tcPr marL="9525" marR="9525" marT="9525" marB="0" anchor="ctr"/>
                </a:tc>
                <a:tc>
                  <a:txBody>
                    <a:bodyPr/>
                    <a:lstStyle/>
                    <a:p>
                      <a:pPr algn="l"/>
                      <a:r>
                        <a:rPr lang="en-US" sz="1100" dirty="0">
                          <a:solidFill>
                            <a:schemeClr val="tx1"/>
                          </a:solidFill>
                          <a:latin typeface="+mj-lt"/>
                        </a:rPr>
                        <a:t>Document routes to CTO SUBMIT after the Trip Cancelled has been applied. Authorizations with the trip cancel applied will not update to CTO BOOKED. This is due to travelers canceling reservations prior to using the trip cancel. Canceling reservations manually is not necessary and will cause this issue. </a:t>
                      </a:r>
                    </a:p>
                  </a:txBody>
                  <a:tcPr anchor="ctr"/>
                </a:tc>
                <a:tc>
                  <a:txBody>
                    <a:bodyPr/>
                    <a:lstStyle/>
                    <a:p>
                      <a:pPr algn="l"/>
                      <a:r>
                        <a:rPr lang="en-US" sz="1200" dirty="0">
                          <a:solidFill>
                            <a:schemeClr val="tx1"/>
                          </a:solidFill>
                          <a:latin typeface="+mj-lt"/>
                        </a:rPr>
                        <a:t>Unfortunately,</a:t>
                      </a:r>
                      <a:r>
                        <a:rPr lang="en-US" sz="1200" baseline="0" dirty="0">
                          <a:solidFill>
                            <a:schemeClr val="tx1"/>
                          </a:solidFill>
                          <a:latin typeface="+mj-lt"/>
                        </a:rPr>
                        <a:t> there is no workaround for this issue. Please submit a ticket to the TAC so we can have the document properly handled.</a:t>
                      </a:r>
                      <a:r>
                        <a:rPr lang="en-US" sz="1200" dirty="0"/>
                        <a:t> </a:t>
                      </a:r>
                      <a:endParaRPr lang="en-US" sz="1200" dirty="0">
                        <a:solidFill>
                          <a:schemeClr val="tx1"/>
                        </a:solidFill>
                        <a:latin typeface="+mj-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mj-lt"/>
                        </a:rPr>
                        <a:t>Ready for Assignment</a:t>
                      </a:r>
                    </a:p>
                  </a:txBody>
                  <a:tcPr anchor="ctr"/>
                </a:tc>
                <a:extLst>
                  <a:ext uri="{0D108BD9-81ED-4DB2-BD59-A6C34878D82A}">
                    <a16:rowId xmlns:a16="http://schemas.microsoft.com/office/drawing/2014/main" val="10003"/>
                  </a:ext>
                </a:extLst>
              </a:tr>
              <a:tr h="590779">
                <a:tc>
                  <a:txBody>
                    <a:bodyPr/>
                    <a:lstStyle/>
                    <a:p>
                      <a:pPr algn="ctr" fontAlgn="ctr"/>
                      <a:r>
                        <a:rPr lang="en-US" sz="1200" b="0" i="0" u="none" strike="noStrike" dirty="0">
                          <a:solidFill>
                            <a:srgbClr val="000000"/>
                          </a:solidFill>
                          <a:latin typeface="+mj-lt"/>
                        </a:rPr>
                        <a:t>DTS-18742</a:t>
                      </a:r>
                    </a:p>
                  </a:txBody>
                  <a:tcPr marL="9525" marR="9525" marT="9525" marB="0" anchor="ctr"/>
                </a:tc>
                <a:tc>
                  <a:txBody>
                    <a:bodyPr/>
                    <a:lstStyle/>
                    <a:p>
                      <a:pPr algn="l"/>
                      <a:r>
                        <a:rPr lang="en-US" sz="1200" kern="1200" dirty="0">
                          <a:solidFill>
                            <a:schemeClr val="dk1"/>
                          </a:solidFill>
                          <a:latin typeface="+mn-lt"/>
                          <a:ea typeface="+mn-ea"/>
                          <a:cs typeface="+mn-cs"/>
                        </a:rPr>
                        <a:t>An audit fail is received when all required expenses have receipts associated when there is one location that is repeated on the itinerary.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Unfortunately, there is currently no workaround for this issue. Recommend contacting your DTA or consulting local business rules on selecting an alternate location.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FY21-MR-2</a:t>
                      </a:r>
                    </a:p>
                  </a:txBody>
                  <a:tcPr anchor="ctr"/>
                </a:tc>
                <a:extLst>
                  <a:ext uri="{0D108BD9-81ED-4DB2-BD59-A6C34878D82A}">
                    <a16:rowId xmlns:a16="http://schemas.microsoft.com/office/drawing/2014/main" val="10004"/>
                  </a:ext>
                </a:extLst>
              </a:tr>
              <a:tr h="783240">
                <a:tc>
                  <a:txBody>
                    <a:bodyPr/>
                    <a:lstStyle/>
                    <a:p>
                      <a:pPr algn="ctr" fontAlgn="ctr"/>
                      <a:r>
                        <a:rPr lang="en-US" sz="1200" b="0" i="0" u="none" strike="noStrike" dirty="0">
                          <a:solidFill>
                            <a:srgbClr val="000000"/>
                          </a:solidFill>
                          <a:latin typeface="+mj-lt"/>
                        </a:rPr>
                        <a:t>Request for Manual Abandon</a:t>
                      </a:r>
                    </a:p>
                  </a:txBody>
                  <a:tcPr marL="9525" marR="9525" marT="9525" marB="0" anchor="ctr"/>
                </a:tc>
                <a:tc>
                  <a:txBody>
                    <a:bodyPr/>
                    <a:lstStyle/>
                    <a:p>
                      <a:pPr algn="l"/>
                      <a:r>
                        <a:rPr lang="en-US" sz="1200" kern="1200" dirty="0">
                          <a:solidFill>
                            <a:schemeClr val="dk1"/>
                          </a:solidFill>
                          <a:latin typeface="+mn-lt"/>
                          <a:ea typeface="+mn-ea"/>
                          <a:cs typeface="+mn-cs"/>
                        </a:rPr>
                        <a:t>Request to Lock a Local Voucher that has been stamped SIGNED, but never been stamped APPROVED.</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Local Vouchers, by design, require at least one expense to process. Additionally, they cannot be cancelled.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a:p>
                  </a:txBody>
                  <a:tcPr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BEA15AC-F69F-4E5F-9247-BF4FC95F6D37}"/>
              </a:ext>
            </a:extLst>
          </p:cNvPr>
          <p:cNvPicPr>
            <a:picLocks noGrp="1" noChangeAspect="1"/>
          </p:cNvPicPr>
          <p:nvPr>
            <p:ph idx="1"/>
          </p:nvPr>
        </p:nvPicPr>
        <p:blipFill>
          <a:blip r:embed="rId2"/>
          <a:stretch>
            <a:fillRect/>
          </a:stretch>
        </p:blipFill>
        <p:spPr>
          <a:xfrm>
            <a:off x="1963786" y="1454150"/>
            <a:ext cx="8248553" cy="4873625"/>
          </a:xfrm>
          <a:prstGeom prst="rect">
            <a:avLst/>
          </a:prstGeom>
        </p:spPr>
      </p:pic>
      <p:sp>
        <p:nvSpPr>
          <p:cNvPr id="2" name="Title 1">
            <a:extLst>
              <a:ext uri="{FF2B5EF4-FFF2-40B4-BE49-F238E27FC236}">
                <a16:creationId xmlns:a16="http://schemas.microsoft.com/office/drawing/2014/main" id="{B6AFCD00-5636-4CF9-8EF3-5C6317748AA4}"/>
              </a:ext>
            </a:extLst>
          </p:cNvPr>
          <p:cNvSpPr>
            <a:spLocks noGrp="1"/>
          </p:cNvSpPr>
          <p:nvPr>
            <p:ph type="title"/>
          </p:nvPr>
        </p:nvSpPr>
        <p:spPr/>
        <p:txBody>
          <a:bodyPr/>
          <a:lstStyle/>
          <a:p>
            <a:r>
              <a:rPr lang="en-US" dirty="0"/>
              <a:t>Submitting a Ticket to Request a CCV</a:t>
            </a:r>
          </a:p>
        </p:txBody>
      </p:sp>
      <p:sp>
        <p:nvSpPr>
          <p:cNvPr id="4" name="Slide Number Placeholder 3">
            <a:extLst>
              <a:ext uri="{FF2B5EF4-FFF2-40B4-BE49-F238E27FC236}">
                <a16:creationId xmlns:a16="http://schemas.microsoft.com/office/drawing/2014/main" id="{5F049A16-815C-40ED-91F3-E1EB12CD522F}"/>
              </a:ext>
            </a:extLst>
          </p:cNvPr>
          <p:cNvSpPr>
            <a:spLocks noGrp="1"/>
          </p:cNvSpPr>
          <p:nvPr>
            <p:ph type="sldNum" sz="quarter" idx="10"/>
          </p:nvPr>
        </p:nvSpPr>
        <p:spPr/>
        <p:txBody>
          <a:bodyPr/>
          <a:lstStyle/>
          <a:p>
            <a:pPr>
              <a:defRPr/>
            </a:pPr>
            <a:fld id="{7D187A4C-A87B-41AC-8A01-0B3AA42528A5}" type="slidenum">
              <a:rPr lang="en-US" smtClean="0"/>
              <a:pPr>
                <a:defRPr/>
              </a:pPr>
              <a:t>40</a:t>
            </a:fld>
            <a:endParaRPr lang="en-US"/>
          </a:p>
        </p:txBody>
      </p:sp>
      <p:sp>
        <p:nvSpPr>
          <p:cNvPr id="9" name="TextBox 8">
            <a:extLst>
              <a:ext uri="{FF2B5EF4-FFF2-40B4-BE49-F238E27FC236}">
                <a16:creationId xmlns:a16="http://schemas.microsoft.com/office/drawing/2014/main" id="{41254E4D-0186-47AD-83AD-4220F3DACFE6}"/>
              </a:ext>
            </a:extLst>
          </p:cNvPr>
          <p:cNvSpPr txBox="1"/>
          <p:nvPr/>
        </p:nvSpPr>
        <p:spPr>
          <a:xfrm>
            <a:off x="9220200" y="2781300"/>
            <a:ext cx="2667000" cy="2324100"/>
          </a:xfrm>
          <a:prstGeom prst="rect">
            <a:avLst/>
          </a:prstGeom>
          <a:solidFill>
            <a:schemeClr val="bg1"/>
          </a:solidFill>
          <a:ln>
            <a:solidFill>
              <a:schemeClr val="tx1"/>
            </a:solidFill>
          </a:ln>
        </p:spPr>
        <p:txBody>
          <a:bodyPr wrap="square" rtlCol="0" anchor="ctr">
            <a:normAutofit lnSpcReduction="10000"/>
          </a:bodyPr>
          <a:lstStyle/>
          <a:p>
            <a:r>
              <a:rPr lang="en-US" sz="1400" b="0" i="0" dirty="0">
                <a:latin typeface="+mj-lt"/>
              </a:rPr>
              <a:t>The last field to be filled out should be the CTL Field.</a:t>
            </a:r>
          </a:p>
          <a:p>
            <a:endParaRPr lang="en-US" sz="1400" b="0" i="0" dirty="0">
              <a:latin typeface="+mj-lt"/>
            </a:endParaRPr>
          </a:p>
          <a:p>
            <a:r>
              <a:rPr lang="en-US" sz="1400" b="0" i="0" dirty="0">
                <a:latin typeface="+mj-lt"/>
              </a:rPr>
              <a:t>The TAC uses this to track the number of requests we receive for CCV Tickets.</a:t>
            </a:r>
          </a:p>
          <a:p>
            <a:endParaRPr lang="en-US" sz="1400" b="0" i="0" dirty="0">
              <a:latin typeface="+mj-lt"/>
            </a:endParaRPr>
          </a:p>
          <a:p>
            <a:r>
              <a:rPr lang="en-US" sz="1400" b="0" i="0" dirty="0">
                <a:latin typeface="+mj-lt"/>
              </a:rPr>
              <a:t>Since you will be requesting a CCV, enter six zeroes into this box (000000) and the TAC will fill it in later.</a:t>
            </a:r>
          </a:p>
        </p:txBody>
      </p:sp>
      <p:sp>
        <p:nvSpPr>
          <p:cNvPr id="10" name="Arrow: Down 9">
            <a:extLst>
              <a:ext uri="{FF2B5EF4-FFF2-40B4-BE49-F238E27FC236}">
                <a16:creationId xmlns:a16="http://schemas.microsoft.com/office/drawing/2014/main" id="{B24B16F1-5889-4180-81FF-999880A5C913}"/>
              </a:ext>
            </a:extLst>
          </p:cNvPr>
          <p:cNvSpPr/>
          <p:nvPr/>
        </p:nvSpPr>
        <p:spPr bwMode="auto">
          <a:xfrm rot="16200000">
            <a:off x="2933700" y="2552700"/>
            <a:ext cx="609600" cy="685800"/>
          </a:xfrm>
          <a:prstGeom prst="downArrow">
            <a:avLst/>
          </a:prstGeom>
          <a:solidFill>
            <a:srgbClr val="FF0000"/>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38391964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F8DBB-8BD7-4983-863E-AC8A58E73496}"/>
              </a:ext>
            </a:extLst>
          </p:cNvPr>
          <p:cNvSpPr>
            <a:spLocks noGrp="1"/>
          </p:cNvSpPr>
          <p:nvPr>
            <p:ph type="title"/>
          </p:nvPr>
        </p:nvSpPr>
        <p:spPr/>
        <p:txBody>
          <a:bodyPr/>
          <a:lstStyle/>
          <a:p>
            <a:r>
              <a:rPr lang="en-US" dirty="0"/>
              <a:t>Submitting a Ticket to Request a CCV</a:t>
            </a:r>
          </a:p>
        </p:txBody>
      </p:sp>
      <p:sp>
        <p:nvSpPr>
          <p:cNvPr id="4" name="Slide Number Placeholder 3">
            <a:extLst>
              <a:ext uri="{FF2B5EF4-FFF2-40B4-BE49-F238E27FC236}">
                <a16:creationId xmlns:a16="http://schemas.microsoft.com/office/drawing/2014/main" id="{2C528266-AC7A-4CB6-8983-02EC5018AA2E}"/>
              </a:ext>
            </a:extLst>
          </p:cNvPr>
          <p:cNvSpPr>
            <a:spLocks noGrp="1"/>
          </p:cNvSpPr>
          <p:nvPr>
            <p:ph type="sldNum" sz="quarter" idx="10"/>
          </p:nvPr>
        </p:nvSpPr>
        <p:spPr/>
        <p:txBody>
          <a:bodyPr/>
          <a:lstStyle/>
          <a:p>
            <a:pPr>
              <a:defRPr/>
            </a:pPr>
            <a:fld id="{7D187A4C-A87B-41AC-8A01-0B3AA42528A5}" type="slidenum">
              <a:rPr lang="en-US" smtClean="0"/>
              <a:pPr>
                <a:defRPr/>
              </a:pPr>
              <a:t>41</a:t>
            </a:fld>
            <a:endParaRPr lang="en-US"/>
          </a:p>
        </p:txBody>
      </p:sp>
      <p:pic>
        <p:nvPicPr>
          <p:cNvPr id="5" name="Content Placeholder 4">
            <a:extLst>
              <a:ext uri="{FF2B5EF4-FFF2-40B4-BE49-F238E27FC236}">
                <a16:creationId xmlns:a16="http://schemas.microsoft.com/office/drawing/2014/main" id="{57CA87A2-95A4-409B-94A1-CD765833110A}"/>
              </a:ext>
            </a:extLst>
          </p:cNvPr>
          <p:cNvPicPr>
            <a:picLocks noGrp="1"/>
          </p:cNvPicPr>
          <p:nvPr>
            <p:ph idx="1"/>
          </p:nvPr>
        </p:nvPicPr>
        <p:blipFill>
          <a:blip r:embed="rId2"/>
          <a:stretch>
            <a:fillRect/>
          </a:stretch>
        </p:blipFill>
        <p:spPr>
          <a:xfrm>
            <a:off x="2223165" y="1454150"/>
            <a:ext cx="7729795" cy="4873625"/>
          </a:xfrm>
          <a:prstGeom prst="rect">
            <a:avLst/>
          </a:prstGeom>
        </p:spPr>
      </p:pic>
      <p:sp>
        <p:nvSpPr>
          <p:cNvPr id="6" name="Arrow: Down 5">
            <a:extLst>
              <a:ext uri="{FF2B5EF4-FFF2-40B4-BE49-F238E27FC236}">
                <a16:creationId xmlns:a16="http://schemas.microsoft.com/office/drawing/2014/main" id="{C400366D-97F2-44D9-86B2-B09A5917EB35}"/>
              </a:ext>
            </a:extLst>
          </p:cNvPr>
          <p:cNvSpPr/>
          <p:nvPr/>
        </p:nvSpPr>
        <p:spPr bwMode="auto">
          <a:xfrm rot="16200000">
            <a:off x="3162300" y="4838700"/>
            <a:ext cx="609600" cy="685800"/>
          </a:xfrm>
          <a:prstGeom prst="downArrow">
            <a:avLst/>
          </a:prstGeom>
          <a:solidFill>
            <a:srgbClr val="FF0000"/>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sp>
        <p:nvSpPr>
          <p:cNvPr id="7" name="TextBox 6">
            <a:extLst>
              <a:ext uri="{FF2B5EF4-FFF2-40B4-BE49-F238E27FC236}">
                <a16:creationId xmlns:a16="http://schemas.microsoft.com/office/drawing/2014/main" id="{C65910DB-16D1-4EEC-B8A1-ABA1F991010D}"/>
              </a:ext>
            </a:extLst>
          </p:cNvPr>
          <p:cNvSpPr txBox="1"/>
          <p:nvPr/>
        </p:nvSpPr>
        <p:spPr>
          <a:xfrm>
            <a:off x="9023940" y="3276600"/>
            <a:ext cx="2667000" cy="17907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Once everything has been filled out, select “Submit”.</a:t>
            </a:r>
          </a:p>
          <a:p>
            <a:endParaRPr lang="en-US" sz="1400" b="0" i="0" dirty="0">
              <a:latin typeface="+mj-lt"/>
            </a:endParaRPr>
          </a:p>
          <a:p>
            <a:r>
              <a:rPr lang="en-US" sz="1400" b="0" i="0" dirty="0">
                <a:latin typeface="+mj-lt"/>
              </a:rPr>
              <a:t>You will receive a pop-up, select “Finish Submitting Ticket” to complete the process.</a:t>
            </a:r>
          </a:p>
        </p:txBody>
      </p:sp>
    </p:spTree>
    <p:extLst>
      <p:ext uri="{BB962C8B-B14F-4D97-AF65-F5344CB8AC3E}">
        <p14:creationId xmlns:p14="http://schemas.microsoft.com/office/powerpoint/2010/main" val="19977962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B1870-6424-437A-802D-893E7B272E15}"/>
              </a:ext>
            </a:extLst>
          </p:cNvPr>
          <p:cNvSpPr>
            <a:spLocks noGrp="1"/>
          </p:cNvSpPr>
          <p:nvPr>
            <p:ph type="title"/>
          </p:nvPr>
        </p:nvSpPr>
        <p:spPr/>
        <p:txBody>
          <a:bodyPr/>
          <a:lstStyle/>
          <a:p>
            <a:r>
              <a:rPr lang="en-US" dirty="0"/>
              <a:t>What happens next?</a:t>
            </a:r>
          </a:p>
        </p:txBody>
      </p:sp>
      <p:sp>
        <p:nvSpPr>
          <p:cNvPr id="3" name="Content Placeholder 2">
            <a:extLst>
              <a:ext uri="{FF2B5EF4-FFF2-40B4-BE49-F238E27FC236}">
                <a16:creationId xmlns:a16="http://schemas.microsoft.com/office/drawing/2014/main" id="{236654E9-7C76-483F-8FE0-BB0456ABF3FE}"/>
              </a:ext>
            </a:extLst>
          </p:cNvPr>
          <p:cNvSpPr>
            <a:spLocks noGrp="1"/>
          </p:cNvSpPr>
          <p:nvPr>
            <p:ph idx="1"/>
          </p:nvPr>
        </p:nvSpPr>
        <p:spPr/>
        <p:txBody>
          <a:bodyPr>
            <a:normAutofit fontScale="92500"/>
          </a:bodyPr>
          <a:lstStyle/>
          <a:p>
            <a:r>
              <a:rPr lang="en-US" dirty="0"/>
              <a:t>The TAC will receive your ticket and perform research on the requested CCV.</a:t>
            </a:r>
          </a:p>
          <a:p>
            <a:endParaRPr lang="en-US" dirty="0"/>
          </a:p>
          <a:p>
            <a:r>
              <a:rPr lang="en-US" dirty="0"/>
              <a:t>We will look at our backlog of tickets to determine if DFAS has sent one prior to the creation of your ticket.</a:t>
            </a:r>
          </a:p>
          <a:p>
            <a:pPr lvl="1"/>
            <a:r>
              <a:rPr lang="en-US" dirty="0"/>
              <a:t>If so, your ticket will be closed and the original ticket will be updated with your information.</a:t>
            </a:r>
          </a:p>
          <a:p>
            <a:pPr lvl="1"/>
            <a:endParaRPr lang="en-US" dirty="0"/>
          </a:p>
          <a:p>
            <a:r>
              <a:rPr lang="en-US" dirty="0"/>
              <a:t>If no prior tickets can be found, the TAC will escalate to DFAS.</a:t>
            </a:r>
          </a:p>
          <a:p>
            <a:pPr lvl="1"/>
            <a:r>
              <a:rPr lang="en-US" dirty="0"/>
              <a:t>During this time, you will continue to receive emails, but you will not be able to make modifications to your ticket through TraX.</a:t>
            </a:r>
          </a:p>
          <a:p>
            <a:endParaRPr lang="en-US" dirty="0"/>
          </a:p>
          <a:p>
            <a:r>
              <a:rPr lang="en-US" dirty="0"/>
              <a:t>Once the TAC receives notification from DFAS, the ticket will be updated.</a:t>
            </a:r>
          </a:p>
          <a:p>
            <a:pPr lvl="1"/>
            <a:r>
              <a:rPr lang="en-US" dirty="0"/>
              <a:t>The appropriate steps will be sent to the original contact, along with the requested attachment.</a:t>
            </a:r>
          </a:p>
          <a:p>
            <a:pPr lvl="1"/>
            <a:endParaRPr lang="en-US" dirty="0"/>
          </a:p>
        </p:txBody>
      </p:sp>
      <p:sp>
        <p:nvSpPr>
          <p:cNvPr id="4" name="Slide Number Placeholder 3">
            <a:extLst>
              <a:ext uri="{FF2B5EF4-FFF2-40B4-BE49-F238E27FC236}">
                <a16:creationId xmlns:a16="http://schemas.microsoft.com/office/drawing/2014/main" id="{57748136-3A29-4258-B040-61FF1F4A7790}"/>
              </a:ext>
            </a:extLst>
          </p:cNvPr>
          <p:cNvSpPr>
            <a:spLocks noGrp="1"/>
          </p:cNvSpPr>
          <p:nvPr>
            <p:ph type="sldNum" sz="quarter" idx="10"/>
          </p:nvPr>
        </p:nvSpPr>
        <p:spPr/>
        <p:txBody>
          <a:bodyPr/>
          <a:lstStyle/>
          <a:p>
            <a:pPr>
              <a:defRPr/>
            </a:pPr>
            <a:fld id="{7D187A4C-A87B-41AC-8A01-0B3AA42528A5}" type="slidenum">
              <a:rPr lang="en-US" smtClean="0"/>
              <a:pPr>
                <a:defRPr/>
              </a:pPr>
              <a:t>42</a:t>
            </a:fld>
            <a:endParaRPr lang="en-US"/>
          </a:p>
        </p:txBody>
      </p:sp>
    </p:spTree>
    <p:extLst>
      <p:ext uri="{BB962C8B-B14F-4D97-AF65-F5344CB8AC3E}">
        <p14:creationId xmlns:p14="http://schemas.microsoft.com/office/powerpoint/2010/main" val="30456270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482230-994B-4712-A8A9-026D77E5E1C4}"/>
              </a:ext>
            </a:extLst>
          </p:cNvPr>
          <p:cNvSpPr>
            <a:spLocks noGrp="1"/>
          </p:cNvSpPr>
          <p:nvPr>
            <p:ph type="title"/>
          </p:nvPr>
        </p:nvSpPr>
        <p:spPr/>
        <p:txBody>
          <a:bodyPr/>
          <a:lstStyle/>
          <a:p>
            <a:r>
              <a:rPr lang="en-US" dirty="0"/>
              <a:t>Resources</a:t>
            </a:r>
          </a:p>
        </p:txBody>
      </p:sp>
      <p:sp>
        <p:nvSpPr>
          <p:cNvPr id="7" name="Content Placeholder 6">
            <a:extLst>
              <a:ext uri="{FF2B5EF4-FFF2-40B4-BE49-F238E27FC236}">
                <a16:creationId xmlns:a16="http://schemas.microsoft.com/office/drawing/2014/main" id="{55664A00-5B3C-46BA-A674-6456443A5D75}"/>
              </a:ext>
            </a:extLst>
          </p:cNvPr>
          <p:cNvSpPr>
            <a:spLocks noGrp="1"/>
          </p:cNvSpPr>
          <p:nvPr>
            <p:ph idx="1"/>
          </p:nvPr>
        </p:nvSpPr>
        <p:spPr/>
        <p:txBody>
          <a:bodyPr/>
          <a:lstStyle/>
          <a:p>
            <a:r>
              <a:rPr lang="en-US" sz="2000" dirty="0"/>
              <a:t>2021 NDTA-DTMO Annual </a:t>
            </a:r>
            <a:r>
              <a:rPr lang="en-US" sz="2000" dirty="0" err="1"/>
              <a:t>GovTravels</a:t>
            </a:r>
            <a:r>
              <a:rPr lang="en-US" sz="2000" dirty="0"/>
              <a:t> Symposium</a:t>
            </a:r>
          </a:p>
          <a:p>
            <a:pPr lvl="1"/>
            <a:r>
              <a:rPr lang="en-US" sz="1800" dirty="0">
                <a:hlinkClick r:id="rId3"/>
              </a:rPr>
              <a:t>https://www.ndtahq.com/events/gov-travels/</a:t>
            </a:r>
            <a:endParaRPr lang="en-US" sz="1800" dirty="0"/>
          </a:p>
          <a:p>
            <a:pPr lvl="1"/>
            <a:endParaRPr lang="en-US" sz="1800" dirty="0"/>
          </a:p>
          <a:p>
            <a:r>
              <a:rPr lang="en-US" sz="2000" dirty="0"/>
              <a:t>Guide for Managing Travel-Incurred Debt</a:t>
            </a:r>
          </a:p>
          <a:p>
            <a:pPr lvl="1"/>
            <a:r>
              <a:rPr lang="en-US" sz="1800" dirty="0">
                <a:hlinkClick r:id="rId4"/>
              </a:rPr>
              <a:t>https://www.defensetravel.dod.mil/Docs/Guide_to_Managing_Travel_Incurred_Debt.pdf</a:t>
            </a:r>
            <a:endParaRPr lang="en-US" sz="1800" dirty="0"/>
          </a:p>
          <a:p>
            <a:endParaRPr lang="en-US" sz="2000" dirty="0"/>
          </a:p>
          <a:p>
            <a:r>
              <a:rPr lang="en-US" sz="2000" dirty="0"/>
              <a:t>You can contact the Travel Assistance Center (TAC) via:</a:t>
            </a:r>
          </a:p>
          <a:p>
            <a:pPr lvl="1"/>
            <a:r>
              <a:rPr lang="en-US" sz="1800" dirty="0"/>
              <a:t>Phone 888-Help1Go (888-435-7146)</a:t>
            </a:r>
          </a:p>
          <a:p>
            <a:pPr lvl="1"/>
            <a:r>
              <a:rPr lang="en-US" sz="1800" dirty="0"/>
              <a:t>Web (</a:t>
            </a:r>
            <a:r>
              <a:rPr lang="en-US" sz="1800" dirty="0">
                <a:hlinkClick r:id="rId5"/>
              </a:rPr>
              <a:t>https://www.defensetravel.dod.mil/passport/</a:t>
            </a:r>
            <a:r>
              <a:rPr lang="en-US" sz="1800" dirty="0"/>
              <a:t>)</a:t>
            </a:r>
          </a:p>
          <a:p>
            <a:pPr lvl="1"/>
            <a:endParaRPr lang="en-US" sz="2000" dirty="0"/>
          </a:p>
          <a:p>
            <a:endParaRPr lang="en-US" sz="2000" dirty="0"/>
          </a:p>
          <a:p>
            <a:endParaRPr lang="en-US" dirty="0"/>
          </a:p>
        </p:txBody>
      </p:sp>
      <p:sp>
        <p:nvSpPr>
          <p:cNvPr id="6" name="Slide Number Placeholder 3">
            <a:extLst>
              <a:ext uri="{FF2B5EF4-FFF2-40B4-BE49-F238E27FC236}">
                <a16:creationId xmlns:a16="http://schemas.microsoft.com/office/drawing/2014/main" id="{CA60408B-662C-47F5-8F52-D4FDA5F1EE14}"/>
              </a:ext>
            </a:extLst>
          </p:cNvPr>
          <p:cNvSpPr>
            <a:spLocks noGrp="1"/>
          </p:cNvSpPr>
          <p:nvPr>
            <p:ph type="sldNum" sz="quarter" idx="10"/>
          </p:nvPr>
        </p:nvSpPr>
        <p:spPr/>
        <p:txBody>
          <a:bodyPr/>
          <a:lstStyle/>
          <a:p>
            <a:pPr>
              <a:defRPr/>
            </a:pPr>
            <a:fld id="{F57B2C23-782C-452B-ABE2-F99DA25C02F9}" type="slidenum">
              <a:rPr lang="en-US" smtClean="0"/>
              <a:pPr>
                <a:defRPr/>
              </a:pPr>
              <a:t>43</a:t>
            </a:fld>
            <a:endParaRPr lang="en-US" dirty="0"/>
          </a:p>
        </p:txBody>
      </p:sp>
    </p:spTree>
    <p:extLst>
      <p:ext uri="{BB962C8B-B14F-4D97-AF65-F5344CB8AC3E}">
        <p14:creationId xmlns:p14="http://schemas.microsoft.com/office/powerpoint/2010/main" val="24348219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i="0" dirty="0">
                <a:latin typeface="Arial" pitchFamily="34" charset="0"/>
              </a:rPr>
              <a:t>Questions</a:t>
            </a:r>
            <a:endParaRPr lang="en-US" dirty="0"/>
          </a:p>
        </p:txBody>
      </p:sp>
      <p:sp>
        <p:nvSpPr>
          <p:cNvPr id="6" name="Content Placeholder 5"/>
          <p:cNvSpPr>
            <a:spLocks noGrp="1"/>
          </p:cNvSpPr>
          <p:nvPr>
            <p:ph idx="1"/>
          </p:nvPr>
        </p:nvSpPr>
        <p:spPr/>
        <p:txBody>
          <a:bodyPr/>
          <a:lstStyle/>
          <a:p>
            <a:r>
              <a:rPr lang="en-US" dirty="0"/>
              <a:t>Questions are taken via Telephone by Site Name in alphabetical order</a:t>
            </a:r>
          </a:p>
          <a:p>
            <a:pPr lvl="1"/>
            <a:r>
              <a:rPr lang="en-US" dirty="0"/>
              <a:t>A – E (Example – Dyess Air Force Base)</a:t>
            </a:r>
          </a:p>
          <a:p>
            <a:pPr lvl="1"/>
            <a:r>
              <a:rPr lang="en-US" dirty="0"/>
              <a:t>F – L (Example – Fort Huachuca) </a:t>
            </a:r>
          </a:p>
          <a:p>
            <a:pPr lvl="1"/>
            <a:r>
              <a:rPr lang="en-US" dirty="0"/>
              <a:t>M – S (Example – Redstone Arsenal)</a:t>
            </a:r>
          </a:p>
          <a:p>
            <a:pPr lvl="1"/>
            <a:r>
              <a:rPr lang="en-US" dirty="0"/>
              <a:t>T – Z (Example – Yuma Proving Ground)</a:t>
            </a:r>
          </a:p>
          <a:p>
            <a:pPr lvl="1"/>
            <a:endParaRPr lang="en-US" dirty="0"/>
          </a:p>
          <a:p>
            <a:r>
              <a:rPr lang="en-US" dirty="0"/>
              <a:t>You can press *6 to unmute your phone’s line to ask a question.</a:t>
            </a:r>
          </a:p>
          <a:p>
            <a:pPr lvl="1"/>
            <a:r>
              <a:rPr lang="en-US" dirty="0"/>
              <a:t>Please be considerate and re-mute your phone when you are finished by pressing *6 again.</a:t>
            </a:r>
          </a:p>
        </p:txBody>
      </p:sp>
      <p:sp>
        <p:nvSpPr>
          <p:cNvPr id="7" name="Slide Number Placeholder 3">
            <a:extLst>
              <a:ext uri="{FF2B5EF4-FFF2-40B4-BE49-F238E27FC236}">
                <a16:creationId xmlns:a16="http://schemas.microsoft.com/office/drawing/2014/main" id="{6D3572CD-5D6E-48B7-A24B-55BF81EBABD8}"/>
              </a:ext>
            </a:extLst>
          </p:cNvPr>
          <p:cNvSpPr>
            <a:spLocks noGrp="1"/>
          </p:cNvSpPr>
          <p:nvPr>
            <p:ph type="sldNum" sz="quarter" idx="10"/>
          </p:nvPr>
        </p:nvSpPr>
        <p:spPr/>
        <p:txBody>
          <a:bodyPr/>
          <a:lstStyle/>
          <a:p>
            <a:pPr>
              <a:defRPr/>
            </a:pPr>
            <a:fld id="{F57B2C23-782C-452B-ABE2-F99DA25C02F9}" type="slidenum">
              <a:rPr lang="en-US" smtClean="0"/>
              <a:pPr>
                <a:defRPr/>
              </a:pPr>
              <a:t>44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Top 10 Issues for CY 2020</a:t>
            </a:r>
          </a:p>
        </p:txBody>
      </p:sp>
      <p:sp>
        <p:nvSpPr>
          <p:cNvPr id="2" name="Slide Number Placeholder 1"/>
          <p:cNvSpPr>
            <a:spLocks noGrp="1"/>
          </p:cNvSpPr>
          <p:nvPr>
            <p:ph type="sldNum" sz="quarter" idx="10"/>
          </p:nvPr>
        </p:nvSpPr>
        <p:spPr/>
        <p:txBody>
          <a:bodyPr/>
          <a:lstStyle/>
          <a:p>
            <a:pPr>
              <a:defRPr/>
            </a:pPr>
            <a:fld id="{AE996456-A239-4CAC-9D7B-FBB676CEB3E5}" type="slidenum">
              <a:rPr lang="en-US" smtClean="0"/>
              <a:pPr>
                <a:defRPr/>
              </a:pPr>
              <a:t>5</a:t>
            </a:fld>
            <a:endParaRPr lang="en-US"/>
          </a:p>
        </p:txBody>
      </p:sp>
      <p:graphicFrame>
        <p:nvGraphicFramePr>
          <p:cNvPr id="5" name="Content Placeholder 4"/>
          <p:cNvGraphicFramePr>
            <a:graphicFrameLocks/>
          </p:cNvGraphicFramePr>
          <p:nvPr>
            <p:extLst>
              <p:ext uri="{D42A27DB-BD31-4B8C-83A1-F6EECF244321}">
                <p14:modId xmlns:p14="http://schemas.microsoft.com/office/powerpoint/2010/main" val="1305286385"/>
              </p:ext>
            </p:extLst>
          </p:nvPr>
        </p:nvGraphicFramePr>
        <p:xfrm>
          <a:off x="342900" y="1524001"/>
          <a:ext cx="11544300" cy="4420237"/>
        </p:xfrm>
        <a:graphic>
          <a:graphicData uri="http://schemas.openxmlformats.org/drawingml/2006/table">
            <a:tbl>
              <a:tblPr firstRow="1" bandRow="1">
                <a:tableStyleId>{5C22544A-7EE6-4342-B048-85BDC9FD1C3A}</a:tableStyleId>
              </a:tblPr>
              <a:tblGrid>
                <a:gridCol w="2725738">
                  <a:extLst>
                    <a:ext uri="{9D8B030D-6E8A-4147-A177-3AD203B41FA5}">
                      <a16:colId xmlns:a16="http://schemas.microsoft.com/office/drawing/2014/main" val="20000"/>
                    </a:ext>
                  </a:extLst>
                </a:gridCol>
                <a:gridCol w="6989762">
                  <a:extLst>
                    <a:ext uri="{9D8B030D-6E8A-4147-A177-3AD203B41FA5}">
                      <a16:colId xmlns:a16="http://schemas.microsoft.com/office/drawing/2014/main" val="20001"/>
                    </a:ext>
                  </a:extLst>
                </a:gridCol>
                <a:gridCol w="1828800">
                  <a:extLst>
                    <a:ext uri="{9D8B030D-6E8A-4147-A177-3AD203B41FA5}">
                      <a16:colId xmlns:a16="http://schemas.microsoft.com/office/drawing/2014/main" val="20003"/>
                    </a:ext>
                  </a:extLst>
                </a:gridCol>
              </a:tblGrid>
              <a:tr h="285969">
                <a:tc>
                  <a:txBody>
                    <a:bodyPr/>
                    <a:lstStyle/>
                    <a:p>
                      <a:pPr algn="ctr"/>
                      <a:r>
                        <a:rPr lang="en-US" dirty="0">
                          <a:solidFill>
                            <a:schemeClr val="tx1"/>
                          </a:solidFill>
                        </a:rPr>
                        <a:t>Issue #</a:t>
                      </a:r>
                    </a:p>
                  </a:txBody>
                  <a:tcPr anchor="ctr"/>
                </a:tc>
                <a:tc>
                  <a:txBody>
                    <a:bodyPr/>
                    <a:lstStyle/>
                    <a:p>
                      <a:pPr algn="ctr"/>
                      <a:r>
                        <a:rPr lang="en-US" dirty="0">
                          <a:solidFill>
                            <a:schemeClr val="tx1"/>
                          </a:solidFill>
                        </a:rPr>
                        <a:t>Summary</a:t>
                      </a:r>
                    </a:p>
                  </a:txBody>
                  <a:tcPr anchor="ctr"/>
                </a:tc>
                <a:tc>
                  <a:txBody>
                    <a:bodyPr/>
                    <a:lstStyle/>
                    <a:p>
                      <a:pPr algn="ctr"/>
                      <a:r>
                        <a:rPr lang="en-US" dirty="0">
                          <a:solidFill>
                            <a:schemeClr val="tx1"/>
                          </a:solidFill>
                        </a:rPr>
                        <a:t>Release</a:t>
                      </a:r>
                    </a:p>
                  </a:txBody>
                  <a:tcPr anchor="ctr"/>
                </a:tc>
                <a:extLst>
                  <a:ext uri="{0D108BD9-81ED-4DB2-BD59-A6C34878D82A}">
                    <a16:rowId xmlns:a16="http://schemas.microsoft.com/office/drawing/2014/main" val="10000"/>
                  </a:ext>
                </a:extLst>
              </a:tr>
              <a:tr h="407384">
                <a:tc>
                  <a:txBody>
                    <a:bodyPr/>
                    <a:lstStyle/>
                    <a:p>
                      <a:pPr algn="ctr" fontAlgn="ctr"/>
                      <a:r>
                        <a:rPr lang="en-US" sz="1200" b="0" i="0" u="none" strike="noStrike" dirty="0">
                          <a:solidFill>
                            <a:srgbClr val="000000"/>
                          </a:solidFill>
                          <a:latin typeface="+mj-lt"/>
                        </a:rPr>
                        <a:t>DTS-14360</a:t>
                      </a:r>
                    </a:p>
                  </a:txBody>
                  <a:tcPr marL="9525" marR="9525" marT="9525" marB="0" anchor="ctr"/>
                </a:tc>
                <a:tc>
                  <a:txBody>
                    <a:bodyPr/>
                    <a:lstStyle/>
                    <a:p>
                      <a:pPr algn="l"/>
                      <a:r>
                        <a:rPr lang="en-US" sz="1200" kern="1200" dirty="0">
                          <a:solidFill>
                            <a:schemeClr val="tx1"/>
                          </a:solidFill>
                          <a:latin typeface="+mn-lt"/>
                          <a:ea typeface="+mn-ea"/>
                          <a:cs typeface="+mn-cs"/>
                        </a:rPr>
                        <a:t>Document routes to CTO SUBMIT after the Trip Cancelled has been applied. </a:t>
                      </a:r>
                      <a:endParaRPr lang="en-US" sz="120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Ready for Assignment</a:t>
                      </a:r>
                    </a:p>
                  </a:txBody>
                  <a:tcPr anchor="ctr"/>
                </a:tc>
                <a:extLst>
                  <a:ext uri="{0D108BD9-81ED-4DB2-BD59-A6C34878D82A}">
                    <a16:rowId xmlns:a16="http://schemas.microsoft.com/office/drawing/2014/main" val="10001"/>
                  </a:ext>
                </a:extLst>
              </a:tr>
              <a:tr h="383686">
                <a:tc>
                  <a:txBody>
                    <a:bodyPr/>
                    <a:lstStyle/>
                    <a:p>
                      <a:pPr algn="ctr" fontAlgn="ctr"/>
                      <a:r>
                        <a:rPr lang="en-US" sz="1200" b="0" i="0" u="none" strike="noStrike" dirty="0">
                          <a:solidFill>
                            <a:srgbClr val="000000"/>
                          </a:solidFill>
                          <a:latin typeface="+mj-lt"/>
                        </a:rPr>
                        <a:t>DTS-17920</a:t>
                      </a:r>
                    </a:p>
                  </a:txBody>
                  <a:tcPr marL="9525" marR="9525" marT="9525" marB="0" anchor="ctr"/>
                </a:tc>
                <a:tc>
                  <a:txBody>
                    <a:bodyPr/>
                    <a:lstStyle/>
                    <a:p>
                      <a:pPr algn="l"/>
                      <a:r>
                        <a:rPr lang="en-US" sz="1200" kern="1200" dirty="0">
                          <a:solidFill>
                            <a:schemeClr val="dk1"/>
                          </a:solidFill>
                          <a:latin typeface="+mn-lt"/>
                          <a:ea typeface="+mn-ea"/>
                          <a:cs typeface="+mn-cs"/>
                        </a:rPr>
                        <a:t>Stuck at Processing when saving changes to rental car reservations expenses.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FY20 July Expenses</a:t>
                      </a:r>
                    </a:p>
                  </a:txBody>
                  <a:tcPr anchor="ctr"/>
                </a:tc>
                <a:extLst>
                  <a:ext uri="{0D108BD9-81ED-4DB2-BD59-A6C34878D82A}">
                    <a16:rowId xmlns:a16="http://schemas.microsoft.com/office/drawing/2014/main" val="10002"/>
                  </a:ext>
                </a:extLst>
              </a:tr>
              <a:tr h="383686">
                <a:tc>
                  <a:txBody>
                    <a:bodyPr/>
                    <a:lstStyle/>
                    <a:p>
                      <a:pPr algn="ctr" fontAlgn="ctr"/>
                      <a:r>
                        <a:rPr lang="en-US" sz="1200" b="0" i="0" u="none" strike="noStrike" dirty="0">
                          <a:solidFill>
                            <a:srgbClr val="000000"/>
                          </a:solidFill>
                          <a:latin typeface="+mj-lt"/>
                        </a:rPr>
                        <a:t>DTS-18017</a:t>
                      </a:r>
                    </a:p>
                  </a:txBody>
                  <a:tcPr marL="9525" marR="9525" marT="9525" marB="0" anchor="ctr"/>
                </a:tc>
                <a:tc>
                  <a:txBody>
                    <a:bodyPr/>
                    <a:lstStyle/>
                    <a:p>
                      <a:pPr algn="l"/>
                      <a:r>
                        <a:rPr lang="en-US" sz="1200" dirty="0">
                          <a:solidFill>
                            <a:schemeClr val="tx1"/>
                          </a:solidFill>
                        </a:rPr>
                        <a:t>Reservation expenses can not be deleted from vouchers.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FY20 July Expenses</a:t>
                      </a:r>
                    </a:p>
                  </a:txBody>
                  <a:tcPr anchor="ctr"/>
                </a:tc>
                <a:extLst>
                  <a:ext uri="{0D108BD9-81ED-4DB2-BD59-A6C34878D82A}">
                    <a16:rowId xmlns:a16="http://schemas.microsoft.com/office/drawing/2014/main" val="10003"/>
                  </a:ext>
                </a:extLst>
              </a:tr>
              <a:tr h="285969">
                <a:tc>
                  <a:txBody>
                    <a:bodyPr/>
                    <a:lstStyle/>
                    <a:p>
                      <a:pPr algn="ctr" fontAlgn="ctr"/>
                      <a:r>
                        <a:rPr lang="en-US" sz="1200" b="0" i="0" u="none" strike="noStrike" dirty="0">
                          <a:solidFill>
                            <a:srgbClr val="000000"/>
                          </a:solidFill>
                          <a:latin typeface="+mj-lt"/>
                        </a:rPr>
                        <a:t>PPT</a:t>
                      </a:r>
                    </a:p>
                  </a:txBody>
                  <a:tcPr marL="9525" marR="9525" marT="9525" marB="0" anchor="ctr"/>
                </a:tc>
                <a:tc>
                  <a:txBody>
                    <a:bodyPr/>
                    <a:lstStyle/>
                    <a:p>
                      <a:pPr algn="l"/>
                      <a:r>
                        <a:rPr lang="en-US" sz="1200" kern="1200" dirty="0">
                          <a:solidFill>
                            <a:schemeClr val="dk1"/>
                          </a:solidFill>
                          <a:latin typeface="+mn-lt"/>
                          <a:ea typeface="+mn-ea"/>
                          <a:cs typeface="+mn-cs"/>
                        </a:rPr>
                        <a:t>Trip Cancelled Authorization cannot be stamped SIGNED.</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a:p>
                  </a:txBody>
                  <a:tcPr anchor="ctr"/>
                </a:tc>
                <a:extLst>
                  <a:ext uri="{0D108BD9-81ED-4DB2-BD59-A6C34878D82A}">
                    <a16:rowId xmlns:a16="http://schemas.microsoft.com/office/drawing/2014/main" val="10004"/>
                  </a:ext>
                </a:extLst>
              </a:tr>
              <a:tr h="40738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latin typeface="+mn-lt"/>
                          <a:ea typeface="+mn-ea"/>
                          <a:cs typeface="+mn-cs"/>
                        </a:rPr>
                        <a:t>Disbursing Partner System</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Documents are currently stuck due to the Finance Disbursing Partner Systems September 22 through September 25.</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Not a DTS Issue</a:t>
                      </a:r>
                    </a:p>
                  </a:txBody>
                  <a:tcPr anchor="ctr"/>
                </a:tc>
                <a:extLst>
                  <a:ext uri="{0D108BD9-81ED-4DB2-BD59-A6C34878D82A}">
                    <a16:rowId xmlns:a16="http://schemas.microsoft.com/office/drawing/2014/main" val="10005"/>
                  </a:ext>
                </a:extLst>
              </a:tr>
              <a:tr h="407384">
                <a:tc>
                  <a:txBody>
                    <a:bodyPr/>
                    <a:lstStyle/>
                    <a:p>
                      <a:pPr algn="ctr" fontAlgn="ctr"/>
                      <a:r>
                        <a:rPr lang="en-US" sz="1200" b="0" i="0" u="none" strike="noStrike" dirty="0">
                          <a:solidFill>
                            <a:srgbClr val="000000"/>
                          </a:solidFill>
                          <a:latin typeface="+mj-lt"/>
                        </a:rPr>
                        <a:t>Request for Manual Abandon</a:t>
                      </a:r>
                    </a:p>
                  </a:txBody>
                  <a:tcPr marL="9525" marR="9525" marT="9525" marB="0" anchor="ctr"/>
                </a:tc>
                <a:tc>
                  <a:txBody>
                    <a:bodyPr/>
                    <a:lstStyle/>
                    <a:p>
                      <a:pPr algn="l"/>
                      <a:r>
                        <a:rPr lang="en-US" sz="1200" kern="1200" dirty="0">
                          <a:solidFill>
                            <a:schemeClr val="dk1"/>
                          </a:solidFill>
                          <a:latin typeface="+mn-lt"/>
                          <a:ea typeface="+mn-ea"/>
                          <a:cs typeface="+mn-cs"/>
                        </a:rPr>
                        <a:t>Request to Lock a Local Voucher that has been stamped SIGNED, but never been stamped APPROVED.</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System Design</a:t>
                      </a:r>
                    </a:p>
                  </a:txBody>
                  <a:tcPr anchor="ctr"/>
                </a:tc>
                <a:extLst>
                  <a:ext uri="{0D108BD9-81ED-4DB2-BD59-A6C34878D82A}">
                    <a16:rowId xmlns:a16="http://schemas.microsoft.com/office/drawing/2014/main" val="508643643"/>
                  </a:ext>
                </a:extLst>
              </a:tr>
              <a:tr h="407384">
                <a:tc>
                  <a:txBody>
                    <a:bodyPr/>
                    <a:lstStyle/>
                    <a:p>
                      <a:pPr algn="ctr" fontAlgn="ctr"/>
                      <a:r>
                        <a:rPr lang="en-US" sz="1200" b="0" i="0" u="none" strike="noStrike" dirty="0">
                          <a:solidFill>
                            <a:srgbClr val="000000"/>
                          </a:solidFill>
                          <a:latin typeface="+mj-lt"/>
                        </a:rPr>
                        <a:t>DTS-1842</a:t>
                      </a:r>
                    </a:p>
                  </a:txBody>
                  <a:tcPr marL="9525" marR="9525" marT="9525" marB="0" anchor="ctr"/>
                </a:tc>
                <a:tc>
                  <a:txBody>
                    <a:bodyPr/>
                    <a:lstStyle/>
                    <a:p>
                      <a:pPr algn="l"/>
                      <a:r>
                        <a:rPr lang="en-US" sz="1200" kern="1200" dirty="0">
                          <a:solidFill>
                            <a:schemeClr val="dk1"/>
                          </a:solidFill>
                          <a:latin typeface="+mn-lt"/>
                          <a:ea typeface="+mn-ea"/>
                          <a:cs typeface="+mn-cs"/>
                        </a:rPr>
                        <a:t>Authorizations stuck at CTO SUBMIT for unknown reasons that must be manually abandoned.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Ready For Assignment</a:t>
                      </a:r>
                    </a:p>
                  </a:txBody>
                  <a:tcPr anchor="ctr"/>
                </a:tc>
                <a:extLst>
                  <a:ext uri="{0D108BD9-81ED-4DB2-BD59-A6C34878D82A}">
                    <a16:rowId xmlns:a16="http://schemas.microsoft.com/office/drawing/2014/main" val="2114288263"/>
                  </a:ext>
                </a:extLst>
              </a:tr>
              <a:tr h="407384">
                <a:tc>
                  <a:txBody>
                    <a:bodyPr/>
                    <a:lstStyle/>
                    <a:p>
                      <a:pPr algn="ctr" fontAlgn="ctr"/>
                      <a:r>
                        <a:rPr lang="en-US" sz="1200" b="0" i="0" u="none" strike="noStrike" dirty="0">
                          <a:solidFill>
                            <a:srgbClr val="000000"/>
                          </a:solidFill>
                          <a:latin typeface="+mj-lt"/>
                        </a:rPr>
                        <a:t>PPT</a:t>
                      </a:r>
                    </a:p>
                  </a:txBody>
                  <a:tcPr marL="9525" marR="9525" marT="9525" marB="0" anchor="ctr"/>
                </a:tc>
                <a:tc>
                  <a:txBody>
                    <a:bodyPr/>
                    <a:lstStyle/>
                    <a:p>
                      <a:pPr algn="l"/>
                      <a:r>
                        <a:rPr lang="en-US" sz="1200" dirty="0">
                          <a:solidFill>
                            <a:schemeClr val="tx1"/>
                          </a:solidFill>
                        </a:rPr>
                        <a:t>Authorizations stuck at CTO SUBMIT due to Unconfirmed Segments in the PNR.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p>
                  </a:txBody>
                  <a:tcPr anchor="ctr"/>
                </a:tc>
                <a:extLst>
                  <a:ext uri="{0D108BD9-81ED-4DB2-BD59-A6C34878D82A}">
                    <a16:rowId xmlns:a16="http://schemas.microsoft.com/office/drawing/2014/main" val="3783404384"/>
                  </a:ext>
                </a:extLst>
              </a:tr>
              <a:tr h="40738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latin typeface="+mn-lt"/>
                          <a:ea typeface="+mn-ea"/>
                          <a:cs typeface="+mn-cs"/>
                        </a:rPr>
                        <a:t>Disbursing Partner System</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Documents are currently stuck due to the Finance Disbursing Partner Systems October 29, 2020.</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Not a DTS Issue</a:t>
                      </a:r>
                    </a:p>
                  </a:txBody>
                  <a:tcPr anchor="ctr"/>
                </a:tc>
                <a:extLst>
                  <a:ext uri="{0D108BD9-81ED-4DB2-BD59-A6C34878D82A}">
                    <a16:rowId xmlns:a16="http://schemas.microsoft.com/office/drawing/2014/main" val="161079606"/>
                  </a:ext>
                </a:extLst>
              </a:tr>
              <a:tr h="407384">
                <a:tc>
                  <a:txBody>
                    <a:bodyPr/>
                    <a:lstStyle/>
                    <a:p>
                      <a:pPr algn="ctr" fontAlgn="ctr"/>
                      <a:r>
                        <a:rPr lang="en-US" sz="1200" b="0" i="0" u="none" strike="noStrike" dirty="0">
                          <a:solidFill>
                            <a:srgbClr val="000000"/>
                          </a:solidFill>
                          <a:latin typeface="+mj-lt"/>
                        </a:rPr>
                        <a:t>DTS-17959</a:t>
                      </a:r>
                    </a:p>
                  </a:txBody>
                  <a:tcPr marL="9525" marR="9525" marT="9525" marB="0" anchor="ctr"/>
                </a:tc>
                <a:tc>
                  <a:txBody>
                    <a:bodyPr/>
                    <a:lstStyle/>
                    <a:p>
                      <a:pPr algn="l"/>
                      <a:r>
                        <a:rPr lang="en-US" sz="1200" kern="1200" dirty="0">
                          <a:solidFill>
                            <a:schemeClr val="dk1"/>
                          </a:solidFill>
                          <a:latin typeface="+mn-lt"/>
                          <a:ea typeface="+mn-ea"/>
                          <a:cs typeface="+mn-cs"/>
                        </a:rPr>
                        <a:t>Voided tickets update to CTO Cancelled with no routing actions instead of CTO Booked with routing actions.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FY21-MR-1</a:t>
                      </a:r>
                    </a:p>
                  </a:txBody>
                  <a:tcPr anchor="ctr"/>
                </a:tc>
                <a:extLst>
                  <a:ext uri="{0D108BD9-81ED-4DB2-BD59-A6C34878D82A}">
                    <a16:rowId xmlns:a16="http://schemas.microsoft.com/office/drawing/2014/main" val="3408622313"/>
                  </a:ext>
                </a:extLst>
              </a:tr>
            </a:tbl>
          </a:graphicData>
        </a:graphic>
      </p:graphicFrame>
    </p:spTree>
    <p:extLst>
      <p:ext uri="{BB962C8B-B14F-4D97-AF65-F5344CB8AC3E}">
        <p14:creationId xmlns:p14="http://schemas.microsoft.com/office/powerpoint/2010/main" val="1596972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F1A8A-0F63-4EE6-944B-73AA55A8C2DE}"/>
              </a:ext>
            </a:extLst>
          </p:cNvPr>
          <p:cNvSpPr>
            <a:spLocks noGrp="1"/>
          </p:cNvSpPr>
          <p:nvPr>
            <p:ph type="title"/>
          </p:nvPr>
        </p:nvSpPr>
        <p:spPr/>
        <p:txBody>
          <a:bodyPr/>
          <a:lstStyle/>
          <a:p>
            <a:r>
              <a:rPr lang="en-US" dirty="0"/>
              <a:t>Upcoming Outreach Presentations</a:t>
            </a:r>
          </a:p>
        </p:txBody>
      </p:sp>
      <p:sp>
        <p:nvSpPr>
          <p:cNvPr id="3" name="Content Placeholder 2">
            <a:extLst>
              <a:ext uri="{FF2B5EF4-FFF2-40B4-BE49-F238E27FC236}">
                <a16:creationId xmlns:a16="http://schemas.microsoft.com/office/drawing/2014/main" id="{0F9B6EFC-DF14-400C-9B04-222D614D5519}"/>
              </a:ext>
            </a:extLst>
          </p:cNvPr>
          <p:cNvSpPr>
            <a:spLocks noGrp="1"/>
          </p:cNvSpPr>
          <p:nvPr>
            <p:ph idx="1"/>
          </p:nvPr>
        </p:nvSpPr>
        <p:spPr/>
        <p:txBody>
          <a:bodyPr/>
          <a:lstStyle/>
          <a:p>
            <a:r>
              <a:rPr lang="en-US" dirty="0"/>
              <a:t>As a reminder, there will be no more Outreach Presentation Dates in 2020.</a:t>
            </a:r>
          </a:p>
          <a:p>
            <a:pPr lvl="1"/>
            <a:r>
              <a:rPr lang="en-US" dirty="0"/>
              <a:t>This is due to the upcoming December holidays.</a:t>
            </a:r>
          </a:p>
          <a:p>
            <a:pPr lvl="1"/>
            <a:endParaRPr lang="en-US" dirty="0"/>
          </a:p>
          <a:p>
            <a:r>
              <a:rPr lang="en-US" dirty="0"/>
              <a:t>The Travel Assistance Center will resume its regular schedule of TAC Outreach Presentations every 2</a:t>
            </a:r>
            <a:r>
              <a:rPr lang="en-US" baseline="30000" dirty="0"/>
              <a:t>nd</a:t>
            </a:r>
            <a:r>
              <a:rPr lang="en-US" dirty="0"/>
              <a:t> and 4</a:t>
            </a:r>
            <a:r>
              <a:rPr lang="en-US" baseline="30000" dirty="0"/>
              <a:t>th</a:t>
            </a:r>
            <a:r>
              <a:rPr lang="en-US" dirty="0"/>
              <a:t> Tuesday on January 12, 2021.</a:t>
            </a:r>
          </a:p>
          <a:p>
            <a:endParaRPr lang="en-US" dirty="0"/>
          </a:p>
          <a:p>
            <a:r>
              <a:rPr lang="en-US" dirty="0"/>
              <a:t>We appreciate all the participation and feedback we’ve received over the course of 2020 and look forward to seeing you in the new year!</a:t>
            </a:r>
          </a:p>
        </p:txBody>
      </p:sp>
      <p:sp>
        <p:nvSpPr>
          <p:cNvPr id="4" name="Slide Number Placeholder 3">
            <a:extLst>
              <a:ext uri="{FF2B5EF4-FFF2-40B4-BE49-F238E27FC236}">
                <a16:creationId xmlns:a16="http://schemas.microsoft.com/office/drawing/2014/main" id="{F5314391-0904-4612-8D6D-7CE74B19FF59}"/>
              </a:ext>
            </a:extLst>
          </p:cNvPr>
          <p:cNvSpPr>
            <a:spLocks noGrp="1"/>
          </p:cNvSpPr>
          <p:nvPr>
            <p:ph type="sldNum" sz="quarter" idx="10"/>
          </p:nvPr>
        </p:nvSpPr>
        <p:spPr/>
        <p:txBody>
          <a:bodyPr/>
          <a:lstStyle/>
          <a:p>
            <a:pPr>
              <a:defRPr/>
            </a:pPr>
            <a:fld id="{7D187A4C-A87B-41AC-8A01-0B3AA42528A5}" type="slidenum">
              <a:rPr lang="en-US" smtClean="0"/>
              <a:pPr>
                <a:defRPr/>
              </a:pPr>
              <a:t>6</a:t>
            </a:fld>
            <a:endParaRPr lang="en-US"/>
          </a:p>
        </p:txBody>
      </p:sp>
    </p:spTree>
    <p:extLst>
      <p:ext uri="{BB962C8B-B14F-4D97-AF65-F5344CB8AC3E}">
        <p14:creationId xmlns:p14="http://schemas.microsoft.com/office/powerpoint/2010/main" val="3117023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F676B-C26A-4D79-A611-3195050997A4}"/>
              </a:ext>
            </a:extLst>
          </p:cNvPr>
          <p:cNvSpPr>
            <a:spLocks noGrp="1"/>
          </p:cNvSpPr>
          <p:nvPr>
            <p:ph type="title"/>
          </p:nvPr>
        </p:nvSpPr>
        <p:spPr/>
        <p:txBody>
          <a:bodyPr/>
          <a:lstStyle/>
          <a:p>
            <a:r>
              <a:rPr lang="en-US" dirty="0"/>
              <a:t>2021 NDTA-DTMO Annual </a:t>
            </a:r>
            <a:r>
              <a:rPr lang="en-US" dirty="0" err="1"/>
              <a:t>GovTravels</a:t>
            </a:r>
            <a:r>
              <a:rPr lang="en-US" dirty="0"/>
              <a:t> Symposium</a:t>
            </a:r>
          </a:p>
        </p:txBody>
      </p:sp>
      <p:sp>
        <p:nvSpPr>
          <p:cNvPr id="3" name="Content Placeholder 2">
            <a:extLst>
              <a:ext uri="{FF2B5EF4-FFF2-40B4-BE49-F238E27FC236}">
                <a16:creationId xmlns:a16="http://schemas.microsoft.com/office/drawing/2014/main" id="{C6FAEF8E-9A9A-4AAC-BA8B-90E33513A4CB}"/>
              </a:ext>
            </a:extLst>
          </p:cNvPr>
          <p:cNvSpPr>
            <a:spLocks noGrp="1"/>
          </p:cNvSpPr>
          <p:nvPr>
            <p:ph idx="1"/>
          </p:nvPr>
        </p:nvSpPr>
        <p:spPr/>
        <p:txBody>
          <a:bodyPr/>
          <a:lstStyle/>
          <a:p>
            <a:r>
              <a:rPr lang="en-US" dirty="0"/>
              <a:t>The National Defense Transportation Association (NDTA) and the Defense Travel Management Office (DTMO) will co-sponsor the 2021 NDTA-DTMO Annual </a:t>
            </a:r>
            <a:r>
              <a:rPr lang="en-US" dirty="0" err="1"/>
              <a:t>GovTravels</a:t>
            </a:r>
            <a:r>
              <a:rPr lang="en-US" dirty="0"/>
              <a:t> Symposium </a:t>
            </a:r>
            <a:r>
              <a:rPr lang="en-US" b="1" u="sng" dirty="0">
                <a:solidFill>
                  <a:srgbClr val="FF0000"/>
                </a:solidFill>
              </a:rPr>
              <a:t>virtually</a:t>
            </a:r>
            <a:r>
              <a:rPr lang="en-US" dirty="0"/>
              <a:t> next year.</a:t>
            </a:r>
          </a:p>
          <a:p>
            <a:endParaRPr lang="en-US" dirty="0"/>
          </a:p>
          <a:p>
            <a:r>
              <a:rPr lang="en-US" dirty="0"/>
              <a:t>The symposium brings together U.S. government and industry passenger travel experts to examine and discuss a wide range of topics focused on commercial travel issues associated with the U.S. Government and Department of Defense’s multi-billion-dollar travel enterprise. </a:t>
            </a:r>
          </a:p>
          <a:p>
            <a:endParaRPr lang="en-US" dirty="0"/>
          </a:p>
          <a:p>
            <a:r>
              <a:rPr lang="en-US" dirty="0" err="1"/>
              <a:t>GovTravels</a:t>
            </a:r>
            <a:r>
              <a:rPr lang="en-US" dirty="0"/>
              <a:t> focuses on government-wide travel programs and travel policy, providing professional development and networking opportunities for all participants.</a:t>
            </a:r>
          </a:p>
        </p:txBody>
      </p:sp>
      <p:sp>
        <p:nvSpPr>
          <p:cNvPr id="4" name="Slide Number Placeholder 3">
            <a:extLst>
              <a:ext uri="{FF2B5EF4-FFF2-40B4-BE49-F238E27FC236}">
                <a16:creationId xmlns:a16="http://schemas.microsoft.com/office/drawing/2014/main" id="{5F26AC81-CFE6-4B1A-B2B7-4158EC04AEDC}"/>
              </a:ext>
            </a:extLst>
          </p:cNvPr>
          <p:cNvSpPr>
            <a:spLocks noGrp="1"/>
          </p:cNvSpPr>
          <p:nvPr>
            <p:ph type="sldNum" sz="quarter" idx="10"/>
          </p:nvPr>
        </p:nvSpPr>
        <p:spPr/>
        <p:txBody>
          <a:bodyPr/>
          <a:lstStyle/>
          <a:p>
            <a:pPr>
              <a:defRPr/>
            </a:pPr>
            <a:fld id="{7D187A4C-A87B-41AC-8A01-0B3AA42528A5}" type="slidenum">
              <a:rPr lang="en-US" smtClean="0"/>
              <a:pPr>
                <a:defRPr/>
              </a:pPr>
              <a:t>7</a:t>
            </a:fld>
            <a:endParaRPr lang="en-US"/>
          </a:p>
        </p:txBody>
      </p:sp>
    </p:spTree>
    <p:extLst>
      <p:ext uri="{BB962C8B-B14F-4D97-AF65-F5344CB8AC3E}">
        <p14:creationId xmlns:p14="http://schemas.microsoft.com/office/powerpoint/2010/main" val="2321998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97A9C-0DD5-4E11-81D9-593E1C2F9B6F}"/>
              </a:ext>
            </a:extLst>
          </p:cNvPr>
          <p:cNvSpPr>
            <a:spLocks noGrp="1"/>
          </p:cNvSpPr>
          <p:nvPr>
            <p:ph type="title"/>
          </p:nvPr>
        </p:nvSpPr>
        <p:spPr/>
        <p:txBody>
          <a:bodyPr/>
          <a:lstStyle/>
          <a:p>
            <a:r>
              <a:rPr lang="en-US" dirty="0"/>
              <a:t>2021 </a:t>
            </a:r>
            <a:r>
              <a:rPr lang="en-US" dirty="0" err="1"/>
              <a:t>GovTravels</a:t>
            </a:r>
            <a:r>
              <a:rPr lang="en-US" dirty="0"/>
              <a:t> Symposium (cont.)</a:t>
            </a:r>
          </a:p>
        </p:txBody>
      </p:sp>
      <p:sp>
        <p:nvSpPr>
          <p:cNvPr id="3" name="Content Placeholder 2">
            <a:extLst>
              <a:ext uri="{FF2B5EF4-FFF2-40B4-BE49-F238E27FC236}">
                <a16:creationId xmlns:a16="http://schemas.microsoft.com/office/drawing/2014/main" id="{81072F51-6643-4260-A701-8B89FBF351EB}"/>
              </a:ext>
            </a:extLst>
          </p:cNvPr>
          <p:cNvSpPr>
            <a:spLocks noGrp="1"/>
          </p:cNvSpPr>
          <p:nvPr>
            <p:ph idx="1"/>
          </p:nvPr>
        </p:nvSpPr>
        <p:spPr/>
        <p:txBody>
          <a:bodyPr/>
          <a:lstStyle/>
          <a:p>
            <a:r>
              <a:rPr lang="en-US" dirty="0"/>
              <a:t>If you work in passenger travel and related services for the federal government, a state government, or the private sector, </a:t>
            </a:r>
            <a:r>
              <a:rPr lang="en-US" dirty="0" err="1"/>
              <a:t>GovTravels</a:t>
            </a:r>
            <a:r>
              <a:rPr lang="en-US" dirty="0"/>
              <a:t> is for you. </a:t>
            </a:r>
          </a:p>
          <a:p>
            <a:endParaRPr lang="en-US" dirty="0"/>
          </a:p>
          <a:p>
            <a:r>
              <a:rPr lang="en-US" dirty="0"/>
              <a:t>The NDTA is creating an exciting program for this year’s event with input from DTMO, the General Services Administration, and private sector stakeholders and hopes you will join them.</a:t>
            </a:r>
          </a:p>
          <a:p>
            <a:endParaRPr lang="en-US" dirty="0"/>
          </a:p>
          <a:p>
            <a:r>
              <a:rPr lang="en-US" dirty="0"/>
              <a:t>The NDTA-DTMO Annual </a:t>
            </a:r>
            <a:r>
              <a:rPr lang="en-US" dirty="0" err="1"/>
              <a:t>GovTravels</a:t>
            </a:r>
            <a:r>
              <a:rPr lang="en-US" dirty="0"/>
              <a:t> Symposium is currently scheduled for February 23-25, 2021.</a:t>
            </a:r>
          </a:p>
          <a:p>
            <a:endParaRPr lang="en-US" dirty="0"/>
          </a:p>
          <a:p>
            <a:r>
              <a:rPr lang="en-US" dirty="0"/>
              <a:t>To register, view the agenda, and see additional information, please visit the NDTA website at </a:t>
            </a:r>
            <a:r>
              <a:rPr lang="en-US" dirty="0">
                <a:hlinkClick r:id="rId2"/>
              </a:rPr>
              <a:t>https://www.ndtahq.com/events/gov-travels/</a:t>
            </a:r>
            <a:r>
              <a:rPr lang="en-US" dirty="0"/>
              <a:t>.</a:t>
            </a:r>
          </a:p>
        </p:txBody>
      </p:sp>
      <p:sp>
        <p:nvSpPr>
          <p:cNvPr id="4" name="Slide Number Placeholder 3">
            <a:extLst>
              <a:ext uri="{FF2B5EF4-FFF2-40B4-BE49-F238E27FC236}">
                <a16:creationId xmlns:a16="http://schemas.microsoft.com/office/drawing/2014/main" id="{E26FE64C-D6F6-4393-A808-EE504730F62A}"/>
              </a:ext>
            </a:extLst>
          </p:cNvPr>
          <p:cNvSpPr>
            <a:spLocks noGrp="1"/>
          </p:cNvSpPr>
          <p:nvPr>
            <p:ph type="sldNum" sz="quarter" idx="10"/>
          </p:nvPr>
        </p:nvSpPr>
        <p:spPr/>
        <p:txBody>
          <a:bodyPr/>
          <a:lstStyle/>
          <a:p>
            <a:pPr>
              <a:defRPr/>
            </a:pPr>
            <a:fld id="{7D187A4C-A87B-41AC-8A01-0B3AA42528A5}" type="slidenum">
              <a:rPr lang="en-US" smtClean="0"/>
              <a:pPr>
                <a:defRPr/>
              </a:pPr>
              <a:t>8</a:t>
            </a:fld>
            <a:endParaRPr lang="en-US"/>
          </a:p>
        </p:txBody>
      </p:sp>
    </p:spTree>
    <p:extLst>
      <p:ext uri="{BB962C8B-B14F-4D97-AF65-F5344CB8AC3E}">
        <p14:creationId xmlns:p14="http://schemas.microsoft.com/office/powerpoint/2010/main" val="1994760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EF9A2-44E8-4B74-B5AE-B2790E6F0A46}"/>
              </a:ext>
            </a:extLst>
          </p:cNvPr>
          <p:cNvSpPr>
            <a:spLocks noGrp="1"/>
          </p:cNvSpPr>
          <p:nvPr>
            <p:ph type="title"/>
          </p:nvPr>
        </p:nvSpPr>
        <p:spPr/>
        <p:txBody>
          <a:bodyPr/>
          <a:lstStyle/>
          <a:p>
            <a:r>
              <a:rPr lang="en-US"/>
              <a:t>DTS Message Center Update</a:t>
            </a:r>
            <a:endParaRPr lang="en-US" dirty="0"/>
          </a:p>
        </p:txBody>
      </p:sp>
      <p:sp>
        <p:nvSpPr>
          <p:cNvPr id="3" name="Content Placeholder 2">
            <a:extLst>
              <a:ext uri="{FF2B5EF4-FFF2-40B4-BE49-F238E27FC236}">
                <a16:creationId xmlns:a16="http://schemas.microsoft.com/office/drawing/2014/main" id="{82B97C27-B587-4C49-B146-0DDCFCC79533}"/>
              </a:ext>
            </a:extLst>
          </p:cNvPr>
          <p:cNvSpPr>
            <a:spLocks noGrp="1"/>
          </p:cNvSpPr>
          <p:nvPr>
            <p:ph idx="1"/>
          </p:nvPr>
        </p:nvSpPr>
        <p:spPr/>
        <p:txBody>
          <a:bodyPr/>
          <a:lstStyle/>
          <a:p>
            <a:r>
              <a:rPr lang="en-US" dirty="0"/>
              <a:t>The DTS Message Center update has been fully released and is now available in DTS across all organization for use at the DTS Program level. </a:t>
            </a:r>
          </a:p>
          <a:p>
            <a:endParaRPr lang="en-US" dirty="0"/>
          </a:p>
          <a:p>
            <a:endParaRPr lang="en-US" dirty="0"/>
          </a:p>
          <a:p>
            <a:endParaRPr lang="en-US" dirty="0"/>
          </a:p>
          <a:p>
            <a:endParaRPr lang="en-US" dirty="0"/>
          </a:p>
          <a:p>
            <a:endParaRPr lang="en-US" dirty="0"/>
          </a:p>
          <a:p>
            <a:endParaRPr lang="en-US" dirty="0"/>
          </a:p>
          <a:p>
            <a:endParaRPr lang="en-US" dirty="0"/>
          </a:p>
          <a:p>
            <a:r>
              <a:rPr lang="en-US" dirty="0"/>
              <a:t>The DTMO will provide an update to the respective Service/Agency representatives once the DTS Message Center process guide and official request form have </a:t>
            </a:r>
            <a:br>
              <a:rPr lang="en-US" dirty="0"/>
            </a:br>
            <a:r>
              <a:rPr lang="en-US" dirty="0"/>
              <a:t>been published.</a:t>
            </a:r>
          </a:p>
        </p:txBody>
      </p:sp>
      <p:sp>
        <p:nvSpPr>
          <p:cNvPr id="4" name="Slide Number Placeholder 3">
            <a:extLst>
              <a:ext uri="{FF2B5EF4-FFF2-40B4-BE49-F238E27FC236}">
                <a16:creationId xmlns:a16="http://schemas.microsoft.com/office/drawing/2014/main" id="{99273193-CEB7-4986-9175-560B40EA2BAA}"/>
              </a:ext>
            </a:extLst>
          </p:cNvPr>
          <p:cNvSpPr>
            <a:spLocks noGrp="1"/>
          </p:cNvSpPr>
          <p:nvPr>
            <p:ph type="sldNum" sz="quarter" idx="10"/>
          </p:nvPr>
        </p:nvSpPr>
        <p:spPr/>
        <p:txBody>
          <a:bodyPr/>
          <a:lstStyle/>
          <a:p>
            <a:pPr>
              <a:defRPr/>
            </a:pPr>
            <a:fld id="{7D187A4C-A87B-41AC-8A01-0B3AA42528A5}" type="slidenum">
              <a:rPr lang="en-US" smtClean="0"/>
              <a:pPr>
                <a:defRPr/>
              </a:pPr>
              <a:t>9</a:t>
            </a:fld>
            <a:endParaRPr lang="en-US"/>
          </a:p>
        </p:txBody>
      </p:sp>
      <p:pic>
        <p:nvPicPr>
          <p:cNvPr id="5" name="Picture 4">
            <a:extLst>
              <a:ext uri="{FF2B5EF4-FFF2-40B4-BE49-F238E27FC236}">
                <a16:creationId xmlns:a16="http://schemas.microsoft.com/office/drawing/2014/main" id="{917E87CE-135C-4CDF-88E4-DF01BBF9D422}"/>
              </a:ext>
            </a:extLst>
          </p:cNvPr>
          <p:cNvPicPr>
            <a:picLocks noChangeAspect="1"/>
          </p:cNvPicPr>
          <p:nvPr/>
        </p:nvPicPr>
        <p:blipFill rotWithShape="1">
          <a:blip r:embed="rId2"/>
          <a:srcRect b="47716"/>
          <a:stretch/>
        </p:blipFill>
        <p:spPr>
          <a:xfrm>
            <a:off x="1734095" y="2633434"/>
            <a:ext cx="8723809" cy="2514600"/>
          </a:xfrm>
          <a:prstGeom prst="rect">
            <a:avLst/>
          </a:prstGeom>
          <a:ln>
            <a:solidFill>
              <a:schemeClr val="tx1"/>
            </a:solidFill>
          </a:ln>
        </p:spPr>
      </p:pic>
    </p:spTree>
    <p:extLst>
      <p:ext uri="{BB962C8B-B14F-4D97-AF65-F5344CB8AC3E}">
        <p14:creationId xmlns:p14="http://schemas.microsoft.com/office/powerpoint/2010/main" val="41941032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UUID" val="{E5FC68ED-10C6-40D4-847A-AA4A52B1EE42}"/>
  <p:tag name="ISPRING_RESOURCE_FOLDER" val="C:\Users\dangreene\Documents\Training\TAC Outreach Call Template\"/>
  <p:tag name="ISPRING_PRESENTATION_PATH" val="C:\Users\dangreene\Documents\Training\TAC Outreach Call Template.ppt"/>
  <p:tag name="ISPRING_PROJECT_FOLDER_UPDATED" val="1"/>
  <p:tag name="ISPRING_SCREEN_RECS_UPDATED" val="C:\Users\dangreene\Documents\Training\TAC Outreach Call Template\"/>
  <p:tag name="ISPRING_RESOURCE_PATHS_HASH_2" val="754dd541176f388efaf58226a08cddaeb7661ad3"/>
</p:tagLst>
</file>

<file path=ppt/theme/theme1.xml><?xml version="1.0" encoding="utf-8"?>
<a:theme xmlns:a="http://schemas.openxmlformats.org/drawingml/2006/main" name="TAC Outreach Call">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cap="flat" cmpd="sng" algn="ctr">
          <a:solidFill>
            <a:srgbClr val="FF3300"/>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defTabSz="914400" rtl="0" eaLnBrk="1" fontAlgn="base" latinLnBrk="0" hangingPunct="1">
          <a:lnSpc>
            <a:spcPct val="100000"/>
          </a:lnSpc>
          <a:spcBef>
            <a:spcPct val="0"/>
          </a:spcBef>
          <a:spcAft>
            <a:spcPct val="0"/>
          </a:spcAft>
          <a:buClrTx/>
          <a:buSzTx/>
          <a:buFontTx/>
          <a:buNone/>
          <a:tabLst/>
          <a:defRPr kumimoji="0" sz="1200" b="0" i="0" u="none" strike="noStrike" cap="none" normalizeH="0" baseline="0" dirty="0" smtClean="0">
            <a:ln>
              <a:noFill/>
            </a:ln>
            <a:solidFill>
              <a:schemeClr val="tx1"/>
            </a:solidFill>
            <a:effectLst/>
            <a:latin typeface="+mj-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1" i="1" u="none" strike="noStrike" cap="none" normalizeH="0" baseline="0" smtClean="0">
            <a:ln>
              <a:noFill/>
            </a:ln>
            <a:solidFill>
              <a:schemeClr val="tx1"/>
            </a:solidFill>
            <a:effectLst/>
            <a:latin typeface="Arial Rounded MT Bold" pitchFamily="34" charset="0"/>
          </a:defRPr>
        </a:defPPr>
      </a:lstStyle>
    </a:lnDef>
    <a:txDef>
      <a:spPr>
        <a:solidFill>
          <a:schemeClr val="bg1"/>
        </a:solidFill>
        <a:ln>
          <a:solidFill>
            <a:schemeClr val="tx1"/>
          </a:solidFill>
        </a:ln>
      </a:spPr>
      <a:bodyPr wrap="square" rtlCol="0" anchor="ctr">
        <a:normAutofit/>
      </a:bodyPr>
      <a:lstStyle>
        <a:defPPr>
          <a:defRPr sz="1400" b="0" i="0" dirty="0" smtClean="0">
            <a:latin typeface="+mj-lt"/>
          </a:defRPr>
        </a:defPPr>
      </a:lstStyle>
    </a:tx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AC Outreach Call" id="{EB9CD58F-6C4C-4FF4-9341-01FC5115A133}" vid="{ABD5A4A1-41F4-46CB-A3E1-125F4684DBC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TAC Outreach Call</Template>
  <TotalTime>1851</TotalTime>
  <Words>3642</Words>
  <Application>Microsoft Office PowerPoint</Application>
  <PresentationFormat>Widescreen</PresentationFormat>
  <Paragraphs>368</Paragraphs>
  <Slides>44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Arial Rounded MT Bold</vt:lpstr>
      <vt:lpstr>Garamond</vt:lpstr>
      <vt:lpstr>Times New Roman</vt:lpstr>
      <vt:lpstr>TAC Outreach Call</vt:lpstr>
      <vt:lpstr>Welcome to the TAC Outreach Call</vt:lpstr>
      <vt:lpstr>TAC Outreach Call December 8, 2020</vt:lpstr>
      <vt:lpstr>Agenda</vt:lpstr>
      <vt:lpstr>Top Issues for November/December</vt:lpstr>
      <vt:lpstr>Top 10 Issues for CY 2020</vt:lpstr>
      <vt:lpstr>Upcoming Outreach Presentations</vt:lpstr>
      <vt:lpstr>2021 NDTA-DTMO Annual GovTravels Symposium</vt:lpstr>
      <vt:lpstr>2021 GovTravels Symposium (cont.)</vt:lpstr>
      <vt:lpstr>DTS Message Center Update</vt:lpstr>
      <vt:lpstr>Debt and CCV Process</vt:lpstr>
      <vt:lpstr>Debt Process</vt:lpstr>
      <vt:lpstr>Recognizing a Debt Situation</vt:lpstr>
      <vt:lpstr>Recognizing a Debt Situation (cont.)</vt:lpstr>
      <vt:lpstr>Recognizing a Debt Situation (Traveler/NDEA)</vt:lpstr>
      <vt:lpstr>Recognizing a Debt Situation (AO)</vt:lpstr>
      <vt:lpstr>Recognizing a Debt Situation (AO)</vt:lpstr>
      <vt:lpstr>Recognizing a Debt Situation (DMM)</vt:lpstr>
      <vt:lpstr>The DUE US (Debt) Process within DTS</vt:lpstr>
      <vt:lpstr>Traveler’s Responsibility for Payment of Debt</vt:lpstr>
      <vt:lpstr>What is a DMM?</vt:lpstr>
      <vt:lpstr>Eligibility Requirements for DMMs </vt:lpstr>
      <vt:lpstr>Debt Management Tool (Gateway)</vt:lpstr>
      <vt:lpstr>Debt Settlement Actions </vt:lpstr>
      <vt:lpstr>PowerPoint Presentation</vt:lpstr>
      <vt:lpstr>What is a CCV?</vt:lpstr>
      <vt:lpstr>CCV Ticket Process</vt:lpstr>
      <vt:lpstr>CCV Ticket Process</vt:lpstr>
      <vt:lpstr>More Information on Citi EFT Reject</vt:lpstr>
      <vt:lpstr>More Information on Cash Collection Vouchers</vt:lpstr>
      <vt:lpstr>More Information on Cash Collection Vouchers</vt:lpstr>
      <vt:lpstr>More Information on Paper Check Returns</vt:lpstr>
      <vt:lpstr>Submitting a Ticket to Request a CCV</vt:lpstr>
      <vt:lpstr>Submitting a Ticket to Request a CCV</vt:lpstr>
      <vt:lpstr>Submitting a Ticket to Request a CCV</vt:lpstr>
      <vt:lpstr>Submitting a Ticket to Request a CCV</vt:lpstr>
      <vt:lpstr>Submitting a Ticket to Request a CCV</vt:lpstr>
      <vt:lpstr>Submitting a Ticket to Request a CCV</vt:lpstr>
      <vt:lpstr>Submitting a Ticket to Request a CCV</vt:lpstr>
      <vt:lpstr>Submitting a Ticket to Request a CCV</vt:lpstr>
      <vt:lpstr>Submitting a Ticket to Request a CCV</vt:lpstr>
      <vt:lpstr>Submitting a Ticket to Request a CCV</vt:lpstr>
      <vt:lpstr>What happens next?</vt:lpstr>
      <vt:lpstr>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TAC Outreach Call</dc:title>
  <dc:creator>Greene, Dan - US</dc:creator>
  <cp:lastModifiedBy>Greene, Dan - US</cp:lastModifiedBy>
  <cp:revision>20</cp:revision>
  <dcterms:created xsi:type="dcterms:W3CDTF">2020-12-03T12:32:26Z</dcterms:created>
  <dcterms:modified xsi:type="dcterms:W3CDTF">2020-12-04T19:23:42Z</dcterms:modified>
</cp:coreProperties>
</file>