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83"/>
  </p:notesMasterIdLst>
  <p:handoutMasterIdLst>
    <p:handoutMasterId r:id="rId84"/>
  </p:handoutMasterIdLst>
  <p:sldIdLst>
    <p:sldId id="367" r:id="rId2"/>
    <p:sldId id="420" r:id="rId3"/>
    <p:sldId id="421" r:id="rId4"/>
    <p:sldId id="368" r:id="rId5"/>
    <p:sldId id="469" r:id="rId6"/>
    <p:sldId id="505" r:id="rId7"/>
    <p:sldId id="422" r:id="rId8"/>
    <p:sldId id="465" r:id="rId9"/>
    <p:sldId id="470" r:id="rId10"/>
    <p:sldId id="466" r:id="rId11"/>
    <p:sldId id="467" r:id="rId12"/>
    <p:sldId id="468" r:id="rId13"/>
    <p:sldId id="423" r:id="rId14"/>
    <p:sldId id="424" r:id="rId15"/>
    <p:sldId id="426" r:id="rId16"/>
    <p:sldId id="427" r:id="rId17"/>
    <p:sldId id="428" r:id="rId18"/>
    <p:sldId id="431" r:id="rId19"/>
    <p:sldId id="432" r:id="rId20"/>
    <p:sldId id="473" r:id="rId21"/>
    <p:sldId id="433" r:id="rId22"/>
    <p:sldId id="434" r:id="rId23"/>
    <p:sldId id="435" r:id="rId24"/>
    <p:sldId id="436" r:id="rId25"/>
    <p:sldId id="437" r:id="rId26"/>
    <p:sldId id="474" r:id="rId27"/>
    <p:sldId id="438" r:id="rId28"/>
    <p:sldId id="475" r:id="rId29"/>
    <p:sldId id="440" r:id="rId30"/>
    <p:sldId id="441" r:id="rId31"/>
    <p:sldId id="443" r:id="rId32"/>
    <p:sldId id="442" r:id="rId33"/>
    <p:sldId id="439" r:id="rId34"/>
    <p:sldId id="471" r:id="rId35"/>
    <p:sldId id="472" r:id="rId36"/>
    <p:sldId id="444" r:id="rId37"/>
    <p:sldId id="445" r:id="rId38"/>
    <p:sldId id="446" r:id="rId39"/>
    <p:sldId id="447" r:id="rId40"/>
    <p:sldId id="448" r:id="rId41"/>
    <p:sldId id="449" r:id="rId42"/>
    <p:sldId id="450" r:id="rId43"/>
    <p:sldId id="452" r:id="rId44"/>
    <p:sldId id="453" r:id="rId45"/>
    <p:sldId id="476" r:id="rId46"/>
    <p:sldId id="478" r:id="rId47"/>
    <p:sldId id="477" r:id="rId48"/>
    <p:sldId id="479" r:id="rId49"/>
    <p:sldId id="480" r:id="rId50"/>
    <p:sldId id="481" r:id="rId51"/>
    <p:sldId id="484" r:id="rId52"/>
    <p:sldId id="483" r:id="rId53"/>
    <p:sldId id="487" r:id="rId54"/>
    <p:sldId id="454" r:id="rId55"/>
    <p:sldId id="482" r:id="rId56"/>
    <p:sldId id="455" r:id="rId57"/>
    <p:sldId id="485" r:id="rId58"/>
    <p:sldId id="456" r:id="rId59"/>
    <p:sldId id="457" r:id="rId60"/>
    <p:sldId id="458" r:id="rId61"/>
    <p:sldId id="459" r:id="rId62"/>
    <p:sldId id="460" r:id="rId63"/>
    <p:sldId id="461" r:id="rId64"/>
    <p:sldId id="462" r:id="rId65"/>
    <p:sldId id="499" r:id="rId66"/>
    <p:sldId id="486" r:id="rId67"/>
    <p:sldId id="500" r:id="rId68"/>
    <p:sldId id="495" r:id="rId69"/>
    <p:sldId id="494" r:id="rId70"/>
    <p:sldId id="488" r:id="rId71"/>
    <p:sldId id="489" r:id="rId72"/>
    <p:sldId id="491" r:id="rId73"/>
    <p:sldId id="493" r:id="rId74"/>
    <p:sldId id="503" r:id="rId75"/>
    <p:sldId id="504" r:id="rId76"/>
    <p:sldId id="501" r:id="rId77"/>
    <p:sldId id="502" r:id="rId78"/>
    <p:sldId id="497" r:id="rId79"/>
    <p:sldId id="498" r:id="rId80"/>
    <p:sldId id="419" r:id="rId81"/>
    <p:sldId id="369" r:id="rId82"/>
  </p:sldIdLst>
  <p:sldSz cx="12192000" cy="6858000"/>
  <p:notesSz cx="6881813" cy="9296400"/>
  <p:custDataLst>
    <p:tags r:id="rId85"/>
  </p:custDataLst>
  <p:defaultTextStyle>
    <a:defPPr>
      <a:defRPr lang="en-US"/>
    </a:defPPr>
    <a:lvl1pPr algn="l" rtl="0" fontAlgn="base">
      <a:spcBef>
        <a:spcPct val="0"/>
      </a:spcBef>
      <a:spcAft>
        <a:spcPct val="0"/>
      </a:spcAft>
      <a:defRPr sz="3600" b="1" i="1" kern="1200">
        <a:solidFill>
          <a:schemeClr val="tx1"/>
        </a:solidFill>
        <a:latin typeface="Arial Rounded MT Bold" pitchFamily="34" charset="0"/>
        <a:ea typeface="+mn-ea"/>
        <a:cs typeface="+mn-cs"/>
      </a:defRPr>
    </a:lvl1pPr>
    <a:lvl2pPr marL="457200" algn="l" rtl="0" fontAlgn="base">
      <a:spcBef>
        <a:spcPct val="0"/>
      </a:spcBef>
      <a:spcAft>
        <a:spcPct val="0"/>
      </a:spcAft>
      <a:defRPr sz="3600" b="1" i="1" kern="1200">
        <a:solidFill>
          <a:schemeClr val="tx1"/>
        </a:solidFill>
        <a:latin typeface="Arial Rounded MT Bold" pitchFamily="34" charset="0"/>
        <a:ea typeface="+mn-ea"/>
        <a:cs typeface="+mn-cs"/>
      </a:defRPr>
    </a:lvl2pPr>
    <a:lvl3pPr marL="914400" algn="l" rtl="0" fontAlgn="base">
      <a:spcBef>
        <a:spcPct val="0"/>
      </a:spcBef>
      <a:spcAft>
        <a:spcPct val="0"/>
      </a:spcAft>
      <a:defRPr sz="3600" b="1" i="1" kern="1200">
        <a:solidFill>
          <a:schemeClr val="tx1"/>
        </a:solidFill>
        <a:latin typeface="Arial Rounded MT Bold" pitchFamily="34" charset="0"/>
        <a:ea typeface="+mn-ea"/>
        <a:cs typeface="+mn-cs"/>
      </a:defRPr>
    </a:lvl3pPr>
    <a:lvl4pPr marL="1371600" algn="l" rtl="0" fontAlgn="base">
      <a:spcBef>
        <a:spcPct val="0"/>
      </a:spcBef>
      <a:spcAft>
        <a:spcPct val="0"/>
      </a:spcAft>
      <a:defRPr sz="3600" b="1" i="1" kern="1200">
        <a:solidFill>
          <a:schemeClr val="tx1"/>
        </a:solidFill>
        <a:latin typeface="Arial Rounded MT Bold" pitchFamily="34" charset="0"/>
        <a:ea typeface="+mn-ea"/>
        <a:cs typeface="+mn-cs"/>
      </a:defRPr>
    </a:lvl4pPr>
    <a:lvl5pPr marL="1828800" algn="l" rtl="0" fontAlgn="base">
      <a:spcBef>
        <a:spcPct val="0"/>
      </a:spcBef>
      <a:spcAft>
        <a:spcPct val="0"/>
      </a:spcAft>
      <a:defRPr sz="3600" b="1" i="1" kern="1200">
        <a:solidFill>
          <a:schemeClr val="tx1"/>
        </a:solidFill>
        <a:latin typeface="Arial Rounded MT Bold" pitchFamily="34" charset="0"/>
        <a:ea typeface="+mn-ea"/>
        <a:cs typeface="+mn-cs"/>
      </a:defRPr>
    </a:lvl5pPr>
    <a:lvl6pPr marL="2286000" algn="l" defTabSz="914400" rtl="0" eaLnBrk="1" latinLnBrk="0" hangingPunct="1">
      <a:defRPr sz="3600" b="1" i="1" kern="1200">
        <a:solidFill>
          <a:schemeClr val="tx1"/>
        </a:solidFill>
        <a:latin typeface="Arial Rounded MT Bold" pitchFamily="34" charset="0"/>
        <a:ea typeface="+mn-ea"/>
        <a:cs typeface="+mn-cs"/>
      </a:defRPr>
    </a:lvl6pPr>
    <a:lvl7pPr marL="2743200" algn="l" defTabSz="914400" rtl="0" eaLnBrk="1" latinLnBrk="0" hangingPunct="1">
      <a:defRPr sz="3600" b="1" i="1" kern="1200">
        <a:solidFill>
          <a:schemeClr val="tx1"/>
        </a:solidFill>
        <a:latin typeface="Arial Rounded MT Bold" pitchFamily="34" charset="0"/>
        <a:ea typeface="+mn-ea"/>
        <a:cs typeface="+mn-cs"/>
      </a:defRPr>
    </a:lvl7pPr>
    <a:lvl8pPr marL="3200400" algn="l" defTabSz="914400" rtl="0" eaLnBrk="1" latinLnBrk="0" hangingPunct="1">
      <a:defRPr sz="3600" b="1" i="1" kern="1200">
        <a:solidFill>
          <a:schemeClr val="tx1"/>
        </a:solidFill>
        <a:latin typeface="Arial Rounded MT Bold" pitchFamily="34" charset="0"/>
        <a:ea typeface="+mn-ea"/>
        <a:cs typeface="+mn-cs"/>
      </a:defRPr>
    </a:lvl8pPr>
    <a:lvl9pPr marL="3657600" algn="l" defTabSz="914400" rtl="0" eaLnBrk="1" latinLnBrk="0" hangingPunct="1">
      <a:defRPr sz="3600" b="1" i="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a:srgbClr val="000066"/>
    <a:srgbClr val="DDDDDD"/>
    <a:srgbClr val="0000CC"/>
    <a:srgbClr val="0033CC"/>
    <a:srgbClr val="0000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437" autoAdjust="0"/>
  </p:normalViewPr>
  <p:slideViewPr>
    <p:cSldViewPr>
      <p:cViewPr>
        <p:scale>
          <a:sx n="100" d="100"/>
          <a:sy n="100" d="100"/>
        </p:scale>
        <p:origin x="990" y="34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92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i="0">
                <a:latin typeface="Arial" charset="0"/>
              </a:defRPr>
            </a:lvl1pPr>
          </a:lstStyle>
          <a:p>
            <a:pPr>
              <a:defRPr/>
            </a:pPr>
            <a:endParaRPr lang="en-US"/>
          </a:p>
        </p:txBody>
      </p:sp>
      <p:sp>
        <p:nvSpPr>
          <p:cNvPr id="104451"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Arial" charset="0"/>
              </a:defRPr>
            </a:lvl1pPr>
          </a:lstStyle>
          <a:p>
            <a:pPr>
              <a:defRPr/>
            </a:pPr>
            <a:endParaRPr lang="en-US"/>
          </a:p>
        </p:txBody>
      </p:sp>
      <p:sp>
        <p:nvSpPr>
          <p:cNvPr id="104452"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i="0">
                <a:latin typeface="Arial" charset="0"/>
              </a:defRPr>
            </a:lvl1pPr>
          </a:lstStyle>
          <a:p>
            <a:pPr>
              <a:defRPr/>
            </a:pPr>
            <a:endParaRPr lang="en-US"/>
          </a:p>
        </p:txBody>
      </p:sp>
      <p:sp>
        <p:nvSpPr>
          <p:cNvPr id="104453"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Arial" charset="0"/>
              </a:defRPr>
            </a:lvl1pPr>
          </a:lstStyle>
          <a:p>
            <a:pPr>
              <a:defRPr/>
            </a:pPr>
            <a:fld id="{0EF6B218-7AE7-47E0-8E36-3C02FFE35A3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b="0" i="0">
                <a:latin typeface="Arial" charset="0"/>
              </a:defRPr>
            </a:lvl1pPr>
          </a:lstStyle>
          <a:p>
            <a:pPr>
              <a:defRPr/>
            </a:pPr>
            <a:endParaRPr lang="en-US"/>
          </a:p>
        </p:txBody>
      </p:sp>
      <p:sp>
        <p:nvSpPr>
          <p:cNvPr id="409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i="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342900" y="696913"/>
            <a:ext cx="61976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8975" y="4416425"/>
            <a:ext cx="5503863"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b="0" i="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i="0">
                <a:latin typeface="Arial" charset="0"/>
              </a:defRPr>
            </a:lvl1pPr>
          </a:lstStyle>
          <a:p>
            <a:pPr>
              <a:defRPr/>
            </a:pPr>
            <a:fld id="{E57652BA-BA23-463A-8525-ADC0741C79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0A2872-69D9-445B-8B50-85EF98B36789}"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342900" y="696913"/>
            <a:ext cx="6197600" cy="3486150"/>
          </a:xfrm>
          <a:ln/>
        </p:spPr>
      </p:sp>
      <p:sp>
        <p:nvSpPr>
          <p:cNvPr id="12291"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3016233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342900" y="695325"/>
            <a:ext cx="6203950" cy="3490913"/>
          </a:xfrm>
          <a:ln/>
        </p:spPr>
      </p:sp>
      <p:sp>
        <p:nvSpPr>
          <p:cNvPr id="11267" name="Rectangle 3"/>
          <p:cNvSpPr>
            <a:spLocks noGrp="1" noChangeArrowheads="1"/>
          </p:cNvSpPr>
          <p:nvPr>
            <p:ph type="body" idx="1"/>
          </p:nvPr>
        </p:nvSpPr>
        <p:spPr>
          <a:xfrm>
            <a:off x="914400" y="4414838"/>
            <a:ext cx="5053013" cy="4186237"/>
          </a:xfrm>
          <a:noFill/>
          <a:ln/>
        </p:spPr>
        <p:txBody>
          <a:bodyPr lIns="90730" tIns="45363" rIns="90730" bIns="45363"/>
          <a:lstStyle/>
          <a:p>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TMP PPT Title Illustration (b)"/>
          <p:cNvPicPr>
            <a:picLocks noChangeAspect="1" noChangeArrowheads="1"/>
          </p:cNvPicPr>
          <p:nvPr userDrawn="1"/>
        </p:nvPicPr>
        <p:blipFill rotWithShape="1">
          <a:blip r:embed="rId2" cstate="print"/>
          <a:srcRect t="16667"/>
          <a:stretch/>
        </p:blipFill>
        <p:spPr bwMode="auto">
          <a:xfrm>
            <a:off x="2118" y="1143000"/>
            <a:ext cx="12187767" cy="5715000"/>
          </a:xfrm>
          <a:prstGeom prst="rect">
            <a:avLst/>
          </a:prstGeom>
          <a:noFill/>
          <a:ln w="9525">
            <a:noFill/>
            <a:miter lim="800000"/>
            <a:headEnd/>
            <a:tailEnd/>
          </a:ln>
        </p:spPr>
      </p:pic>
      <p:sp>
        <p:nvSpPr>
          <p:cNvPr id="5" name="Text Box 5"/>
          <p:cNvSpPr txBox="1">
            <a:spLocks noChangeArrowheads="1"/>
          </p:cNvSpPr>
          <p:nvPr userDrawn="1"/>
        </p:nvSpPr>
        <p:spPr bwMode="auto">
          <a:xfrm>
            <a:off x="2235200" y="501651"/>
            <a:ext cx="9652000" cy="646331"/>
          </a:xfrm>
          <a:prstGeom prst="rect">
            <a:avLst/>
          </a:prstGeom>
          <a:noFill/>
          <a:ln w="9525">
            <a:noFill/>
            <a:miter lim="800000"/>
            <a:headEnd/>
            <a:tailEnd/>
          </a:ln>
          <a:effectLst/>
        </p:spPr>
        <p:txBody>
          <a:bodyPr>
            <a:spAutoFit/>
          </a:bodyPr>
          <a:lstStyle/>
          <a:p>
            <a:pPr algn="l">
              <a:tabLst>
                <a:tab pos="3657600" algn="l"/>
              </a:tabLst>
              <a:defRPr/>
            </a:pPr>
            <a:r>
              <a:rPr lang="en-US" sz="3600" i="0" dirty="0">
                <a:solidFill>
                  <a:schemeClr val="accent2">
                    <a:lumMod val="75000"/>
                  </a:schemeClr>
                </a:solidFill>
                <a:latin typeface="Garamond" panose="02020404030301010803" pitchFamily="18" charset="0"/>
              </a:rPr>
              <a:t>Defense Travel Management Office</a:t>
            </a:r>
          </a:p>
        </p:txBody>
      </p:sp>
      <p:sp>
        <p:nvSpPr>
          <p:cNvPr id="6" name="Text Box 6"/>
          <p:cNvSpPr txBox="1">
            <a:spLocks noChangeArrowheads="1"/>
          </p:cNvSpPr>
          <p:nvPr userDrawn="1"/>
        </p:nvSpPr>
        <p:spPr bwMode="auto">
          <a:xfrm>
            <a:off x="9434771" y="6565612"/>
            <a:ext cx="2757230" cy="307777"/>
          </a:xfrm>
          <a:prstGeom prst="rect">
            <a:avLst/>
          </a:prstGeom>
          <a:noFill/>
          <a:ln w="9525">
            <a:noFill/>
            <a:miter lim="800000"/>
            <a:headEnd/>
            <a:tailEnd/>
          </a:ln>
          <a:effectLst/>
        </p:spPr>
        <p:txBody>
          <a:bodyPr wrap="none" anchor="ctr">
            <a:spAutoFit/>
          </a:bodyPr>
          <a:lstStyle/>
          <a:p>
            <a:pPr algn="r">
              <a:defRPr/>
            </a:pPr>
            <a:r>
              <a:rPr lang="en-US" sz="1400" b="0" i="0" dirty="0">
                <a:solidFill>
                  <a:schemeClr val="accent2">
                    <a:lumMod val="75000"/>
                  </a:schemeClr>
                </a:solidFill>
                <a:latin typeface="Times New Roman" panose="02020603050405020304" pitchFamily="18" charset="0"/>
                <a:cs typeface="Times New Roman" panose="02020603050405020304" pitchFamily="18" charset="0"/>
              </a:rPr>
              <a:t>Defense Human Resources Activity</a:t>
            </a:r>
          </a:p>
        </p:txBody>
      </p:sp>
      <p:sp>
        <p:nvSpPr>
          <p:cNvPr id="7" name="Text Box 7"/>
          <p:cNvSpPr txBox="1">
            <a:spLocks noChangeArrowheads="1"/>
          </p:cNvSpPr>
          <p:nvPr userDrawn="1"/>
        </p:nvSpPr>
        <p:spPr bwMode="auto">
          <a:xfrm>
            <a:off x="0" y="6559550"/>
            <a:ext cx="1771639" cy="276999"/>
          </a:xfrm>
          <a:prstGeom prst="rect">
            <a:avLst/>
          </a:prstGeom>
          <a:noFill/>
          <a:ln w="9525">
            <a:noFill/>
            <a:miter lim="800000"/>
            <a:headEnd/>
            <a:tailEnd/>
          </a:ln>
          <a:effectLst/>
        </p:spPr>
        <p:txBody>
          <a:bodyPr wrap="none">
            <a:spAutoFit/>
          </a:bodyPr>
          <a:lstStyle/>
          <a:p>
            <a:pPr>
              <a:defRPr/>
            </a:pPr>
            <a:r>
              <a:rPr lang="en-US" sz="1200" b="0" i="0" dirty="0">
                <a:solidFill>
                  <a:schemeClr val="accent2">
                    <a:lumMod val="75000"/>
                  </a:schemeClr>
                </a:solidFill>
                <a:latin typeface="+mj-lt"/>
              </a:rPr>
              <a:t>Department of Defense</a:t>
            </a:r>
          </a:p>
        </p:txBody>
      </p:sp>
      <p:sp>
        <p:nvSpPr>
          <p:cNvPr id="191491" name="Rectangle 3"/>
          <p:cNvSpPr>
            <a:spLocks noGrp="1" noChangeArrowheads="1"/>
          </p:cNvSpPr>
          <p:nvPr>
            <p:ph type="ctrTitle"/>
          </p:nvPr>
        </p:nvSpPr>
        <p:spPr>
          <a:xfrm>
            <a:off x="914400" y="3797300"/>
            <a:ext cx="10363200" cy="685800"/>
          </a:xfrm>
        </p:spPr>
        <p:txBody>
          <a:bodyPr/>
          <a:lstStyle>
            <a:lvl1pPr>
              <a:defRPr>
                <a:solidFill>
                  <a:schemeClr val="accent2">
                    <a:lumMod val="75000"/>
                  </a:schemeClr>
                </a:solidFill>
              </a:defRPr>
            </a:lvl1pPr>
          </a:lstStyle>
          <a:p>
            <a:r>
              <a:rPr lang="en-US"/>
              <a:t>Click to edit Master title style</a:t>
            </a:r>
            <a:endParaRPr lang="en-US" dirty="0"/>
          </a:p>
        </p:txBody>
      </p:sp>
      <p:sp>
        <p:nvSpPr>
          <p:cNvPr id="191492" name="Rectangle 4"/>
          <p:cNvSpPr>
            <a:spLocks noGrp="1" noChangeArrowheads="1"/>
          </p:cNvSpPr>
          <p:nvPr>
            <p:ph type="subTitle" idx="1"/>
          </p:nvPr>
        </p:nvSpPr>
        <p:spPr>
          <a:xfrm>
            <a:off x="1066800" y="4670018"/>
            <a:ext cx="10058400" cy="533400"/>
          </a:xfrm>
        </p:spPr>
        <p:txBody>
          <a:bodyPr/>
          <a:lstStyle>
            <a:lvl1pPr marL="0" indent="0">
              <a:buFontTx/>
              <a:buNone/>
              <a:defRPr sz="1800">
                <a:solidFill>
                  <a:schemeClr val="accent2">
                    <a:lumMod val="75000"/>
                  </a:schemeClr>
                </a:solidFill>
              </a:defRPr>
            </a:lvl1pPr>
          </a:lstStyle>
          <a:p>
            <a:r>
              <a:rPr lang="en-US"/>
              <a:t>Click to edit Master subtitle style</a:t>
            </a:r>
            <a:endParaRPr lang="en-US" dirty="0"/>
          </a:p>
        </p:txBody>
      </p:sp>
      <p:sp>
        <p:nvSpPr>
          <p:cNvPr id="9" name="Footer Placeholder 8"/>
          <p:cNvSpPr>
            <a:spLocks noGrp="1" noChangeArrowheads="1"/>
          </p:cNvSpPr>
          <p:nvPr>
            <p:ph type="ftr" sz="quarter" idx="10"/>
          </p:nvPr>
        </p:nvSpPr>
        <p:spPr bwMode="auto">
          <a:xfrm>
            <a:off x="1066800" y="5629682"/>
            <a:ext cx="10058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defRPr sz="2000" b="0" i="0">
                <a:solidFill>
                  <a:schemeClr val="accent2">
                    <a:lumMod val="75000"/>
                  </a:schemeClr>
                </a:solidFill>
                <a:latin typeface="+mn-lt"/>
              </a:defRPr>
            </a:lvl1pPr>
          </a:lstStyle>
          <a:p>
            <a:pPr>
              <a:defRPr/>
            </a:pPr>
            <a:r>
              <a:rPr lang="en-US"/>
              <a:t>Presenter</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599" y="50801"/>
            <a:ext cx="1930399" cy="19303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3288C918-86BF-4D34-816E-036D50FDDA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304800"/>
            <a:ext cx="2717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304800"/>
            <a:ext cx="79502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CB43E814-4FF9-49B2-9000-02D1567FD1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5754" y="335256"/>
            <a:ext cx="10523846" cy="1036343"/>
          </a:xfrm>
        </p:spPr>
        <p:txBody>
          <a:bodyPr anchor="t" anchorCtr="0"/>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7D187A4C-A87B-41AC-8A01-0B3AA42528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556F2E6D-19CA-4801-B83B-EE318EBA96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524000"/>
            <a:ext cx="584301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842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0"/>
          </p:nvPr>
        </p:nvSpPr>
        <p:spPr>
          <a:ln/>
        </p:spPr>
        <p:txBody>
          <a:bodyPr/>
          <a:lstStyle>
            <a:lvl1pPr>
              <a:defRPr/>
            </a:lvl1pPr>
          </a:lstStyle>
          <a:p>
            <a:pPr>
              <a:defRPr/>
            </a:pPr>
            <a:fld id="{3124B1D6-EBB5-4354-B14A-3FFCD6D57982}" type="slidenum">
              <a:rPr lang="en-US"/>
              <a:pPr>
                <a:defRPr/>
              </a:pPr>
              <a:t>‹#›</a:t>
            </a:fld>
            <a:endParaRPr lang="en-US"/>
          </a:p>
        </p:txBody>
      </p:sp>
      <p:sp>
        <p:nvSpPr>
          <p:cNvPr id="7" name="Title 1">
            <a:extLst>
              <a:ext uri="{FF2B5EF4-FFF2-40B4-BE49-F238E27FC236}">
                <a16:creationId xmlns:a16="http://schemas.microsoft.com/office/drawing/2014/main" id="{CCAF4BC3-3FE4-4552-BC13-C52C3E4CAE8B}"/>
              </a:ext>
            </a:extLst>
          </p:cNvPr>
          <p:cNvSpPr>
            <a:spLocks noGrp="1"/>
          </p:cNvSpPr>
          <p:nvPr>
            <p:ph type="title"/>
          </p:nvPr>
        </p:nvSpPr>
        <p:spPr>
          <a:xfrm>
            <a:off x="1515754" y="335256"/>
            <a:ext cx="10523846" cy="1036343"/>
          </a:xfrm>
        </p:spPr>
        <p:txBody>
          <a:bodyPr anchor="t" anchorCtr="0"/>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87488"/>
            <a:ext cx="5925312"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 y="2297112"/>
            <a:ext cx="59253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7" y="1487488"/>
            <a:ext cx="59224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7" y="2297112"/>
            <a:ext cx="59224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8"/>
          <p:cNvSpPr>
            <a:spLocks noGrp="1" noChangeArrowheads="1"/>
          </p:cNvSpPr>
          <p:nvPr>
            <p:ph type="sldNum" sz="quarter" idx="10"/>
          </p:nvPr>
        </p:nvSpPr>
        <p:spPr>
          <a:ln/>
        </p:spPr>
        <p:txBody>
          <a:bodyPr/>
          <a:lstStyle>
            <a:lvl1pPr>
              <a:defRPr/>
            </a:lvl1pPr>
          </a:lstStyle>
          <a:p>
            <a:pPr>
              <a:defRPr/>
            </a:pPr>
            <a:fld id="{C3F10A27-4C1C-4EF2-9FDA-AFBAD6E84234}" type="slidenum">
              <a:rPr lang="en-US"/>
              <a:pPr>
                <a:defRPr/>
              </a:pPr>
              <a:t>‹#›</a:t>
            </a:fld>
            <a:endParaRPr lang="en-US"/>
          </a:p>
        </p:txBody>
      </p:sp>
      <p:sp>
        <p:nvSpPr>
          <p:cNvPr id="8" name="Title 1">
            <a:extLst>
              <a:ext uri="{FF2B5EF4-FFF2-40B4-BE49-F238E27FC236}">
                <a16:creationId xmlns:a16="http://schemas.microsoft.com/office/drawing/2014/main" id="{93C80426-C235-4612-B494-CF6737664FDD}"/>
              </a:ext>
            </a:extLst>
          </p:cNvPr>
          <p:cNvSpPr>
            <a:spLocks noGrp="1"/>
          </p:cNvSpPr>
          <p:nvPr>
            <p:ph type="title"/>
          </p:nvPr>
        </p:nvSpPr>
        <p:spPr>
          <a:xfrm>
            <a:off x="1515754" y="335256"/>
            <a:ext cx="10600046" cy="1036343"/>
          </a:xfrm>
        </p:spPr>
        <p:txBody>
          <a:bodyPr anchor="t" anchorCtr="0"/>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pPr>
              <a:defRPr/>
            </a:pPr>
            <a:fld id="{2F0929F1-07A1-4AA4-9967-21939AC5EBD9}" type="slidenum">
              <a:rPr lang="en-US"/>
              <a:pPr>
                <a:defRPr/>
              </a:pPr>
              <a:t>‹#›</a:t>
            </a:fld>
            <a:endParaRPr lang="en-US"/>
          </a:p>
        </p:txBody>
      </p:sp>
      <p:sp>
        <p:nvSpPr>
          <p:cNvPr id="4" name="Title 1">
            <a:extLst>
              <a:ext uri="{FF2B5EF4-FFF2-40B4-BE49-F238E27FC236}">
                <a16:creationId xmlns:a16="http://schemas.microsoft.com/office/drawing/2014/main" id="{BA418D99-B626-4280-ADF8-BA825272FB5B}"/>
              </a:ext>
            </a:extLst>
          </p:cNvPr>
          <p:cNvSpPr>
            <a:spLocks noGrp="1"/>
          </p:cNvSpPr>
          <p:nvPr>
            <p:ph type="title"/>
          </p:nvPr>
        </p:nvSpPr>
        <p:spPr>
          <a:xfrm>
            <a:off x="1515754" y="335256"/>
            <a:ext cx="10523846" cy="1036343"/>
          </a:xfrm>
        </p:spPr>
        <p:txBody>
          <a:bodyPr anchor="t" anchorCtr="0"/>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E996456-A239-4CAC-9D7B-FBB676CEB3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604836"/>
            <a:ext cx="3630084" cy="1100136"/>
          </a:xfrm>
        </p:spPr>
        <p:txBody>
          <a:bodyPr anchor="t" anchorCtr="0"/>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5257800" y="609600"/>
            <a:ext cx="6815667" cy="55165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7800" y="1828800"/>
            <a:ext cx="3630084" cy="44411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4AFD6DA2-A67D-4367-A576-3A7B6D73CC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D126EDE-1837-4961-B4BD-07E1568E36C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TMP PPT Slide Base Swoop"/>
          <p:cNvPicPr>
            <a:picLocks noChangeAspect="1" noChangeArrowheads="1"/>
          </p:cNvPicPr>
          <p:nvPr/>
        </p:nvPicPr>
        <p:blipFill>
          <a:blip r:embed="rId13" cstate="print"/>
          <a:srcRect/>
          <a:stretch>
            <a:fillRect/>
          </a:stretch>
        </p:blipFill>
        <p:spPr bwMode="auto">
          <a:xfrm>
            <a:off x="0" y="6327776"/>
            <a:ext cx="12192000" cy="530225"/>
          </a:xfrm>
          <a:prstGeom prst="rect">
            <a:avLst/>
          </a:prstGeom>
          <a:noFill/>
          <a:ln w="9525">
            <a:noFill/>
            <a:miter lim="800000"/>
            <a:headEnd/>
            <a:tailEnd/>
          </a:ln>
        </p:spPr>
      </p:pic>
      <p:pic>
        <p:nvPicPr>
          <p:cNvPr id="1027" name="Picture 3" descr="DTMP PPT Slide Top Swoop"/>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45087" l="133" r="99867">
                        <a14:foregroundMark x1="533" y1="12717" x2="3267" y2="1156"/>
                        <a14:foregroundMark x1="91133" y1="14451" x2="99933" y2="39884"/>
                        <a14:foregroundMark x1="79733" y1="37572" x2="92267" y2="16763"/>
                        <a14:foregroundMark x1="85867" y1="38728" x2="93333" y2="26012"/>
                        <a14:foregroundMark x1="82267" y1="37572" x2="99867" y2="43931"/>
                        <a14:foregroundMark x1="1800" y1="24855" x2="133" y2="1156"/>
                        <a14:backgroundMark x1="4133" y1="33526" x2="7733" y2="11561"/>
                      </a14:backgroundRemoval>
                    </a14:imgEffect>
                  </a14:imgLayer>
                </a14:imgProps>
              </a:ext>
            </a:extLst>
          </a:blip>
          <a:srcRect b="49398"/>
          <a:stretch/>
        </p:blipFill>
        <p:spPr bwMode="auto">
          <a:xfrm>
            <a:off x="0" y="0"/>
            <a:ext cx="12192000" cy="530224"/>
          </a:xfrm>
          <a:prstGeom prst="rect">
            <a:avLst/>
          </a:prstGeom>
          <a:noFill/>
          <a:ln w="9525">
            <a:noFill/>
            <a:miter lim="800000"/>
            <a:headEnd/>
            <a:tailEnd/>
          </a:ln>
        </p:spPr>
      </p:pic>
      <p:sp>
        <p:nvSpPr>
          <p:cNvPr id="1028" name="Rectangle 4"/>
          <p:cNvSpPr>
            <a:spLocks noGrp="1" noChangeArrowheads="1"/>
          </p:cNvSpPr>
          <p:nvPr>
            <p:ph type="title"/>
          </p:nvPr>
        </p:nvSpPr>
        <p:spPr bwMode="auto">
          <a:xfrm>
            <a:off x="1515754" y="335257"/>
            <a:ext cx="10523846"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5"/>
          <p:cNvSpPr>
            <a:spLocks noGrp="1" noChangeArrowheads="1"/>
          </p:cNvSpPr>
          <p:nvPr>
            <p:ph type="body" idx="1"/>
          </p:nvPr>
        </p:nvSpPr>
        <p:spPr bwMode="auto">
          <a:xfrm>
            <a:off x="136477" y="1453694"/>
            <a:ext cx="11903123" cy="4874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0470" name="Rectangle 6"/>
          <p:cNvSpPr>
            <a:spLocks noChangeArrowheads="1"/>
          </p:cNvSpPr>
          <p:nvPr/>
        </p:nvSpPr>
        <p:spPr bwMode="auto">
          <a:xfrm>
            <a:off x="9793267" y="36513"/>
            <a:ext cx="2398734" cy="276999"/>
          </a:xfrm>
          <a:prstGeom prst="rect">
            <a:avLst/>
          </a:prstGeom>
          <a:noFill/>
          <a:ln w="9525">
            <a:noFill/>
            <a:miter lim="800000"/>
            <a:headEnd/>
            <a:tailEnd/>
          </a:ln>
          <a:effectLst/>
        </p:spPr>
        <p:txBody>
          <a:bodyPr wrap="none">
            <a:spAutoFit/>
          </a:bodyPr>
          <a:lstStyle/>
          <a:p>
            <a:pPr algn="r">
              <a:tabLst>
                <a:tab pos="1143000" algn="l"/>
              </a:tabLst>
              <a:defRPr/>
            </a:pPr>
            <a:r>
              <a:rPr lang="en-US" sz="1200" b="0" i="0" dirty="0">
                <a:solidFill>
                  <a:schemeClr val="bg1"/>
                </a:solidFill>
                <a:latin typeface="Times New Roman" panose="02020603050405020304" pitchFamily="18" charset="0"/>
                <a:cs typeface="Times New Roman" panose="02020603050405020304" pitchFamily="18" charset="0"/>
              </a:rPr>
              <a:t>Defense Travel Management Office</a:t>
            </a:r>
          </a:p>
        </p:txBody>
      </p:sp>
      <p:sp>
        <p:nvSpPr>
          <p:cNvPr id="190471" name="Text Box 7"/>
          <p:cNvSpPr txBox="1">
            <a:spLocks noChangeArrowheads="1"/>
          </p:cNvSpPr>
          <p:nvPr/>
        </p:nvSpPr>
        <p:spPr bwMode="auto">
          <a:xfrm>
            <a:off x="9434771" y="6553200"/>
            <a:ext cx="2757230" cy="307777"/>
          </a:xfrm>
          <a:prstGeom prst="rect">
            <a:avLst/>
          </a:prstGeom>
          <a:noFill/>
          <a:ln w="9525">
            <a:noFill/>
            <a:miter lim="800000"/>
            <a:headEnd/>
            <a:tailEnd/>
          </a:ln>
          <a:effectLst/>
        </p:spPr>
        <p:txBody>
          <a:bodyPr wrap="none">
            <a:spAutoFit/>
          </a:bodyPr>
          <a:lstStyle/>
          <a:p>
            <a:pPr algn="r">
              <a:defRPr/>
            </a:pPr>
            <a:r>
              <a:rPr lang="en-US" sz="1400" b="0" i="0" dirty="0">
                <a:solidFill>
                  <a:schemeClr val="bg1"/>
                </a:solidFill>
                <a:latin typeface="Times New Roman" panose="02020603050405020304" pitchFamily="18" charset="0"/>
                <a:cs typeface="Times New Roman" panose="02020603050405020304" pitchFamily="18" charset="0"/>
              </a:rPr>
              <a:t>Defense Human Resources Activity</a:t>
            </a:r>
          </a:p>
        </p:txBody>
      </p:sp>
      <p:sp>
        <p:nvSpPr>
          <p:cNvPr id="190472" name="Rectangle 8"/>
          <p:cNvSpPr>
            <a:spLocks noGrp="1" noChangeArrowheads="1"/>
          </p:cNvSpPr>
          <p:nvPr>
            <p:ph type="sldNum" sz="quarter" idx="4"/>
          </p:nvPr>
        </p:nvSpPr>
        <p:spPr bwMode="auto">
          <a:xfrm>
            <a:off x="-1" y="6588125"/>
            <a:ext cx="381001" cy="278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000" b="0" i="0">
                <a:solidFill>
                  <a:schemeClr val="bg1"/>
                </a:solidFill>
                <a:latin typeface="Garamond" pitchFamily="18" charset="0"/>
              </a:defRPr>
            </a:lvl1pPr>
          </a:lstStyle>
          <a:p>
            <a:pPr>
              <a:defRPr/>
            </a:pPr>
            <a:fld id="{5A2CC15B-F568-475A-86FE-892C208A3EC8}" type="slidenum">
              <a:rPr lang="en-US"/>
              <a:pPr>
                <a:defRPr/>
              </a:pPr>
              <a:t>‹#›</a:t>
            </a:fld>
            <a:endParaRPr lang="en-US"/>
          </a:p>
        </p:txBody>
      </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36477" y="40944"/>
            <a:ext cx="1360227" cy="1360227"/>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defensetravel.dod.mil/Docs/Training/DTA_5.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daniel.d.greene@dtshelp.mail.mil" TargetMode="External"/><Relationship Id="rId2" Type="http://schemas.openxmlformats.org/officeDocument/2006/relationships/hyperlink" Target="mailto:DefenseTravelSystem@defensetravel.osd.mi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defensetravel.dod.mil/Docs/DTS_Guide_5_Group_Authorizatio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defensetravel.dod.mil/passport/"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TAC Outreach Call</a:t>
            </a:r>
          </a:p>
        </p:txBody>
      </p:sp>
      <p:sp>
        <p:nvSpPr>
          <p:cNvPr id="3" name="Content Placeholder 2"/>
          <p:cNvSpPr>
            <a:spLocks noGrp="1"/>
          </p:cNvSpPr>
          <p:nvPr>
            <p:ph idx="1"/>
          </p:nvPr>
        </p:nvSpPr>
        <p:spPr>
          <a:xfrm>
            <a:off x="685800" y="1371598"/>
            <a:ext cx="10363200" cy="4953001"/>
          </a:xfrm>
        </p:spPr>
        <p:txBody>
          <a:bodyPr/>
          <a:lstStyle/>
          <a:p>
            <a:pPr>
              <a:buNone/>
            </a:pPr>
            <a:r>
              <a:rPr lang="en-US" dirty="0"/>
              <a:t>Presenter(s) 	– Dan Greene</a:t>
            </a:r>
          </a:p>
          <a:p>
            <a:pPr>
              <a:buNone/>
            </a:pPr>
            <a:r>
              <a:rPr lang="en-US" dirty="0"/>
              <a:t>			– Jason Prado</a:t>
            </a:r>
          </a:p>
          <a:p>
            <a:pPr>
              <a:buNone/>
            </a:pPr>
            <a:r>
              <a:rPr lang="en-US" dirty="0"/>
              <a:t>	Date 	– June 25, 2019</a:t>
            </a:r>
          </a:p>
          <a:p>
            <a:pPr>
              <a:buNone/>
            </a:pPr>
            <a:r>
              <a:rPr lang="en-US" dirty="0"/>
              <a:t>	Topic 	– FY19 Release 4 - Group Authorizations JFU</a:t>
            </a:r>
          </a:p>
          <a:p>
            <a:pPr>
              <a:buNone/>
            </a:pPr>
            <a:endParaRPr lang="en-US" dirty="0"/>
          </a:p>
          <a:p>
            <a:pPr algn="ctr">
              <a:buNone/>
            </a:pPr>
            <a:r>
              <a:rPr lang="en-US" b="1" u="sng" dirty="0"/>
              <a:t>The presentation will begin shortly</a:t>
            </a:r>
          </a:p>
          <a:p>
            <a:pPr>
              <a:buNone/>
            </a:pPr>
            <a:endParaRPr lang="en-US" dirty="0"/>
          </a:p>
          <a:p>
            <a:pPr>
              <a:buNone/>
            </a:pPr>
            <a:r>
              <a:rPr lang="en-US" dirty="0"/>
              <a:t>	Phone	– 866-481-1781</a:t>
            </a:r>
          </a:p>
          <a:p>
            <a:pPr>
              <a:buNone/>
            </a:pPr>
            <a:r>
              <a:rPr lang="en-US" dirty="0"/>
              <a:t>	Pin 		– 8210518109 </a:t>
            </a:r>
          </a:p>
          <a:p>
            <a:pPr indent="0">
              <a:buNone/>
            </a:pPr>
            <a:endParaRPr lang="en-US" dirty="0"/>
          </a:p>
          <a:p>
            <a:pPr indent="0">
              <a:buNone/>
            </a:pPr>
            <a:r>
              <a:rPr lang="en-US" sz="2000" dirty="0"/>
              <a:t>Ensure you have muted your phone by pressing *6 on your phone’s keypad or by pressing “Mute” on your phone.</a:t>
            </a:r>
            <a:endParaRPr lang="en-US" dirty="0"/>
          </a:p>
        </p:txBody>
      </p:sp>
      <p:sp>
        <p:nvSpPr>
          <p:cNvPr id="4" name="Slide Number Placeholder 3"/>
          <p:cNvSpPr>
            <a:spLocks noGrp="1"/>
          </p:cNvSpPr>
          <p:nvPr>
            <p:ph type="sldNum" sz="quarter" idx="10"/>
          </p:nvPr>
        </p:nvSpPr>
        <p:spPr/>
        <p:txBody>
          <a:bodyPr/>
          <a:lstStyle/>
          <a:p>
            <a:pPr>
              <a:defRPr/>
            </a:pPr>
            <a:fld id="{F57B2C23-782C-452B-ABE2-F99DA25C02F9}"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A63-9286-4867-8080-B90D79444C9E}"/>
              </a:ext>
            </a:extLst>
          </p:cNvPr>
          <p:cNvSpPr>
            <a:spLocks noGrp="1"/>
          </p:cNvSpPr>
          <p:nvPr>
            <p:ph type="title"/>
          </p:nvPr>
        </p:nvSpPr>
        <p:spPr/>
        <p:txBody>
          <a:bodyPr/>
          <a:lstStyle/>
          <a:p>
            <a:r>
              <a:rPr lang="en-US" dirty="0"/>
              <a:t>Group Authorization Process</a:t>
            </a:r>
          </a:p>
        </p:txBody>
      </p:sp>
      <p:sp>
        <p:nvSpPr>
          <p:cNvPr id="3" name="Content Placeholder 2">
            <a:extLst>
              <a:ext uri="{FF2B5EF4-FFF2-40B4-BE49-F238E27FC236}">
                <a16:creationId xmlns:a16="http://schemas.microsoft.com/office/drawing/2014/main" id="{D1302EA2-B15A-4690-9C6F-FC8B08882E74}"/>
              </a:ext>
            </a:extLst>
          </p:cNvPr>
          <p:cNvSpPr>
            <a:spLocks noGrp="1"/>
          </p:cNvSpPr>
          <p:nvPr>
            <p:ph idx="1"/>
          </p:nvPr>
        </p:nvSpPr>
        <p:spPr/>
        <p:txBody>
          <a:bodyPr/>
          <a:lstStyle/>
          <a:p>
            <a:r>
              <a:rPr lang="en-US" dirty="0"/>
              <a:t>The local business rules for an organization determine the process of how an authorization for group movement is created.</a:t>
            </a:r>
          </a:p>
          <a:p>
            <a:endParaRPr lang="en-US" dirty="0"/>
          </a:p>
          <a:p>
            <a:r>
              <a:rPr lang="en-US" dirty="0"/>
              <a:t>Typically, the NDEA, Travel Clerk, or Primary Traveler will:</a:t>
            </a:r>
          </a:p>
          <a:p>
            <a:pPr lvl="1"/>
            <a:r>
              <a:rPr lang="en-US" dirty="0"/>
              <a:t>Create the Itinerary</a:t>
            </a:r>
          </a:p>
          <a:p>
            <a:pPr lvl="1"/>
            <a:r>
              <a:rPr lang="en-US" dirty="0"/>
              <a:t>Identify and assign travelers to the Group Authorization</a:t>
            </a:r>
          </a:p>
          <a:p>
            <a:pPr lvl="1"/>
            <a:r>
              <a:rPr lang="en-US" dirty="0"/>
              <a:t>Selects </a:t>
            </a:r>
            <a:r>
              <a:rPr lang="en-US" b="1" u="sng" dirty="0">
                <a:solidFill>
                  <a:srgbClr val="FF3300"/>
                </a:solidFill>
              </a:rPr>
              <a:t>Reservation Preferences</a:t>
            </a:r>
            <a:r>
              <a:rPr lang="en-US" dirty="0"/>
              <a:t>**** and transmits them via DTS Email to the local TMC</a:t>
            </a:r>
          </a:p>
          <a:p>
            <a:pPr lvl="1"/>
            <a:r>
              <a:rPr lang="en-US" dirty="0"/>
              <a:t>Selects the appropriate LOA</a:t>
            </a:r>
          </a:p>
          <a:p>
            <a:pPr lvl="1"/>
            <a:r>
              <a:rPr lang="en-US" dirty="0"/>
              <a:t>Enters and Distributes expenses</a:t>
            </a:r>
          </a:p>
          <a:p>
            <a:pPr lvl="1"/>
            <a:r>
              <a:rPr lang="en-US" dirty="0"/>
              <a:t>Justifies any pre-audit flags</a:t>
            </a:r>
          </a:p>
          <a:p>
            <a:pPr lvl="1"/>
            <a:r>
              <a:rPr lang="en-US" dirty="0"/>
              <a:t>Stamps the document SIGNED</a:t>
            </a:r>
          </a:p>
        </p:txBody>
      </p:sp>
      <p:sp>
        <p:nvSpPr>
          <p:cNvPr id="4" name="Slide Number Placeholder 3">
            <a:extLst>
              <a:ext uri="{FF2B5EF4-FFF2-40B4-BE49-F238E27FC236}">
                <a16:creationId xmlns:a16="http://schemas.microsoft.com/office/drawing/2014/main" id="{161D4F86-835B-44BD-AD29-2AD662EE399B}"/>
              </a:ext>
            </a:extLst>
          </p:cNvPr>
          <p:cNvSpPr>
            <a:spLocks noGrp="1"/>
          </p:cNvSpPr>
          <p:nvPr>
            <p:ph type="sldNum" sz="quarter" idx="10"/>
          </p:nvPr>
        </p:nvSpPr>
        <p:spPr/>
        <p:txBody>
          <a:bodyPr/>
          <a:lstStyle/>
          <a:p>
            <a:pPr>
              <a:defRPr/>
            </a:pPr>
            <a:fld id="{7D187A4C-A87B-41AC-8A01-0B3AA42528A5}" type="slidenum">
              <a:rPr lang="en-US" smtClean="0"/>
              <a:pPr>
                <a:defRPr/>
              </a:pPr>
              <a:t>10</a:t>
            </a:fld>
            <a:endParaRPr lang="en-US"/>
          </a:p>
        </p:txBody>
      </p:sp>
      <p:sp>
        <p:nvSpPr>
          <p:cNvPr id="5" name="TextBox 4">
            <a:extLst>
              <a:ext uri="{FF2B5EF4-FFF2-40B4-BE49-F238E27FC236}">
                <a16:creationId xmlns:a16="http://schemas.microsoft.com/office/drawing/2014/main" id="{7E6552A5-5C8C-4001-9BC4-32BCAF28847B}"/>
              </a:ext>
            </a:extLst>
          </p:cNvPr>
          <p:cNvSpPr txBox="1"/>
          <p:nvPr/>
        </p:nvSpPr>
        <p:spPr>
          <a:xfrm>
            <a:off x="8077200" y="5410200"/>
            <a:ext cx="3200400" cy="917575"/>
          </a:xfrm>
          <a:prstGeom prst="rect">
            <a:avLst/>
          </a:prstGeom>
          <a:solidFill>
            <a:schemeClr val="bg1"/>
          </a:solidFill>
          <a:ln>
            <a:solidFill>
              <a:schemeClr val="tx1"/>
            </a:solidFill>
          </a:ln>
        </p:spPr>
        <p:txBody>
          <a:bodyPr wrap="square" rtlCol="0" anchor="ctr">
            <a:normAutofit/>
          </a:bodyPr>
          <a:lstStyle/>
          <a:p>
            <a:r>
              <a:rPr lang="en-US" sz="1400" i="0" u="sng" dirty="0">
                <a:solidFill>
                  <a:srgbClr val="FF3300"/>
                </a:solidFill>
                <a:latin typeface="+mj-lt"/>
              </a:rPr>
              <a:t>**** Reservations cannot be booked in DTS for Group Authorizations</a:t>
            </a:r>
            <a:r>
              <a:rPr lang="en-US" sz="1400" b="0" i="0" dirty="0">
                <a:latin typeface="+mj-lt"/>
              </a:rPr>
              <a:t>, only preferences can be identified.</a:t>
            </a:r>
          </a:p>
        </p:txBody>
      </p:sp>
    </p:spTree>
    <p:extLst>
      <p:ext uri="{BB962C8B-B14F-4D97-AF65-F5344CB8AC3E}">
        <p14:creationId xmlns:p14="http://schemas.microsoft.com/office/powerpoint/2010/main" val="3986163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A7B2-3B31-406D-A931-F6AAE1E57C9D}"/>
              </a:ext>
            </a:extLst>
          </p:cNvPr>
          <p:cNvSpPr>
            <a:spLocks noGrp="1"/>
          </p:cNvSpPr>
          <p:nvPr>
            <p:ph type="title"/>
          </p:nvPr>
        </p:nvSpPr>
        <p:spPr/>
        <p:txBody>
          <a:bodyPr/>
          <a:lstStyle/>
          <a:p>
            <a:r>
              <a:rPr lang="en-US" dirty="0"/>
              <a:t>Group Authorization Process (cont.)</a:t>
            </a:r>
          </a:p>
        </p:txBody>
      </p:sp>
      <p:sp>
        <p:nvSpPr>
          <p:cNvPr id="3" name="Content Placeholder 2">
            <a:extLst>
              <a:ext uri="{FF2B5EF4-FFF2-40B4-BE49-F238E27FC236}">
                <a16:creationId xmlns:a16="http://schemas.microsoft.com/office/drawing/2014/main" id="{0B9680B9-6DA0-4AD6-97B2-BDB43597C309}"/>
              </a:ext>
            </a:extLst>
          </p:cNvPr>
          <p:cNvSpPr>
            <a:spLocks noGrp="1"/>
          </p:cNvSpPr>
          <p:nvPr>
            <p:ph idx="1"/>
          </p:nvPr>
        </p:nvSpPr>
        <p:spPr/>
        <p:txBody>
          <a:bodyPr/>
          <a:lstStyle/>
          <a:p>
            <a:r>
              <a:rPr lang="en-US" dirty="0"/>
              <a:t>After the document is stamped SIGNED, it will route through the approval process.</a:t>
            </a:r>
          </a:p>
          <a:p>
            <a:endParaRPr lang="en-US" dirty="0"/>
          </a:p>
          <a:p>
            <a:r>
              <a:rPr lang="en-US" dirty="0"/>
              <a:t>Once the Approving Official applies the APPROVED stamp, DTS will spawn an individual authorization for each traveler that was identified on the document.</a:t>
            </a:r>
          </a:p>
          <a:p>
            <a:pPr lvl="1"/>
            <a:endParaRPr lang="en-US" dirty="0"/>
          </a:p>
          <a:p>
            <a:r>
              <a:rPr lang="en-US" dirty="0"/>
              <a:t>Until the Group Authorization is locked, these spawned authorizations will not be editable.</a:t>
            </a:r>
          </a:p>
          <a:p>
            <a:pPr lvl="1"/>
            <a:r>
              <a:rPr lang="en-US" dirty="0"/>
              <a:t>This is to allow the Primary Traveler to make amendments to the original Group Authorization.</a:t>
            </a:r>
          </a:p>
          <a:p>
            <a:pPr lvl="1"/>
            <a:r>
              <a:rPr lang="en-US" dirty="0"/>
              <a:t>Any approved amendments will update each individually spawned authorization.</a:t>
            </a:r>
          </a:p>
          <a:p>
            <a:pPr lvl="1"/>
            <a:endParaRPr lang="en-US" dirty="0"/>
          </a:p>
          <a:p>
            <a:endParaRPr lang="en-US" dirty="0"/>
          </a:p>
        </p:txBody>
      </p:sp>
      <p:sp>
        <p:nvSpPr>
          <p:cNvPr id="4" name="Slide Number Placeholder 3">
            <a:extLst>
              <a:ext uri="{FF2B5EF4-FFF2-40B4-BE49-F238E27FC236}">
                <a16:creationId xmlns:a16="http://schemas.microsoft.com/office/drawing/2014/main" id="{7C7BFB60-290C-4824-A429-24D812FD2C8B}"/>
              </a:ext>
            </a:extLst>
          </p:cNvPr>
          <p:cNvSpPr>
            <a:spLocks noGrp="1"/>
          </p:cNvSpPr>
          <p:nvPr>
            <p:ph type="sldNum" sz="quarter" idx="10"/>
          </p:nvPr>
        </p:nvSpPr>
        <p:spPr/>
        <p:txBody>
          <a:bodyPr/>
          <a:lstStyle/>
          <a:p>
            <a:pPr>
              <a:defRPr/>
            </a:pPr>
            <a:fld id="{7D187A4C-A87B-41AC-8A01-0B3AA42528A5}" type="slidenum">
              <a:rPr lang="en-US" smtClean="0"/>
              <a:pPr>
                <a:defRPr/>
              </a:pPr>
              <a:t>11</a:t>
            </a:fld>
            <a:endParaRPr lang="en-US"/>
          </a:p>
        </p:txBody>
      </p:sp>
    </p:spTree>
    <p:extLst>
      <p:ext uri="{BB962C8B-B14F-4D97-AF65-F5344CB8AC3E}">
        <p14:creationId xmlns:p14="http://schemas.microsoft.com/office/powerpoint/2010/main" val="2879857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A7C7-1FFF-4E14-860F-11B83E114FFE}"/>
              </a:ext>
            </a:extLst>
          </p:cNvPr>
          <p:cNvSpPr>
            <a:spLocks noGrp="1"/>
          </p:cNvSpPr>
          <p:nvPr>
            <p:ph type="title"/>
          </p:nvPr>
        </p:nvSpPr>
        <p:spPr/>
        <p:txBody>
          <a:bodyPr/>
          <a:lstStyle/>
          <a:p>
            <a:r>
              <a:rPr lang="en-US" dirty="0"/>
              <a:t>Group Authorization Process (cont.)</a:t>
            </a:r>
          </a:p>
        </p:txBody>
      </p:sp>
      <p:sp>
        <p:nvSpPr>
          <p:cNvPr id="3" name="Content Placeholder 2">
            <a:extLst>
              <a:ext uri="{FF2B5EF4-FFF2-40B4-BE49-F238E27FC236}">
                <a16:creationId xmlns:a16="http://schemas.microsoft.com/office/drawing/2014/main" id="{DB0530EA-3954-41FF-8C63-D9DFCF7BAE80}"/>
              </a:ext>
            </a:extLst>
          </p:cNvPr>
          <p:cNvSpPr>
            <a:spLocks noGrp="1"/>
          </p:cNvSpPr>
          <p:nvPr>
            <p:ph idx="1"/>
          </p:nvPr>
        </p:nvSpPr>
        <p:spPr/>
        <p:txBody>
          <a:bodyPr/>
          <a:lstStyle/>
          <a:p>
            <a:r>
              <a:rPr lang="en-US" dirty="0"/>
              <a:t>Once the travel has been completed, the Group Authorization can be locked.</a:t>
            </a:r>
          </a:p>
          <a:p>
            <a:pPr lvl="1"/>
            <a:r>
              <a:rPr lang="en-US" dirty="0"/>
              <a:t>Once locked, the Group Authorization cannot be unlocked.</a:t>
            </a:r>
          </a:p>
          <a:p>
            <a:endParaRPr lang="en-US" dirty="0"/>
          </a:p>
          <a:p>
            <a:r>
              <a:rPr lang="en-US" dirty="0"/>
              <a:t>Locking a Group Authorization unlocks each individually spawned authorization.</a:t>
            </a:r>
          </a:p>
          <a:p>
            <a:endParaRPr lang="en-US" dirty="0"/>
          </a:p>
          <a:p>
            <a:r>
              <a:rPr lang="en-US" dirty="0"/>
              <a:t>Once unlocked, amendments can be made to the spawned authorizations as needed or vouchers can be created.</a:t>
            </a:r>
          </a:p>
        </p:txBody>
      </p:sp>
      <p:sp>
        <p:nvSpPr>
          <p:cNvPr id="4" name="Slide Number Placeholder 3">
            <a:extLst>
              <a:ext uri="{FF2B5EF4-FFF2-40B4-BE49-F238E27FC236}">
                <a16:creationId xmlns:a16="http://schemas.microsoft.com/office/drawing/2014/main" id="{043D8448-37A3-409C-BD69-AB68F4D4FF38}"/>
              </a:ext>
            </a:extLst>
          </p:cNvPr>
          <p:cNvSpPr>
            <a:spLocks noGrp="1"/>
          </p:cNvSpPr>
          <p:nvPr>
            <p:ph type="sldNum" sz="quarter" idx="10"/>
          </p:nvPr>
        </p:nvSpPr>
        <p:spPr/>
        <p:txBody>
          <a:bodyPr/>
          <a:lstStyle/>
          <a:p>
            <a:pPr>
              <a:defRPr/>
            </a:pPr>
            <a:fld id="{7D187A4C-A87B-41AC-8A01-0B3AA42528A5}" type="slidenum">
              <a:rPr lang="en-US" smtClean="0"/>
              <a:pPr>
                <a:defRPr/>
              </a:pPr>
              <a:t>12</a:t>
            </a:fld>
            <a:endParaRPr lang="en-US"/>
          </a:p>
        </p:txBody>
      </p:sp>
    </p:spTree>
    <p:extLst>
      <p:ext uri="{BB962C8B-B14F-4D97-AF65-F5344CB8AC3E}">
        <p14:creationId xmlns:p14="http://schemas.microsoft.com/office/powerpoint/2010/main" val="110534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6772-C96E-4E12-AA2A-5D68D3422F63}"/>
              </a:ext>
            </a:extLst>
          </p:cNvPr>
          <p:cNvSpPr>
            <a:spLocks noGrp="1"/>
          </p:cNvSpPr>
          <p:nvPr>
            <p:ph type="title"/>
          </p:nvPr>
        </p:nvSpPr>
        <p:spPr/>
        <p:txBody>
          <a:bodyPr/>
          <a:lstStyle/>
          <a:p>
            <a:r>
              <a:rPr lang="en-US" dirty="0"/>
              <a:t>Group Authorization – Create</a:t>
            </a:r>
          </a:p>
        </p:txBody>
      </p:sp>
      <p:pic>
        <p:nvPicPr>
          <p:cNvPr id="5" name="Content Placeholder 4">
            <a:extLst>
              <a:ext uri="{FF2B5EF4-FFF2-40B4-BE49-F238E27FC236}">
                <a16:creationId xmlns:a16="http://schemas.microsoft.com/office/drawing/2014/main" id="{DBB62F7D-23AB-425D-9465-A273B2C105EB}"/>
              </a:ext>
            </a:extLst>
          </p:cNvPr>
          <p:cNvPicPr>
            <a:picLocks noGrp="1" noChangeAspect="1"/>
          </p:cNvPicPr>
          <p:nvPr>
            <p:ph idx="1"/>
          </p:nvPr>
        </p:nvPicPr>
        <p:blipFill>
          <a:blip r:embed="rId2"/>
          <a:stretch>
            <a:fillRect/>
          </a:stretch>
        </p:blipFill>
        <p:spPr>
          <a:xfrm>
            <a:off x="1855704" y="1454150"/>
            <a:ext cx="8464717" cy="4873625"/>
          </a:xfrm>
          <a:prstGeom prst="rect">
            <a:avLst/>
          </a:prstGeom>
        </p:spPr>
      </p:pic>
      <p:sp>
        <p:nvSpPr>
          <p:cNvPr id="4" name="Slide Number Placeholder 3">
            <a:extLst>
              <a:ext uri="{FF2B5EF4-FFF2-40B4-BE49-F238E27FC236}">
                <a16:creationId xmlns:a16="http://schemas.microsoft.com/office/drawing/2014/main" id="{6AAEB06D-2C5F-47FD-A8A6-41355728EB06}"/>
              </a:ext>
            </a:extLst>
          </p:cNvPr>
          <p:cNvSpPr>
            <a:spLocks noGrp="1"/>
          </p:cNvSpPr>
          <p:nvPr>
            <p:ph type="sldNum" sz="quarter" idx="10"/>
          </p:nvPr>
        </p:nvSpPr>
        <p:spPr/>
        <p:txBody>
          <a:bodyPr/>
          <a:lstStyle/>
          <a:p>
            <a:pPr>
              <a:defRPr/>
            </a:pPr>
            <a:fld id="{7D187A4C-A87B-41AC-8A01-0B3AA42528A5}" type="slidenum">
              <a:rPr lang="en-US" smtClean="0"/>
              <a:pPr>
                <a:defRPr/>
              </a:pPr>
              <a:t>13</a:t>
            </a:fld>
            <a:endParaRPr lang="en-US"/>
          </a:p>
        </p:txBody>
      </p:sp>
      <p:sp>
        <p:nvSpPr>
          <p:cNvPr id="6" name="Arrow: Left 5">
            <a:extLst>
              <a:ext uri="{FF2B5EF4-FFF2-40B4-BE49-F238E27FC236}">
                <a16:creationId xmlns:a16="http://schemas.microsoft.com/office/drawing/2014/main" id="{8AC41231-8973-44F8-9EEA-6DC410489C17}"/>
              </a:ext>
            </a:extLst>
          </p:cNvPr>
          <p:cNvSpPr/>
          <p:nvPr/>
        </p:nvSpPr>
        <p:spPr bwMode="auto">
          <a:xfrm>
            <a:off x="9829800" y="5638800"/>
            <a:ext cx="762000" cy="457200"/>
          </a:xfrm>
          <a:prstGeom prst="left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4196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BCA2D-9D0D-4491-B4CF-DD606A2826F9}"/>
              </a:ext>
            </a:extLst>
          </p:cNvPr>
          <p:cNvSpPr>
            <a:spLocks noGrp="1"/>
          </p:cNvSpPr>
          <p:nvPr>
            <p:ph type="title"/>
          </p:nvPr>
        </p:nvSpPr>
        <p:spPr/>
        <p:txBody>
          <a:bodyPr/>
          <a:lstStyle/>
          <a:p>
            <a:r>
              <a:rPr lang="en-US" dirty="0"/>
              <a:t>Group Authorization – Create Itinerary</a:t>
            </a:r>
          </a:p>
        </p:txBody>
      </p:sp>
      <p:pic>
        <p:nvPicPr>
          <p:cNvPr id="5" name="Content Placeholder 4">
            <a:extLst>
              <a:ext uri="{FF2B5EF4-FFF2-40B4-BE49-F238E27FC236}">
                <a16:creationId xmlns:a16="http://schemas.microsoft.com/office/drawing/2014/main" id="{0C73CD10-1AB0-4150-92EB-E714E3DF2F7A}"/>
              </a:ext>
            </a:extLst>
          </p:cNvPr>
          <p:cNvPicPr>
            <a:picLocks noGrp="1" noChangeAspect="1"/>
          </p:cNvPicPr>
          <p:nvPr>
            <p:ph idx="1"/>
          </p:nvPr>
        </p:nvPicPr>
        <p:blipFill>
          <a:blip r:embed="rId2"/>
          <a:stretch>
            <a:fillRect/>
          </a:stretch>
        </p:blipFill>
        <p:spPr>
          <a:xfrm>
            <a:off x="190499" y="1600200"/>
            <a:ext cx="5958322" cy="3881563"/>
          </a:xfrm>
          <a:prstGeom prst="rect">
            <a:avLst/>
          </a:prstGeom>
        </p:spPr>
      </p:pic>
      <p:sp>
        <p:nvSpPr>
          <p:cNvPr id="4" name="Slide Number Placeholder 3">
            <a:extLst>
              <a:ext uri="{FF2B5EF4-FFF2-40B4-BE49-F238E27FC236}">
                <a16:creationId xmlns:a16="http://schemas.microsoft.com/office/drawing/2014/main" id="{B2741D32-0E28-4BCC-8AFF-7C1A485E3E73}"/>
              </a:ext>
            </a:extLst>
          </p:cNvPr>
          <p:cNvSpPr>
            <a:spLocks noGrp="1"/>
          </p:cNvSpPr>
          <p:nvPr>
            <p:ph type="sldNum" sz="quarter" idx="10"/>
          </p:nvPr>
        </p:nvSpPr>
        <p:spPr/>
        <p:txBody>
          <a:bodyPr/>
          <a:lstStyle/>
          <a:p>
            <a:pPr>
              <a:defRPr/>
            </a:pPr>
            <a:fld id="{7D187A4C-A87B-41AC-8A01-0B3AA42528A5}" type="slidenum">
              <a:rPr lang="en-US" smtClean="0"/>
              <a:pPr>
                <a:defRPr/>
              </a:pPr>
              <a:t>14</a:t>
            </a:fld>
            <a:endParaRPr lang="en-US"/>
          </a:p>
        </p:txBody>
      </p:sp>
      <p:pic>
        <p:nvPicPr>
          <p:cNvPr id="6" name="Content Placeholder 4">
            <a:extLst>
              <a:ext uri="{FF2B5EF4-FFF2-40B4-BE49-F238E27FC236}">
                <a16:creationId xmlns:a16="http://schemas.microsoft.com/office/drawing/2014/main" id="{2603638E-CB4F-4FCF-8F24-6E960E8F8893}"/>
              </a:ext>
            </a:extLst>
          </p:cNvPr>
          <p:cNvPicPr>
            <a:picLocks noChangeAspect="1"/>
          </p:cNvPicPr>
          <p:nvPr/>
        </p:nvPicPr>
        <p:blipFill>
          <a:blip r:embed="rId3"/>
          <a:stretch>
            <a:fillRect/>
          </a:stretch>
        </p:blipFill>
        <p:spPr bwMode="auto">
          <a:xfrm>
            <a:off x="6538723" y="1600200"/>
            <a:ext cx="5453253" cy="4195191"/>
          </a:xfrm>
          <a:prstGeom prst="rect">
            <a:avLst/>
          </a:prstGeom>
          <a:noFill/>
          <a:ln w="9525">
            <a:noFill/>
            <a:miter lim="800000"/>
            <a:headEnd/>
            <a:tailEnd/>
          </a:ln>
        </p:spPr>
      </p:pic>
      <p:sp>
        <p:nvSpPr>
          <p:cNvPr id="7" name="TextBox 6">
            <a:extLst>
              <a:ext uri="{FF2B5EF4-FFF2-40B4-BE49-F238E27FC236}">
                <a16:creationId xmlns:a16="http://schemas.microsoft.com/office/drawing/2014/main" id="{71BCBD0C-094A-452A-985E-6F9FEFF2D4B8}"/>
              </a:ext>
            </a:extLst>
          </p:cNvPr>
          <p:cNvSpPr txBox="1"/>
          <p:nvPr/>
        </p:nvSpPr>
        <p:spPr>
          <a:xfrm>
            <a:off x="4958257" y="4998600"/>
            <a:ext cx="2381128" cy="1036343"/>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Group Itinerary page will look similar to the Authorization’s Itinerary page.</a:t>
            </a:r>
          </a:p>
        </p:txBody>
      </p:sp>
    </p:spTree>
    <p:extLst>
      <p:ext uri="{BB962C8B-B14F-4D97-AF65-F5344CB8AC3E}">
        <p14:creationId xmlns:p14="http://schemas.microsoft.com/office/powerpoint/2010/main" val="1815822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CCBE-E4AD-4D1A-8647-2FA6B0ABEE5C}"/>
              </a:ext>
            </a:extLst>
          </p:cNvPr>
          <p:cNvSpPr>
            <a:spLocks noGrp="1"/>
          </p:cNvSpPr>
          <p:nvPr>
            <p:ph type="title"/>
          </p:nvPr>
        </p:nvSpPr>
        <p:spPr/>
        <p:txBody>
          <a:bodyPr/>
          <a:lstStyle/>
          <a:p>
            <a:r>
              <a:rPr lang="en-US" dirty="0"/>
              <a:t>Group Authorization – Create Itinerary</a:t>
            </a:r>
          </a:p>
        </p:txBody>
      </p:sp>
      <p:pic>
        <p:nvPicPr>
          <p:cNvPr id="5" name="Content Placeholder 4">
            <a:extLst>
              <a:ext uri="{FF2B5EF4-FFF2-40B4-BE49-F238E27FC236}">
                <a16:creationId xmlns:a16="http://schemas.microsoft.com/office/drawing/2014/main" id="{6FD4DBCE-F5D1-4100-B951-24124E3ADF57}"/>
              </a:ext>
            </a:extLst>
          </p:cNvPr>
          <p:cNvPicPr>
            <a:picLocks noGrp="1" noChangeAspect="1"/>
          </p:cNvPicPr>
          <p:nvPr>
            <p:ph idx="1"/>
          </p:nvPr>
        </p:nvPicPr>
        <p:blipFill>
          <a:blip r:embed="rId2"/>
          <a:stretch>
            <a:fillRect/>
          </a:stretch>
        </p:blipFill>
        <p:spPr>
          <a:xfrm>
            <a:off x="1042987" y="1905000"/>
            <a:ext cx="10106025" cy="2028825"/>
          </a:xfrm>
          <a:prstGeom prst="rect">
            <a:avLst/>
          </a:prstGeom>
        </p:spPr>
      </p:pic>
      <p:sp>
        <p:nvSpPr>
          <p:cNvPr id="4" name="Slide Number Placeholder 3">
            <a:extLst>
              <a:ext uri="{FF2B5EF4-FFF2-40B4-BE49-F238E27FC236}">
                <a16:creationId xmlns:a16="http://schemas.microsoft.com/office/drawing/2014/main" id="{D3882DEF-F276-4822-B9E8-3D7AC8621C2F}"/>
              </a:ext>
            </a:extLst>
          </p:cNvPr>
          <p:cNvSpPr>
            <a:spLocks noGrp="1"/>
          </p:cNvSpPr>
          <p:nvPr>
            <p:ph type="sldNum" sz="quarter" idx="10"/>
          </p:nvPr>
        </p:nvSpPr>
        <p:spPr/>
        <p:txBody>
          <a:bodyPr/>
          <a:lstStyle/>
          <a:p>
            <a:pPr>
              <a:defRPr/>
            </a:pPr>
            <a:fld id="{7D187A4C-A87B-41AC-8A01-0B3AA42528A5}" type="slidenum">
              <a:rPr lang="en-US" smtClean="0"/>
              <a:pPr>
                <a:defRPr/>
              </a:pPr>
              <a:t>15</a:t>
            </a:fld>
            <a:endParaRPr lang="en-US"/>
          </a:p>
        </p:txBody>
      </p:sp>
      <p:sp>
        <p:nvSpPr>
          <p:cNvPr id="6" name="Arrow: Up 5">
            <a:extLst>
              <a:ext uri="{FF2B5EF4-FFF2-40B4-BE49-F238E27FC236}">
                <a16:creationId xmlns:a16="http://schemas.microsoft.com/office/drawing/2014/main" id="{25954EDF-C15C-4BE9-AF38-F82B83F957A7}"/>
              </a:ext>
            </a:extLst>
          </p:cNvPr>
          <p:cNvSpPr/>
          <p:nvPr/>
        </p:nvSpPr>
        <p:spPr bwMode="auto">
          <a:xfrm>
            <a:off x="7239000" y="3629025"/>
            <a:ext cx="381000" cy="609600"/>
          </a:xfrm>
          <a:prstGeom prst="up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7" name="Arrow: Up 6">
            <a:extLst>
              <a:ext uri="{FF2B5EF4-FFF2-40B4-BE49-F238E27FC236}">
                <a16:creationId xmlns:a16="http://schemas.microsoft.com/office/drawing/2014/main" id="{FCE5343E-DBAC-4849-81FB-49099F135D92}"/>
              </a:ext>
            </a:extLst>
          </p:cNvPr>
          <p:cNvSpPr/>
          <p:nvPr/>
        </p:nvSpPr>
        <p:spPr bwMode="auto">
          <a:xfrm>
            <a:off x="9448800" y="3629025"/>
            <a:ext cx="381000" cy="609600"/>
          </a:xfrm>
          <a:prstGeom prst="up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8" name="TextBox 7">
            <a:extLst>
              <a:ext uri="{FF2B5EF4-FFF2-40B4-BE49-F238E27FC236}">
                <a16:creationId xmlns:a16="http://schemas.microsoft.com/office/drawing/2014/main" id="{AC9511D4-A07E-4775-A949-A56ACC0581A4}"/>
              </a:ext>
            </a:extLst>
          </p:cNvPr>
          <p:cNvSpPr txBox="1"/>
          <p:nvPr/>
        </p:nvSpPr>
        <p:spPr>
          <a:xfrm>
            <a:off x="6246338" y="4631032"/>
            <a:ext cx="2747323" cy="1331618"/>
          </a:xfrm>
          <a:prstGeom prst="rect">
            <a:avLst/>
          </a:prstGeom>
          <a:solidFill>
            <a:schemeClr val="bg1"/>
          </a:solidFill>
          <a:ln>
            <a:solidFill>
              <a:schemeClr val="tx1"/>
            </a:solidFill>
          </a:ln>
        </p:spPr>
        <p:txBody>
          <a:bodyPr wrap="square" rtlCol="0" anchor="ctr">
            <a:normAutofit lnSpcReduction="10000"/>
          </a:bodyPr>
          <a:lstStyle/>
          <a:p>
            <a:r>
              <a:rPr lang="en-US" sz="1400" b="0" i="0" dirty="0">
                <a:latin typeface="+mj-lt"/>
              </a:rPr>
              <a:t>Selecting the method of transportation will help DTS guide the user to the proper place in the Reservation Module so that the </a:t>
            </a:r>
            <a:r>
              <a:rPr lang="en-US" sz="1400" i="0" u="sng" dirty="0">
                <a:solidFill>
                  <a:srgbClr val="FF3300"/>
                </a:solidFill>
                <a:latin typeface="+mj-lt"/>
              </a:rPr>
              <a:t>preferences</a:t>
            </a:r>
            <a:r>
              <a:rPr lang="en-US" sz="1400" b="0" i="0" dirty="0">
                <a:latin typeface="+mj-lt"/>
              </a:rPr>
              <a:t> can be identified.</a:t>
            </a:r>
          </a:p>
        </p:txBody>
      </p:sp>
    </p:spTree>
    <p:extLst>
      <p:ext uri="{BB962C8B-B14F-4D97-AF65-F5344CB8AC3E}">
        <p14:creationId xmlns:p14="http://schemas.microsoft.com/office/powerpoint/2010/main" val="316002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EDF7-6F58-4563-878D-ADA4F5832EF8}"/>
              </a:ext>
            </a:extLst>
          </p:cNvPr>
          <p:cNvSpPr>
            <a:spLocks noGrp="1"/>
          </p:cNvSpPr>
          <p:nvPr>
            <p:ph type="title"/>
          </p:nvPr>
        </p:nvSpPr>
        <p:spPr/>
        <p:txBody>
          <a:bodyPr/>
          <a:lstStyle/>
          <a:p>
            <a:r>
              <a:rPr lang="en-US" dirty="0"/>
              <a:t>Group Authorization – Create Itinerary</a:t>
            </a:r>
          </a:p>
        </p:txBody>
      </p:sp>
      <p:sp>
        <p:nvSpPr>
          <p:cNvPr id="4" name="Slide Number Placeholder 3">
            <a:extLst>
              <a:ext uri="{FF2B5EF4-FFF2-40B4-BE49-F238E27FC236}">
                <a16:creationId xmlns:a16="http://schemas.microsoft.com/office/drawing/2014/main" id="{52C3EEBF-F8FB-4EA2-98D0-F40520C2912D}"/>
              </a:ext>
            </a:extLst>
          </p:cNvPr>
          <p:cNvSpPr>
            <a:spLocks noGrp="1"/>
          </p:cNvSpPr>
          <p:nvPr>
            <p:ph type="sldNum" sz="quarter" idx="10"/>
          </p:nvPr>
        </p:nvSpPr>
        <p:spPr/>
        <p:txBody>
          <a:bodyPr/>
          <a:lstStyle/>
          <a:p>
            <a:pPr>
              <a:defRPr/>
            </a:pPr>
            <a:fld id="{7D187A4C-A87B-41AC-8A01-0B3AA42528A5}" type="slidenum">
              <a:rPr lang="en-US" smtClean="0"/>
              <a:pPr>
                <a:defRPr/>
              </a:pPr>
              <a:t>16</a:t>
            </a:fld>
            <a:endParaRPr lang="en-US"/>
          </a:p>
        </p:txBody>
      </p:sp>
      <p:pic>
        <p:nvPicPr>
          <p:cNvPr id="8" name="Content Placeholder 7">
            <a:extLst>
              <a:ext uri="{FF2B5EF4-FFF2-40B4-BE49-F238E27FC236}">
                <a16:creationId xmlns:a16="http://schemas.microsoft.com/office/drawing/2014/main" id="{545F263E-8EB8-4B93-B294-CDE0546EB585}"/>
              </a:ext>
            </a:extLst>
          </p:cNvPr>
          <p:cNvPicPr>
            <a:picLocks noGrp="1" noChangeAspect="1"/>
          </p:cNvPicPr>
          <p:nvPr>
            <p:ph idx="1"/>
          </p:nvPr>
        </p:nvPicPr>
        <p:blipFill>
          <a:blip r:embed="rId2"/>
          <a:stretch>
            <a:fillRect/>
          </a:stretch>
        </p:blipFill>
        <p:spPr>
          <a:xfrm>
            <a:off x="1315972" y="1454150"/>
            <a:ext cx="9544181" cy="4873625"/>
          </a:xfrm>
          <a:prstGeom prst="rect">
            <a:avLst/>
          </a:prstGeom>
        </p:spPr>
      </p:pic>
      <p:sp>
        <p:nvSpPr>
          <p:cNvPr id="9" name="TextBox 8">
            <a:extLst>
              <a:ext uri="{FF2B5EF4-FFF2-40B4-BE49-F238E27FC236}">
                <a16:creationId xmlns:a16="http://schemas.microsoft.com/office/drawing/2014/main" id="{F8A06ACD-433C-4BC1-A0CA-FF02E40E96E4}"/>
              </a:ext>
            </a:extLst>
          </p:cNvPr>
          <p:cNvSpPr txBox="1"/>
          <p:nvPr/>
        </p:nvSpPr>
        <p:spPr>
          <a:xfrm>
            <a:off x="8331662" y="2348206"/>
            <a:ext cx="2747323" cy="1918993"/>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Users will notice slight variations to Authorizations, such as field placement, under the Group Trip Overview.</a:t>
            </a:r>
          </a:p>
          <a:p>
            <a:endParaRPr lang="en-US" sz="1400" b="0" i="0" dirty="0">
              <a:latin typeface="+mj-lt"/>
            </a:endParaRPr>
          </a:p>
          <a:p>
            <a:r>
              <a:rPr lang="en-US" sz="1400" b="0" i="0" dirty="0">
                <a:latin typeface="+mj-lt"/>
              </a:rPr>
              <a:t>The page will function similarly and can be modified using the drop-down fields.</a:t>
            </a:r>
          </a:p>
        </p:txBody>
      </p:sp>
      <p:sp>
        <p:nvSpPr>
          <p:cNvPr id="10" name="Rectangle 9">
            <a:extLst>
              <a:ext uri="{FF2B5EF4-FFF2-40B4-BE49-F238E27FC236}">
                <a16:creationId xmlns:a16="http://schemas.microsoft.com/office/drawing/2014/main" id="{F1E84D3C-F21C-4BB0-93EE-B3B382623503}"/>
              </a:ext>
            </a:extLst>
          </p:cNvPr>
          <p:cNvSpPr/>
          <p:nvPr/>
        </p:nvSpPr>
        <p:spPr bwMode="auto">
          <a:xfrm>
            <a:off x="1515754" y="2667000"/>
            <a:ext cx="5418446" cy="1676400"/>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419008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F8E9-30D3-40D3-9F26-EDB334E9E8A6}"/>
              </a:ext>
            </a:extLst>
          </p:cNvPr>
          <p:cNvSpPr>
            <a:spLocks noGrp="1"/>
          </p:cNvSpPr>
          <p:nvPr>
            <p:ph type="title"/>
          </p:nvPr>
        </p:nvSpPr>
        <p:spPr/>
        <p:txBody>
          <a:bodyPr/>
          <a:lstStyle/>
          <a:p>
            <a:r>
              <a:rPr lang="en-US" dirty="0"/>
              <a:t>Group Authorization – Create Itinerary</a:t>
            </a:r>
          </a:p>
        </p:txBody>
      </p:sp>
      <p:pic>
        <p:nvPicPr>
          <p:cNvPr id="5" name="Content Placeholder 4">
            <a:extLst>
              <a:ext uri="{FF2B5EF4-FFF2-40B4-BE49-F238E27FC236}">
                <a16:creationId xmlns:a16="http://schemas.microsoft.com/office/drawing/2014/main" id="{E18E4968-4089-45BB-9468-D620F90815F7}"/>
              </a:ext>
            </a:extLst>
          </p:cNvPr>
          <p:cNvPicPr>
            <a:picLocks noGrp="1" noChangeAspect="1"/>
          </p:cNvPicPr>
          <p:nvPr>
            <p:ph idx="1"/>
          </p:nvPr>
        </p:nvPicPr>
        <p:blipFill>
          <a:blip r:embed="rId2"/>
          <a:stretch>
            <a:fillRect/>
          </a:stretch>
        </p:blipFill>
        <p:spPr>
          <a:xfrm>
            <a:off x="1006475" y="2000250"/>
            <a:ext cx="10163175" cy="3781425"/>
          </a:xfrm>
          <a:prstGeom prst="rect">
            <a:avLst/>
          </a:prstGeom>
        </p:spPr>
      </p:pic>
      <p:sp>
        <p:nvSpPr>
          <p:cNvPr id="4" name="Slide Number Placeholder 3">
            <a:extLst>
              <a:ext uri="{FF2B5EF4-FFF2-40B4-BE49-F238E27FC236}">
                <a16:creationId xmlns:a16="http://schemas.microsoft.com/office/drawing/2014/main" id="{D1ADC71B-255C-407C-8B2E-D540C9566166}"/>
              </a:ext>
            </a:extLst>
          </p:cNvPr>
          <p:cNvSpPr>
            <a:spLocks noGrp="1"/>
          </p:cNvSpPr>
          <p:nvPr>
            <p:ph type="sldNum" sz="quarter" idx="10"/>
          </p:nvPr>
        </p:nvSpPr>
        <p:spPr/>
        <p:txBody>
          <a:bodyPr/>
          <a:lstStyle/>
          <a:p>
            <a:pPr>
              <a:defRPr/>
            </a:pPr>
            <a:fld id="{7D187A4C-A87B-41AC-8A01-0B3AA42528A5}" type="slidenum">
              <a:rPr lang="en-US" smtClean="0"/>
              <a:pPr>
                <a:defRPr/>
              </a:pPr>
              <a:t>17</a:t>
            </a:fld>
            <a:endParaRPr lang="en-US"/>
          </a:p>
        </p:txBody>
      </p:sp>
      <p:sp>
        <p:nvSpPr>
          <p:cNvPr id="7" name="TextBox 6">
            <a:extLst>
              <a:ext uri="{FF2B5EF4-FFF2-40B4-BE49-F238E27FC236}">
                <a16:creationId xmlns:a16="http://schemas.microsoft.com/office/drawing/2014/main" id="{2788BEF9-0223-4627-A864-DDB79BDBA791}"/>
              </a:ext>
            </a:extLst>
          </p:cNvPr>
          <p:cNvSpPr txBox="1"/>
          <p:nvPr/>
        </p:nvSpPr>
        <p:spPr>
          <a:xfrm>
            <a:off x="8331662" y="2895600"/>
            <a:ext cx="2747323" cy="1371599"/>
          </a:xfrm>
          <a:prstGeom prst="rect">
            <a:avLst/>
          </a:prstGeom>
          <a:solidFill>
            <a:schemeClr val="bg1"/>
          </a:solidFill>
          <a:ln>
            <a:solidFill>
              <a:schemeClr val="tx1"/>
            </a:solidFill>
          </a:ln>
        </p:spPr>
        <p:txBody>
          <a:bodyPr wrap="square" rtlCol="0" anchor="ctr">
            <a:normAutofit lnSpcReduction="10000"/>
          </a:bodyPr>
          <a:lstStyle/>
          <a:p>
            <a:r>
              <a:rPr lang="en-US" sz="1400" b="0" i="0" dirty="0">
                <a:latin typeface="+mj-lt"/>
              </a:rPr>
              <a:t>Group Authorizations have limited trip types.</a:t>
            </a:r>
          </a:p>
          <a:p>
            <a:endParaRPr lang="en-US" sz="1400" b="0" i="0" dirty="0">
              <a:latin typeface="+mj-lt"/>
            </a:endParaRPr>
          </a:p>
          <a:p>
            <a:r>
              <a:rPr lang="en-US" sz="1400" b="0" i="0" dirty="0">
                <a:latin typeface="+mj-lt"/>
              </a:rPr>
              <a:t>Only Temporary Duty Travel (Routine) and Invitational Travel can be selected.</a:t>
            </a:r>
          </a:p>
        </p:txBody>
      </p:sp>
    </p:spTree>
    <p:extLst>
      <p:ext uri="{BB962C8B-B14F-4D97-AF65-F5344CB8AC3E}">
        <p14:creationId xmlns:p14="http://schemas.microsoft.com/office/powerpoint/2010/main" val="315485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77AF-2605-456B-A20C-3973BA42196C}"/>
              </a:ext>
            </a:extLst>
          </p:cNvPr>
          <p:cNvSpPr>
            <a:spLocks noGrp="1"/>
          </p:cNvSpPr>
          <p:nvPr>
            <p:ph type="title"/>
          </p:nvPr>
        </p:nvSpPr>
        <p:spPr/>
        <p:txBody>
          <a:bodyPr/>
          <a:lstStyle/>
          <a:p>
            <a:r>
              <a:rPr lang="en-US" dirty="0"/>
              <a:t>Group Authorization – Create Itinerary</a:t>
            </a:r>
          </a:p>
        </p:txBody>
      </p:sp>
      <p:pic>
        <p:nvPicPr>
          <p:cNvPr id="5" name="Content Placeholder 4">
            <a:extLst>
              <a:ext uri="{FF2B5EF4-FFF2-40B4-BE49-F238E27FC236}">
                <a16:creationId xmlns:a16="http://schemas.microsoft.com/office/drawing/2014/main" id="{0D03B34A-F42C-41B1-8EBC-45E49B6C132D}"/>
              </a:ext>
            </a:extLst>
          </p:cNvPr>
          <p:cNvPicPr>
            <a:picLocks noGrp="1" noChangeAspect="1"/>
          </p:cNvPicPr>
          <p:nvPr>
            <p:ph idx="1"/>
          </p:nvPr>
        </p:nvPicPr>
        <p:blipFill>
          <a:blip r:embed="rId2"/>
          <a:stretch>
            <a:fillRect/>
          </a:stretch>
        </p:blipFill>
        <p:spPr>
          <a:xfrm>
            <a:off x="1036801" y="1454150"/>
            <a:ext cx="10102523" cy="4873625"/>
          </a:xfrm>
          <a:prstGeom prst="rect">
            <a:avLst/>
          </a:prstGeom>
        </p:spPr>
      </p:pic>
      <p:sp>
        <p:nvSpPr>
          <p:cNvPr id="4" name="Slide Number Placeholder 3">
            <a:extLst>
              <a:ext uri="{FF2B5EF4-FFF2-40B4-BE49-F238E27FC236}">
                <a16:creationId xmlns:a16="http://schemas.microsoft.com/office/drawing/2014/main" id="{161A8B43-1881-475F-BDD4-9D52B3BD82D1}"/>
              </a:ext>
            </a:extLst>
          </p:cNvPr>
          <p:cNvSpPr>
            <a:spLocks noGrp="1"/>
          </p:cNvSpPr>
          <p:nvPr>
            <p:ph type="sldNum" sz="quarter" idx="10"/>
          </p:nvPr>
        </p:nvSpPr>
        <p:spPr/>
        <p:txBody>
          <a:bodyPr/>
          <a:lstStyle/>
          <a:p>
            <a:pPr>
              <a:defRPr/>
            </a:pPr>
            <a:fld id="{7D187A4C-A87B-41AC-8A01-0B3AA42528A5}" type="slidenum">
              <a:rPr lang="en-US" smtClean="0"/>
              <a:pPr>
                <a:defRPr/>
              </a:pPr>
              <a:t>18</a:t>
            </a:fld>
            <a:endParaRPr lang="en-US"/>
          </a:p>
        </p:txBody>
      </p:sp>
      <p:sp>
        <p:nvSpPr>
          <p:cNvPr id="7" name="TextBox 6">
            <a:extLst>
              <a:ext uri="{FF2B5EF4-FFF2-40B4-BE49-F238E27FC236}">
                <a16:creationId xmlns:a16="http://schemas.microsoft.com/office/drawing/2014/main" id="{5C5B9F4B-3913-45BC-8EA4-C71FAC5C6BF4}"/>
              </a:ext>
            </a:extLst>
          </p:cNvPr>
          <p:cNvSpPr txBox="1"/>
          <p:nvPr/>
        </p:nvSpPr>
        <p:spPr>
          <a:xfrm>
            <a:off x="8331662" y="3352800"/>
            <a:ext cx="2747323" cy="914399"/>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 new “Processing your request” icon is planned to be deployed with this release.</a:t>
            </a:r>
          </a:p>
        </p:txBody>
      </p:sp>
    </p:spTree>
    <p:extLst>
      <p:ext uri="{BB962C8B-B14F-4D97-AF65-F5344CB8AC3E}">
        <p14:creationId xmlns:p14="http://schemas.microsoft.com/office/powerpoint/2010/main" val="352611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0E22-1171-48F4-804F-9C885F3854EA}"/>
              </a:ext>
            </a:extLst>
          </p:cNvPr>
          <p:cNvSpPr>
            <a:spLocks noGrp="1"/>
          </p:cNvSpPr>
          <p:nvPr>
            <p:ph type="title"/>
          </p:nvPr>
        </p:nvSpPr>
        <p:spPr/>
        <p:txBody>
          <a:bodyPr/>
          <a:lstStyle/>
          <a:p>
            <a:r>
              <a:rPr lang="en-US" dirty="0"/>
              <a:t>Group Authorization – Add Group Travelers</a:t>
            </a:r>
          </a:p>
        </p:txBody>
      </p:sp>
      <p:pic>
        <p:nvPicPr>
          <p:cNvPr id="5" name="Content Placeholder 4">
            <a:extLst>
              <a:ext uri="{FF2B5EF4-FFF2-40B4-BE49-F238E27FC236}">
                <a16:creationId xmlns:a16="http://schemas.microsoft.com/office/drawing/2014/main" id="{4F72D87B-9395-4899-AB8E-6B5CEA7292BD}"/>
              </a:ext>
            </a:extLst>
          </p:cNvPr>
          <p:cNvPicPr>
            <a:picLocks noGrp="1" noChangeAspect="1"/>
          </p:cNvPicPr>
          <p:nvPr>
            <p:ph idx="1"/>
          </p:nvPr>
        </p:nvPicPr>
        <p:blipFill>
          <a:blip r:embed="rId2"/>
          <a:stretch>
            <a:fillRect/>
          </a:stretch>
        </p:blipFill>
        <p:spPr>
          <a:xfrm>
            <a:off x="1676400" y="1454150"/>
            <a:ext cx="7196262" cy="4873625"/>
          </a:xfrm>
          <a:prstGeom prst="rect">
            <a:avLst/>
          </a:prstGeom>
        </p:spPr>
      </p:pic>
      <p:sp>
        <p:nvSpPr>
          <p:cNvPr id="4" name="Slide Number Placeholder 3">
            <a:extLst>
              <a:ext uri="{FF2B5EF4-FFF2-40B4-BE49-F238E27FC236}">
                <a16:creationId xmlns:a16="http://schemas.microsoft.com/office/drawing/2014/main" id="{490A8C82-C66D-4EF6-B7CA-F7B7EB17A1F7}"/>
              </a:ext>
            </a:extLst>
          </p:cNvPr>
          <p:cNvSpPr>
            <a:spLocks noGrp="1"/>
          </p:cNvSpPr>
          <p:nvPr>
            <p:ph type="sldNum" sz="quarter" idx="10"/>
          </p:nvPr>
        </p:nvSpPr>
        <p:spPr/>
        <p:txBody>
          <a:bodyPr/>
          <a:lstStyle/>
          <a:p>
            <a:pPr>
              <a:defRPr/>
            </a:pPr>
            <a:fld id="{7D187A4C-A87B-41AC-8A01-0B3AA42528A5}" type="slidenum">
              <a:rPr lang="en-US" smtClean="0"/>
              <a:pPr>
                <a:defRPr/>
              </a:pPr>
              <a:t>19</a:t>
            </a:fld>
            <a:endParaRPr lang="en-US"/>
          </a:p>
        </p:txBody>
      </p:sp>
      <p:sp>
        <p:nvSpPr>
          <p:cNvPr id="6" name="TextBox 5">
            <a:extLst>
              <a:ext uri="{FF2B5EF4-FFF2-40B4-BE49-F238E27FC236}">
                <a16:creationId xmlns:a16="http://schemas.microsoft.com/office/drawing/2014/main" id="{A31541E6-3493-4CAA-830B-5A3AA1A227E9}"/>
              </a:ext>
            </a:extLst>
          </p:cNvPr>
          <p:cNvSpPr txBox="1"/>
          <p:nvPr/>
        </p:nvSpPr>
        <p:spPr>
          <a:xfrm>
            <a:off x="9220200" y="1454150"/>
            <a:ext cx="2438400" cy="151765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you save the itinerary, the Add Group Travelers (formerly referred to as Group Travel Selection) screen will open up.</a:t>
            </a:r>
          </a:p>
        </p:txBody>
      </p:sp>
    </p:spTree>
    <p:extLst>
      <p:ext uri="{BB962C8B-B14F-4D97-AF65-F5344CB8AC3E}">
        <p14:creationId xmlns:p14="http://schemas.microsoft.com/office/powerpoint/2010/main" val="349123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171499-FD85-4312-92A3-0C4633B8EE59}"/>
              </a:ext>
            </a:extLst>
          </p:cNvPr>
          <p:cNvSpPr>
            <a:spLocks noGrp="1"/>
          </p:cNvSpPr>
          <p:nvPr>
            <p:ph type="ctrTitle"/>
          </p:nvPr>
        </p:nvSpPr>
        <p:spPr>
          <a:xfrm>
            <a:off x="914400" y="3797300"/>
            <a:ext cx="10363200" cy="872718"/>
          </a:xfrm>
        </p:spPr>
        <p:txBody>
          <a:bodyPr/>
          <a:lstStyle/>
          <a:p>
            <a:r>
              <a:rPr lang="en-US" dirty="0">
                <a:solidFill>
                  <a:srgbClr val="262673"/>
                </a:solidFill>
              </a:rPr>
              <a:t>TAC Outreach Call</a:t>
            </a:r>
            <a:br>
              <a:rPr lang="en-US" dirty="0">
                <a:solidFill>
                  <a:srgbClr val="262673"/>
                </a:solidFill>
              </a:rPr>
            </a:br>
            <a:r>
              <a:rPr lang="en-US" dirty="0">
                <a:solidFill>
                  <a:srgbClr val="262673"/>
                </a:solidFill>
              </a:rPr>
              <a:t>June 25, 2019</a:t>
            </a:r>
            <a:endParaRPr lang="en-US" dirty="0"/>
          </a:p>
        </p:txBody>
      </p:sp>
      <p:sp>
        <p:nvSpPr>
          <p:cNvPr id="6" name="Subtitle 5">
            <a:extLst>
              <a:ext uri="{FF2B5EF4-FFF2-40B4-BE49-F238E27FC236}">
                <a16:creationId xmlns:a16="http://schemas.microsoft.com/office/drawing/2014/main" id="{2EEA36C4-CE47-401A-923C-F375D6C927A3}"/>
              </a:ext>
            </a:extLst>
          </p:cNvPr>
          <p:cNvSpPr>
            <a:spLocks noGrp="1"/>
          </p:cNvSpPr>
          <p:nvPr>
            <p:ph type="subTitle" idx="1"/>
          </p:nvPr>
        </p:nvSpPr>
        <p:spPr>
          <a:xfrm>
            <a:off x="1066800" y="4776177"/>
            <a:ext cx="10058400" cy="533400"/>
          </a:xfrm>
        </p:spPr>
        <p:txBody>
          <a:bodyPr/>
          <a:lstStyle/>
          <a:p>
            <a:r>
              <a:rPr lang="en-US" dirty="0"/>
              <a:t>FY19 Release 4 - Group Authorizations JFU</a:t>
            </a:r>
          </a:p>
        </p:txBody>
      </p:sp>
      <p:sp>
        <p:nvSpPr>
          <p:cNvPr id="7" name="Text Box 9">
            <a:extLst>
              <a:ext uri="{FF2B5EF4-FFF2-40B4-BE49-F238E27FC236}">
                <a16:creationId xmlns:a16="http://schemas.microsoft.com/office/drawing/2014/main" id="{E3671636-3520-4302-82FA-BEC1241C608E}"/>
              </a:ext>
            </a:extLst>
          </p:cNvPr>
          <p:cNvSpPr txBox="1">
            <a:spLocks noChangeArrowheads="1"/>
          </p:cNvSpPr>
          <p:nvPr/>
        </p:nvSpPr>
        <p:spPr bwMode="auto">
          <a:xfrm>
            <a:off x="1447800" y="5390336"/>
            <a:ext cx="7162800" cy="738188"/>
          </a:xfrm>
          <a:prstGeom prst="rect">
            <a:avLst/>
          </a:prstGeom>
          <a:noFill/>
          <a:ln w="9525">
            <a:noFill/>
            <a:miter lim="800000"/>
            <a:headEnd/>
            <a:tailEnd/>
          </a:ln>
        </p:spPr>
        <p:txBody>
          <a:bodyPr wrap="square">
            <a:spAutoFit/>
          </a:bodyPr>
          <a:lstStyle/>
          <a:p>
            <a:pPr>
              <a:spcBef>
                <a:spcPct val="50000"/>
              </a:spcBef>
            </a:pPr>
            <a:r>
              <a:rPr lang="en-US" sz="1400" b="0" i="0" dirty="0">
                <a:solidFill>
                  <a:schemeClr val="accent2"/>
                </a:solidFill>
                <a:latin typeface="Arial" pitchFamily="34" charset="0"/>
              </a:rPr>
              <a:t>Presenters:</a:t>
            </a:r>
            <a:br>
              <a:rPr lang="en-US" sz="1400" b="0" i="0" dirty="0">
                <a:solidFill>
                  <a:schemeClr val="accent2"/>
                </a:solidFill>
                <a:latin typeface="Arial" pitchFamily="34" charset="0"/>
              </a:rPr>
            </a:br>
            <a:r>
              <a:rPr lang="en-US" sz="1400" b="0" i="0" dirty="0">
                <a:solidFill>
                  <a:schemeClr val="accent2"/>
                </a:solidFill>
                <a:latin typeface="Arial" pitchFamily="34" charset="0"/>
              </a:rPr>
              <a:t>Jason Prado, Moderator</a:t>
            </a:r>
            <a:br>
              <a:rPr lang="en-US" sz="1400" b="0" i="0" dirty="0">
                <a:solidFill>
                  <a:schemeClr val="accent2"/>
                </a:solidFill>
                <a:latin typeface="Arial" pitchFamily="34" charset="0"/>
              </a:rPr>
            </a:br>
            <a:r>
              <a:rPr lang="en-US" sz="1400" b="0" i="0" dirty="0">
                <a:solidFill>
                  <a:schemeClr val="accent2"/>
                </a:solidFill>
                <a:latin typeface="Arial" pitchFamily="34" charset="0"/>
              </a:rPr>
              <a:t>Dan Greene, TAC Outreach Call Coordinator</a:t>
            </a:r>
          </a:p>
        </p:txBody>
      </p:sp>
    </p:spTree>
    <p:extLst>
      <p:ext uri="{BB962C8B-B14F-4D97-AF65-F5344CB8AC3E}">
        <p14:creationId xmlns:p14="http://schemas.microsoft.com/office/powerpoint/2010/main" val="4089635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0E22-1171-48F4-804F-9C885F3854EA}"/>
              </a:ext>
            </a:extLst>
          </p:cNvPr>
          <p:cNvSpPr>
            <a:spLocks noGrp="1"/>
          </p:cNvSpPr>
          <p:nvPr>
            <p:ph type="title"/>
          </p:nvPr>
        </p:nvSpPr>
        <p:spPr/>
        <p:txBody>
          <a:bodyPr/>
          <a:lstStyle/>
          <a:p>
            <a:r>
              <a:rPr lang="en-US" dirty="0"/>
              <a:t>Group Authorization – Add Group Travelers</a:t>
            </a:r>
          </a:p>
        </p:txBody>
      </p:sp>
      <p:pic>
        <p:nvPicPr>
          <p:cNvPr id="5" name="Content Placeholder 4">
            <a:extLst>
              <a:ext uri="{FF2B5EF4-FFF2-40B4-BE49-F238E27FC236}">
                <a16:creationId xmlns:a16="http://schemas.microsoft.com/office/drawing/2014/main" id="{4F72D87B-9395-4899-AB8E-6B5CEA7292BD}"/>
              </a:ext>
            </a:extLst>
          </p:cNvPr>
          <p:cNvPicPr>
            <a:picLocks noGrp="1" noChangeAspect="1"/>
          </p:cNvPicPr>
          <p:nvPr>
            <p:ph idx="1"/>
          </p:nvPr>
        </p:nvPicPr>
        <p:blipFill>
          <a:blip r:embed="rId2"/>
          <a:stretch>
            <a:fillRect/>
          </a:stretch>
        </p:blipFill>
        <p:spPr>
          <a:xfrm>
            <a:off x="1676400" y="1454150"/>
            <a:ext cx="7196262" cy="4873625"/>
          </a:xfrm>
          <a:prstGeom prst="rect">
            <a:avLst/>
          </a:prstGeom>
        </p:spPr>
      </p:pic>
      <p:sp>
        <p:nvSpPr>
          <p:cNvPr id="4" name="Slide Number Placeholder 3">
            <a:extLst>
              <a:ext uri="{FF2B5EF4-FFF2-40B4-BE49-F238E27FC236}">
                <a16:creationId xmlns:a16="http://schemas.microsoft.com/office/drawing/2014/main" id="{490A8C82-C66D-4EF6-B7CA-F7B7EB17A1F7}"/>
              </a:ext>
            </a:extLst>
          </p:cNvPr>
          <p:cNvSpPr>
            <a:spLocks noGrp="1"/>
          </p:cNvSpPr>
          <p:nvPr>
            <p:ph type="sldNum" sz="quarter" idx="10"/>
          </p:nvPr>
        </p:nvSpPr>
        <p:spPr/>
        <p:txBody>
          <a:bodyPr/>
          <a:lstStyle/>
          <a:p>
            <a:pPr>
              <a:defRPr/>
            </a:pPr>
            <a:fld id="{7D187A4C-A87B-41AC-8A01-0B3AA42528A5}" type="slidenum">
              <a:rPr lang="en-US" smtClean="0"/>
              <a:pPr>
                <a:defRPr/>
              </a:pPr>
              <a:t>20</a:t>
            </a:fld>
            <a:endParaRPr lang="en-US"/>
          </a:p>
        </p:txBody>
      </p:sp>
      <p:sp>
        <p:nvSpPr>
          <p:cNvPr id="6" name="TextBox 5">
            <a:extLst>
              <a:ext uri="{FF2B5EF4-FFF2-40B4-BE49-F238E27FC236}">
                <a16:creationId xmlns:a16="http://schemas.microsoft.com/office/drawing/2014/main" id="{A31541E6-3493-4CAA-830B-5A3AA1A227E9}"/>
              </a:ext>
            </a:extLst>
          </p:cNvPr>
          <p:cNvSpPr txBox="1"/>
          <p:nvPr/>
        </p:nvSpPr>
        <p:spPr>
          <a:xfrm>
            <a:off x="9220200" y="1454150"/>
            <a:ext cx="2438400" cy="1517650"/>
          </a:xfrm>
          <a:prstGeom prst="rect">
            <a:avLst/>
          </a:prstGeom>
          <a:solidFill>
            <a:schemeClr val="bg1"/>
          </a:solidFill>
          <a:ln>
            <a:solidFill>
              <a:schemeClr val="tx1"/>
            </a:solidFill>
          </a:ln>
        </p:spPr>
        <p:txBody>
          <a:bodyPr wrap="square" rtlCol="0" anchor="ctr">
            <a:normAutofit lnSpcReduction="10000"/>
          </a:bodyPr>
          <a:lstStyle/>
          <a:p>
            <a:r>
              <a:rPr lang="en-US" sz="1400" b="0" i="0" dirty="0">
                <a:latin typeface="+mj-lt"/>
              </a:rPr>
              <a:t>This screen lets you select group travelers, provided they are members of a group to which a Defense Travel Administrator (DTA) has granted you group access.</a:t>
            </a:r>
          </a:p>
        </p:txBody>
      </p:sp>
    </p:spTree>
    <p:extLst>
      <p:ext uri="{BB962C8B-B14F-4D97-AF65-F5344CB8AC3E}">
        <p14:creationId xmlns:p14="http://schemas.microsoft.com/office/powerpoint/2010/main" val="1200950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C6CE-0ED0-4C16-ACF4-EF6232895DE0}"/>
              </a:ext>
            </a:extLst>
          </p:cNvPr>
          <p:cNvSpPr>
            <a:spLocks noGrp="1"/>
          </p:cNvSpPr>
          <p:nvPr>
            <p:ph type="title"/>
          </p:nvPr>
        </p:nvSpPr>
        <p:spPr/>
        <p:txBody>
          <a:bodyPr/>
          <a:lstStyle/>
          <a:p>
            <a:r>
              <a:rPr lang="en-US" dirty="0"/>
              <a:t>Group Authorization – Add Group Travelers</a:t>
            </a:r>
          </a:p>
        </p:txBody>
      </p:sp>
      <p:pic>
        <p:nvPicPr>
          <p:cNvPr id="5" name="Content Placeholder 4">
            <a:extLst>
              <a:ext uri="{FF2B5EF4-FFF2-40B4-BE49-F238E27FC236}">
                <a16:creationId xmlns:a16="http://schemas.microsoft.com/office/drawing/2014/main" id="{A0BB64D3-7298-4E29-B883-EDB672E60B77}"/>
              </a:ext>
            </a:extLst>
          </p:cNvPr>
          <p:cNvPicPr>
            <a:picLocks noGrp="1" noChangeAspect="1"/>
          </p:cNvPicPr>
          <p:nvPr>
            <p:ph idx="1"/>
          </p:nvPr>
        </p:nvPicPr>
        <p:blipFill>
          <a:blip r:embed="rId2"/>
          <a:stretch>
            <a:fillRect/>
          </a:stretch>
        </p:blipFill>
        <p:spPr>
          <a:xfrm>
            <a:off x="2273300" y="2228850"/>
            <a:ext cx="7629525" cy="3324225"/>
          </a:xfrm>
          <a:prstGeom prst="rect">
            <a:avLst/>
          </a:prstGeom>
        </p:spPr>
      </p:pic>
      <p:sp>
        <p:nvSpPr>
          <p:cNvPr id="4" name="Slide Number Placeholder 3">
            <a:extLst>
              <a:ext uri="{FF2B5EF4-FFF2-40B4-BE49-F238E27FC236}">
                <a16:creationId xmlns:a16="http://schemas.microsoft.com/office/drawing/2014/main" id="{AD5E6431-74FE-4E32-87E6-2E12E4B7530F}"/>
              </a:ext>
            </a:extLst>
          </p:cNvPr>
          <p:cNvSpPr>
            <a:spLocks noGrp="1"/>
          </p:cNvSpPr>
          <p:nvPr>
            <p:ph type="sldNum" sz="quarter" idx="10"/>
          </p:nvPr>
        </p:nvSpPr>
        <p:spPr/>
        <p:txBody>
          <a:bodyPr/>
          <a:lstStyle/>
          <a:p>
            <a:pPr>
              <a:defRPr/>
            </a:pPr>
            <a:fld id="{7D187A4C-A87B-41AC-8A01-0B3AA42528A5}" type="slidenum">
              <a:rPr lang="en-US" smtClean="0"/>
              <a:pPr>
                <a:defRPr/>
              </a:pPr>
              <a:t>21</a:t>
            </a:fld>
            <a:endParaRPr lang="en-US"/>
          </a:p>
        </p:txBody>
      </p:sp>
      <p:sp>
        <p:nvSpPr>
          <p:cNvPr id="6" name="TextBox 5">
            <a:extLst>
              <a:ext uri="{FF2B5EF4-FFF2-40B4-BE49-F238E27FC236}">
                <a16:creationId xmlns:a16="http://schemas.microsoft.com/office/drawing/2014/main" id="{FC78DAEA-07F6-4655-A9E0-01F0EE9BEA37}"/>
              </a:ext>
            </a:extLst>
          </p:cNvPr>
          <p:cNvSpPr txBox="1"/>
          <p:nvPr/>
        </p:nvSpPr>
        <p:spPr>
          <a:xfrm>
            <a:off x="76200" y="3136899"/>
            <a:ext cx="2047875" cy="754063"/>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To add travelers, select “Manage Travelers”.</a:t>
            </a:r>
          </a:p>
        </p:txBody>
      </p:sp>
      <p:sp>
        <p:nvSpPr>
          <p:cNvPr id="7" name="Arrow: Down 6">
            <a:extLst>
              <a:ext uri="{FF2B5EF4-FFF2-40B4-BE49-F238E27FC236}">
                <a16:creationId xmlns:a16="http://schemas.microsoft.com/office/drawing/2014/main" id="{DDE4B5B4-7F52-40BB-85DF-B71700F64AFD}"/>
              </a:ext>
            </a:extLst>
          </p:cNvPr>
          <p:cNvSpPr/>
          <p:nvPr/>
        </p:nvSpPr>
        <p:spPr bwMode="auto">
          <a:xfrm>
            <a:off x="8951912" y="2517774"/>
            <a:ext cx="457200" cy="6096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740723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6A3D-995C-435A-A062-C5DAEF8A0F94}"/>
              </a:ext>
            </a:extLst>
          </p:cNvPr>
          <p:cNvSpPr>
            <a:spLocks noGrp="1"/>
          </p:cNvSpPr>
          <p:nvPr>
            <p:ph type="title"/>
          </p:nvPr>
        </p:nvSpPr>
        <p:spPr/>
        <p:txBody>
          <a:bodyPr/>
          <a:lstStyle/>
          <a:p>
            <a:r>
              <a:rPr lang="en-US" dirty="0"/>
              <a:t>Group Authorization – Add Group Travelers</a:t>
            </a:r>
          </a:p>
        </p:txBody>
      </p:sp>
      <p:pic>
        <p:nvPicPr>
          <p:cNvPr id="5" name="Content Placeholder 4">
            <a:extLst>
              <a:ext uri="{FF2B5EF4-FFF2-40B4-BE49-F238E27FC236}">
                <a16:creationId xmlns:a16="http://schemas.microsoft.com/office/drawing/2014/main" id="{9049DD52-71FB-40C4-B74B-48A40EB2BBFF}"/>
              </a:ext>
            </a:extLst>
          </p:cNvPr>
          <p:cNvPicPr>
            <a:picLocks noGrp="1" noChangeAspect="1"/>
          </p:cNvPicPr>
          <p:nvPr>
            <p:ph idx="1"/>
          </p:nvPr>
        </p:nvPicPr>
        <p:blipFill>
          <a:blip r:embed="rId2"/>
          <a:stretch>
            <a:fillRect/>
          </a:stretch>
        </p:blipFill>
        <p:spPr>
          <a:xfrm>
            <a:off x="2914450" y="1454150"/>
            <a:ext cx="6347225" cy="4873625"/>
          </a:xfrm>
          <a:prstGeom prst="rect">
            <a:avLst/>
          </a:prstGeom>
        </p:spPr>
      </p:pic>
      <p:sp>
        <p:nvSpPr>
          <p:cNvPr id="4" name="Slide Number Placeholder 3">
            <a:extLst>
              <a:ext uri="{FF2B5EF4-FFF2-40B4-BE49-F238E27FC236}">
                <a16:creationId xmlns:a16="http://schemas.microsoft.com/office/drawing/2014/main" id="{6384211C-127E-4175-BCD2-FDA0DC8DDE98}"/>
              </a:ext>
            </a:extLst>
          </p:cNvPr>
          <p:cNvSpPr>
            <a:spLocks noGrp="1"/>
          </p:cNvSpPr>
          <p:nvPr>
            <p:ph type="sldNum" sz="quarter" idx="10"/>
          </p:nvPr>
        </p:nvSpPr>
        <p:spPr/>
        <p:txBody>
          <a:bodyPr/>
          <a:lstStyle/>
          <a:p>
            <a:pPr>
              <a:defRPr/>
            </a:pPr>
            <a:fld id="{7D187A4C-A87B-41AC-8A01-0B3AA42528A5}" type="slidenum">
              <a:rPr lang="en-US" smtClean="0"/>
              <a:pPr>
                <a:defRPr/>
              </a:pPr>
              <a:t>22</a:t>
            </a:fld>
            <a:endParaRPr lang="en-US"/>
          </a:p>
        </p:txBody>
      </p:sp>
      <p:sp>
        <p:nvSpPr>
          <p:cNvPr id="6" name="TextBox 5">
            <a:extLst>
              <a:ext uri="{FF2B5EF4-FFF2-40B4-BE49-F238E27FC236}">
                <a16:creationId xmlns:a16="http://schemas.microsoft.com/office/drawing/2014/main" id="{B23FA899-650E-47FF-8C87-6086503373A8}"/>
              </a:ext>
            </a:extLst>
          </p:cNvPr>
          <p:cNvSpPr txBox="1"/>
          <p:nvPr/>
        </p:nvSpPr>
        <p:spPr>
          <a:xfrm>
            <a:off x="76200" y="3136899"/>
            <a:ext cx="2209800" cy="754063"/>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screen will pop-up with the Traveler Search.</a:t>
            </a:r>
          </a:p>
        </p:txBody>
      </p:sp>
    </p:spTree>
    <p:extLst>
      <p:ext uri="{BB962C8B-B14F-4D97-AF65-F5344CB8AC3E}">
        <p14:creationId xmlns:p14="http://schemas.microsoft.com/office/powerpoint/2010/main" val="384305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CB35-4361-40B9-B5FC-8EF49CFE5C3C}"/>
              </a:ext>
            </a:extLst>
          </p:cNvPr>
          <p:cNvSpPr>
            <a:spLocks noGrp="1"/>
          </p:cNvSpPr>
          <p:nvPr>
            <p:ph type="title"/>
          </p:nvPr>
        </p:nvSpPr>
        <p:spPr/>
        <p:txBody>
          <a:bodyPr/>
          <a:lstStyle/>
          <a:p>
            <a:r>
              <a:rPr lang="en-US" dirty="0"/>
              <a:t>Group Authorization – Add Group Travelers</a:t>
            </a:r>
          </a:p>
        </p:txBody>
      </p:sp>
      <p:pic>
        <p:nvPicPr>
          <p:cNvPr id="5" name="Content Placeholder 4">
            <a:extLst>
              <a:ext uri="{FF2B5EF4-FFF2-40B4-BE49-F238E27FC236}">
                <a16:creationId xmlns:a16="http://schemas.microsoft.com/office/drawing/2014/main" id="{7CB82DFA-9328-4173-B7DA-03EA087A5AE5}"/>
              </a:ext>
            </a:extLst>
          </p:cNvPr>
          <p:cNvPicPr>
            <a:picLocks noGrp="1" noChangeAspect="1"/>
          </p:cNvPicPr>
          <p:nvPr>
            <p:ph idx="1"/>
          </p:nvPr>
        </p:nvPicPr>
        <p:blipFill>
          <a:blip r:embed="rId2"/>
          <a:stretch>
            <a:fillRect/>
          </a:stretch>
        </p:blipFill>
        <p:spPr>
          <a:xfrm>
            <a:off x="2816225" y="2686050"/>
            <a:ext cx="6543675" cy="2409825"/>
          </a:xfrm>
          <a:prstGeom prst="rect">
            <a:avLst/>
          </a:prstGeom>
        </p:spPr>
      </p:pic>
      <p:sp>
        <p:nvSpPr>
          <p:cNvPr id="4" name="Slide Number Placeholder 3">
            <a:extLst>
              <a:ext uri="{FF2B5EF4-FFF2-40B4-BE49-F238E27FC236}">
                <a16:creationId xmlns:a16="http://schemas.microsoft.com/office/drawing/2014/main" id="{CBB46EE3-3028-49E9-B384-1BCAA1DA0763}"/>
              </a:ext>
            </a:extLst>
          </p:cNvPr>
          <p:cNvSpPr>
            <a:spLocks noGrp="1"/>
          </p:cNvSpPr>
          <p:nvPr>
            <p:ph type="sldNum" sz="quarter" idx="10"/>
          </p:nvPr>
        </p:nvSpPr>
        <p:spPr/>
        <p:txBody>
          <a:bodyPr/>
          <a:lstStyle/>
          <a:p>
            <a:pPr>
              <a:defRPr/>
            </a:pPr>
            <a:fld id="{7D187A4C-A87B-41AC-8A01-0B3AA42528A5}" type="slidenum">
              <a:rPr lang="en-US" smtClean="0"/>
              <a:pPr>
                <a:defRPr/>
              </a:pPr>
              <a:t>23</a:t>
            </a:fld>
            <a:endParaRPr lang="en-US"/>
          </a:p>
        </p:txBody>
      </p:sp>
      <p:sp>
        <p:nvSpPr>
          <p:cNvPr id="6" name="TextBox 5">
            <a:extLst>
              <a:ext uri="{FF2B5EF4-FFF2-40B4-BE49-F238E27FC236}">
                <a16:creationId xmlns:a16="http://schemas.microsoft.com/office/drawing/2014/main" id="{8AD1C4BE-0F2B-4826-B91E-A95094060081}"/>
              </a:ext>
            </a:extLst>
          </p:cNvPr>
          <p:cNvSpPr txBox="1"/>
          <p:nvPr/>
        </p:nvSpPr>
        <p:spPr>
          <a:xfrm>
            <a:off x="76200" y="3136899"/>
            <a:ext cx="2209800" cy="1358901"/>
          </a:xfrm>
          <a:prstGeom prst="rect">
            <a:avLst/>
          </a:prstGeom>
          <a:solidFill>
            <a:schemeClr val="bg1"/>
          </a:solidFill>
          <a:ln>
            <a:solidFill>
              <a:schemeClr val="tx1"/>
            </a:solidFill>
          </a:ln>
        </p:spPr>
        <p:txBody>
          <a:bodyPr wrap="square" rtlCol="0" anchor="ctr">
            <a:normAutofit lnSpcReduction="10000"/>
          </a:bodyPr>
          <a:lstStyle/>
          <a:p>
            <a:r>
              <a:rPr lang="en-US" sz="1400" b="0" i="0" dirty="0">
                <a:latin typeface="+mj-lt"/>
              </a:rPr>
              <a:t>You will have the option to search by Name, SSN, and Travel Team.</a:t>
            </a:r>
          </a:p>
          <a:p>
            <a:endParaRPr lang="en-US" sz="1400" b="0" i="0" dirty="0">
              <a:latin typeface="+mj-lt"/>
            </a:endParaRPr>
          </a:p>
          <a:p>
            <a:r>
              <a:rPr lang="en-US" sz="1400" b="0" i="0" dirty="0">
                <a:latin typeface="+mj-lt"/>
              </a:rPr>
              <a:t>Group Access is required to perform this action.</a:t>
            </a:r>
          </a:p>
        </p:txBody>
      </p:sp>
    </p:spTree>
    <p:extLst>
      <p:ext uri="{BB962C8B-B14F-4D97-AF65-F5344CB8AC3E}">
        <p14:creationId xmlns:p14="http://schemas.microsoft.com/office/powerpoint/2010/main" val="3135869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EA84-3487-4AE5-8056-3B203E6D441F}"/>
              </a:ext>
            </a:extLst>
          </p:cNvPr>
          <p:cNvSpPr>
            <a:spLocks noGrp="1"/>
          </p:cNvSpPr>
          <p:nvPr>
            <p:ph type="title"/>
          </p:nvPr>
        </p:nvSpPr>
        <p:spPr/>
        <p:txBody>
          <a:bodyPr/>
          <a:lstStyle/>
          <a:p>
            <a:r>
              <a:rPr lang="en-US" dirty="0"/>
              <a:t>Group Authorization – Add Group Travelers – Travel Team</a:t>
            </a:r>
          </a:p>
        </p:txBody>
      </p:sp>
      <p:pic>
        <p:nvPicPr>
          <p:cNvPr id="5" name="Content Placeholder 4">
            <a:extLst>
              <a:ext uri="{FF2B5EF4-FFF2-40B4-BE49-F238E27FC236}">
                <a16:creationId xmlns:a16="http://schemas.microsoft.com/office/drawing/2014/main" id="{1F9141ED-3F60-480F-832A-837A673C2C06}"/>
              </a:ext>
            </a:extLst>
          </p:cNvPr>
          <p:cNvPicPr>
            <a:picLocks noGrp="1" noChangeAspect="1"/>
          </p:cNvPicPr>
          <p:nvPr>
            <p:ph idx="1"/>
          </p:nvPr>
        </p:nvPicPr>
        <p:blipFill>
          <a:blip r:embed="rId2"/>
          <a:stretch>
            <a:fillRect/>
          </a:stretch>
        </p:blipFill>
        <p:spPr>
          <a:xfrm>
            <a:off x="2835275" y="1847850"/>
            <a:ext cx="6505575" cy="4086225"/>
          </a:xfrm>
          <a:prstGeom prst="rect">
            <a:avLst/>
          </a:prstGeom>
        </p:spPr>
      </p:pic>
      <p:sp>
        <p:nvSpPr>
          <p:cNvPr id="4" name="Slide Number Placeholder 3">
            <a:extLst>
              <a:ext uri="{FF2B5EF4-FFF2-40B4-BE49-F238E27FC236}">
                <a16:creationId xmlns:a16="http://schemas.microsoft.com/office/drawing/2014/main" id="{8E88A02D-0EAB-4D33-9026-F9B453A398FF}"/>
              </a:ext>
            </a:extLst>
          </p:cNvPr>
          <p:cNvSpPr>
            <a:spLocks noGrp="1"/>
          </p:cNvSpPr>
          <p:nvPr>
            <p:ph type="sldNum" sz="quarter" idx="10"/>
          </p:nvPr>
        </p:nvSpPr>
        <p:spPr/>
        <p:txBody>
          <a:bodyPr/>
          <a:lstStyle/>
          <a:p>
            <a:pPr>
              <a:defRPr/>
            </a:pPr>
            <a:fld id="{7D187A4C-A87B-41AC-8A01-0B3AA42528A5}" type="slidenum">
              <a:rPr lang="en-US" smtClean="0"/>
              <a:pPr>
                <a:defRPr/>
              </a:pPr>
              <a:t>24</a:t>
            </a:fld>
            <a:endParaRPr lang="en-US"/>
          </a:p>
        </p:txBody>
      </p:sp>
      <p:sp>
        <p:nvSpPr>
          <p:cNvPr id="6" name="TextBox 5">
            <a:extLst>
              <a:ext uri="{FF2B5EF4-FFF2-40B4-BE49-F238E27FC236}">
                <a16:creationId xmlns:a16="http://schemas.microsoft.com/office/drawing/2014/main" id="{5122D5B5-F48F-4B4F-B5EC-E56B78403A80}"/>
              </a:ext>
            </a:extLst>
          </p:cNvPr>
          <p:cNvSpPr txBox="1"/>
          <p:nvPr/>
        </p:nvSpPr>
        <p:spPr>
          <a:xfrm>
            <a:off x="76200" y="3136899"/>
            <a:ext cx="2209800" cy="754063"/>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 Travel Team is a group of travelers who frequently travel together.</a:t>
            </a:r>
          </a:p>
        </p:txBody>
      </p:sp>
    </p:spTree>
    <p:extLst>
      <p:ext uri="{BB962C8B-B14F-4D97-AF65-F5344CB8AC3E}">
        <p14:creationId xmlns:p14="http://schemas.microsoft.com/office/powerpoint/2010/main" val="864736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A232A8FA-E593-4CE2-8F8D-DEC1E8E0C234}"/>
              </a:ext>
            </a:extLst>
          </p:cNvPr>
          <p:cNvPicPr>
            <a:picLocks noGrp="1" noChangeAspect="1"/>
          </p:cNvPicPr>
          <p:nvPr>
            <p:ph idx="1"/>
          </p:nvPr>
        </p:nvPicPr>
        <p:blipFill>
          <a:blip r:embed="rId2"/>
          <a:stretch>
            <a:fillRect/>
          </a:stretch>
        </p:blipFill>
        <p:spPr>
          <a:xfrm>
            <a:off x="3200747" y="1454150"/>
            <a:ext cx="5774631" cy="4873625"/>
          </a:xfrm>
          <a:prstGeom prst="rect">
            <a:avLst/>
          </a:prstGeom>
        </p:spPr>
      </p:pic>
      <p:sp>
        <p:nvSpPr>
          <p:cNvPr id="2" name="Title 1">
            <a:extLst>
              <a:ext uri="{FF2B5EF4-FFF2-40B4-BE49-F238E27FC236}">
                <a16:creationId xmlns:a16="http://schemas.microsoft.com/office/drawing/2014/main" id="{1014E7ED-55C0-4443-9A23-E2CF6A35DB9C}"/>
              </a:ext>
            </a:extLst>
          </p:cNvPr>
          <p:cNvSpPr>
            <a:spLocks noGrp="1"/>
          </p:cNvSpPr>
          <p:nvPr>
            <p:ph type="title"/>
          </p:nvPr>
        </p:nvSpPr>
        <p:spPr/>
        <p:txBody>
          <a:bodyPr/>
          <a:lstStyle/>
          <a:p>
            <a:r>
              <a:rPr lang="en-US" dirty="0"/>
              <a:t>Group Authorization – Add Group Travelers – Travel Team</a:t>
            </a:r>
          </a:p>
        </p:txBody>
      </p:sp>
      <p:sp>
        <p:nvSpPr>
          <p:cNvPr id="4" name="Slide Number Placeholder 3">
            <a:extLst>
              <a:ext uri="{FF2B5EF4-FFF2-40B4-BE49-F238E27FC236}">
                <a16:creationId xmlns:a16="http://schemas.microsoft.com/office/drawing/2014/main" id="{54D2EAF1-FE87-4AFE-B7E7-EFE84CCC9F8D}"/>
              </a:ext>
            </a:extLst>
          </p:cNvPr>
          <p:cNvSpPr>
            <a:spLocks noGrp="1"/>
          </p:cNvSpPr>
          <p:nvPr>
            <p:ph type="sldNum" sz="quarter" idx="10"/>
          </p:nvPr>
        </p:nvSpPr>
        <p:spPr/>
        <p:txBody>
          <a:bodyPr/>
          <a:lstStyle/>
          <a:p>
            <a:pPr>
              <a:defRPr/>
            </a:pPr>
            <a:fld id="{7D187A4C-A87B-41AC-8A01-0B3AA42528A5}" type="slidenum">
              <a:rPr lang="en-US" smtClean="0"/>
              <a:pPr>
                <a:defRPr/>
              </a:pPr>
              <a:t>25</a:t>
            </a:fld>
            <a:endParaRPr lang="en-US"/>
          </a:p>
        </p:txBody>
      </p:sp>
      <p:sp>
        <p:nvSpPr>
          <p:cNvPr id="7" name="Rectangle 6">
            <a:extLst>
              <a:ext uri="{FF2B5EF4-FFF2-40B4-BE49-F238E27FC236}">
                <a16:creationId xmlns:a16="http://schemas.microsoft.com/office/drawing/2014/main" id="{2ED9D5A4-322C-4A0C-8584-F38D87D63C93}"/>
              </a:ext>
            </a:extLst>
          </p:cNvPr>
          <p:cNvSpPr/>
          <p:nvPr/>
        </p:nvSpPr>
        <p:spPr bwMode="auto">
          <a:xfrm>
            <a:off x="8286750" y="2971800"/>
            <a:ext cx="304800" cy="1981200"/>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10" name="TextBox 9">
            <a:extLst>
              <a:ext uri="{FF2B5EF4-FFF2-40B4-BE49-F238E27FC236}">
                <a16:creationId xmlns:a16="http://schemas.microsoft.com/office/drawing/2014/main" id="{541A9D7C-BD53-4EC9-A917-2CA8A74BAEC4}"/>
              </a:ext>
            </a:extLst>
          </p:cNvPr>
          <p:cNvSpPr txBox="1"/>
          <p:nvPr/>
        </p:nvSpPr>
        <p:spPr>
          <a:xfrm>
            <a:off x="76200" y="3136899"/>
            <a:ext cx="2209800" cy="1663701"/>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Selecting a Travel Team will bring up everyone associated with that team.</a:t>
            </a:r>
          </a:p>
          <a:p>
            <a:endParaRPr lang="en-US" sz="1400" b="0" i="0" dirty="0">
              <a:latin typeface="+mj-lt"/>
            </a:endParaRPr>
          </a:p>
          <a:p>
            <a:r>
              <a:rPr lang="en-US" sz="1400" b="0" i="0" dirty="0">
                <a:latin typeface="+mj-lt"/>
              </a:rPr>
              <a:t>Select the “+” to add that person to your selection.</a:t>
            </a:r>
          </a:p>
        </p:txBody>
      </p:sp>
    </p:spTree>
    <p:extLst>
      <p:ext uri="{BB962C8B-B14F-4D97-AF65-F5344CB8AC3E}">
        <p14:creationId xmlns:p14="http://schemas.microsoft.com/office/powerpoint/2010/main" val="2878704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3B4FEDE-2A54-42BC-AC60-045A12162226}"/>
              </a:ext>
            </a:extLst>
          </p:cNvPr>
          <p:cNvPicPr>
            <a:picLocks noGrp="1" noChangeAspect="1"/>
          </p:cNvPicPr>
          <p:nvPr>
            <p:ph idx="1"/>
          </p:nvPr>
        </p:nvPicPr>
        <p:blipFill>
          <a:blip r:embed="rId2"/>
          <a:stretch>
            <a:fillRect/>
          </a:stretch>
        </p:blipFill>
        <p:spPr>
          <a:xfrm>
            <a:off x="3233511" y="1454150"/>
            <a:ext cx="5709103" cy="4873625"/>
          </a:xfrm>
          <a:prstGeom prst="rect">
            <a:avLst/>
          </a:prstGeom>
        </p:spPr>
      </p:pic>
      <p:sp>
        <p:nvSpPr>
          <p:cNvPr id="2" name="Title 1">
            <a:extLst>
              <a:ext uri="{FF2B5EF4-FFF2-40B4-BE49-F238E27FC236}">
                <a16:creationId xmlns:a16="http://schemas.microsoft.com/office/drawing/2014/main" id="{1014E7ED-55C0-4443-9A23-E2CF6A35DB9C}"/>
              </a:ext>
            </a:extLst>
          </p:cNvPr>
          <p:cNvSpPr>
            <a:spLocks noGrp="1"/>
          </p:cNvSpPr>
          <p:nvPr>
            <p:ph type="title"/>
          </p:nvPr>
        </p:nvSpPr>
        <p:spPr/>
        <p:txBody>
          <a:bodyPr/>
          <a:lstStyle/>
          <a:p>
            <a:r>
              <a:rPr lang="en-US" dirty="0"/>
              <a:t>Group Authorization – Add Group Travelers – Travel Team</a:t>
            </a:r>
          </a:p>
        </p:txBody>
      </p:sp>
      <p:sp>
        <p:nvSpPr>
          <p:cNvPr id="4" name="Slide Number Placeholder 3">
            <a:extLst>
              <a:ext uri="{FF2B5EF4-FFF2-40B4-BE49-F238E27FC236}">
                <a16:creationId xmlns:a16="http://schemas.microsoft.com/office/drawing/2014/main" id="{54D2EAF1-FE87-4AFE-B7E7-EFE84CCC9F8D}"/>
              </a:ext>
            </a:extLst>
          </p:cNvPr>
          <p:cNvSpPr>
            <a:spLocks noGrp="1"/>
          </p:cNvSpPr>
          <p:nvPr>
            <p:ph type="sldNum" sz="quarter" idx="10"/>
          </p:nvPr>
        </p:nvSpPr>
        <p:spPr/>
        <p:txBody>
          <a:bodyPr/>
          <a:lstStyle/>
          <a:p>
            <a:pPr>
              <a:defRPr/>
            </a:pPr>
            <a:fld id="{7D187A4C-A87B-41AC-8A01-0B3AA42528A5}" type="slidenum">
              <a:rPr lang="en-US" smtClean="0"/>
              <a:pPr>
                <a:defRPr/>
              </a:pPr>
              <a:t>26</a:t>
            </a:fld>
            <a:endParaRPr lang="en-US"/>
          </a:p>
        </p:txBody>
      </p:sp>
      <p:sp>
        <p:nvSpPr>
          <p:cNvPr id="7" name="Rectangle 6">
            <a:extLst>
              <a:ext uri="{FF2B5EF4-FFF2-40B4-BE49-F238E27FC236}">
                <a16:creationId xmlns:a16="http://schemas.microsoft.com/office/drawing/2014/main" id="{2ED9D5A4-322C-4A0C-8584-F38D87D63C93}"/>
              </a:ext>
            </a:extLst>
          </p:cNvPr>
          <p:cNvSpPr/>
          <p:nvPr/>
        </p:nvSpPr>
        <p:spPr bwMode="auto">
          <a:xfrm>
            <a:off x="8334375" y="3014662"/>
            <a:ext cx="304800" cy="1862138"/>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10" name="TextBox 9">
            <a:extLst>
              <a:ext uri="{FF2B5EF4-FFF2-40B4-BE49-F238E27FC236}">
                <a16:creationId xmlns:a16="http://schemas.microsoft.com/office/drawing/2014/main" id="{F1C8A0B6-EE6A-4281-AEB2-0FB20101ED82}"/>
              </a:ext>
            </a:extLst>
          </p:cNvPr>
          <p:cNvSpPr txBox="1"/>
          <p:nvPr/>
        </p:nvSpPr>
        <p:spPr>
          <a:xfrm>
            <a:off x="76200" y="2667001"/>
            <a:ext cx="2209800" cy="2133600"/>
          </a:xfrm>
          <a:prstGeom prst="rect">
            <a:avLst/>
          </a:prstGeom>
          <a:solidFill>
            <a:schemeClr val="bg1"/>
          </a:solidFill>
          <a:ln>
            <a:solidFill>
              <a:schemeClr val="tx1"/>
            </a:solidFill>
          </a:ln>
        </p:spPr>
        <p:txBody>
          <a:bodyPr wrap="square" rtlCol="0" anchor="ctr">
            <a:normAutofit lnSpcReduction="10000"/>
          </a:bodyPr>
          <a:lstStyle/>
          <a:p>
            <a:r>
              <a:rPr lang="en-US" sz="1400" b="0" i="0" dirty="0">
                <a:latin typeface="+mj-lt"/>
              </a:rPr>
              <a:t>Once a traveler has been selected, the icon will change to “x”.</a:t>
            </a:r>
          </a:p>
          <a:p>
            <a:endParaRPr lang="en-US" sz="1400" b="0" i="0" dirty="0">
              <a:latin typeface="+mj-lt"/>
            </a:endParaRPr>
          </a:p>
          <a:p>
            <a:r>
              <a:rPr lang="en-US" sz="1400" b="0" i="0" dirty="0">
                <a:latin typeface="+mj-lt"/>
              </a:rPr>
              <a:t>You can select the “x” to remove the traveler from the selection, or “Save” to add the selected travelers to the Group Authorization.</a:t>
            </a:r>
          </a:p>
        </p:txBody>
      </p:sp>
      <p:sp>
        <p:nvSpPr>
          <p:cNvPr id="11" name="Arrow: Up 10">
            <a:extLst>
              <a:ext uri="{FF2B5EF4-FFF2-40B4-BE49-F238E27FC236}">
                <a16:creationId xmlns:a16="http://schemas.microsoft.com/office/drawing/2014/main" id="{D4310B7E-CFFA-46E9-864B-E1528F3B5063}"/>
              </a:ext>
            </a:extLst>
          </p:cNvPr>
          <p:cNvSpPr/>
          <p:nvPr/>
        </p:nvSpPr>
        <p:spPr bwMode="auto">
          <a:xfrm>
            <a:off x="8086725" y="6086475"/>
            <a:ext cx="381000" cy="426744"/>
          </a:xfrm>
          <a:prstGeom prst="up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926539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14705-2D37-47CC-8047-704041F0AEE5}"/>
              </a:ext>
            </a:extLst>
          </p:cNvPr>
          <p:cNvSpPr>
            <a:spLocks noGrp="1"/>
          </p:cNvSpPr>
          <p:nvPr>
            <p:ph type="title"/>
          </p:nvPr>
        </p:nvSpPr>
        <p:spPr/>
        <p:txBody>
          <a:bodyPr/>
          <a:lstStyle/>
          <a:p>
            <a:r>
              <a:rPr lang="en-US" dirty="0"/>
              <a:t>Group Authorization – Add Group Travelers</a:t>
            </a:r>
          </a:p>
        </p:txBody>
      </p:sp>
      <p:pic>
        <p:nvPicPr>
          <p:cNvPr id="5" name="Content Placeholder 4">
            <a:extLst>
              <a:ext uri="{FF2B5EF4-FFF2-40B4-BE49-F238E27FC236}">
                <a16:creationId xmlns:a16="http://schemas.microsoft.com/office/drawing/2014/main" id="{59C79922-225A-489F-BD12-3ECA5E222B35}"/>
              </a:ext>
            </a:extLst>
          </p:cNvPr>
          <p:cNvPicPr>
            <a:picLocks noGrp="1" noChangeAspect="1"/>
          </p:cNvPicPr>
          <p:nvPr>
            <p:ph idx="1"/>
          </p:nvPr>
        </p:nvPicPr>
        <p:blipFill>
          <a:blip r:embed="rId2"/>
          <a:stretch>
            <a:fillRect/>
          </a:stretch>
        </p:blipFill>
        <p:spPr>
          <a:xfrm>
            <a:off x="2645785" y="1454150"/>
            <a:ext cx="6884555" cy="4873625"/>
          </a:xfrm>
          <a:prstGeom prst="rect">
            <a:avLst/>
          </a:prstGeom>
        </p:spPr>
      </p:pic>
      <p:sp>
        <p:nvSpPr>
          <p:cNvPr id="4" name="Slide Number Placeholder 3">
            <a:extLst>
              <a:ext uri="{FF2B5EF4-FFF2-40B4-BE49-F238E27FC236}">
                <a16:creationId xmlns:a16="http://schemas.microsoft.com/office/drawing/2014/main" id="{90072C88-3220-4A2A-984F-0547F6424A65}"/>
              </a:ext>
            </a:extLst>
          </p:cNvPr>
          <p:cNvSpPr>
            <a:spLocks noGrp="1"/>
          </p:cNvSpPr>
          <p:nvPr>
            <p:ph type="sldNum" sz="quarter" idx="10"/>
          </p:nvPr>
        </p:nvSpPr>
        <p:spPr/>
        <p:txBody>
          <a:bodyPr/>
          <a:lstStyle/>
          <a:p>
            <a:pPr>
              <a:defRPr/>
            </a:pPr>
            <a:fld id="{7D187A4C-A87B-41AC-8A01-0B3AA42528A5}" type="slidenum">
              <a:rPr lang="en-US" smtClean="0"/>
              <a:pPr>
                <a:defRPr/>
              </a:pPr>
              <a:t>27</a:t>
            </a:fld>
            <a:endParaRPr lang="en-US"/>
          </a:p>
        </p:txBody>
      </p:sp>
      <p:sp>
        <p:nvSpPr>
          <p:cNvPr id="6" name="TextBox 5">
            <a:extLst>
              <a:ext uri="{FF2B5EF4-FFF2-40B4-BE49-F238E27FC236}">
                <a16:creationId xmlns:a16="http://schemas.microsoft.com/office/drawing/2014/main" id="{57CCF986-25D6-4B7E-9683-18D1596A5C46}"/>
              </a:ext>
            </a:extLst>
          </p:cNvPr>
          <p:cNvSpPr txBox="1"/>
          <p:nvPr/>
        </p:nvSpPr>
        <p:spPr>
          <a:xfrm>
            <a:off x="76200" y="2667001"/>
            <a:ext cx="2209800" cy="1828799"/>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After saving, the travelers will be displayed in a list on the document.</a:t>
            </a:r>
          </a:p>
          <a:p>
            <a:endParaRPr lang="en-US" sz="1400" b="0" i="0" dirty="0">
              <a:latin typeface="+mj-lt"/>
            </a:endParaRPr>
          </a:p>
          <a:p>
            <a:r>
              <a:rPr lang="en-US" sz="1400" b="0" i="0" dirty="0">
                <a:latin typeface="+mj-lt"/>
              </a:rPr>
              <a:t>The Primary Traveler will be displayed with a star icon next to their name.</a:t>
            </a:r>
          </a:p>
        </p:txBody>
      </p:sp>
    </p:spTree>
    <p:extLst>
      <p:ext uri="{BB962C8B-B14F-4D97-AF65-F5344CB8AC3E}">
        <p14:creationId xmlns:p14="http://schemas.microsoft.com/office/powerpoint/2010/main" val="3508240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87F6D-2B62-455D-9784-E940F2C67F16}"/>
              </a:ext>
            </a:extLst>
          </p:cNvPr>
          <p:cNvSpPr>
            <a:spLocks noGrp="1"/>
          </p:cNvSpPr>
          <p:nvPr>
            <p:ph type="title"/>
          </p:nvPr>
        </p:nvSpPr>
        <p:spPr/>
        <p:txBody>
          <a:bodyPr/>
          <a:lstStyle/>
          <a:p>
            <a:r>
              <a:rPr lang="en-US" dirty="0"/>
              <a:t>Group Authorization – Add Group Travelers – Valid GTCC</a:t>
            </a:r>
          </a:p>
        </p:txBody>
      </p:sp>
      <p:pic>
        <p:nvPicPr>
          <p:cNvPr id="5" name="Content Placeholder 4">
            <a:extLst>
              <a:ext uri="{FF2B5EF4-FFF2-40B4-BE49-F238E27FC236}">
                <a16:creationId xmlns:a16="http://schemas.microsoft.com/office/drawing/2014/main" id="{8BF8A0B5-7CC0-41BC-A6ED-6F595B4F641E}"/>
              </a:ext>
            </a:extLst>
          </p:cNvPr>
          <p:cNvPicPr>
            <a:picLocks noGrp="1" noChangeAspect="1"/>
          </p:cNvPicPr>
          <p:nvPr>
            <p:ph idx="1"/>
          </p:nvPr>
        </p:nvPicPr>
        <p:blipFill>
          <a:blip r:embed="rId2"/>
          <a:stretch>
            <a:fillRect/>
          </a:stretch>
        </p:blipFill>
        <p:spPr>
          <a:xfrm>
            <a:off x="2971800" y="2095500"/>
            <a:ext cx="7553325" cy="3876675"/>
          </a:xfrm>
          <a:prstGeom prst="rect">
            <a:avLst/>
          </a:prstGeom>
        </p:spPr>
      </p:pic>
      <p:sp>
        <p:nvSpPr>
          <p:cNvPr id="4" name="Slide Number Placeholder 3">
            <a:extLst>
              <a:ext uri="{FF2B5EF4-FFF2-40B4-BE49-F238E27FC236}">
                <a16:creationId xmlns:a16="http://schemas.microsoft.com/office/drawing/2014/main" id="{8B0CF07A-A966-44F9-975B-70DD9ED6D5FC}"/>
              </a:ext>
            </a:extLst>
          </p:cNvPr>
          <p:cNvSpPr>
            <a:spLocks noGrp="1"/>
          </p:cNvSpPr>
          <p:nvPr>
            <p:ph type="sldNum" sz="quarter" idx="10"/>
          </p:nvPr>
        </p:nvSpPr>
        <p:spPr/>
        <p:txBody>
          <a:bodyPr/>
          <a:lstStyle/>
          <a:p>
            <a:pPr>
              <a:defRPr/>
            </a:pPr>
            <a:fld id="{7D187A4C-A87B-41AC-8A01-0B3AA42528A5}" type="slidenum">
              <a:rPr lang="en-US" smtClean="0"/>
              <a:pPr>
                <a:defRPr/>
              </a:pPr>
              <a:t>28</a:t>
            </a:fld>
            <a:endParaRPr lang="en-US"/>
          </a:p>
        </p:txBody>
      </p:sp>
      <p:sp>
        <p:nvSpPr>
          <p:cNvPr id="6" name="Rectangle 5">
            <a:extLst>
              <a:ext uri="{FF2B5EF4-FFF2-40B4-BE49-F238E27FC236}">
                <a16:creationId xmlns:a16="http://schemas.microsoft.com/office/drawing/2014/main" id="{177C7F4A-911B-40B3-BB7F-26DABF6D963F}"/>
              </a:ext>
            </a:extLst>
          </p:cNvPr>
          <p:cNvSpPr/>
          <p:nvPr/>
        </p:nvSpPr>
        <p:spPr bwMode="auto">
          <a:xfrm>
            <a:off x="8051800" y="3419475"/>
            <a:ext cx="990600" cy="2362200"/>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7" name="TextBox 6">
            <a:extLst>
              <a:ext uri="{FF2B5EF4-FFF2-40B4-BE49-F238E27FC236}">
                <a16:creationId xmlns:a16="http://schemas.microsoft.com/office/drawing/2014/main" id="{BCEDA90D-5388-455C-BCC0-59D3CC1BAFE3}"/>
              </a:ext>
            </a:extLst>
          </p:cNvPr>
          <p:cNvSpPr txBox="1"/>
          <p:nvPr/>
        </p:nvSpPr>
        <p:spPr>
          <a:xfrm>
            <a:off x="117475" y="2547937"/>
            <a:ext cx="2743200" cy="29718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Cardholders will be displayed with a green check mark next to their name and non-cardholders will be displayed with a red “x”.</a:t>
            </a:r>
          </a:p>
          <a:p>
            <a:endParaRPr lang="en-US" sz="1400" b="0" i="0" dirty="0">
              <a:latin typeface="+mj-lt"/>
            </a:endParaRPr>
          </a:p>
          <a:p>
            <a:r>
              <a:rPr lang="en-US" sz="1400" b="0" i="0" dirty="0">
                <a:latin typeface="+mj-lt"/>
              </a:rPr>
              <a:t>As a general rule with Group Authorizations, you should never mix cardholders and non-cardholders on the same document.</a:t>
            </a:r>
          </a:p>
          <a:p>
            <a:endParaRPr lang="en-US" sz="1400" b="0" i="0" dirty="0">
              <a:latin typeface="+mj-lt"/>
            </a:endParaRPr>
          </a:p>
          <a:p>
            <a:r>
              <a:rPr lang="en-US" sz="1400" b="0" i="0" dirty="0">
                <a:latin typeface="+mj-lt"/>
              </a:rPr>
              <a:t>This can cause issues in the future.</a:t>
            </a:r>
          </a:p>
        </p:txBody>
      </p:sp>
    </p:spTree>
    <p:extLst>
      <p:ext uri="{BB962C8B-B14F-4D97-AF65-F5344CB8AC3E}">
        <p14:creationId xmlns:p14="http://schemas.microsoft.com/office/powerpoint/2010/main" val="3070222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6F995-450C-4DBB-91FB-5158DDA12F92}"/>
              </a:ext>
            </a:extLst>
          </p:cNvPr>
          <p:cNvSpPr>
            <a:spLocks noGrp="1"/>
          </p:cNvSpPr>
          <p:nvPr>
            <p:ph type="title"/>
          </p:nvPr>
        </p:nvSpPr>
        <p:spPr/>
        <p:txBody>
          <a:bodyPr/>
          <a:lstStyle/>
          <a:p>
            <a:r>
              <a:rPr lang="en-US" dirty="0"/>
              <a:t>Group Authorization – Removing Group Travelers</a:t>
            </a:r>
          </a:p>
        </p:txBody>
      </p:sp>
      <p:pic>
        <p:nvPicPr>
          <p:cNvPr id="5" name="Content Placeholder 4">
            <a:extLst>
              <a:ext uri="{FF2B5EF4-FFF2-40B4-BE49-F238E27FC236}">
                <a16:creationId xmlns:a16="http://schemas.microsoft.com/office/drawing/2014/main" id="{2DC4D9C8-FD75-4B91-9C1F-4964382B2DF2}"/>
              </a:ext>
            </a:extLst>
          </p:cNvPr>
          <p:cNvPicPr>
            <a:picLocks noGrp="1" noChangeAspect="1"/>
          </p:cNvPicPr>
          <p:nvPr>
            <p:ph idx="1"/>
          </p:nvPr>
        </p:nvPicPr>
        <p:blipFill>
          <a:blip r:embed="rId2"/>
          <a:stretch>
            <a:fillRect/>
          </a:stretch>
        </p:blipFill>
        <p:spPr>
          <a:xfrm>
            <a:off x="2608281" y="1454150"/>
            <a:ext cx="6959562" cy="4873625"/>
          </a:xfrm>
          <a:prstGeom prst="rect">
            <a:avLst/>
          </a:prstGeom>
        </p:spPr>
      </p:pic>
      <p:sp>
        <p:nvSpPr>
          <p:cNvPr id="4" name="Slide Number Placeholder 3">
            <a:extLst>
              <a:ext uri="{FF2B5EF4-FFF2-40B4-BE49-F238E27FC236}">
                <a16:creationId xmlns:a16="http://schemas.microsoft.com/office/drawing/2014/main" id="{8F597745-9260-4FB9-A187-9F294939ED00}"/>
              </a:ext>
            </a:extLst>
          </p:cNvPr>
          <p:cNvSpPr>
            <a:spLocks noGrp="1"/>
          </p:cNvSpPr>
          <p:nvPr>
            <p:ph type="sldNum" sz="quarter" idx="10"/>
          </p:nvPr>
        </p:nvSpPr>
        <p:spPr/>
        <p:txBody>
          <a:bodyPr/>
          <a:lstStyle/>
          <a:p>
            <a:pPr>
              <a:defRPr/>
            </a:pPr>
            <a:fld id="{7D187A4C-A87B-41AC-8A01-0B3AA42528A5}" type="slidenum">
              <a:rPr lang="en-US" smtClean="0"/>
              <a:pPr>
                <a:defRPr/>
              </a:pPr>
              <a:t>29</a:t>
            </a:fld>
            <a:endParaRPr lang="en-US"/>
          </a:p>
        </p:txBody>
      </p:sp>
      <p:sp>
        <p:nvSpPr>
          <p:cNvPr id="6" name="Arrow: Down 5">
            <a:extLst>
              <a:ext uri="{FF2B5EF4-FFF2-40B4-BE49-F238E27FC236}">
                <a16:creationId xmlns:a16="http://schemas.microsoft.com/office/drawing/2014/main" id="{1B51DF58-C961-47AE-A0AC-2E6F431A074D}"/>
              </a:ext>
            </a:extLst>
          </p:cNvPr>
          <p:cNvSpPr/>
          <p:nvPr/>
        </p:nvSpPr>
        <p:spPr bwMode="auto">
          <a:xfrm rot="18149169">
            <a:off x="3870025" y="3263501"/>
            <a:ext cx="609600" cy="8382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7" name="TextBox 6">
            <a:extLst>
              <a:ext uri="{FF2B5EF4-FFF2-40B4-BE49-F238E27FC236}">
                <a16:creationId xmlns:a16="http://schemas.microsoft.com/office/drawing/2014/main" id="{3C023C6A-626B-4021-B31B-B5AF23B4056B}"/>
              </a:ext>
            </a:extLst>
          </p:cNvPr>
          <p:cNvSpPr txBox="1"/>
          <p:nvPr/>
        </p:nvSpPr>
        <p:spPr>
          <a:xfrm>
            <a:off x="76200" y="2667001"/>
            <a:ext cx="2209800" cy="1600199"/>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To remove travelers from the group, check the box next to their name.</a:t>
            </a:r>
          </a:p>
          <a:p>
            <a:endParaRPr lang="en-US" sz="1400" b="0" i="0" dirty="0">
              <a:latin typeface="+mj-lt"/>
            </a:endParaRPr>
          </a:p>
          <a:p>
            <a:r>
              <a:rPr lang="en-US" sz="1400" b="0" i="0" dirty="0">
                <a:latin typeface="+mj-lt"/>
              </a:rPr>
              <a:t>A banner will display at the bottom to remove.</a:t>
            </a:r>
          </a:p>
        </p:txBody>
      </p:sp>
      <p:sp>
        <p:nvSpPr>
          <p:cNvPr id="8" name="Arrow: Down 7">
            <a:extLst>
              <a:ext uri="{FF2B5EF4-FFF2-40B4-BE49-F238E27FC236}">
                <a16:creationId xmlns:a16="http://schemas.microsoft.com/office/drawing/2014/main" id="{0949DD67-F3EB-4C1B-B9F4-01392C7D7170}"/>
              </a:ext>
            </a:extLst>
          </p:cNvPr>
          <p:cNvSpPr/>
          <p:nvPr/>
        </p:nvSpPr>
        <p:spPr bwMode="auto">
          <a:xfrm rot="3490085">
            <a:off x="9660826" y="5464754"/>
            <a:ext cx="609600" cy="8382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89681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DCCF-9047-40BF-969A-B01E6C550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3CFAEDD-2F4F-4270-A3F4-796E657540E1}"/>
              </a:ext>
            </a:extLst>
          </p:cNvPr>
          <p:cNvSpPr>
            <a:spLocks noGrp="1"/>
          </p:cNvSpPr>
          <p:nvPr>
            <p:ph idx="1"/>
          </p:nvPr>
        </p:nvSpPr>
        <p:spPr/>
        <p:txBody>
          <a:bodyPr/>
          <a:lstStyle/>
          <a:p>
            <a:r>
              <a:rPr lang="en-US" dirty="0"/>
              <a:t>Top Issues for June</a:t>
            </a:r>
          </a:p>
          <a:p>
            <a:r>
              <a:rPr lang="en-US" dirty="0"/>
              <a:t>DTS Reservation Errors and Latency Issues</a:t>
            </a:r>
          </a:p>
          <a:p>
            <a:r>
              <a:rPr lang="en-US" dirty="0"/>
              <a:t>FY19 Release 4</a:t>
            </a:r>
          </a:p>
          <a:p>
            <a:pPr lvl="1"/>
            <a:r>
              <a:rPr lang="en-US" dirty="0"/>
              <a:t>Dates</a:t>
            </a:r>
          </a:p>
          <a:p>
            <a:pPr lvl="1"/>
            <a:r>
              <a:rPr lang="en-US" dirty="0"/>
              <a:t>Group Authorizations</a:t>
            </a:r>
          </a:p>
          <a:p>
            <a:r>
              <a:rPr lang="en-US" dirty="0"/>
              <a:t>Resources</a:t>
            </a:r>
          </a:p>
          <a:p>
            <a:r>
              <a:rPr lang="en-US" dirty="0"/>
              <a:t>Questions</a:t>
            </a:r>
          </a:p>
        </p:txBody>
      </p:sp>
      <p:sp>
        <p:nvSpPr>
          <p:cNvPr id="4" name="Slide Number Placeholder 3">
            <a:extLst>
              <a:ext uri="{FF2B5EF4-FFF2-40B4-BE49-F238E27FC236}">
                <a16:creationId xmlns:a16="http://schemas.microsoft.com/office/drawing/2014/main" id="{F30DE30D-F844-4438-8CF8-75FA8CAC0642}"/>
              </a:ext>
            </a:extLst>
          </p:cNvPr>
          <p:cNvSpPr>
            <a:spLocks noGrp="1"/>
          </p:cNvSpPr>
          <p:nvPr>
            <p:ph type="sldNum" sz="quarter" idx="10"/>
          </p:nvPr>
        </p:nvSpPr>
        <p:spPr/>
        <p:txBody>
          <a:bodyPr/>
          <a:lstStyle/>
          <a:p>
            <a:pPr>
              <a:defRPr/>
            </a:pPr>
            <a:fld id="{7D187A4C-A87B-41AC-8A01-0B3AA42528A5}" type="slidenum">
              <a:rPr lang="en-US" smtClean="0"/>
              <a:pPr>
                <a:defRPr/>
              </a:pPr>
              <a:t>3</a:t>
            </a:fld>
            <a:endParaRPr lang="en-US"/>
          </a:p>
        </p:txBody>
      </p:sp>
    </p:spTree>
    <p:extLst>
      <p:ext uri="{BB962C8B-B14F-4D97-AF65-F5344CB8AC3E}">
        <p14:creationId xmlns:p14="http://schemas.microsoft.com/office/powerpoint/2010/main" val="869337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35E3-1C3F-4E19-B89F-A57B6E24F3B1}"/>
              </a:ext>
            </a:extLst>
          </p:cNvPr>
          <p:cNvSpPr>
            <a:spLocks noGrp="1"/>
          </p:cNvSpPr>
          <p:nvPr>
            <p:ph type="title"/>
          </p:nvPr>
        </p:nvSpPr>
        <p:spPr/>
        <p:txBody>
          <a:bodyPr/>
          <a:lstStyle/>
          <a:p>
            <a:r>
              <a:rPr lang="en-US" dirty="0"/>
              <a:t>Group Authorization – Removing Group Travelers</a:t>
            </a:r>
          </a:p>
        </p:txBody>
      </p:sp>
      <p:sp>
        <p:nvSpPr>
          <p:cNvPr id="4" name="Slide Number Placeholder 3">
            <a:extLst>
              <a:ext uri="{FF2B5EF4-FFF2-40B4-BE49-F238E27FC236}">
                <a16:creationId xmlns:a16="http://schemas.microsoft.com/office/drawing/2014/main" id="{50D440A6-3527-415B-BAC5-974381A7F68C}"/>
              </a:ext>
            </a:extLst>
          </p:cNvPr>
          <p:cNvSpPr>
            <a:spLocks noGrp="1"/>
          </p:cNvSpPr>
          <p:nvPr>
            <p:ph type="sldNum" sz="quarter" idx="10"/>
          </p:nvPr>
        </p:nvSpPr>
        <p:spPr/>
        <p:txBody>
          <a:bodyPr/>
          <a:lstStyle/>
          <a:p>
            <a:pPr>
              <a:defRPr/>
            </a:pPr>
            <a:fld id="{7D187A4C-A87B-41AC-8A01-0B3AA42528A5}" type="slidenum">
              <a:rPr lang="en-US" smtClean="0"/>
              <a:pPr>
                <a:defRPr/>
              </a:pPr>
              <a:t>30</a:t>
            </a:fld>
            <a:endParaRPr lang="en-US"/>
          </a:p>
        </p:txBody>
      </p:sp>
      <p:pic>
        <p:nvPicPr>
          <p:cNvPr id="8" name="Content Placeholder 7">
            <a:extLst>
              <a:ext uri="{FF2B5EF4-FFF2-40B4-BE49-F238E27FC236}">
                <a16:creationId xmlns:a16="http://schemas.microsoft.com/office/drawing/2014/main" id="{4EF53AFA-92B1-4600-9617-D94E1A95A1ED}"/>
              </a:ext>
            </a:extLst>
          </p:cNvPr>
          <p:cNvPicPr>
            <a:picLocks noGrp="1" noChangeAspect="1"/>
          </p:cNvPicPr>
          <p:nvPr>
            <p:ph idx="1"/>
          </p:nvPr>
        </p:nvPicPr>
        <p:blipFill>
          <a:blip r:embed="rId2"/>
          <a:stretch>
            <a:fillRect/>
          </a:stretch>
        </p:blipFill>
        <p:spPr>
          <a:xfrm>
            <a:off x="1214437" y="1454150"/>
            <a:ext cx="9747250" cy="4873625"/>
          </a:xfrm>
          <a:prstGeom prst="rect">
            <a:avLst/>
          </a:prstGeom>
        </p:spPr>
      </p:pic>
      <p:sp>
        <p:nvSpPr>
          <p:cNvPr id="9" name="TextBox 8">
            <a:extLst>
              <a:ext uri="{FF2B5EF4-FFF2-40B4-BE49-F238E27FC236}">
                <a16:creationId xmlns:a16="http://schemas.microsoft.com/office/drawing/2014/main" id="{DEFD4978-F2A7-436E-AD04-6A8CE6F07E30}"/>
              </a:ext>
            </a:extLst>
          </p:cNvPr>
          <p:cNvSpPr txBox="1"/>
          <p:nvPr/>
        </p:nvSpPr>
        <p:spPr>
          <a:xfrm>
            <a:off x="76200" y="2667001"/>
            <a:ext cx="2209800" cy="990599"/>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After selecting Remove, a confirmation pop-up will appear.</a:t>
            </a:r>
          </a:p>
        </p:txBody>
      </p:sp>
    </p:spTree>
    <p:extLst>
      <p:ext uri="{BB962C8B-B14F-4D97-AF65-F5344CB8AC3E}">
        <p14:creationId xmlns:p14="http://schemas.microsoft.com/office/powerpoint/2010/main" val="534148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7F7C-111A-4FA2-A4FB-EE38689B03B3}"/>
              </a:ext>
            </a:extLst>
          </p:cNvPr>
          <p:cNvSpPr>
            <a:spLocks noGrp="1"/>
          </p:cNvSpPr>
          <p:nvPr>
            <p:ph type="title"/>
          </p:nvPr>
        </p:nvSpPr>
        <p:spPr/>
        <p:txBody>
          <a:bodyPr/>
          <a:lstStyle/>
          <a:p>
            <a:r>
              <a:rPr lang="en-US" dirty="0"/>
              <a:t>Group Authorization – Traveler Summary</a:t>
            </a:r>
          </a:p>
        </p:txBody>
      </p:sp>
      <p:pic>
        <p:nvPicPr>
          <p:cNvPr id="5" name="Content Placeholder 4">
            <a:extLst>
              <a:ext uri="{FF2B5EF4-FFF2-40B4-BE49-F238E27FC236}">
                <a16:creationId xmlns:a16="http://schemas.microsoft.com/office/drawing/2014/main" id="{4702FDCF-E3A9-4CF4-84F5-3EE5EEF73643}"/>
              </a:ext>
            </a:extLst>
          </p:cNvPr>
          <p:cNvPicPr>
            <a:picLocks noGrp="1" noChangeAspect="1"/>
          </p:cNvPicPr>
          <p:nvPr>
            <p:ph idx="1"/>
          </p:nvPr>
        </p:nvPicPr>
        <p:blipFill>
          <a:blip r:embed="rId2"/>
          <a:stretch>
            <a:fillRect/>
          </a:stretch>
        </p:blipFill>
        <p:spPr>
          <a:xfrm>
            <a:off x="1816100" y="2047875"/>
            <a:ext cx="8543925" cy="3686175"/>
          </a:xfrm>
          <a:prstGeom prst="rect">
            <a:avLst/>
          </a:prstGeom>
        </p:spPr>
      </p:pic>
      <p:sp>
        <p:nvSpPr>
          <p:cNvPr id="4" name="Slide Number Placeholder 3">
            <a:extLst>
              <a:ext uri="{FF2B5EF4-FFF2-40B4-BE49-F238E27FC236}">
                <a16:creationId xmlns:a16="http://schemas.microsoft.com/office/drawing/2014/main" id="{4436013C-0738-4EF5-B187-13F148FA8DE0}"/>
              </a:ext>
            </a:extLst>
          </p:cNvPr>
          <p:cNvSpPr>
            <a:spLocks noGrp="1"/>
          </p:cNvSpPr>
          <p:nvPr>
            <p:ph type="sldNum" sz="quarter" idx="10"/>
          </p:nvPr>
        </p:nvSpPr>
        <p:spPr/>
        <p:txBody>
          <a:bodyPr/>
          <a:lstStyle/>
          <a:p>
            <a:pPr>
              <a:defRPr/>
            </a:pPr>
            <a:fld id="{7D187A4C-A87B-41AC-8A01-0B3AA42528A5}" type="slidenum">
              <a:rPr lang="en-US" smtClean="0"/>
              <a:pPr>
                <a:defRPr/>
              </a:pPr>
              <a:t>31</a:t>
            </a:fld>
            <a:endParaRPr lang="en-US"/>
          </a:p>
        </p:txBody>
      </p:sp>
      <p:sp>
        <p:nvSpPr>
          <p:cNvPr id="6" name="TextBox 5">
            <a:extLst>
              <a:ext uri="{FF2B5EF4-FFF2-40B4-BE49-F238E27FC236}">
                <a16:creationId xmlns:a16="http://schemas.microsoft.com/office/drawing/2014/main" id="{B9333721-B582-4507-9CDD-56BBF601BD48}"/>
              </a:ext>
            </a:extLst>
          </p:cNvPr>
          <p:cNvSpPr txBox="1"/>
          <p:nvPr/>
        </p:nvSpPr>
        <p:spPr>
          <a:xfrm>
            <a:off x="304800" y="4724400"/>
            <a:ext cx="2667000" cy="1600199"/>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Under the Traveler Summary, a different Primary Traveler can be selected, the Routing List can be identified, and the list of travelers can be added to a new Travel Team.</a:t>
            </a:r>
          </a:p>
        </p:txBody>
      </p:sp>
    </p:spTree>
    <p:extLst>
      <p:ext uri="{BB962C8B-B14F-4D97-AF65-F5344CB8AC3E}">
        <p14:creationId xmlns:p14="http://schemas.microsoft.com/office/powerpoint/2010/main" val="1905197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1C6-C602-4C80-83ED-BA349C3AC0CF}"/>
              </a:ext>
            </a:extLst>
          </p:cNvPr>
          <p:cNvSpPr>
            <a:spLocks noGrp="1"/>
          </p:cNvSpPr>
          <p:nvPr>
            <p:ph type="title"/>
          </p:nvPr>
        </p:nvSpPr>
        <p:spPr/>
        <p:txBody>
          <a:bodyPr/>
          <a:lstStyle/>
          <a:p>
            <a:r>
              <a:rPr lang="en-US" dirty="0"/>
              <a:t>Group Authorization – Create Travel Team</a:t>
            </a:r>
          </a:p>
        </p:txBody>
      </p:sp>
      <p:pic>
        <p:nvPicPr>
          <p:cNvPr id="5" name="Content Placeholder 4">
            <a:extLst>
              <a:ext uri="{FF2B5EF4-FFF2-40B4-BE49-F238E27FC236}">
                <a16:creationId xmlns:a16="http://schemas.microsoft.com/office/drawing/2014/main" id="{F16D20D1-B05E-46E2-BA40-722B3509E8AA}"/>
              </a:ext>
            </a:extLst>
          </p:cNvPr>
          <p:cNvPicPr>
            <a:picLocks noGrp="1" noChangeAspect="1"/>
          </p:cNvPicPr>
          <p:nvPr>
            <p:ph idx="1"/>
          </p:nvPr>
        </p:nvPicPr>
        <p:blipFill>
          <a:blip r:embed="rId2"/>
          <a:stretch>
            <a:fillRect/>
          </a:stretch>
        </p:blipFill>
        <p:spPr>
          <a:xfrm>
            <a:off x="4175980" y="1454150"/>
            <a:ext cx="3824165" cy="4873625"/>
          </a:xfrm>
          <a:prstGeom prst="rect">
            <a:avLst/>
          </a:prstGeom>
        </p:spPr>
      </p:pic>
      <p:sp>
        <p:nvSpPr>
          <p:cNvPr id="4" name="Slide Number Placeholder 3">
            <a:extLst>
              <a:ext uri="{FF2B5EF4-FFF2-40B4-BE49-F238E27FC236}">
                <a16:creationId xmlns:a16="http://schemas.microsoft.com/office/drawing/2014/main" id="{919788AA-3983-4F08-A740-CA894D80EE7E}"/>
              </a:ext>
            </a:extLst>
          </p:cNvPr>
          <p:cNvSpPr>
            <a:spLocks noGrp="1"/>
          </p:cNvSpPr>
          <p:nvPr>
            <p:ph type="sldNum" sz="quarter" idx="10"/>
          </p:nvPr>
        </p:nvSpPr>
        <p:spPr/>
        <p:txBody>
          <a:bodyPr/>
          <a:lstStyle/>
          <a:p>
            <a:pPr>
              <a:defRPr/>
            </a:pPr>
            <a:fld id="{7D187A4C-A87B-41AC-8A01-0B3AA42528A5}" type="slidenum">
              <a:rPr lang="en-US" smtClean="0"/>
              <a:pPr>
                <a:defRPr/>
              </a:pPr>
              <a:t>32</a:t>
            </a:fld>
            <a:endParaRPr lang="en-US"/>
          </a:p>
        </p:txBody>
      </p:sp>
      <p:sp>
        <p:nvSpPr>
          <p:cNvPr id="6" name="TextBox 5">
            <a:extLst>
              <a:ext uri="{FF2B5EF4-FFF2-40B4-BE49-F238E27FC236}">
                <a16:creationId xmlns:a16="http://schemas.microsoft.com/office/drawing/2014/main" id="{E7FA45F1-9B5A-404A-80C6-FE4DE92650C1}"/>
              </a:ext>
            </a:extLst>
          </p:cNvPr>
          <p:cNvSpPr txBox="1"/>
          <p:nvPr/>
        </p:nvSpPr>
        <p:spPr>
          <a:xfrm>
            <a:off x="410854" y="2743200"/>
            <a:ext cx="2209800" cy="12954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To create a travel team, select the travelers currently on the document and give the team a name.</a:t>
            </a:r>
          </a:p>
        </p:txBody>
      </p:sp>
    </p:spTree>
    <p:extLst>
      <p:ext uri="{BB962C8B-B14F-4D97-AF65-F5344CB8AC3E}">
        <p14:creationId xmlns:p14="http://schemas.microsoft.com/office/powerpoint/2010/main" val="2859197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674A2-7E9A-43D4-836A-92509C3AF1BF}"/>
              </a:ext>
            </a:extLst>
          </p:cNvPr>
          <p:cNvSpPr>
            <a:spLocks noGrp="1"/>
          </p:cNvSpPr>
          <p:nvPr>
            <p:ph type="title"/>
          </p:nvPr>
        </p:nvSpPr>
        <p:spPr/>
        <p:txBody>
          <a:bodyPr/>
          <a:lstStyle/>
          <a:p>
            <a:r>
              <a:rPr lang="en-US" dirty="0"/>
              <a:t>Group Authorization – Create Travel Team</a:t>
            </a:r>
          </a:p>
        </p:txBody>
      </p:sp>
      <p:pic>
        <p:nvPicPr>
          <p:cNvPr id="5" name="Content Placeholder 4">
            <a:extLst>
              <a:ext uri="{FF2B5EF4-FFF2-40B4-BE49-F238E27FC236}">
                <a16:creationId xmlns:a16="http://schemas.microsoft.com/office/drawing/2014/main" id="{9055E359-70FE-403A-80E6-392D2A2704C0}"/>
              </a:ext>
            </a:extLst>
          </p:cNvPr>
          <p:cNvPicPr>
            <a:picLocks noGrp="1" noChangeAspect="1"/>
          </p:cNvPicPr>
          <p:nvPr>
            <p:ph idx="1"/>
          </p:nvPr>
        </p:nvPicPr>
        <p:blipFill>
          <a:blip r:embed="rId2"/>
          <a:stretch>
            <a:fillRect/>
          </a:stretch>
        </p:blipFill>
        <p:spPr>
          <a:xfrm>
            <a:off x="2632976" y="1454150"/>
            <a:ext cx="6910172" cy="4873625"/>
          </a:xfrm>
          <a:prstGeom prst="rect">
            <a:avLst/>
          </a:prstGeom>
        </p:spPr>
      </p:pic>
      <p:sp>
        <p:nvSpPr>
          <p:cNvPr id="4" name="Slide Number Placeholder 3">
            <a:extLst>
              <a:ext uri="{FF2B5EF4-FFF2-40B4-BE49-F238E27FC236}">
                <a16:creationId xmlns:a16="http://schemas.microsoft.com/office/drawing/2014/main" id="{CEE7D245-E100-4D20-A3B3-9A80363553B3}"/>
              </a:ext>
            </a:extLst>
          </p:cNvPr>
          <p:cNvSpPr>
            <a:spLocks noGrp="1"/>
          </p:cNvSpPr>
          <p:nvPr>
            <p:ph type="sldNum" sz="quarter" idx="10"/>
          </p:nvPr>
        </p:nvSpPr>
        <p:spPr/>
        <p:txBody>
          <a:bodyPr/>
          <a:lstStyle/>
          <a:p>
            <a:pPr>
              <a:defRPr/>
            </a:pPr>
            <a:fld id="{7D187A4C-A87B-41AC-8A01-0B3AA42528A5}" type="slidenum">
              <a:rPr lang="en-US" smtClean="0"/>
              <a:pPr>
                <a:defRPr/>
              </a:pPr>
              <a:t>33</a:t>
            </a:fld>
            <a:endParaRPr lang="en-US"/>
          </a:p>
        </p:txBody>
      </p:sp>
      <p:sp>
        <p:nvSpPr>
          <p:cNvPr id="7" name="TextBox 6">
            <a:extLst>
              <a:ext uri="{FF2B5EF4-FFF2-40B4-BE49-F238E27FC236}">
                <a16:creationId xmlns:a16="http://schemas.microsoft.com/office/drawing/2014/main" id="{AF2E217C-620C-4DA6-AB1C-C0ADB20FB45F}"/>
              </a:ext>
            </a:extLst>
          </p:cNvPr>
          <p:cNvSpPr txBox="1"/>
          <p:nvPr/>
        </p:nvSpPr>
        <p:spPr>
          <a:xfrm>
            <a:off x="219074" y="2781300"/>
            <a:ext cx="2209800" cy="2324100"/>
          </a:xfrm>
          <a:prstGeom prst="rect">
            <a:avLst/>
          </a:prstGeom>
          <a:solidFill>
            <a:schemeClr val="bg1"/>
          </a:solidFill>
          <a:ln>
            <a:solidFill>
              <a:schemeClr val="tx1"/>
            </a:solidFill>
          </a:ln>
        </p:spPr>
        <p:txBody>
          <a:bodyPr wrap="square" rtlCol="0" anchor="ctr">
            <a:normAutofit lnSpcReduction="10000"/>
          </a:bodyPr>
          <a:lstStyle/>
          <a:p>
            <a:r>
              <a:rPr lang="en-US" sz="1400" b="0" i="0" dirty="0">
                <a:latin typeface="+mj-lt"/>
              </a:rPr>
              <a:t>The Travel Team success notification will appear under Traveler Summary.</a:t>
            </a:r>
          </a:p>
          <a:p>
            <a:endParaRPr lang="en-US" sz="1400" b="0" i="0" dirty="0">
              <a:latin typeface="+mj-lt"/>
            </a:endParaRPr>
          </a:p>
          <a:p>
            <a:r>
              <a:rPr lang="en-US" sz="1400" b="0" i="0" dirty="0">
                <a:latin typeface="+mj-lt"/>
              </a:rPr>
              <a:t>Select “Continue” to move on to the next portion of the document.</a:t>
            </a:r>
          </a:p>
          <a:p>
            <a:endParaRPr lang="en-US" sz="1400" b="0" i="0" dirty="0">
              <a:latin typeface="+mj-lt"/>
            </a:endParaRPr>
          </a:p>
          <a:p>
            <a:r>
              <a:rPr lang="en-US" sz="1400" b="0" i="0" dirty="0">
                <a:latin typeface="+mj-lt"/>
              </a:rPr>
              <a:t>For users without Group Access, this section will not be visible.</a:t>
            </a:r>
          </a:p>
        </p:txBody>
      </p:sp>
    </p:spTree>
    <p:extLst>
      <p:ext uri="{BB962C8B-B14F-4D97-AF65-F5344CB8AC3E}">
        <p14:creationId xmlns:p14="http://schemas.microsoft.com/office/powerpoint/2010/main" val="1769346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23574-BF83-48E8-9D26-EDF34A0B3206}"/>
              </a:ext>
            </a:extLst>
          </p:cNvPr>
          <p:cNvSpPr>
            <a:spLocks noGrp="1"/>
          </p:cNvSpPr>
          <p:nvPr>
            <p:ph type="title"/>
          </p:nvPr>
        </p:nvSpPr>
        <p:spPr/>
        <p:txBody>
          <a:bodyPr/>
          <a:lstStyle/>
          <a:p>
            <a:r>
              <a:rPr lang="en-US" dirty="0"/>
              <a:t>Group Authorization – Reservations</a:t>
            </a:r>
          </a:p>
        </p:txBody>
      </p:sp>
      <p:sp>
        <p:nvSpPr>
          <p:cNvPr id="3" name="Content Placeholder 2">
            <a:extLst>
              <a:ext uri="{FF2B5EF4-FFF2-40B4-BE49-F238E27FC236}">
                <a16:creationId xmlns:a16="http://schemas.microsoft.com/office/drawing/2014/main" id="{A04634B7-1440-4A2E-B09E-C14AAFEB9CB2}"/>
              </a:ext>
            </a:extLst>
          </p:cNvPr>
          <p:cNvSpPr>
            <a:spLocks noGrp="1"/>
          </p:cNvSpPr>
          <p:nvPr>
            <p:ph idx="1"/>
          </p:nvPr>
        </p:nvSpPr>
        <p:spPr/>
        <p:txBody>
          <a:bodyPr>
            <a:normAutofit/>
          </a:bodyPr>
          <a:lstStyle/>
          <a:p>
            <a:r>
              <a:rPr lang="en-US" dirty="0"/>
              <a:t>When requesting reservations, keep the following rules in mind: </a:t>
            </a:r>
          </a:p>
          <a:p>
            <a:pPr lvl="1"/>
            <a:endParaRPr lang="en-US" dirty="0"/>
          </a:p>
          <a:p>
            <a:pPr lvl="1"/>
            <a:r>
              <a:rPr lang="en-US" dirty="0"/>
              <a:t>Your local business rules may require a Transportation Officer (TO) to make transportation arrangements if your group contains 10 or more travelers. </a:t>
            </a:r>
          </a:p>
          <a:p>
            <a:pPr lvl="2"/>
            <a:r>
              <a:rPr lang="en-US" dirty="0"/>
              <a:t>If so, skip the entire transportation reservations process and contact your TO </a:t>
            </a:r>
            <a:r>
              <a:rPr lang="en-US" dirty="0" err="1"/>
              <a:t>to</a:t>
            </a:r>
            <a:r>
              <a:rPr lang="en-US" dirty="0"/>
              <a:t> make transportation arrangements and give you the costs. </a:t>
            </a:r>
          </a:p>
          <a:p>
            <a:pPr lvl="1"/>
            <a:endParaRPr lang="en-US" dirty="0"/>
          </a:p>
          <a:p>
            <a:pPr lvl="1"/>
            <a:r>
              <a:rPr lang="en-US" dirty="0"/>
              <a:t>Your organization may have a routing list that includes a TO review. </a:t>
            </a:r>
          </a:p>
          <a:p>
            <a:pPr lvl="2"/>
            <a:r>
              <a:rPr lang="en-US" dirty="0"/>
              <a:t>If so, select that routing list before you sign the group authorization. </a:t>
            </a:r>
          </a:p>
          <a:p>
            <a:pPr lvl="2"/>
            <a:r>
              <a:rPr lang="en-US" dirty="0"/>
              <a:t>For more about routing lists, see DTA Manual, Chapter 5 Routing Lists - </a:t>
            </a:r>
            <a:r>
              <a:rPr lang="en-US" dirty="0">
                <a:hlinkClick r:id="rId2"/>
              </a:rPr>
              <a:t>https://www.defensetravel.dod.mil/Docs/Training/DTA_5.pdf</a:t>
            </a:r>
            <a:endParaRPr lang="en-US" dirty="0"/>
          </a:p>
          <a:p>
            <a:pPr lvl="1"/>
            <a:endParaRPr lang="en-US" dirty="0"/>
          </a:p>
        </p:txBody>
      </p:sp>
      <p:sp>
        <p:nvSpPr>
          <p:cNvPr id="4" name="Slide Number Placeholder 3">
            <a:extLst>
              <a:ext uri="{FF2B5EF4-FFF2-40B4-BE49-F238E27FC236}">
                <a16:creationId xmlns:a16="http://schemas.microsoft.com/office/drawing/2014/main" id="{FA052B31-5D3D-4782-8EFC-594CDD5C190F}"/>
              </a:ext>
            </a:extLst>
          </p:cNvPr>
          <p:cNvSpPr>
            <a:spLocks noGrp="1"/>
          </p:cNvSpPr>
          <p:nvPr>
            <p:ph type="sldNum" sz="quarter" idx="10"/>
          </p:nvPr>
        </p:nvSpPr>
        <p:spPr/>
        <p:txBody>
          <a:bodyPr/>
          <a:lstStyle/>
          <a:p>
            <a:pPr>
              <a:defRPr/>
            </a:pPr>
            <a:fld id="{7D187A4C-A87B-41AC-8A01-0B3AA42528A5}" type="slidenum">
              <a:rPr lang="en-US" smtClean="0"/>
              <a:pPr>
                <a:defRPr/>
              </a:pPr>
              <a:t>34</a:t>
            </a:fld>
            <a:endParaRPr lang="en-US"/>
          </a:p>
        </p:txBody>
      </p:sp>
    </p:spTree>
    <p:extLst>
      <p:ext uri="{BB962C8B-B14F-4D97-AF65-F5344CB8AC3E}">
        <p14:creationId xmlns:p14="http://schemas.microsoft.com/office/powerpoint/2010/main" val="3382676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23574-BF83-48E8-9D26-EDF34A0B3206}"/>
              </a:ext>
            </a:extLst>
          </p:cNvPr>
          <p:cNvSpPr>
            <a:spLocks noGrp="1"/>
          </p:cNvSpPr>
          <p:nvPr>
            <p:ph type="title"/>
          </p:nvPr>
        </p:nvSpPr>
        <p:spPr/>
        <p:txBody>
          <a:bodyPr/>
          <a:lstStyle/>
          <a:p>
            <a:r>
              <a:rPr lang="en-US" dirty="0"/>
              <a:t>Group Authorization – Reservations</a:t>
            </a:r>
          </a:p>
        </p:txBody>
      </p:sp>
      <p:sp>
        <p:nvSpPr>
          <p:cNvPr id="3" name="Content Placeholder 2">
            <a:extLst>
              <a:ext uri="{FF2B5EF4-FFF2-40B4-BE49-F238E27FC236}">
                <a16:creationId xmlns:a16="http://schemas.microsoft.com/office/drawing/2014/main" id="{A04634B7-1440-4A2E-B09E-C14AAFEB9CB2}"/>
              </a:ext>
            </a:extLst>
          </p:cNvPr>
          <p:cNvSpPr>
            <a:spLocks noGrp="1"/>
          </p:cNvSpPr>
          <p:nvPr>
            <p:ph idx="1"/>
          </p:nvPr>
        </p:nvSpPr>
        <p:spPr/>
        <p:txBody>
          <a:bodyPr>
            <a:normAutofit/>
          </a:bodyPr>
          <a:lstStyle/>
          <a:p>
            <a:r>
              <a:rPr lang="en-US" dirty="0"/>
              <a:t>When requesting reservations, keep the following rules in mind: </a:t>
            </a:r>
          </a:p>
          <a:p>
            <a:pPr lvl="1"/>
            <a:endParaRPr lang="en-US" dirty="0"/>
          </a:p>
          <a:p>
            <a:pPr lvl="1"/>
            <a:r>
              <a:rPr lang="en-US" dirty="0"/>
              <a:t>When you select reservations, you’re actually only identifying reservation preferences for the TMC</a:t>
            </a:r>
          </a:p>
          <a:p>
            <a:pPr lvl="2"/>
            <a:r>
              <a:rPr lang="en-US" dirty="0"/>
              <a:t>The TMC may have to select a different flight to get seats for all travelers, so be aware that your flight requests may change. </a:t>
            </a:r>
          </a:p>
          <a:p>
            <a:pPr lvl="1"/>
            <a:endParaRPr lang="en-US" dirty="0"/>
          </a:p>
          <a:p>
            <a:pPr lvl="1"/>
            <a:r>
              <a:rPr lang="en-US" dirty="0"/>
              <a:t>The cost you will ultimately enter into DTS is the total estimated cost for all travelers, not the cost per traveler. </a:t>
            </a:r>
          </a:p>
          <a:p>
            <a:pPr lvl="2"/>
            <a:r>
              <a:rPr lang="en-US" dirty="0"/>
              <a:t>Example: The group contains five travelers. The TMC returns a flight cost of $2,500. The tickets therefore cost $500 per traveler.</a:t>
            </a:r>
          </a:p>
          <a:p>
            <a:pPr lvl="1"/>
            <a:endParaRPr lang="en-US" dirty="0"/>
          </a:p>
        </p:txBody>
      </p:sp>
      <p:sp>
        <p:nvSpPr>
          <p:cNvPr id="4" name="Slide Number Placeholder 3">
            <a:extLst>
              <a:ext uri="{FF2B5EF4-FFF2-40B4-BE49-F238E27FC236}">
                <a16:creationId xmlns:a16="http://schemas.microsoft.com/office/drawing/2014/main" id="{FA052B31-5D3D-4782-8EFC-594CDD5C190F}"/>
              </a:ext>
            </a:extLst>
          </p:cNvPr>
          <p:cNvSpPr>
            <a:spLocks noGrp="1"/>
          </p:cNvSpPr>
          <p:nvPr>
            <p:ph type="sldNum" sz="quarter" idx="10"/>
          </p:nvPr>
        </p:nvSpPr>
        <p:spPr/>
        <p:txBody>
          <a:bodyPr/>
          <a:lstStyle/>
          <a:p>
            <a:pPr>
              <a:defRPr/>
            </a:pPr>
            <a:fld id="{7D187A4C-A87B-41AC-8A01-0B3AA42528A5}" type="slidenum">
              <a:rPr lang="en-US" smtClean="0"/>
              <a:pPr>
                <a:defRPr/>
              </a:pPr>
              <a:t>35</a:t>
            </a:fld>
            <a:endParaRPr lang="en-US"/>
          </a:p>
        </p:txBody>
      </p:sp>
    </p:spTree>
    <p:extLst>
      <p:ext uri="{BB962C8B-B14F-4D97-AF65-F5344CB8AC3E}">
        <p14:creationId xmlns:p14="http://schemas.microsoft.com/office/powerpoint/2010/main" val="2799647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904B-7796-4314-91CC-54B4CFE04E1A}"/>
              </a:ext>
            </a:extLst>
          </p:cNvPr>
          <p:cNvSpPr>
            <a:spLocks noGrp="1"/>
          </p:cNvSpPr>
          <p:nvPr>
            <p:ph type="title"/>
          </p:nvPr>
        </p:nvSpPr>
        <p:spPr/>
        <p:txBody>
          <a:bodyPr/>
          <a:lstStyle/>
          <a:p>
            <a:r>
              <a:rPr lang="en-US" dirty="0"/>
              <a:t>Group Authorization – Reservations – Air </a:t>
            </a:r>
          </a:p>
        </p:txBody>
      </p:sp>
      <p:pic>
        <p:nvPicPr>
          <p:cNvPr id="5" name="Content Placeholder 4">
            <a:extLst>
              <a:ext uri="{FF2B5EF4-FFF2-40B4-BE49-F238E27FC236}">
                <a16:creationId xmlns:a16="http://schemas.microsoft.com/office/drawing/2014/main" id="{026106A7-5DC5-43A9-8675-772A1F4736E0}"/>
              </a:ext>
            </a:extLst>
          </p:cNvPr>
          <p:cNvPicPr>
            <a:picLocks noGrp="1" noChangeAspect="1"/>
          </p:cNvPicPr>
          <p:nvPr>
            <p:ph idx="1"/>
          </p:nvPr>
        </p:nvPicPr>
        <p:blipFill>
          <a:blip r:embed="rId2"/>
          <a:stretch>
            <a:fillRect/>
          </a:stretch>
        </p:blipFill>
        <p:spPr>
          <a:xfrm>
            <a:off x="2734319" y="1454150"/>
            <a:ext cx="6707486" cy="4873625"/>
          </a:xfrm>
          <a:prstGeom prst="rect">
            <a:avLst/>
          </a:prstGeom>
        </p:spPr>
      </p:pic>
      <p:sp>
        <p:nvSpPr>
          <p:cNvPr id="4" name="Slide Number Placeholder 3">
            <a:extLst>
              <a:ext uri="{FF2B5EF4-FFF2-40B4-BE49-F238E27FC236}">
                <a16:creationId xmlns:a16="http://schemas.microsoft.com/office/drawing/2014/main" id="{606793C9-5118-4CB1-9224-18D61403C893}"/>
              </a:ext>
            </a:extLst>
          </p:cNvPr>
          <p:cNvSpPr>
            <a:spLocks noGrp="1"/>
          </p:cNvSpPr>
          <p:nvPr>
            <p:ph type="sldNum" sz="quarter" idx="10"/>
          </p:nvPr>
        </p:nvSpPr>
        <p:spPr/>
        <p:txBody>
          <a:bodyPr/>
          <a:lstStyle/>
          <a:p>
            <a:pPr>
              <a:defRPr/>
            </a:pPr>
            <a:fld id="{7D187A4C-A87B-41AC-8A01-0B3AA42528A5}" type="slidenum">
              <a:rPr lang="en-US" smtClean="0"/>
              <a:pPr>
                <a:defRPr/>
              </a:pPr>
              <a:t>36</a:t>
            </a:fld>
            <a:endParaRPr lang="en-US"/>
          </a:p>
        </p:txBody>
      </p:sp>
      <p:sp>
        <p:nvSpPr>
          <p:cNvPr id="6" name="TextBox 5">
            <a:extLst>
              <a:ext uri="{FF2B5EF4-FFF2-40B4-BE49-F238E27FC236}">
                <a16:creationId xmlns:a16="http://schemas.microsoft.com/office/drawing/2014/main" id="{FB82FFA8-1467-4021-B442-D9CF76D21F72}"/>
              </a:ext>
            </a:extLst>
          </p:cNvPr>
          <p:cNvSpPr txBox="1"/>
          <p:nvPr/>
        </p:nvSpPr>
        <p:spPr>
          <a:xfrm>
            <a:off x="361950" y="2590800"/>
            <a:ext cx="2133600" cy="29718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you select reservations, you’re actually only identifying reservation preferences for the TMC</a:t>
            </a:r>
          </a:p>
          <a:p>
            <a:endParaRPr lang="en-US" sz="1400" b="0" i="0" dirty="0">
              <a:latin typeface="+mj-lt"/>
            </a:endParaRPr>
          </a:p>
          <a:p>
            <a:r>
              <a:rPr lang="en-US" sz="1400" b="0" i="0" dirty="0">
                <a:latin typeface="+mj-lt"/>
              </a:rPr>
              <a:t>The TMC may have to select a different flight to get seats for all travelers, so be aware that your flight requests may change. </a:t>
            </a:r>
          </a:p>
        </p:txBody>
      </p:sp>
    </p:spTree>
    <p:extLst>
      <p:ext uri="{BB962C8B-B14F-4D97-AF65-F5344CB8AC3E}">
        <p14:creationId xmlns:p14="http://schemas.microsoft.com/office/powerpoint/2010/main" val="1558839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8C6E9-AE28-4DE3-88F1-2E1A0F3430F7}"/>
              </a:ext>
            </a:extLst>
          </p:cNvPr>
          <p:cNvSpPr>
            <a:spLocks noGrp="1"/>
          </p:cNvSpPr>
          <p:nvPr>
            <p:ph type="title"/>
          </p:nvPr>
        </p:nvSpPr>
        <p:spPr/>
        <p:txBody>
          <a:bodyPr/>
          <a:lstStyle/>
          <a:p>
            <a:r>
              <a:rPr lang="en-US" dirty="0"/>
              <a:t>Group Authorization – Reservations – Rental Car </a:t>
            </a:r>
          </a:p>
        </p:txBody>
      </p:sp>
      <p:pic>
        <p:nvPicPr>
          <p:cNvPr id="5" name="Content Placeholder 4">
            <a:extLst>
              <a:ext uri="{FF2B5EF4-FFF2-40B4-BE49-F238E27FC236}">
                <a16:creationId xmlns:a16="http://schemas.microsoft.com/office/drawing/2014/main" id="{50E5C1BA-8486-40B1-A66C-8F3C45C08271}"/>
              </a:ext>
            </a:extLst>
          </p:cNvPr>
          <p:cNvPicPr>
            <a:picLocks noGrp="1" noChangeAspect="1"/>
          </p:cNvPicPr>
          <p:nvPr>
            <p:ph idx="1"/>
          </p:nvPr>
        </p:nvPicPr>
        <p:blipFill>
          <a:blip r:embed="rId2"/>
          <a:stretch>
            <a:fillRect/>
          </a:stretch>
        </p:blipFill>
        <p:spPr>
          <a:xfrm>
            <a:off x="2556577" y="1454150"/>
            <a:ext cx="7062971" cy="4873625"/>
          </a:xfrm>
          <a:prstGeom prst="rect">
            <a:avLst/>
          </a:prstGeom>
        </p:spPr>
      </p:pic>
      <p:sp>
        <p:nvSpPr>
          <p:cNvPr id="4" name="Slide Number Placeholder 3">
            <a:extLst>
              <a:ext uri="{FF2B5EF4-FFF2-40B4-BE49-F238E27FC236}">
                <a16:creationId xmlns:a16="http://schemas.microsoft.com/office/drawing/2014/main" id="{07804262-06AF-43DC-B48D-549B289FD187}"/>
              </a:ext>
            </a:extLst>
          </p:cNvPr>
          <p:cNvSpPr>
            <a:spLocks noGrp="1"/>
          </p:cNvSpPr>
          <p:nvPr>
            <p:ph type="sldNum" sz="quarter" idx="10"/>
          </p:nvPr>
        </p:nvSpPr>
        <p:spPr/>
        <p:txBody>
          <a:bodyPr/>
          <a:lstStyle/>
          <a:p>
            <a:pPr>
              <a:defRPr/>
            </a:pPr>
            <a:fld id="{7D187A4C-A87B-41AC-8A01-0B3AA42528A5}" type="slidenum">
              <a:rPr lang="en-US" smtClean="0"/>
              <a:pPr>
                <a:defRPr/>
              </a:pPr>
              <a:t>37</a:t>
            </a:fld>
            <a:endParaRPr lang="en-US"/>
          </a:p>
        </p:txBody>
      </p:sp>
      <p:sp>
        <p:nvSpPr>
          <p:cNvPr id="6" name="TextBox 5">
            <a:extLst>
              <a:ext uri="{FF2B5EF4-FFF2-40B4-BE49-F238E27FC236}">
                <a16:creationId xmlns:a16="http://schemas.microsoft.com/office/drawing/2014/main" id="{97C6C6E6-B02E-4D88-8A07-FFE2C2E73314}"/>
              </a:ext>
            </a:extLst>
          </p:cNvPr>
          <p:cNvSpPr txBox="1"/>
          <p:nvPr/>
        </p:nvSpPr>
        <p:spPr>
          <a:xfrm>
            <a:off x="209549" y="2819400"/>
            <a:ext cx="2133600" cy="14478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you select reservations, you’re actually only identifying reservation preferences for the TMC.</a:t>
            </a:r>
          </a:p>
        </p:txBody>
      </p:sp>
    </p:spTree>
    <p:extLst>
      <p:ext uri="{BB962C8B-B14F-4D97-AF65-F5344CB8AC3E}">
        <p14:creationId xmlns:p14="http://schemas.microsoft.com/office/powerpoint/2010/main" val="926513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52C3-8F65-49E5-B1BF-7907DA902B91}"/>
              </a:ext>
            </a:extLst>
          </p:cNvPr>
          <p:cNvSpPr>
            <a:spLocks noGrp="1"/>
          </p:cNvSpPr>
          <p:nvPr>
            <p:ph type="title"/>
          </p:nvPr>
        </p:nvSpPr>
        <p:spPr/>
        <p:txBody>
          <a:bodyPr/>
          <a:lstStyle/>
          <a:p>
            <a:r>
              <a:rPr lang="en-US" dirty="0"/>
              <a:t>Group Authorization – Reservations – Lodging </a:t>
            </a:r>
          </a:p>
        </p:txBody>
      </p:sp>
      <p:pic>
        <p:nvPicPr>
          <p:cNvPr id="5" name="Content Placeholder 4">
            <a:extLst>
              <a:ext uri="{FF2B5EF4-FFF2-40B4-BE49-F238E27FC236}">
                <a16:creationId xmlns:a16="http://schemas.microsoft.com/office/drawing/2014/main" id="{3EB9B36F-2BD7-426E-8D12-60EE580E8EFB}"/>
              </a:ext>
            </a:extLst>
          </p:cNvPr>
          <p:cNvPicPr>
            <a:picLocks noGrp="1" noChangeAspect="1"/>
          </p:cNvPicPr>
          <p:nvPr>
            <p:ph idx="1"/>
          </p:nvPr>
        </p:nvPicPr>
        <p:blipFill>
          <a:blip r:embed="rId2"/>
          <a:stretch>
            <a:fillRect/>
          </a:stretch>
        </p:blipFill>
        <p:spPr>
          <a:xfrm>
            <a:off x="2910417" y="1454150"/>
            <a:ext cx="6355291" cy="4873625"/>
          </a:xfrm>
          <a:prstGeom prst="rect">
            <a:avLst/>
          </a:prstGeom>
        </p:spPr>
      </p:pic>
      <p:sp>
        <p:nvSpPr>
          <p:cNvPr id="4" name="Slide Number Placeholder 3">
            <a:extLst>
              <a:ext uri="{FF2B5EF4-FFF2-40B4-BE49-F238E27FC236}">
                <a16:creationId xmlns:a16="http://schemas.microsoft.com/office/drawing/2014/main" id="{2A2B643A-8B48-4B1E-914B-C492161CF960}"/>
              </a:ext>
            </a:extLst>
          </p:cNvPr>
          <p:cNvSpPr>
            <a:spLocks noGrp="1"/>
          </p:cNvSpPr>
          <p:nvPr>
            <p:ph type="sldNum" sz="quarter" idx="10"/>
          </p:nvPr>
        </p:nvSpPr>
        <p:spPr/>
        <p:txBody>
          <a:bodyPr/>
          <a:lstStyle/>
          <a:p>
            <a:pPr>
              <a:defRPr/>
            </a:pPr>
            <a:fld id="{7D187A4C-A87B-41AC-8A01-0B3AA42528A5}" type="slidenum">
              <a:rPr lang="en-US" smtClean="0"/>
              <a:pPr>
                <a:defRPr/>
              </a:pPr>
              <a:t>38</a:t>
            </a:fld>
            <a:endParaRPr lang="en-US"/>
          </a:p>
        </p:txBody>
      </p:sp>
      <p:sp>
        <p:nvSpPr>
          <p:cNvPr id="7" name="TextBox 6">
            <a:extLst>
              <a:ext uri="{FF2B5EF4-FFF2-40B4-BE49-F238E27FC236}">
                <a16:creationId xmlns:a16="http://schemas.microsoft.com/office/drawing/2014/main" id="{367634BA-0016-4885-9BEB-74F61F9ED9F9}"/>
              </a:ext>
            </a:extLst>
          </p:cNvPr>
          <p:cNvSpPr txBox="1"/>
          <p:nvPr/>
        </p:nvSpPr>
        <p:spPr>
          <a:xfrm>
            <a:off x="209549" y="2819400"/>
            <a:ext cx="2133600" cy="14478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you select reservations, you’re actually only identifying reservation preferences for the TMC.</a:t>
            </a:r>
          </a:p>
        </p:txBody>
      </p:sp>
    </p:spTree>
    <p:extLst>
      <p:ext uri="{BB962C8B-B14F-4D97-AF65-F5344CB8AC3E}">
        <p14:creationId xmlns:p14="http://schemas.microsoft.com/office/powerpoint/2010/main" val="2499203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2696-47C8-44F3-9414-A560D67437A7}"/>
              </a:ext>
            </a:extLst>
          </p:cNvPr>
          <p:cNvSpPr>
            <a:spLocks noGrp="1"/>
          </p:cNvSpPr>
          <p:nvPr>
            <p:ph type="title"/>
          </p:nvPr>
        </p:nvSpPr>
        <p:spPr/>
        <p:txBody>
          <a:bodyPr/>
          <a:lstStyle/>
          <a:p>
            <a:r>
              <a:rPr lang="en-US" dirty="0"/>
              <a:t>Group Authorization – Reservations – Group Reservation Preferences</a:t>
            </a:r>
          </a:p>
        </p:txBody>
      </p:sp>
      <p:pic>
        <p:nvPicPr>
          <p:cNvPr id="5" name="Content Placeholder 4">
            <a:extLst>
              <a:ext uri="{FF2B5EF4-FFF2-40B4-BE49-F238E27FC236}">
                <a16:creationId xmlns:a16="http://schemas.microsoft.com/office/drawing/2014/main" id="{8EEE441E-600C-40C1-ADE8-A36F55255131}"/>
              </a:ext>
            </a:extLst>
          </p:cNvPr>
          <p:cNvPicPr>
            <a:picLocks noGrp="1" noChangeAspect="1"/>
          </p:cNvPicPr>
          <p:nvPr>
            <p:ph idx="1"/>
          </p:nvPr>
        </p:nvPicPr>
        <p:blipFill>
          <a:blip r:embed="rId2"/>
          <a:stretch>
            <a:fillRect/>
          </a:stretch>
        </p:blipFill>
        <p:spPr>
          <a:xfrm>
            <a:off x="2874828" y="1454150"/>
            <a:ext cx="6426469" cy="4873625"/>
          </a:xfrm>
          <a:prstGeom prst="rect">
            <a:avLst/>
          </a:prstGeom>
        </p:spPr>
      </p:pic>
      <p:sp>
        <p:nvSpPr>
          <p:cNvPr id="4" name="Slide Number Placeholder 3">
            <a:extLst>
              <a:ext uri="{FF2B5EF4-FFF2-40B4-BE49-F238E27FC236}">
                <a16:creationId xmlns:a16="http://schemas.microsoft.com/office/drawing/2014/main" id="{92519E82-6CEC-46CA-A977-E5C3BA57D5CE}"/>
              </a:ext>
            </a:extLst>
          </p:cNvPr>
          <p:cNvSpPr>
            <a:spLocks noGrp="1"/>
          </p:cNvSpPr>
          <p:nvPr>
            <p:ph type="sldNum" sz="quarter" idx="10"/>
          </p:nvPr>
        </p:nvSpPr>
        <p:spPr/>
        <p:txBody>
          <a:bodyPr/>
          <a:lstStyle/>
          <a:p>
            <a:pPr>
              <a:defRPr/>
            </a:pPr>
            <a:fld id="{7D187A4C-A87B-41AC-8A01-0B3AA42528A5}" type="slidenum">
              <a:rPr lang="en-US" smtClean="0"/>
              <a:pPr>
                <a:defRPr/>
              </a:pPr>
              <a:t>39</a:t>
            </a:fld>
            <a:endParaRPr lang="en-US"/>
          </a:p>
        </p:txBody>
      </p:sp>
      <p:sp>
        <p:nvSpPr>
          <p:cNvPr id="7" name="TextBox 6">
            <a:extLst>
              <a:ext uri="{FF2B5EF4-FFF2-40B4-BE49-F238E27FC236}">
                <a16:creationId xmlns:a16="http://schemas.microsoft.com/office/drawing/2014/main" id="{6E43D863-7F0C-45A0-A5B1-602C479D07FE}"/>
              </a:ext>
            </a:extLst>
          </p:cNvPr>
          <p:cNvSpPr txBox="1"/>
          <p:nvPr/>
        </p:nvSpPr>
        <p:spPr>
          <a:xfrm>
            <a:off x="209549" y="2819400"/>
            <a:ext cx="2133600" cy="14478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Once the reservation preferences have been selected, you will be brought to the Review Reservations screen.</a:t>
            </a:r>
          </a:p>
        </p:txBody>
      </p:sp>
    </p:spTree>
    <p:extLst>
      <p:ext uri="{BB962C8B-B14F-4D97-AF65-F5344CB8AC3E}">
        <p14:creationId xmlns:p14="http://schemas.microsoft.com/office/powerpoint/2010/main" val="5087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Top Issues for June</a:t>
            </a:r>
          </a:p>
        </p:txBody>
      </p:sp>
      <p:sp>
        <p:nvSpPr>
          <p:cNvPr id="2" name="Slide Number Placeholder 1"/>
          <p:cNvSpPr>
            <a:spLocks noGrp="1"/>
          </p:cNvSpPr>
          <p:nvPr>
            <p:ph type="sldNum" sz="quarter" idx="10"/>
          </p:nvPr>
        </p:nvSpPr>
        <p:spPr/>
        <p:txBody>
          <a:bodyPr/>
          <a:lstStyle/>
          <a:p>
            <a:pPr>
              <a:defRPr/>
            </a:pPr>
            <a:fld id="{AE996456-A239-4CAC-9D7B-FBB676CEB3E5}" type="slidenum">
              <a:rPr lang="en-US" smtClean="0"/>
              <a:pPr>
                <a:defRPr/>
              </a:pPr>
              <a:t>4</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654794130"/>
              </p:ext>
            </p:extLst>
          </p:nvPr>
        </p:nvGraphicFramePr>
        <p:xfrm>
          <a:off x="342900" y="1524000"/>
          <a:ext cx="11506200" cy="4931954"/>
        </p:xfrm>
        <a:graphic>
          <a:graphicData uri="http://schemas.openxmlformats.org/drawingml/2006/table">
            <a:tbl>
              <a:tblPr firstRow="1" bandRow="1">
                <a:tableStyleId>{5C22544A-7EE6-4342-B048-85BDC9FD1C3A}</a:tableStyleId>
              </a:tblPr>
              <a:tblGrid>
                <a:gridCol w="1715837">
                  <a:extLst>
                    <a:ext uri="{9D8B030D-6E8A-4147-A177-3AD203B41FA5}">
                      <a16:colId xmlns:a16="http://schemas.microsoft.com/office/drawing/2014/main" val="20000"/>
                    </a:ext>
                  </a:extLst>
                </a:gridCol>
                <a:gridCol w="4037263">
                  <a:extLst>
                    <a:ext uri="{9D8B030D-6E8A-4147-A177-3AD203B41FA5}">
                      <a16:colId xmlns:a16="http://schemas.microsoft.com/office/drawing/2014/main" val="20001"/>
                    </a:ext>
                  </a:extLst>
                </a:gridCol>
                <a:gridCol w="4239126">
                  <a:extLst>
                    <a:ext uri="{9D8B030D-6E8A-4147-A177-3AD203B41FA5}">
                      <a16:colId xmlns:a16="http://schemas.microsoft.com/office/drawing/2014/main" val="20002"/>
                    </a:ext>
                  </a:extLst>
                </a:gridCol>
                <a:gridCol w="1513974">
                  <a:extLst>
                    <a:ext uri="{9D8B030D-6E8A-4147-A177-3AD203B41FA5}">
                      <a16:colId xmlns:a16="http://schemas.microsoft.com/office/drawing/2014/main" val="20003"/>
                    </a:ext>
                  </a:extLst>
                </a:gridCol>
              </a:tblGrid>
              <a:tr h="540681">
                <a:tc>
                  <a:txBody>
                    <a:bodyPr/>
                    <a:lstStyle/>
                    <a:p>
                      <a:pPr algn="ctr"/>
                      <a:r>
                        <a:rPr lang="en-US" dirty="0">
                          <a:solidFill>
                            <a:schemeClr val="tx1"/>
                          </a:solidFill>
                        </a:rPr>
                        <a:t>#</a:t>
                      </a:r>
                    </a:p>
                  </a:txBody>
                  <a:tcPr anchor="ctr"/>
                </a:tc>
                <a:tc>
                  <a:txBody>
                    <a:bodyPr/>
                    <a:lstStyle/>
                    <a:p>
                      <a:pPr algn="ctr"/>
                      <a:r>
                        <a:rPr lang="en-US" dirty="0">
                          <a:solidFill>
                            <a:schemeClr val="tx1"/>
                          </a:solidFill>
                        </a:rPr>
                        <a:t>Issue</a:t>
                      </a:r>
                    </a:p>
                  </a:txBody>
                  <a:tcPr anchor="ctr"/>
                </a:tc>
                <a:tc>
                  <a:txBody>
                    <a:bodyPr/>
                    <a:lstStyle/>
                    <a:p>
                      <a:pPr algn="ctr"/>
                      <a:r>
                        <a:rPr lang="en-US" dirty="0">
                          <a:solidFill>
                            <a:schemeClr val="tx1"/>
                          </a:solidFill>
                        </a:rPr>
                        <a:t>Summary</a:t>
                      </a:r>
                    </a:p>
                  </a:txBody>
                  <a:tcPr anchor="ctr"/>
                </a:tc>
                <a:tc>
                  <a:txBody>
                    <a:bodyPr/>
                    <a:lstStyle/>
                    <a:p>
                      <a:pPr algn="ctr"/>
                      <a:r>
                        <a:rPr lang="en-US" dirty="0">
                          <a:solidFill>
                            <a:schemeClr val="tx1"/>
                          </a:solidFill>
                        </a:rPr>
                        <a:t>Release</a:t>
                      </a:r>
                    </a:p>
                  </a:txBody>
                  <a:tcPr anchor="ctr"/>
                </a:tc>
                <a:extLst>
                  <a:ext uri="{0D108BD9-81ED-4DB2-BD59-A6C34878D82A}">
                    <a16:rowId xmlns:a16="http://schemas.microsoft.com/office/drawing/2014/main" val="10000"/>
                  </a:ext>
                </a:extLst>
              </a:tr>
              <a:tr h="949284">
                <a:tc>
                  <a:txBody>
                    <a:bodyPr/>
                    <a:lstStyle/>
                    <a:p>
                      <a:pPr algn="ctr" fontAlgn="ctr"/>
                      <a:r>
                        <a:rPr lang="en-US" sz="1200" b="0" i="0" u="none" strike="noStrike" dirty="0">
                          <a:solidFill>
                            <a:srgbClr val="000000"/>
                          </a:solidFill>
                          <a:latin typeface="+mj-lt"/>
                        </a:rPr>
                        <a:t>DTS-14717</a:t>
                      </a:r>
                    </a:p>
                  </a:txBody>
                  <a:tcPr marL="9525" marR="9525" marT="9525" marB="0" anchor="ctr"/>
                </a:tc>
                <a:tc>
                  <a:txBody>
                    <a:bodyPr/>
                    <a:lstStyle/>
                    <a:p>
                      <a:pPr algn="l"/>
                      <a:r>
                        <a:rPr lang="en-US" sz="1200" kern="1200" dirty="0">
                          <a:solidFill>
                            <a:schemeClr val="dk1"/>
                          </a:solidFill>
                          <a:latin typeface="+mj-lt"/>
                          <a:ea typeface="+mn-ea"/>
                          <a:cs typeface="+mn-cs"/>
                        </a:rPr>
                        <a:t>Authorizations that are amended by the CTO after they have been ticketed can be edited but cannot be routed. </a:t>
                      </a:r>
                    </a:p>
                  </a:txBody>
                  <a:tcPr anchor="ctr"/>
                </a:tc>
                <a:tc>
                  <a:txBody>
                    <a:bodyPr/>
                    <a:lstStyle/>
                    <a:p>
                      <a:pPr algn="l"/>
                      <a:r>
                        <a:rPr lang="en-US" sz="1200" dirty="0">
                          <a:solidFill>
                            <a:schemeClr val="tx1"/>
                          </a:solidFill>
                          <a:latin typeface="+mj-lt"/>
                        </a:rPr>
                        <a:t>1. Select Edit from the dashboard</a:t>
                      </a:r>
                    </a:p>
                    <a:p>
                      <a:pPr algn="l"/>
                      <a:r>
                        <a:rPr lang="en-US" sz="1200" dirty="0">
                          <a:solidFill>
                            <a:schemeClr val="tx1"/>
                          </a:solidFill>
                          <a:latin typeface="+mj-lt"/>
                        </a:rPr>
                        <a:t>2. Select View Adjustments from the Review Trip Authorization screen</a:t>
                      </a:r>
                    </a:p>
                    <a:p>
                      <a:pPr algn="l"/>
                      <a:r>
                        <a:rPr lang="en-US" sz="1200" dirty="0">
                          <a:solidFill>
                            <a:schemeClr val="tx1"/>
                          </a:solidFill>
                          <a:latin typeface="+mj-lt"/>
                        </a:rPr>
                        <a:t>3. Select Edit from this page on current level</a:t>
                      </a:r>
                    </a:p>
                    <a:p>
                      <a:pPr algn="l"/>
                      <a:r>
                        <a:rPr lang="en-US" sz="1200" dirty="0">
                          <a:solidFill>
                            <a:schemeClr val="tx1"/>
                          </a:solidFill>
                          <a:latin typeface="+mj-lt"/>
                        </a:rPr>
                        <a:t>4. Select Signed on Sign and Submit page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FY19-SABRE-API</a:t>
                      </a:r>
                    </a:p>
                  </a:txBody>
                  <a:tcPr anchor="ctr"/>
                </a:tc>
                <a:extLst>
                  <a:ext uri="{0D108BD9-81ED-4DB2-BD59-A6C34878D82A}">
                    <a16:rowId xmlns:a16="http://schemas.microsoft.com/office/drawing/2014/main" val="10001"/>
                  </a:ext>
                </a:extLst>
              </a:tr>
              <a:tr h="1121881">
                <a:tc>
                  <a:txBody>
                    <a:bodyPr/>
                    <a:lstStyle/>
                    <a:p>
                      <a:pPr algn="ctr" fontAlgn="ctr"/>
                      <a:r>
                        <a:rPr lang="en-US" sz="1200" b="0" i="0" u="none" strike="noStrike" dirty="0">
                          <a:solidFill>
                            <a:srgbClr val="000000"/>
                          </a:solidFill>
                          <a:latin typeface="+mj-lt"/>
                        </a:rPr>
                        <a:t>DTS-7179</a:t>
                      </a:r>
                    </a:p>
                  </a:txBody>
                  <a:tcPr marL="9525" marR="9525" marT="9525" marB="0" anchor="ctr"/>
                </a:tc>
                <a:tc>
                  <a:txBody>
                    <a:bodyPr/>
                    <a:lstStyle/>
                    <a:p>
                      <a:pPr algn="l"/>
                      <a:r>
                        <a:rPr lang="en-US" sz="1200" dirty="0">
                          <a:solidFill>
                            <a:schemeClr val="tx1"/>
                          </a:solidFill>
                          <a:latin typeface="+mj-lt"/>
                        </a:rPr>
                        <a:t>Document routes to CTO SUBMIT after the Trip Cancelled has been applied. Authorizations with the trip cancel applied will not update to CTO BOOKED. This is due to travelers canceling reservations prior to using the trip cancel. Canceling reservations manually is not necessary and will cause this issue. </a:t>
                      </a:r>
                    </a:p>
                  </a:txBody>
                  <a:tcPr anchor="ctr"/>
                </a:tc>
                <a:tc>
                  <a:txBody>
                    <a:bodyPr/>
                    <a:lstStyle/>
                    <a:p>
                      <a:pPr algn="l"/>
                      <a:r>
                        <a:rPr lang="en-US" sz="1200" dirty="0">
                          <a:solidFill>
                            <a:schemeClr val="tx1"/>
                          </a:solidFill>
                          <a:latin typeface="+mj-lt"/>
                        </a:rPr>
                        <a:t>Unfortunately,</a:t>
                      </a:r>
                      <a:r>
                        <a:rPr lang="en-US" sz="1200" baseline="0" dirty="0">
                          <a:solidFill>
                            <a:schemeClr val="tx1"/>
                          </a:solidFill>
                          <a:latin typeface="+mj-lt"/>
                        </a:rPr>
                        <a:t> there is no workaround for this issue. Please submit a ticket to the TAC so we can have the document properly handled.</a:t>
                      </a:r>
                      <a:endParaRPr lang="en-US" sz="12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Ready for Assignment</a:t>
                      </a:r>
                    </a:p>
                  </a:txBody>
                  <a:tcPr anchor="ctr"/>
                </a:tc>
                <a:extLst>
                  <a:ext uri="{0D108BD9-81ED-4DB2-BD59-A6C34878D82A}">
                    <a16:rowId xmlns:a16="http://schemas.microsoft.com/office/drawing/2014/main" val="10002"/>
                  </a:ext>
                </a:extLst>
              </a:tr>
              <a:tr h="725433">
                <a:tc>
                  <a:txBody>
                    <a:bodyPr/>
                    <a:lstStyle/>
                    <a:p>
                      <a:pPr algn="ctr" fontAlgn="ctr"/>
                      <a:r>
                        <a:rPr lang="en-US" sz="1200" b="0" i="0" u="none" strike="noStrike" dirty="0">
                          <a:solidFill>
                            <a:srgbClr val="000000"/>
                          </a:solidFill>
                          <a:latin typeface="+mj-lt"/>
                        </a:rPr>
                        <a:t>PPT</a:t>
                      </a:r>
                    </a:p>
                  </a:txBody>
                  <a:tcPr marL="9525" marR="9525" marT="9525" marB="0" anchor="ctr"/>
                </a:tc>
                <a:tc>
                  <a:txBody>
                    <a:bodyPr/>
                    <a:lstStyle/>
                    <a:p>
                      <a:pPr algn="l"/>
                      <a:r>
                        <a:rPr lang="en-US" sz="1200" dirty="0">
                          <a:solidFill>
                            <a:schemeClr val="tx1"/>
                          </a:solidFill>
                          <a:latin typeface="+mj-lt"/>
                        </a:rPr>
                        <a:t>Doc stalls at processing your request when changing the dates on the doc to not include the rental car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Unfortunately,</a:t>
                      </a:r>
                      <a:r>
                        <a:rPr lang="en-US" sz="1200" baseline="0" dirty="0">
                          <a:solidFill>
                            <a:schemeClr val="tx1"/>
                          </a:solidFill>
                          <a:latin typeface="+mj-lt"/>
                        </a:rPr>
                        <a:t> there is no workaround for this issue. Please submit a ticket to the TAC so we can have the document properly handled.</a:t>
                      </a:r>
                      <a:endParaRPr lang="en-US" sz="12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txBody>
                  <a:tcPr anchor="ctr"/>
                </a:tc>
                <a:extLst>
                  <a:ext uri="{0D108BD9-81ED-4DB2-BD59-A6C34878D82A}">
                    <a16:rowId xmlns:a16="http://schemas.microsoft.com/office/drawing/2014/main" val="10003"/>
                  </a:ext>
                </a:extLst>
              </a:tr>
              <a:tr h="540681">
                <a:tc>
                  <a:txBody>
                    <a:bodyPr/>
                    <a:lstStyle/>
                    <a:p>
                      <a:pPr algn="ctr" fontAlgn="ctr"/>
                      <a:r>
                        <a:rPr lang="en-US" sz="1200" b="0" i="0" u="none" strike="noStrike" dirty="0">
                          <a:solidFill>
                            <a:srgbClr val="000000"/>
                          </a:solidFill>
                          <a:latin typeface="+mj-lt"/>
                        </a:rPr>
                        <a:t>PPT</a:t>
                      </a:r>
                    </a:p>
                  </a:txBody>
                  <a:tcPr marL="9525" marR="9525" marT="9525" marB="0" anchor="ctr"/>
                </a:tc>
                <a:tc>
                  <a:txBody>
                    <a:bodyPr/>
                    <a:lstStyle/>
                    <a:p>
                      <a:pPr algn="l"/>
                      <a:r>
                        <a:rPr lang="en-US" sz="1000" kern="1200" dirty="0">
                          <a:solidFill>
                            <a:schemeClr val="dk1"/>
                          </a:solidFill>
                          <a:latin typeface="+mj-lt"/>
                          <a:ea typeface="+mn-ea"/>
                          <a:cs typeface="+mn-cs"/>
                        </a:rPr>
                        <a:t>ISE received on pre-audit page of Import/Export documents with certain new expense types, including: Lodging Resort Fees, Government Vehicle - Fuel/Oil, TMC Fee - Not in Air Amount, Lodging Early Check-In Fee, Lodging Retained on Leave.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latin typeface="+mj-lt"/>
                        </a:rPr>
                        <a:t>As a workaround until this issue is resolved, please use an alternative expense type that applies to the trip.</a:t>
                      </a:r>
                      <a:endParaRPr lang="en-US" sz="12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txBody>
                  <a:tcPr anchor="ctr"/>
                </a:tc>
                <a:extLst>
                  <a:ext uri="{0D108BD9-81ED-4DB2-BD59-A6C34878D82A}">
                    <a16:rowId xmlns:a16="http://schemas.microsoft.com/office/drawing/2014/main" val="10004"/>
                  </a:ext>
                </a:extLst>
              </a:tr>
              <a:tr h="770240">
                <a:tc>
                  <a:txBody>
                    <a:bodyPr/>
                    <a:lstStyle/>
                    <a:p>
                      <a:pPr algn="ctr" fontAlgn="ctr"/>
                      <a:r>
                        <a:rPr lang="en-US" sz="1200" b="0" i="0" u="none" strike="noStrike" dirty="0">
                          <a:solidFill>
                            <a:srgbClr val="000000"/>
                          </a:solidFill>
                          <a:latin typeface="+mj-lt"/>
                        </a:rPr>
                        <a:t>DTS-14679</a:t>
                      </a:r>
                    </a:p>
                  </a:txBody>
                  <a:tcPr marL="9525" marR="9525" marT="9525" marB="0" anchor="ctr"/>
                </a:tc>
                <a:tc>
                  <a:txBody>
                    <a:bodyPr/>
                    <a:lstStyle/>
                    <a:p>
                      <a:pPr algn="l"/>
                      <a:r>
                        <a:rPr lang="en-US" sz="1200" kern="1200" dirty="0">
                          <a:solidFill>
                            <a:schemeClr val="dk1"/>
                          </a:solidFill>
                          <a:latin typeface="+mj-lt"/>
                          <a:ea typeface="+mn-ea"/>
                          <a:cs typeface="+mn-cs"/>
                        </a:rPr>
                        <a:t>Rental Car Expense Imported from GTCC Link Has Blank Expense Name, Sign and Submit page only has the Back option, unable to add expenses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Remove the expense with a blank expense name and add it to the document manually as a Transportation Expense &gt; Rental Car instead of using the Import from GTCC link.</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j-lt"/>
                        </a:rPr>
                        <a:t>Ready for Assignment</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9A29-5257-4623-A07D-CA6D85E054E1}"/>
              </a:ext>
            </a:extLst>
          </p:cNvPr>
          <p:cNvSpPr>
            <a:spLocks noGrp="1"/>
          </p:cNvSpPr>
          <p:nvPr>
            <p:ph type="title"/>
          </p:nvPr>
        </p:nvSpPr>
        <p:spPr/>
        <p:txBody>
          <a:bodyPr/>
          <a:lstStyle/>
          <a:p>
            <a:r>
              <a:rPr lang="en-US" dirty="0"/>
              <a:t>Group Authorization – Reservations – Group Reservation Preferences</a:t>
            </a:r>
          </a:p>
        </p:txBody>
      </p:sp>
      <p:pic>
        <p:nvPicPr>
          <p:cNvPr id="5" name="Content Placeholder 4">
            <a:extLst>
              <a:ext uri="{FF2B5EF4-FFF2-40B4-BE49-F238E27FC236}">
                <a16:creationId xmlns:a16="http://schemas.microsoft.com/office/drawing/2014/main" id="{C64D7F62-29B0-4EAA-8BA4-1BF4B2E122BC}"/>
              </a:ext>
            </a:extLst>
          </p:cNvPr>
          <p:cNvPicPr>
            <a:picLocks noGrp="1" noChangeAspect="1"/>
          </p:cNvPicPr>
          <p:nvPr>
            <p:ph idx="1"/>
          </p:nvPr>
        </p:nvPicPr>
        <p:blipFill>
          <a:blip r:embed="rId2"/>
          <a:stretch>
            <a:fillRect/>
          </a:stretch>
        </p:blipFill>
        <p:spPr>
          <a:xfrm>
            <a:off x="1869596" y="1454150"/>
            <a:ext cx="8436933" cy="4873625"/>
          </a:xfrm>
          <a:prstGeom prst="rect">
            <a:avLst/>
          </a:prstGeom>
        </p:spPr>
      </p:pic>
      <p:sp>
        <p:nvSpPr>
          <p:cNvPr id="4" name="Slide Number Placeholder 3">
            <a:extLst>
              <a:ext uri="{FF2B5EF4-FFF2-40B4-BE49-F238E27FC236}">
                <a16:creationId xmlns:a16="http://schemas.microsoft.com/office/drawing/2014/main" id="{FF8128CE-D330-4533-9F38-172F18623FF6}"/>
              </a:ext>
            </a:extLst>
          </p:cNvPr>
          <p:cNvSpPr>
            <a:spLocks noGrp="1"/>
          </p:cNvSpPr>
          <p:nvPr>
            <p:ph type="sldNum" sz="quarter" idx="10"/>
          </p:nvPr>
        </p:nvSpPr>
        <p:spPr/>
        <p:txBody>
          <a:bodyPr/>
          <a:lstStyle/>
          <a:p>
            <a:pPr>
              <a:defRPr/>
            </a:pPr>
            <a:fld id="{7D187A4C-A87B-41AC-8A01-0B3AA42528A5}" type="slidenum">
              <a:rPr lang="en-US" smtClean="0"/>
              <a:pPr>
                <a:defRPr/>
              </a:pPr>
              <a:t>40</a:t>
            </a:fld>
            <a:endParaRPr lang="en-US"/>
          </a:p>
        </p:txBody>
      </p:sp>
      <p:sp>
        <p:nvSpPr>
          <p:cNvPr id="6" name="TextBox 5">
            <a:extLst>
              <a:ext uri="{FF2B5EF4-FFF2-40B4-BE49-F238E27FC236}">
                <a16:creationId xmlns:a16="http://schemas.microsoft.com/office/drawing/2014/main" id="{4791F6D3-C679-44D9-8E89-CE2CFEBE63DA}"/>
              </a:ext>
            </a:extLst>
          </p:cNvPr>
          <p:cNvSpPr txBox="1"/>
          <p:nvPr/>
        </p:nvSpPr>
        <p:spPr>
          <a:xfrm>
            <a:off x="209549" y="2819400"/>
            <a:ext cx="2133600" cy="14478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Total Group Cost is the estimated amount multiplied by the number of travelers on the document.</a:t>
            </a:r>
          </a:p>
        </p:txBody>
      </p:sp>
      <p:sp>
        <p:nvSpPr>
          <p:cNvPr id="7" name="Arrow: Up 6">
            <a:extLst>
              <a:ext uri="{FF2B5EF4-FFF2-40B4-BE49-F238E27FC236}">
                <a16:creationId xmlns:a16="http://schemas.microsoft.com/office/drawing/2014/main" id="{851E2EF7-01A5-46D3-A5C6-7322534807CC}"/>
              </a:ext>
            </a:extLst>
          </p:cNvPr>
          <p:cNvSpPr/>
          <p:nvPr/>
        </p:nvSpPr>
        <p:spPr bwMode="auto">
          <a:xfrm rot="4262679">
            <a:off x="8213022" y="3200400"/>
            <a:ext cx="457200" cy="685800"/>
          </a:xfrm>
          <a:prstGeom prst="up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711948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976A-FEB1-464B-94F4-3474F2B23EB7}"/>
              </a:ext>
            </a:extLst>
          </p:cNvPr>
          <p:cNvSpPr>
            <a:spLocks noGrp="1"/>
          </p:cNvSpPr>
          <p:nvPr>
            <p:ph type="title"/>
          </p:nvPr>
        </p:nvSpPr>
        <p:spPr/>
        <p:txBody>
          <a:bodyPr/>
          <a:lstStyle/>
          <a:p>
            <a:r>
              <a:rPr lang="en-US" dirty="0"/>
              <a:t>Group Authorization – Reservations – Group Reservation Preferences</a:t>
            </a:r>
          </a:p>
        </p:txBody>
      </p:sp>
      <p:pic>
        <p:nvPicPr>
          <p:cNvPr id="5" name="Content Placeholder 4">
            <a:extLst>
              <a:ext uri="{FF2B5EF4-FFF2-40B4-BE49-F238E27FC236}">
                <a16:creationId xmlns:a16="http://schemas.microsoft.com/office/drawing/2014/main" id="{9BE22781-1B2B-4078-81D9-A3B76DEE5E88}"/>
              </a:ext>
            </a:extLst>
          </p:cNvPr>
          <p:cNvPicPr>
            <a:picLocks noGrp="1" noChangeAspect="1"/>
          </p:cNvPicPr>
          <p:nvPr>
            <p:ph idx="1"/>
          </p:nvPr>
        </p:nvPicPr>
        <p:blipFill>
          <a:blip r:embed="rId2"/>
          <a:stretch>
            <a:fillRect/>
          </a:stretch>
        </p:blipFill>
        <p:spPr>
          <a:xfrm>
            <a:off x="2817897" y="1454150"/>
            <a:ext cx="6540330" cy="4873625"/>
          </a:xfrm>
          <a:prstGeom prst="rect">
            <a:avLst/>
          </a:prstGeom>
        </p:spPr>
      </p:pic>
      <p:sp>
        <p:nvSpPr>
          <p:cNvPr id="4" name="Slide Number Placeholder 3">
            <a:extLst>
              <a:ext uri="{FF2B5EF4-FFF2-40B4-BE49-F238E27FC236}">
                <a16:creationId xmlns:a16="http://schemas.microsoft.com/office/drawing/2014/main" id="{717E0A64-D8CE-409B-8F13-C8884FC8EE8C}"/>
              </a:ext>
            </a:extLst>
          </p:cNvPr>
          <p:cNvSpPr>
            <a:spLocks noGrp="1"/>
          </p:cNvSpPr>
          <p:nvPr>
            <p:ph type="sldNum" sz="quarter" idx="10"/>
          </p:nvPr>
        </p:nvSpPr>
        <p:spPr/>
        <p:txBody>
          <a:bodyPr/>
          <a:lstStyle/>
          <a:p>
            <a:pPr>
              <a:defRPr/>
            </a:pPr>
            <a:fld id="{7D187A4C-A87B-41AC-8A01-0B3AA42528A5}" type="slidenum">
              <a:rPr lang="en-US" smtClean="0"/>
              <a:pPr>
                <a:defRPr/>
              </a:pPr>
              <a:t>41</a:t>
            </a:fld>
            <a:endParaRPr lang="en-US"/>
          </a:p>
        </p:txBody>
      </p:sp>
      <p:sp>
        <p:nvSpPr>
          <p:cNvPr id="6" name="TextBox 5">
            <a:extLst>
              <a:ext uri="{FF2B5EF4-FFF2-40B4-BE49-F238E27FC236}">
                <a16:creationId xmlns:a16="http://schemas.microsoft.com/office/drawing/2014/main" id="{F01DB0E6-25AB-49AC-A04A-85135FE22407}"/>
              </a:ext>
            </a:extLst>
          </p:cNvPr>
          <p:cNvSpPr txBox="1"/>
          <p:nvPr/>
        </p:nvSpPr>
        <p:spPr>
          <a:xfrm>
            <a:off x="209548" y="2819400"/>
            <a:ext cx="2457451" cy="2133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Remember that the amounts are only estimates. </a:t>
            </a:r>
          </a:p>
          <a:p>
            <a:endParaRPr lang="en-US" sz="1400" b="0" i="0" dirty="0">
              <a:latin typeface="+mj-lt"/>
            </a:endParaRPr>
          </a:p>
          <a:p>
            <a:r>
              <a:rPr lang="en-US" sz="1400" b="0" i="0" dirty="0">
                <a:latin typeface="+mj-lt"/>
              </a:rPr>
              <a:t>After the TMC gets back to you with the total costs, you’ll remove them from here and enter them into DTS under the Expenses section.</a:t>
            </a:r>
          </a:p>
        </p:txBody>
      </p:sp>
      <p:sp>
        <p:nvSpPr>
          <p:cNvPr id="7" name="Arrow: Up 6">
            <a:extLst>
              <a:ext uri="{FF2B5EF4-FFF2-40B4-BE49-F238E27FC236}">
                <a16:creationId xmlns:a16="http://schemas.microsoft.com/office/drawing/2014/main" id="{CC2E150A-7323-4370-8E31-436107771C12}"/>
              </a:ext>
            </a:extLst>
          </p:cNvPr>
          <p:cNvSpPr/>
          <p:nvPr/>
        </p:nvSpPr>
        <p:spPr bwMode="auto">
          <a:xfrm rot="17206959">
            <a:off x="4128101" y="3432548"/>
            <a:ext cx="457200" cy="685800"/>
          </a:xfrm>
          <a:prstGeom prst="up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193903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3C98-33E4-4A60-9493-2937D0F28E2E}"/>
              </a:ext>
            </a:extLst>
          </p:cNvPr>
          <p:cNvSpPr>
            <a:spLocks noGrp="1"/>
          </p:cNvSpPr>
          <p:nvPr>
            <p:ph type="title"/>
          </p:nvPr>
        </p:nvSpPr>
        <p:spPr/>
        <p:txBody>
          <a:bodyPr/>
          <a:lstStyle/>
          <a:p>
            <a:r>
              <a:rPr lang="en-US" dirty="0"/>
              <a:t>Group Authorization – Reservations – Request Reservations</a:t>
            </a:r>
          </a:p>
        </p:txBody>
      </p:sp>
      <p:sp>
        <p:nvSpPr>
          <p:cNvPr id="4" name="Slide Number Placeholder 3">
            <a:extLst>
              <a:ext uri="{FF2B5EF4-FFF2-40B4-BE49-F238E27FC236}">
                <a16:creationId xmlns:a16="http://schemas.microsoft.com/office/drawing/2014/main" id="{8F5F7A8E-B650-481E-A6D7-8E512D57ECF0}"/>
              </a:ext>
            </a:extLst>
          </p:cNvPr>
          <p:cNvSpPr>
            <a:spLocks noGrp="1"/>
          </p:cNvSpPr>
          <p:nvPr>
            <p:ph type="sldNum" sz="quarter" idx="10"/>
          </p:nvPr>
        </p:nvSpPr>
        <p:spPr/>
        <p:txBody>
          <a:bodyPr/>
          <a:lstStyle/>
          <a:p>
            <a:pPr>
              <a:defRPr/>
            </a:pPr>
            <a:fld id="{7D187A4C-A87B-41AC-8A01-0B3AA42528A5}" type="slidenum">
              <a:rPr lang="en-US" smtClean="0"/>
              <a:pPr>
                <a:defRPr/>
              </a:pPr>
              <a:t>42</a:t>
            </a:fld>
            <a:endParaRPr lang="en-US"/>
          </a:p>
        </p:txBody>
      </p:sp>
      <p:pic>
        <p:nvPicPr>
          <p:cNvPr id="8" name="Content Placeholder 7">
            <a:extLst>
              <a:ext uri="{FF2B5EF4-FFF2-40B4-BE49-F238E27FC236}">
                <a16:creationId xmlns:a16="http://schemas.microsoft.com/office/drawing/2014/main" id="{F2D93C62-90E8-4001-B773-1E9F73650246}"/>
              </a:ext>
            </a:extLst>
          </p:cNvPr>
          <p:cNvPicPr>
            <a:picLocks noGrp="1" noChangeAspect="1"/>
          </p:cNvPicPr>
          <p:nvPr>
            <p:ph idx="1"/>
          </p:nvPr>
        </p:nvPicPr>
        <p:blipFill>
          <a:blip r:embed="rId2"/>
          <a:stretch>
            <a:fillRect/>
          </a:stretch>
        </p:blipFill>
        <p:spPr>
          <a:xfrm>
            <a:off x="2046764" y="1454150"/>
            <a:ext cx="8082596" cy="4873625"/>
          </a:xfrm>
          <a:prstGeom prst="rect">
            <a:avLst/>
          </a:prstGeom>
        </p:spPr>
      </p:pic>
      <p:sp>
        <p:nvSpPr>
          <p:cNvPr id="5" name="TextBox 4">
            <a:extLst>
              <a:ext uri="{FF2B5EF4-FFF2-40B4-BE49-F238E27FC236}">
                <a16:creationId xmlns:a16="http://schemas.microsoft.com/office/drawing/2014/main" id="{1D6022F6-8936-42EA-BA5C-5C8F8A605203}"/>
              </a:ext>
            </a:extLst>
          </p:cNvPr>
          <p:cNvSpPr txBox="1"/>
          <p:nvPr/>
        </p:nvSpPr>
        <p:spPr>
          <a:xfrm>
            <a:off x="209548" y="2819400"/>
            <a:ext cx="2457451" cy="1371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One big change is that the TMC Email will be transmitted from this section rather than the Digital Signature page (in legacy).</a:t>
            </a:r>
          </a:p>
        </p:txBody>
      </p:sp>
    </p:spTree>
    <p:extLst>
      <p:ext uri="{BB962C8B-B14F-4D97-AF65-F5344CB8AC3E}">
        <p14:creationId xmlns:p14="http://schemas.microsoft.com/office/powerpoint/2010/main" val="4070652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C9F3-CDC0-40FE-A030-2A6813705E8F}"/>
              </a:ext>
            </a:extLst>
          </p:cNvPr>
          <p:cNvSpPr>
            <a:spLocks noGrp="1"/>
          </p:cNvSpPr>
          <p:nvPr>
            <p:ph type="title"/>
          </p:nvPr>
        </p:nvSpPr>
        <p:spPr/>
        <p:txBody>
          <a:bodyPr/>
          <a:lstStyle/>
          <a:p>
            <a:r>
              <a:rPr lang="en-US" dirty="0"/>
              <a:t>Group Authorization – Reservations – Request Reservations</a:t>
            </a:r>
          </a:p>
        </p:txBody>
      </p:sp>
      <p:pic>
        <p:nvPicPr>
          <p:cNvPr id="7" name="Content Placeholder 6">
            <a:extLst>
              <a:ext uri="{FF2B5EF4-FFF2-40B4-BE49-F238E27FC236}">
                <a16:creationId xmlns:a16="http://schemas.microsoft.com/office/drawing/2014/main" id="{D81EACFC-056C-4CB5-9E13-F17B2613A1B3}"/>
              </a:ext>
            </a:extLst>
          </p:cNvPr>
          <p:cNvPicPr>
            <a:picLocks noGrp="1" noChangeAspect="1"/>
          </p:cNvPicPr>
          <p:nvPr>
            <p:ph idx="1"/>
          </p:nvPr>
        </p:nvPicPr>
        <p:blipFill>
          <a:blip r:embed="rId2"/>
          <a:stretch>
            <a:fillRect/>
          </a:stretch>
        </p:blipFill>
        <p:spPr>
          <a:xfrm>
            <a:off x="1745773" y="1454150"/>
            <a:ext cx="8684579" cy="4873625"/>
          </a:xfrm>
          <a:prstGeom prst="rect">
            <a:avLst/>
          </a:prstGeom>
        </p:spPr>
      </p:pic>
      <p:sp>
        <p:nvSpPr>
          <p:cNvPr id="4" name="Slide Number Placeholder 3">
            <a:extLst>
              <a:ext uri="{FF2B5EF4-FFF2-40B4-BE49-F238E27FC236}">
                <a16:creationId xmlns:a16="http://schemas.microsoft.com/office/drawing/2014/main" id="{BF911C37-6873-480C-9E1E-F7EA781235F7}"/>
              </a:ext>
            </a:extLst>
          </p:cNvPr>
          <p:cNvSpPr>
            <a:spLocks noGrp="1"/>
          </p:cNvSpPr>
          <p:nvPr>
            <p:ph type="sldNum" sz="quarter" idx="10"/>
          </p:nvPr>
        </p:nvSpPr>
        <p:spPr/>
        <p:txBody>
          <a:bodyPr/>
          <a:lstStyle/>
          <a:p>
            <a:pPr>
              <a:defRPr/>
            </a:pPr>
            <a:fld id="{7D187A4C-A87B-41AC-8A01-0B3AA42528A5}" type="slidenum">
              <a:rPr lang="en-US" smtClean="0"/>
              <a:pPr>
                <a:defRPr/>
              </a:pPr>
              <a:t>43</a:t>
            </a:fld>
            <a:endParaRPr lang="en-US"/>
          </a:p>
        </p:txBody>
      </p:sp>
      <p:sp>
        <p:nvSpPr>
          <p:cNvPr id="5" name="TextBox 4">
            <a:extLst>
              <a:ext uri="{FF2B5EF4-FFF2-40B4-BE49-F238E27FC236}">
                <a16:creationId xmlns:a16="http://schemas.microsoft.com/office/drawing/2014/main" id="{F5D4F469-CFFE-413E-9971-8374FE51447F}"/>
              </a:ext>
            </a:extLst>
          </p:cNvPr>
          <p:cNvSpPr txBox="1"/>
          <p:nvPr/>
        </p:nvSpPr>
        <p:spPr>
          <a:xfrm>
            <a:off x="209548" y="2819400"/>
            <a:ext cx="2457451" cy="1371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Reservation preferences selected in the previous screens will be displayed on this page for review prior to submitting the email.</a:t>
            </a:r>
          </a:p>
        </p:txBody>
      </p:sp>
    </p:spTree>
    <p:extLst>
      <p:ext uri="{BB962C8B-B14F-4D97-AF65-F5344CB8AC3E}">
        <p14:creationId xmlns:p14="http://schemas.microsoft.com/office/powerpoint/2010/main" val="4231483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922F-CBE7-4752-94F8-3CB0E8295F28}"/>
              </a:ext>
            </a:extLst>
          </p:cNvPr>
          <p:cNvSpPr>
            <a:spLocks noGrp="1"/>
          </p:cNvSpPr>
          <p:nvPr>
            <p:ph type="title"/>
          </p:nvPr>
        </p:nvSpPr>
        <p:spPr/>
        <p:txBody>
          <a:bodyPr/>
          <a:lstStyle/>
          <a:p>
            <a:r>
              <a:rPr lang="en-US" dirty="0"/>
              <a:t>Group Authorization – Reservations – Request Reservations</a:t>
            </a:r>
          </a:p>
        </p:txBody>
      </p:sp>
      <p:pic>
        <p:nvPicPr>
          <p:cNvPr id="5" name="Content Placeholder 4">
            <a:extLst>
              <a:ext uri="{FF2B5EF4-FFF2-40B4-BE49-F238E27FC236}">
                <a16:creationId xmlns:a16="http://schemas.microsoft.com/office/drawing/2014/main" id="{8FDD5CB3-7C8E-4198-A1B0-5AD6FDF03EC5}"/>
              </a:ext>
            </a:extLst>
          </p:cNvPr>
          <p:cNvPicPr>
            <a:picLocks noGrp="1" noChangeAspect="1"/>
          </p:cNvPicPr>
          <p:nvPr>
            <p:ph idx="1"/>
          </p:nvPr>
        </p:nvPicPr>
        <p:blipFill>
          <a:blip r:embed="rId2"/>
          <a:stretch>
            <a:fillRect/>
          </a:stretch>
        </p:blipFill>
        <p:spPr>
          <a:xfrm>
            <a:off x="2993076" y="1454150"/>
            <a:ext cx="6189973" cy="4873625"/>
          </a:xfrm>
          <a:prstGeom prst="rect">
            <a:avLst/>
          </a:prstGeom>
        </p:spPr>
      </p:pic>
      <p:sp>
        <p:nvSpPr>
          <p:cNvPr id="4" name="Slide Number Placeholder 3">
            <a:extLst>
              <a:ext uri="{FF2B5EF4-FFF2-40B4-BE49-F238E27FC236}">
                <a16:creationId xmlns:a16="http://schemas.microsoft.com/office/drawing/2014/main" id="{0C336DA0-80A3-4E86-9BCC-DC48251348C7}"/>
              </a:ext>
            </a:extLst>
          </p:cNvPr>
          <p:cNvSpPr>
            <a:spLocks noGrp="1"/>
          </p:cNvSpPr>
          <p:nvPr>
            <p:ph type="sldNum" sz="quarter" idx="10"/>
          </p:nvPr>
        </p:nvSpPr>
        <p:spPr/>
        <p:txBody>
          <a:bodyPr/>
          <a:lstStyle/>
          <a:p>
            <a:pPr>
              <a:defRPr/>
            </a:pPr>
            <a:fld id="{7D187A4C-A87B-41AC-8A01-0B3AA42528A5}" type="slidenum">
              <a:rPr lang="en-US" smtClean="0"/>
              <a:pPr>
                <a:defRPr/>
              </a:pPr>
              <a:t>44</a:t>
            </a:fld>
            <a:endParaRPr lang="en-US"/>
          </a:p>
        </p:txBody>
      </p:sp>
      <p:sp>
        <p:nvSpPr>
          <p:cNvPr id="6" name="TextBox 5">
            <a:extLst>
              <a:ext uri="{FF2B5EF4-FFF2-40B4-BE49-F238E27FC236}">
                <a16:creationId xmlns:a16="http://schemas.microsoft.com/office/drawing/2014/main" id="{1B016178-C53D-4BE8-987C-B43997DD99E2}"/>
              </a:ext>
            </a:extLst>
          </p:cNvPr>
          <p:cNvSpPr txBox="1"/>
          <p:nvPr/>
        </p:nvSpPr>
        <p:spPr>
          <a:xfrm>
            <a:off x="287028" y="1739250"/>
            <a:ext cx="2457451" cy="1371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Under the Point of Contact Information, you should ensure the information is correct and up to date prior to sending the request to the TMC.</a:t>
            </a:r>
          </a:p>
        </p:txBody>
      </p:sp>
      <p:sp>
        <p:nvSpPr>
          <p:cNvPr id="7" name="Arrow: Up 6">
            <a:extLst>
              <a:ext uri="{FF2B5EF4-FFF2-40B4-BE49-F238E27FC236}">
                <a16:creationId xmlns:a16="http://schemas.microsoft.com/office/drawing/2014/main" id="{F27C0BD0-EF75-4374-B2BE-C9E36159867A}"/>
              </a:ext>
            </a:extLst>
          </p:cNvPr>
          <p:cNvSpPr/>
          <p:nvPr/>
        </p:nvSpPr>
        <p:spPr bwMode="auto">
          <a:xfrm rot="16875680">
            <a:off x="9143940" y="4798363"/>
            <a:ext cx="457200" cy="685800"/>
          </a:xfrm>
          <a:prstGeom prst="up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8" name="TextBox 7">
            <a:extLst>
              <a:ext uri="{FF2B5EF4-FFF2-40B4-BE49-F238E27FC236}">
                <a16:creationId xmlns:a16="http://schemas.microsoft.com/office/drawing/2014/main" id="{FA147653-D0DF-44A6-9FF8-21A25FA0584A}"/>
              </a:ext>
            </a:extLst>
          </p:cNvPr>
          <p:cNvSpPr txBox="1"/>
          <p:nvPr/>
        </p:nvSpPr>
        <p:spPr>
          <a:xfrm>
            <a:off x="9431646" y="3307056"/>
            <a:ext cx="2457451" cy="1036343"/>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To transmit the information to the TMC, select “Request and Continue”.</a:t>
            </a:r>
          </a:p>
        </p:txBody>
      </p:sp>
    </p:spTree>
    <p:extLst>
      <p:ext uri="{BB962C8B-B14F-4D97-AF65-F5344CB8AC3E}">
        <p14:creationId xmlns:p14="http://schemas.microsoft.com/office/powerpoint/2010/main" val="3835478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A8D8-4F13-4CA9-B797-2E0F8B7334CD}"/>
              </a:ext>
            </a:extLst>
          </p:cNvPr>
          <p:cNvSpPr>
            <a:spLocks noGrp="1"/>
          </p:cNvSpPr>
          <p:nvPr>
            <p:ph type="title"/>
          </p:nvPr>
        </p:nvSpPr>
        <p:spPr/>
        <p:txBody>
          <a:bodyPr/>
          <a:lstStyle/>
          <a:p>
            <a:r>
              <a:rPr lang="en-US" dirty="0"/>
              <a:t>Group Authorization – Reservations – Request Reservations</a:t>
            </a:r>
            <a:br>
              <a:rPr lang="en-US" dirty="0"/>
            </a:br>
            <a:r>
              <a:rPr lang="en-US" dirty="0"/>
              <a:t>TMC Email</a:t>
            </a:r>
          </a:p>
        </p:txBody>
      </p:sp>
      <p:sp>
        <p:nvSpPr>
          <p:cNvPr id="4" name="Slide Number Placeholder 3">
            <a:extLst>
              <a:ext uri="{FF2B5EF4-FFF2-40B4-BE49-F238E27FC236}">
                <a16:creationId xmlns:a16="http://schemas.microsoft.com/office/drawing/2014/main" id="{40824264-C169-49EB-8AC1-84F75DCBDA86}"/>
              </a:ext>
            </a:extLst>
          </p:cNvPr>
          <p:cNvSpPr>
            <a:spLocks noGrp="1"/>
          </p:cNvSpPr>
          <p:nvPr>
            <p:ph type="sldNum" sz="quarter" idx="10"/>
          </p:nvPr>
        </p:nvSpPr>
        <p:spPr/>
        <p:txBody>
          <a:bodyPr/>
          <a:lstStyle/>
          <a:p>
            <a:pPr>
              <a:defRPr/>
            </a:pPr>
            <a:fld id="{7D187A4C-A87B-41AC-8A01-0B3AA42528A5}" type="slidenum">
              <a:rPr lang="en-US" smtClean="0"/>
              <a:pPr>
                <a:defRPr/>
              </a:pPr>
              <a:t>45</a:t>
            </a:fld>
            <a:endParaRPr lang="en-US"/>
          </a:p>
        </p:txBody>
      </p:sp>
      <p:sp>
        <p:nvSpPr>
          <p:cNvPr id="5" name="TextBox 4">
            <a:extLst>
              <a:ext uri="{FF2B5EF4-FFF2-40B4-BE49-F238E27FC236}">
                <a16:creationId xmlns:a16="http://schemas.microsoft.com/office/drawing/2014/main" id="{0ADF5414-CF8F-4348-9078-DCE84A7D6735}"/>
              </a:ext>
            </a:extLst>
          </p:cNvPr>
          <p:cNvSpPr txBox="1"/>
          <p:nvPr/>
        </p:nvSpPr>
        <p:spPr>
          <a:xfrm>
            <a:off x="533400" y="1752600"/>
            <a:ext cx="11430000" cy="4572000"/>
          </a:xfrm>
          <a:prstGeom prst="rect">
            <a:avLst/>
          </a:prstGeom>
          <a:solidFill>
            <a:schemeClr val="bg1"/>
          </a:solidFill>
          <a:ln>
            <a:solidFill>
              <a:schemeClr val="tx1"/>
            </a:solidFill>
          </a:ln>
        </p:spPr>
        <p:txBody>
          <a:bodyPr wrap="square" rtlCol="0" anchor="t">
            <a:normAutofit/>
          </a:bodyPr>
          <a:lstStyle/>
          <a:p>
            <a:r>
              <a:rPr lang="en-US" sz="1400" b="0" i="0" dirty="0">
                <a:latin typeface="+mj-lt"/>
              </a:rPr>
              <a:t>From: </a:t>
            </a:r>
            <a:r>
              <a:rPr lang="en-US" sz="1400" b="0" i="0" dirty="0">
                <a:latin typeface="+mj-lt"/>
                <a:hlinkClick r:id="rId2"/>
              </a:rPr>
              <a:t>DefenseTravelSystem@defensetravel.osd.mil</a:t>
            </a:r>
            <a:r>
              <a:rPr lang="en-US" sz="1400" b="0" i="0" dirty="0">
                <a:latin typeface="+mj-lt"/>
              </a:rPr>
              <a:t> </a:t>
            </a:r>
          </a:p>
          <a:p>
            <a:r>
              <a:rPr lang="en-US" sz="1400" b="0" i="0" dirty="0">
                <a:latin typeface="+mj-lt"/>
              </a:rPr>
              <a:t>Sent: Wednesday, June 12, 2019 1:48 PM</a:t>
            </a:r>
          </a:p>
          <a:p>
            <a:r>
              <a:rPr lang="en-US" sz="1400" b="0" i="0" dirty="0">
                <a:latin typeface="+mj-lt"/>
              </a:rPr>
              <a:t>To: Travel Management Company </a:t>
            </a:r>
          </a:p>
          <a:p>
            <a:r>
              <a:rPr lang="en-US" sz="1400" b="0" i="0" dirty="0">
                <a:latin typeface="+mj-lt"/>
              </a:rPr>
              <a:t>Cc: </a:t>
            </a:r>
            <a:r>
              <a:rPr lang="en-US" sz="1400" b="0" i="0" dirty="0">
                <a:latin typeface="+mj-lt"/>
                <a:hlinkClick r:id="rId3"/>
              </a:rPr>
              <a:t>daniel.d.greene@dtshelp.mail.mil</a:t>
            </a:r>
            <a:r>
              <a:rPr lang="en-US" sz="1400" b="0" i="0" dirty="0">
                <a:latin typeface="+mj-lt"/>
              </a:rPr>
              <a:t> </a:t>
            </a:r>
          </a:p>
          <a:p>
            <a:r>
              <a:rPr lang="en-US" sz="1400" b="0" i="0" dirty="0">
                <a:latin typeface="+mj-lt"/>
              </a:rPr>
              <a:t>Subject: DTS Request for Group Travel Reservations</a:t>
            </a:r>
          </a:p>
          <a:p>
            <a:endParaRPr lang="en-US" sz="1400" b="0" i="0" dirty="0">
              <a:latin typeface="+mj-lt"/>
            </a:endParaRPr>
          </a:p>
          <a:p>
            <a:r>
              <a:rPr lang="en-US" sz="1400" b="0" i="0" dirty="0">
                <a:latin typeface="+mj-lt"/>
              </a:rPr>
              <a:t>This is a request for CTO assistance in booking group travel reservations.</a:t>
            </a:r>
          </a:p>
          <a:p>
            <a:endParaRPr lang="en-US" sz="1400" b="0" i="0" dirty="0">
              <a:latin typeface="+mj-lt"/>
            </a:endParaRPr>
          </a:p>
          <a:p>
            <a:r>
              <a:rPr lang="en-US" sz="1400" b="0" i="0" dirty="0">
                <a:latin typeface="+mj-lt"/>
              </a:rPr>
              <a:t>The preferred travel arrangements are listed below, as well as the list of travelers.  The CTO Group ID is 106083. If there are any questions or additional information is needed, please contact the POC below.</a:t>
            </a:r>
          </a:p>
          <a:p>
            <a:endParaRPr lang="en-US" sz="1400" b="0" i="0" dirty="0">
              <a:latin typeface="+mj-lt"/>
            </a:endParaRPr>
          </a:p>
          <a:p>
            <a:r>
              <a:rPr lang="en-US" sz="1400" b="0" i="0" dirty="0">
                <a:latin typeface="+mj-lt"/>
              </a:rPr>
              <a:t>POC:      Daniel D. Greene   Phone: 757-555-1233</a:t>
            </a:r>
          </a:p>
          <a:p>
            <a:r>
              <a:rPr lang="en-US" sz="1400" b="0" i="0" dirty="0">
                <a:latin typeface="+mj-lt"/>
              </a:rPr>
              <a:t>Email:    </a:t>
            </a:r>
            <a:r>
              <a:rPr lang="en-US" sz="1400" b="0" i="0" dirty="0">
                <a:latin typeface="+mj-lt"/>
                <a:hlinkClick r:id="rId3"/>
              </a:rPr>
              <a:t>daniel.d.greene@dtshelp.mail.mil</a:t>
            </a:r>
            <a:r>
              <a:rPr lang="en-US" sz="1400" b="0" i="0" dirty="0">
                <a:latin typeface="+mj-lt"/>
              </a:rPr>
              <a:t> </a:t>
            </a:r>
          </a:p>
          <a:p>
            <a:endParaRPr lang="en-US" sz="1400" b="0" i="0" dirty="0">
              <a:latin typeface="+mj-lt"/>
            </a:endParaRPr>
          </a:p>
          <a:p>
            <a:r>
              <a:rPr lang="en-US" sz="1400" b="0" i="0" dirty="0">
                <a:latin typeface="+mj-lt"/>
              </a:rPr>
              <a:t>Primary   Daniel D. Greene   Phone: 757-555-1233</a:t>
            </a:r>
          </a:p>
          <a:p>
            <a:r>
              <a:rPr lang="en-US" sz="1400" b="0" i="0" dirty="0">
                <a:latin typeface="+mj-lt"/>
              </a:rPr>
              <a:t>Traveler: </a:t>
            </a:r>
            <a:r>
              <a:rPr lang="en-US" sz="1400" b="0" i="0" dirty="0">
                <a:latin typeface="+mj-lt"/>
                <a:hlinkClick r:id="rId3"/>
              </a:rPr>
              <a:t>daniel.d.greene@dtshelp.mail.mil</a:t>
            </a:r>
            <a:r>
              <a:rPr lang="en-US" sz="1400" b="0" i="0" dirty="0">
                <a:latin typeface="+mj-lt"/>
              </a:rPr>
              <a:t> </a:t>
            </a:r>
          </a:p>
          <a:p>
            <a:endParaRPr lang="en-US" sz="1400" b="0" i="0" dirty="0">
              <a:latin typeface="+mj-lt"/>
            </a:endParaRPr>
          </a:p>
          <a:p>
            <a:r>
              <a:rPr lang="en-US" sz="1400" b="0" i="0" dirty="0">
                <a:latin typeface="+mj-lt"/>
              </a:rPr>
              <a:t>Document: DGBOSTONMA081219_G01  Travelers: 6  DTS Group ID: 106083 Start Location: RES: CHESAPEAKE,VA  08/12/2019</a:t>
            </a:r>
          </a:p>
          <a:p>
            <a:r>
              <a:rPr lang="en-US" sz="1400" b="0" i="0" dirty="0">
                <a:latin typeface="+mj-lt"/>
              </a:rPr>
              <a:t>Location 1:     BOSTON,MA  08/12/2019</a:t>
            </a:r>
          </a:p>
          <a:p>
            <a:endParaRPr lang="en-US" sz="1400" b="0" i="0" dirty="0">
              <a:latin typeface="+mj-lt"/>
            </a:endParaRPr>
          </a:p>
          <a:p>
            <a:r>
              <a:rPr lang="en-US" sz="1400" b="0" i="0" dirty="0">
                <a:latin typeface="+mj-lt"/>
              </a:rPr>
              <a:t>……</a:t>
            </a:r>
          </a:p>
          <a:p>
            <a:endParaRPr lang="en-US" sz="1400" b="0" i="0" dirty="0">
              <a:latin typeface="+mj-lt"/>
            </a:endParaRPr>
          </a:p>
        </p:txBody>
      </p:sp>
    </p:spTree>
    <p:extLst>
      <p:ext uri="{BB962C8B-B14F-4D97-AF65-F5344CB8AC3E}">
        <p14:creationId xmlns:p14="http://schemas.microsoft.com/office/powerpoint/2010/main" val="3720311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A8D8-4F13-4CA9-B797-2E0F8B7334CD}"/>
              </a:ext>
            </a:extLst>
          </p:cNvPr>
          <p:cNvSpPr>
            <a:spLocks noGrp="1"/>
          </p:cNvSpPr>
          <p:nvPr>
            <p:ph type="title"/>
          </p:nvPr>
        </p:nvSpPr>
        <p:spPr/>
        <p:txBody>
          <a:bodyPr/>
          <a:lstStyle/>
          <a:p>
            <a:r>
              <a:rPr lang="en-US" dirty="0"/>
              <a:t>Group Authorization – Reservations – Request Reservations</a:t>
            </a:r>
            <a:br>
              <a:rPr lang="en-US" dirty="0"/>
            </a:br>
            <a:r>
              <a:rPr lang="en-US" dirty="0"/>
              <a:t>TMC Email (cont.)</a:t>
            </a:r>
          </a:p>
        </p:txBody>
      </p:sp>
      <p:sp>
        <p:nvSpPr>
          <p:cNvPr id="4" name="Slide Number Placeholder 3">
            <a:extLst>
              <a:ext uri="{FF2B5EF4-FFF2-40B4-BE49-F238E27FC236}">
                <a16:creationId xmlns:a16="http://schemas.microsoft.com/office/drawing/2014/main" id="{40824264-C169-49EB-8AC1-84F75DCBDA86}"/>
              </a:ext>
            </a:extLst>
          </p:cNvPr>
          <p:cNvSpPr>
            <a:spLocks noGrp="1"/>
          </p:cNvSpPr>
          <p:nvPr>
            <p:ph type="sldNum" sz="quarter" idx="10"/>
          </p:nvPr>
        </p:nvSpPr>
        <p:spPr/>
        <p:txBody>
          <a:bodyPr/>
          <a:lstStyle/>
          <a:p>
            <a:pPr>
              <a:defRPr/>
            </a:pPr>
            <a:fld id="{7D187A4C-A87B-41AC-8A01-0B3AA42528A5}" type="slidenum">
              <a:rPr lang="en-US" smtClean="0"/>
              <a:pPr>
                <a:defRPr/>
              </a:pPr>
              <a:t>46</a:t>
            </a:fld>
            <a:endParaRPr lang="en-US"/>
          </a:p>
        </p:txBody>
      </p:sp>
      <p:sp>
        <p:nvSpPr>
          <p:cNvPr id="5" name="TextBox 4">
            <a:extLst>
              <a:ext uri="{FF2B5EF4-FFF2-40B4-BE49-F238E27FC236}">
                <a16:creationId xmlns:a16="http://schemas.microsoft.com/office/drawing/2014/main" id="{0ADF5414-CF8F-4348-9078-DCE84A7D6735}"/>
              </a:ext>
            </a:extLst>
          </p:cNvPr>
          <p:cNvSpPr txBox="1"/>
          <p:nvPr/>
        </p:nvSpPr>
        <p:spPr>
          <a:xfrm>
            <a:off x="533400" y="1752600"/>
            <a:ext cx="11430000" cy="4572000"/>
          </a:xfrm>
          <a:prstGeom prst="rect">
            <a:avLst/>
          </a:prstGeom>
          <a:solidFill>
            <a:schemeClr val="bg1"/>
          </a:solidFill>
          <a:ln>
            <a:solidFill>
              <a:schemeClr val="tx1"/>
            </a:solidFill>
          </a:ln>
        </p:spPr>
        <p:txBody>
          <a:bodyPr wrap="square" rtlCol="0" anchor="t">
            <a:normAutofit/>
          </a:bodyPr>
          <a:lstStyle/>
          <a:p>
            <a:r>
              <a:rPr lang="en-US" sz="1400" b="0" i="0" dirty="0">
                <a:latin typeface="+mj-lt"/>
              </a:rPr>
              <a:t>……</a:t>
            </a:r>
          </a:p>
          <a:p>
            <a:r>
              <a:rPr lang="en-US" sz="1400" b="0" i="0" dirty="0">
                <a:latin typeface="+mj-lt"/>
              </a:rPr>
              <a:t>Remarks: We have a group of travelers who need to be seated together as they are afraid to travel alone.</a:t>
            </a:r>
          </a:p>
          <a:p>
            <a:endParaRPr lang="en-US" sz="1400" b="0" i="0" dirty="0">
              <a:latin typeface="+mj-lt"/>
            </a:endParaRPr>
          </a:p>
          <a:p>
            <a:endParaRPr lang="en-US" sz="1400" b="0" i="0" dirty="0">
              <a:latin typeface="+mj-lt"/>
            </a:endParaRPr>
          </a:p>
          <a:p>
            <a:r>
              <a:rPr lang="en-US" sz="1400" b="0" i="0" dirty="0">
                <a:latin typeface="+mj-lt"/>
              </a:rPr>
              <a:t>Travel Group:</a:t>
            </a:r>
          </a:p>
          <a:p>
            <a:r>
              <a:rPr lang="en-US" sz="1400" b="0" i="0" dirty="0">
                <a:latin typeface="+mj-lt"/>
              </a:rPr>
              <a:t>NAME		SEATING	SMOKING</a:t>
            </a:r>
          </a:p>
          <a:p>
            <a:r>
              <a:rPr lang="en-US" sz="1400" b="0" i="0" dirty="0">
                <a:latin typeface="+mj-lt"/>
              </a:rPr>
              <a:t>Daniel D. Greene		   NO</a:t>
            </a:r>
          </a:p>
          <a:p>
            <a:r>
              <a:rPr lang="en-US" sz="1400" b="0" i="0" dirty="0">
                <a:latin typeface="+mj-lt"/>
              </a:rPr>
              <a:t>Kim D. Saunders		   NO</a:t>
            </a:r>
          </a:p>
          <a:p>
            <a:r>
              <a:rPr lang="en-US" sz="1400" b="0" i="0" dirty="0">
                <a:latin typeface="+mj-lt"/>
              </a:rPr>
              <a:t>Gregory O. Turner		   NO</a:t>
            </a:r>
          </a:p>
          <a:p>
            <a:r>
              <a:rPr lang="en-US" sz="1400" b="0" i="0" dirty="0">
                <a:latin typeface="+mj-lt"/>
              </a:rPr>
              <a:t>Brandon English		   NO</a:t>
            </a:r>
          </a:p>
          <a:p>
            <a:r>
              <a:rPr lang="en-US" sz="1400" b="0" i="0" dirty="0">
                <a:latin typeface="+mj-lt"/>
              </a:rPr>
              <a:t>Jason D. Prado 		   NO</a:t>
            </a:r>
          </a:p>
          <a:p>
            <a:r>
              <a:rPr lang="en-US" sz="1400" b="0" i="0" dirty="0">
                <a:latin typeface="+mj-lt"/>
              </a:rPr>
              <a:t>Erin D. Tackett  		   NO</a:t>
            </a:r>
          </a:p>
          <a:p>
            <a:endParaRPr lang="en-US" sz="1400" b="0" i="0" dirty="0">
              <a:latin typeface="+mj-lt"/>
            </a:endParaRPr>
          </a:p>
          <a:p>
            <a:r>
              <a:rPr lang="en-US" sz="1400" b="0" i="0" dirty="0">
                <a:latin typeface="+mj-lt"/>
              </a:rPr>
              <a:t>Preferred transportation and lodging arrangements:</a:t>
            </a:r>
          </a:p>
          <a:p>
            <a:r>
              <a:rPr lang="en-US" sz="1400" b="0" i="0" dirty="0">
                <a:latin typeface="+mj-lt"/>
              </a:rPr>
              <a:t>======================================================================</a:t>
            </a:r>
          </a:p>
          <a:p>
            <a:r>
              <a:rPr lang="en-US" sz="1400" b="0" i="0" dirty="0">
                <a:latin typeface="+mj-lt"/>
              </a:rPr>
              <a:t>Location  - BOSTON,MA  	Time Zone: EST</a:t>
            </a:r>
          </a:p>
          <a:p>
            <a:r>
              <a:rPr lang="en-US" sz="1400" b="0" i="0" dirty="0">
                <a:latin typeface="+mj-lt"/>
              </a:rPr>
              <a:t>Itinerary:           Leave From:		BOSTON,MA</a:t>
            </a:r>
          </a:p>
          <a:p>
            <a:r>
              <a:rPr lang="en-US" sz="1400" b="0" i="0" dirty="0">
                <a:latin typeface="+mj-lt"/>
              </a:rPr>
              <a:t>                         TDY/TAD Location:		BOSTON,MA</a:t>
            </a:r>
          </a:p>
          <a:p>
            <a:r>
              <a:rPr lang="en-US" sz="1400" b="0" i="0" dirty="0">
                <a:latin typeface="+mj-lt"/>
              </a:rPr>
              <a:t>                         Arrive:		08/12/2019</a:t>
            </a:r>
          </a:p>
          <a:p>
            <a:r>
              <a:rPr lang="en-US" sz="1400" b="0" i="0" dirty="0">
                <a:latin typeface="+mj-lt"/>
              </a:rPr>
              <a:t>                         Depart:		08/16/2019</a:t>
            </a:r>
          </a:p>
          <a:p>
            <a:r>
              <a:rPr lang="en-US" sz="1400" b="0" i="0" dirty="0">
                <a:latin typeface="+mj-lt"/>
              </a:rPr>
              <a:t>……</a:t>
            </a:r>
          </a:p>
        </p:txBody>
      </p:sp>
    </p:spTree>
    <p:extLst>
      <p:ext uri="{BB962C8B-B14F-4D97-AF65-F5344CB8AC3E}">
        <p14:creationId xmlns:p14="http://schemas.microsoft.com/office/powerpoint/2010/main" val="409297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A8D8-4F13-4CA9-B797-2E0F8B7334CD}"/>
              </a:ext>
            </a:extLst>
          </p:cNvPr>
          <p:cNvSpPr>
            <a:spLocks noGrp="1"/>
          </p:cNvSpPr>
          <p:nvPr>
            <p:ph type="title"/>
          </p:nvPr>
        </p:nvSpPr>
        <p:spPr/>
        <p:txBody>
          <a:bodyPr/>
          <a:lstStyle/>
          <a:p>
            <a:r>
              <a:rPr lang="en-US" dirty="0"/>
              <a:t>Group Authorization – Reservations – Request Reservations</a:t>
            </a:r>
            <a:br>
              <a:rPr lang="en-US" dirty="0"/>
            </a:br>
            <a:r>
              <a:rPr lang="en-US" dirty="0"/>
              <a:t>TMC Email (cont.)</a:t>
            </a:r>
          </a:p>
        </p:txBody>
      </p:sp>
      <p:sp>
        <p:nvSpPr>
          <p:cNvPr id="4" name="Slide Number Placeholder 3">
            <a:extLst>
              <a:ext uri="{FF2B5EF4-FFF2-40B4-BE49-F238E27FC236}">
                <a16:creationId xmlns:a16="http://schemas.microsoft.com/office/drawing/2014/main" id="{40824264-C169-49EB-8AC1-84F75DCBDA86}"/>
              </a:ext>
            </a:extLst>
          </p:cNvPr>
          <p:cNvSpPr>
            <a:spLocks noGrp="1"/>
          </p:cNvSpPr>
          <p:nvPr>
            <p:ph type="sldNum" sz="quarter" idx="10"/>
          </p:nvPr>
        </p:nvSpPr>
        <p:spPr/>
        <p:txBody>
          <a:bodyPr/>
          <a:lstStyle/>
          <a:p>
            <a:pPr>
              <a:defRPr/>
            </a:pPr>
            <a:fld id="{7D187A4C-A87B-41AC-8A01-0B3AA42528A5}" type="slidenum">
              <a:rPr lang="en-US" smtClean="0"/>
              <a:pPr>
                <a:defRPr/>
              </a:pPr>
              <a:t>47</a:t>
            </a:fld>
            <a:endParaRPr lang="en-US"/>
          </a:p>
        </p:txBody>
      </p:sp>
      <p:sp>
        <p:nvSpPr>
          <p:cNvPr id="5" name="TextBox 4">
            <a:extLst>
              <a:ext uri="{FF2B5EF4-FFF2-40B4-BE49-F238E27FC236}">
                <a16:creationId xmlns:a16="http://schemas.microsoft.com/office/drawing/2014/main" id="{0ADF5414-CF8F-4348-9078-DCE84A7D6735}"/>
              </a:ext>
            </a:extLst>
          </p:cNvPr>
          <p:cNvSpPr txBox="1"/>
          <p:nvPr/>
        </p:nvSpPr>
        <p:spPr>
          <a:xfrm>
            <a:off x="533400" y="1752600"/>
            <a:ext cx="11430000" cy="4572000"/>
          </a:xfrm>
          <a:prstGeom prst="rect">
            <a:avLst/>
          </a:prstGeom>
          <a:solidFill>
            <a:schemeClr val="bg1"/>
          </a:solidFill>
          <a:ln>
            <a:solidFill>
              <a:schemeClr val="tx1"/>
            </a:solidFill>
          </a:ln>
        </p:spPr>
        <p:txBody>
          <a:bodyPr wrap="square" rtlCol="0" anchor="t">
            <a:normAutofit/>
          </a:bodyPr>
          <a:lstStyle/>
          <a:p>
            <a:r>
              <a:rPr lang="en-US" sz="1400" b="0" i="0" dirty="0">
                <a:latin typeface="+mj-lt"/>
              </a:rPr>
              <a:t>……</a:t>
            </a:r>
          </a:p>
          <a:p>
            <a:r>
              <a:rPr lang="en-US" sz="1400" b="0" i="0" dirty="0">
                <a:latin typeface="+mj-lt"/>
              </a:rPr>
              <a:t>Air Travel	Carrier:	Delta Air Lines</a:t>
            </a:r>
          </a:p>
          <a:p>
            <a:r>
              <a:rPr lang="en-US" sz="1400" b="0" i="0" dirty="0">
                <a:latin typeface="+mj-lt"/>
              </a:rPr>
              <a:t>                         Flight:		3457</a:t>
            </a:r>
          </a:p>
          <a:p>
            <a:r>
              <a:rPr lang="en-US" sz="1400" b="0" i="0" dirty="0">
                <a:latin typeface="+mj-lt"/>
              </a:rPr>
              <a:t>                         Fare:		$1188.00</a:t>
            </a:r>
          </a:p>
          <a:p>
            <a:r>
              <a:rPr lang="en-US" sz="1400" b="0" i="0" dirty="0">
                <a:latin typeface="+mj-lt"/>
              </a:rPr>
              <a:t>                         Airport Passenger facility charge included in</a:t>
            </a:r>
          </a:p>
          <a:p>
            <a:r>
              <a:rPr lang="en-US" sz="1400" b="0" i="0" dirty="0">
                <a:latin typeface="+mj-lt"/>
              </a:rPr>
              <a:t>                         ticket price.</a:t>
            </a:r>
          </a:p>
          <a:p>
            <a:endParaRPr lang="en-US" sz="1400" b="0" i="0" dirty="0">
              <a:latin typeface="+mj-lt"/>
            </a:endParaRPr>
          </a:p>
          <a:p>
            <a:r>
              <a:rPr lang="en-US" sz="1400" b="0" i="0" dirty="0">
                <a:latin typeface="+mj-lt"/>
              </a:rPr>
              <a:t>                         Departure:	ORF-Norfolk International Apt 12-Aug-19</a:t>
            </a:r>
          </a:p>
          <a:p>
            <a:r>
              <a:rPr lang="en-US" sz="1400" b="0" i="0" dirty="0">
                <a:latin typeface="+mj-lt"/>
              </a:rPr>
              <a:t>                                                  	10:15 AM</a:t>
            </a:r>
          </a:p>
          <a:p>
            <a:r>
              <a:rPr lang="en-US" sz="1400" b="0" i="0" dirty="0">
                <a:latin typeface="+mj-lt"/>
              </a:rPr>
              <a:t>                         Arrival:		LGA-New York LaGuardia Apt 12-Aug-19</a:t>
            </a:r>
          </a:p>
          <a:p>
            <a:r>
              <a:rPr lang="en-US" sz="1400" b="0" i="0" dirty="0">
                <a:latin typeface="+mj-lt"/>
              </a:rPr>
              <a:t>                                                  	11:56 AM</a:t>
            </a:r>
          </a:p>
          <a:p>
            <a:r>
              <a:rPr lang="en-US" sz="1400" b="0" i="0" dirty="0">
                <a:latin typeface="+mj-lt"/>
              </a:rPr>
              <a:t>                         Method Of Reimbursement: GOVCC</a:t>
            </a:r>
          </a:p>
          <a:p>
            <a:r>
              <a:rPr lang="en-US" sz="1400" b="0" i="0" dirty="0">
                <a:latin typeface="+mj-lt"/>
              </a:rPr>
              <a:t>                         Ticket:                  	See Attached Ticket 1</a:t>
            </a:r>
          </a:p>
          <a:p>
            <a:r>
              <a:rPr lang="en-US" sz="1400" b="0" i="0" dirty="0">
                <a:latin typeface="+mj-lt"/>
              </a:rPr>
              <a:t>Comments to the Travel Agent: </a:t>
            </a:r>
          </a:p>
          <a:p>
            <a:r>
              <a:rPr lang="en-US" sz="1400" b="0" i="0" dirty="0">
                <a:latin typeface="+mj-lt"/>
              </a:rPr>
              <a:t>SEAT PREFERENCE: </a:t>
            </a:r>
          </a:p>
          <a:p>
            <a:endParaRPr lang="en-US" sz="1400" b="0" i="0" dirty="0">
              <a:latin typeface="+mj-lt"/>
            </a:endParaRPr>
          </a:p>
          <a:p>
            <a:r>
              <a:rPr lang="en-US" sz="1400" b="0" i="0" dirty="0">
                <a:latin typeface="+mj-lt"/>
              </a:rPr>
              <a:t>Air Travel	Carrier:	Delta Air Lines</a:t>
            </a:r>
          </a:p>
          <a:p>
            <a:r>
              <a:rPr lang="en-US" sz="1400" b="0" i="0" dirty="0">
                <a:latin typeface="+mj-lt"/>
              </a:rPr>
              <a:t>                         Flight: 		5993</a:t>
            </a:r>
          </a:p>
          <a:p>
            <a:r>
              <a:rPr lang="en-US" sz="1400" b="0" i="0" dirty="0">
                <a:latin typeface="+mj-lt"/>
              </a:rPr>
              <a:t>                         Fare:		$1188.00</a:t>
            </a:r>
          </a:p>
          <a:p>
            <a:r>
              <a:rPr lang="en-US" sz="1400" b="0" i="0" dirty="0">
                <a:latin typeface="+mj-lt"/>
              </a:rPr>
              <a:t>                         Airport Passenger facility charge included in</a:t>
            </a:r>
          </a:p>
          <a:p>
            <a:r>
              <a:rPr lang="en-US" sz="1400" b="0" i="0" dirty="0">
                <a:latin typeface="+mj-lt"/>
              </a:rPr>
              <a:t>……</a:t>
            </a:r>
          </a:p>
        </p:txBody>
      </p:sp>
    </p:spTree>
    <p:extLst>
      <p:ext uri="{BB962C8B-B14F-4D97-AF65-F5344CB8AC3E}">
        <p14:creationId xmlns:p14="http://schemas.microsoft.com/office/powerpoint/2010/main" val="3824116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A8D8-4F13-4CA9-B797-2E0F8B7334CD}"/>
              </a:ext>
            </a:extLst>
          </p:cNvPr>
          <p:cNvSpPr>
            <a:spLocks noGrp="1"/>
          </p:cNvSpPr>
          <p:nvPr>
            <p:ph type="title"/>
          </p:nvPr>
        </p:nvSpPr>
        <p:spPr/>
        <p:txBody>
          <a:bodyPr/>
          <a:lstStyle/>
          <a:p>
            <a:r>
              <a:rPr lang="en-US" dirty="0"/>
              <a:t>Group Authorization – Reservations – Request Reservations</a:t>
            </a:r>
            <a:br>
              <a:rPr lang="en-US" dirty="0"/>
            </a:br>
            <a:r>
              <a:rPr lang="en-US" dirty="0"/>
              <a:t>TMC Email (cont.)</a:t>
            </a:r>
          </a:p>
        </p:txBody>
      </p:sp>
      <p:sp>
        <p:nvSpPr>
          <p:cNvPr id="4" name="Slide Number Placeholder 3">
            <a:extLst>
              <a:ext uri="{FF2B5EF4-FFF2-40B4-BE49-F238E27FC236}">
                <a16:creationId xmlns:a16="http://schemas.microsoft.com/office/drawing/2014/main" id="{40824264-C169-49EB-8AC1-84F75DCBDA86}"/>
              </a:ext>
            </a:extLst>
          </p:cNvPr>
          <p:cNvSpPr>
            <a:spLocks noGrp="1"/>
          </p:cNvSpPr>
          <p:nvPr>
            <p:ph type="sldNum" sz="quarter" idx="10"/>
          </p:nvPr>
        </p:nvSpPr>
        <p:spPr/>
        <p:txBody>
          <a:bodyPr/>
          <a:lstStyle/>
          <a:p>
            <a:pPr>
              <a:defRPr/>
            </a:pPr>
            <a:fld id="{7D187A4C-A87B-41AC-8A01-0B3AA42528A5}" type="slidenum">
              <a:rPr lang="en-US" smtClean="0"/>
              <a:pPr>
                <a:defRPr/>
              </a:pPr>
              <a:t>48</a:t>
            </a:fld>
            <a:endParaRPr lang="en-US"/>
          </a:p>
        </p:txBody>
      </p:sp>
      <p:sp>
        <p:nvSpPr>
          <p:cNvPr id="5" name="TextBox 4">
            <a:extLst>
              <a:ext uri="{FF2B5EF4-FFF2-40B4-BE49-F238E27FC236}">
                <a16:creationId xmlns:a16="http://schemas.microsoft.com/office/drawing/2014/main" id="{0ADF5414-CF8F-4348-9078-DCE84A7D6735}"/>
              </a:ext>
            </a:extLst>
          </p:cNvPr>
          <p:cNvSpPr txBox="1"/>
          <p:nvPr/>
        </p:nvSpPr>
        <p:spPr>
          <a:xfrm>
            <a:off x="533400" y="1752600"/>
            <a:ext cx="11430000" cy="4572000"/>
          </a:xfrm>
          <a:prstGeom prst="rect">
            <a:avLst/>
          </a:prstGeom>
          <a:solidFill>
            <a:schemeClr val="bg1"/>
          </a:solidFill>
          <a:ln>
            <a:solidFill>
              <a:schemeClr val="tx1"/>
            </a:solidFill>
          </a:ln>
        </p:spPr>
        <p:txBody>
          <a:bodyPr wrap="square" rtlCol="0" anchor="t">
            <a:normAutofit/>
          </a:bodyPr>
          <a:lstStyle/>
          <a:p>
            <a:r>
              <a:rPr lang="en-US" sz="1400" b="0" i="0" dirty="0">
                <a:latin typeface="+mj-lt"/>
              </a:rPr>
              <a:t>……</a:t>
            </a:r>
          </a:p>
          <a:p>
            <a:r>
              <a:rPr lang="en-US" sz="1400" b="0" i="0" dirty="0">
                <a:latin typeface="+mj-lt"/>
              </a:rPr>
              <a:t> ticket price.</a:t>
            </a:r>
          </a:p>
          <a:p>
            <a:endParaRPr lang="en-US" sz="1400" b="0" i="0" dirty="0">
              <a:latin typeface="+mj-lt"/>
            </a:endParaRPr>
          </a:p>
          <a:p>
            <a:r>
              <a:rPr lang="en-US" sz="1400" b="0" i="0" dirty="0">
                <a:latin typeface="+mj-lt"/>
              </a:rPr>
              <a:t>                         Departure:	LGA-New York LaGuardia Apt 12-Aug-19</a:t>
            </a:r>
          </a:p>
          <a:p>
            <a:r>
              <a:rPr lang="en-US" sz="1400" b="0" i="0" dirty="0">
                <a:latin typeface="+mj-lt"/>
              </a:rPr>
              <a:t>                                                  	12:59 PM</a:t>
            </a:r>
          </a:p>
          <a:p>
            <a:r>
              <a:rPr lang="en-US" sz="1400" b="0" i="0" dirty="0">
                <a:latin typeface="+mj-lt"/>
              </a:rPr>
              <a:t>                         Arrival:                 	BOS-Boston Edward L Logan Intl Apt 12-Aug-19</a:t>
            </a:r>
          </a:p>
          <a:p>
            <a:r>
              <a:rPr lang="en-US" sz="1400" b="0" i="0" dirty="0">
                <a:latin typeface="+mj-lt"/>
              </a:rPr>
              <a:t>                                                  	02:25 PM</a:t>
            </a:r>
          </a:p>
          <a:p>
            <a:r>
              <a:rPr lang="en-US" sz="1400" b="0" i="0" dirty="0">
                <a:latin typeface="+mj-lt"/>
              </a:rPr>
              <a:t>                         Method Of Reimbursement: GOVCC</a:t>
            </a:r>
          </a:p>
          <a:p>
            <a:r>
              <a:rPr lang="en-US" sz="1400" b="0" i="0" dirty="0">
                <a:latin typeface="+mj-lt"/>
              </a:rPr>
              <a:t>                         Ticket:                  	See Attached Ticket 1</a:t>
            </a:r>
          </a:p>
          <a:p>
            <a:r>
              <a:rPr lang="en-US" sz="1400" b="0" i="0" dirty="0">
                <a:latin typeface="+mj-lt"/>
              </a:rPr>
              <a:t>Comments to the Travel Agent: </a:t>
            </a:r>
          </a:p>
          <a:p>
            <a:r>
              <a:rPr lang="en-US" sz="1400" b="0" i="0" dirty="0">
                <a:latin typeface="+mj-lt"/>
              </a:rPr>
              <a:t> SEAT PREFERENCE:  </a:t>
            </a:r>
          </a:p>
          <a:p>
            <a:endParaRPr lang="en-US" sz="1400" b="0" i="0" dirty="0">
              <a:latin typeface="+mj-lt"/>
            </a:endParaRPr>
          </a:p>
          <a:p>
            <a:r>
              <a:rPr lang="en-US" sz="1400" b="0" i="0" dirty="0">
                <a:latin typeface="+mj-lt"/>
              </a:rPr>
              <a:t>Lodging            Name: 		</a:t>
            </a:r>
            <a:r>
              <a:rPr lang="en-US" sz="1400" b="0" i="0" dirty="0" err="1">
                <a:latin typeface="+mj-lt"/>
              </a:rPr>
              <a:t>Yotel</a:t>
            </a:r>
            <a:r>
              <a:rPr lang="en-US" sz="1400" b="0" i="0" dirty="0">
                <a:latin typeface="+mj-lt"/>
              </a:rPr>
              <a:t> Boston</a:t>
            </a:r>
          </a:p>
          <a:p>
            <a:r>
              <a:rPr lang="en-US" sz="1400" b="0" i="0" dirty="0">
                <a:latin typeface="+mj-lt"/>
              </a:rPr>
              <a:t>                         Cost:                    	$205.00</a:t>
            </a:r>
          </a:p>
          <a:p>
            <a:r>
              <a:rPr lang="en-US" sz="1400" b="0" i="0" dirty="0">
                <a:latin typeface="+mj-lt"/>
              </a:rPr>
              <a:t>                         Tax:                     	0</a:t>
            </a:r>
          </a:p>
          <a:p>
            <a:r>
              <a:rPr lang="en-US" sz="1400" b="0" i="0" dirty="0">
                <a:latin typeface="+mj-lt"/>
              </a:rPr>
              <a:t>                         Check-in:           	08/12/2019 11:59 PM</a:t>
            </a:r>
          </a:p>
          <a:p>
            <a:r>
              <a:rPr lang="en-US" sz="1400" b="0" i="0" dirty="0">
                <a:latin typeface="+mj-lt"/>
              </a:rPr>
              <a:t>                         Check-out:           	08/16/2019 11:59 PM</a:t>
            </a:r>
          </a:p>
          <a:p>
            <a:r>
              <a:rPr lang="en-US" sz="1400" b="0" i="0" dirty="0">
                <a:latin typeface="+mj-lt"/>
              </a:rPr>
              <a:t>                         Method Of Reimbursement: GOVCC Comments to the Travel Agent: </a:t>
            </a:r>
          </a:p>
          <a:p>
            <a:r>
              <a:rPr lang="en-US" sz="1400" b="0" i="0" dirty="0">
                <a:latin typeface="+mj-lt"/>
              </a:rPr>
              <a:t>  ROOM DATA: FEDROOMS R</a:t>
            </a:r>
          </a:p>
          <a:p>
            <a:endParaRPr lang="en-US" sz="1400" b="0" i="0" dirty="0">
              <a:latin typeface="+mj-lt"/>
            </a:endParaRPr>
          </a:p>
          <a:p>
            <a:r>
              <a:rPr lang="en-US" sz="1400" b="0" i="0" dirty="0">
                <a:latin typeface="+mj-lt"/>
              </a:rPr>
              <a:t>……</a:t>
            </a:r>
          </a:p>
        </p:txBody>
      </p:sp>
    </p:spTree>
    <p:extLst>
      <p:ext uri="{BB962C8B-B14F-4D97-AF65-F5344CB8AC3E}">
        <p14:creationId xmlns:p14="http://schemas.microsoft.com/office/powerpoint/2010/main" val="2688555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A8D8-4F13-4CA9-B797-2E0F8B7334CD}"/>
              </a:ext>
            </a:extLst>
          </p:cNvPr>
          <p:cNvSpPr>
            <a:spLocks noGrp="1"/>
          </p:cNvSpPr>
          <p:nvPr>
            <p:ph type="title"/>
          </p:nvPr>
        </p:nvSpPr>
        <p:spPr/>
        <p:txBody>
          <a:bodyPr/>
          <a:lstStyle/>
          <a:p>
            <a:r>
              <a:rPr lang="en-US" dirty="0"/>
              <a:t>Group Authorization – Reservations – Request Reservations</a:t>
            </a:r>
            <a:br>
              <a:rPr lang="en-US" dirty="0"/>
            </a:br>
            <a:r>
              <a:rPr lang="en-US" dirty="0"/>
              <a:t>TMC Email (cont.)</a:t>
            </a:r>
          </a:p>
        </p:txBody>
      </p:sp>
      <p:sp>
        <p:nvSpPr>
          <p:cNvPr id="4" name="Slide Number Placeholder 3">
            <a:extLst>
              <a:ext uri="{FF2B5EF4-FFF2-40B4-BE49-F238E27FC236}">
                <a16:creationId xmlns:a16="http://schemas.microsoft.com/office/drawing/2014/main" id="{40824264-C169-49EB-8AC1-84F75DCBDA86}"/>
              </a:ext>
            </a:extLst>
          </p:cNvPr>
          <p:cNvSpPr>
            <a:spLocks noGrp="1"/>
          </p:cNvSpPr>
          <p:nvPr>
            <p:ph type="sldNum" sz="quarter" idx="10"/>
          </p:nvPr>
        </p:nvSpPr>
        <p:spPr/>
        <p:txBody>
          <a:bodyPr/>
          <a:lstStyle/>
          <a:p>
            <a:pPr>
              <a:defRPr/>
            </a:pPr>
            <a:fld id="{7D187A4C-A87B-41AC-8A01-0B3AA42528A5}" type="slidenum">
              <a:rPr lang="en-US" smtClean="0"/>
              <a:pPr>
                <a:defRPr/>
              </a:pPr>
              <a:t>49</a:t>
            </a:fld>
            <a:endParaRPr lang="en-US"/>
          </a:p>
        </p:txBody>
      </p:sp>
      <p:sp>
        <p:nvSpPr>
          <p:cNvPr id="5" name="TextBox 4">
            <a:extLst>
              <a:ext uri="{FF2B5EF4-FFF2-40B4-BE49-F238E27FC236}">
                <a16:creationId xmlns:a16="http://schemas.microsoft.com/office/drawing/2014/main" id="{0ADF5414-CF8F-4348-9078-DCE84A7D6735}"/>
              </a:ext>
            </a:extLst>
          </p:cNvPr>
          <p:cNvSpPr txBox="1"/>
          <p:nvPr/>
        </p:nvSpPr>
        <p:spPr>
          <a:xfrm>
            <a:off x="533400" y="1752600"/>
            <a:ext cx="11430000" cy="4572000"/>
          </a:xfrm>
          <a:prstGeom prst="rect">
            <a:avLst/>
          </a:prstGeom>
          <a:solidFill>
            <a:schemeClr val="bg1"/>
          </a:solidFill>
          <a:ln>
            <a:solidFill>
              <a:schemeClr val="tx1"/>
            </a:solidFill>
          </a:ln>
        </p:spPr>
        <p:txBody>
          <a:bodyPr wrap="square" rtlCol="0" anchor="t">
            <a:normAutofit lnSpcReduction="10000"/>
          </a:bodyPr>
          <a:lstStyle/>
          <a:p>
            <a:r>
              <a:rPr lang="en-US" sz="1400" b="0" i="0" dirty="0">
                <a:latin typeface="+mj-lt"/>
              </a:rPr>
              <a:t>……</a:t>
            </a:r>
          </a:p>
          <a:p>
            <a:r>
              <a:rPr lang="en-US" sz="1400" b="0" i="0" dirty="0">
                <a:latin typeface="+mj-lt"/>
              </a:rPr>
              <a:t>Rental Car        Company:	Budget Rent-a-Car</a:t>
            </a:r>
          </a:p>
          <a:p>
            <a:r>
              <a:rPr lang="en-US" sz="1400" b="0" i="0" dirty="0">
                <a:latin typeface="+mj-lt"/>
              </a:rPr>
              <a:t>                         </a:t>
            </a:r>
            <a:r>
              <a:rPr lang="en-US" sz="1400" b="0" i="0" dirty="0" err="1">
                <a:latin typeface="+mj-lt"/>
              </a:rPr>
              <a:t>Enroute</a:t>
            </a:r>
            <a:r>
              <a:rPr lang="en-US" sz="1400" b="0" i="0" dirty="0">
                <a:latin typeface="+mj-lt"/>
              </a:rPr>
              <a:t>:                 No</a:t>
            </a:r>
          </a:p>
          <a:p>
            <a:r>
              <a:rPr lang="en-US" sz="1400" b="0" i="0" dirty="0">
                <a:latin typeface="+mj-lt"/>
              </a:rPr>
              <a:t>                         Cost:                    	$414.65</a:t>
            </a:r>
          </a:p>
          <a:p>
            <a:r>
              <a:rPr lang="en-US" sz="1400" b="0" i="0" dirty="0">
                <a:latin typeface="+mj-lt"/>
              </a:rPr>
              <a:t>                         Location:                BOSTON,MA</a:t>
            </a:r>
          </a:p>
          <a:p>
            <a:r>
              <a:rPr lang="en-US" sz="1400" b="0" i="0" dirty="0">
                <a:latin typeface="+mj-lt"/>
              </a:rPr>
              <a:t>                         Pickup:                  	08/12/2019 08:30 AM</a:t>
            </a:r>
          </a:p>
          <a:p>
            <a:r>
              <a:rPr lang="en-US" sz="1400" b="0" i="0" dirty="0">
                <a:latin typeface="+mj-lt"/>
              </a:rPr>
              <a:t>                         Dropoff:                 	08/16/2019 05:30 PM</a:t>
            </a:r>
          </a:p>
          <a:p>
            <a:r>
              <a:rPr lang="en-US" sz="1400" b="0" i="0" dirty="0">
                <a:latin typeface="+mj-lt"/>
              </a:rPr>
              <a:t>                         Method Of Reimbursement: GOVCC</a:t>
            </a:r>
          </a:p>
          <a:p>
            <a:r>
              <a:rPr lang="en-US" sz="1400" b="0" i="0" dirty="0">
                <a:latin typeface="+mj-lt"/>
              </a:rPr>
              <a:t>                         Ticket:                  	061219131041</a:t>
            </a:r>
          </a:p>
          <a:p>
            <a:r>
              <a:rPr lang="en-US" sz="1400" b="0" i="0" dirty="0">
                <a:latin typeface="+mj-lt"/>
              </a:rPr>
              <a:t>  ======================================================================  </a:t>
            </a:r>
          </a:p>
          <a:p>
            <a:endParaRPr lang="en-US" sz="1400" b="0" i="0" dirty="0">
              <a:latin typeface="+mj-lt"/>
            </a:endParaRPr>
          </a:p>
          <a:p>
            <a:r>
              <a:rPr lang="en-US" sz="1400" b="0" i="0" dirty="0">
                <a:latin typeface="+mj-lt"/>
              </a:rPr>
              <a:t>Not Associated to a TDY Stop</a:t>
            </a:r>
          </a:p>
          <a:p>
            <a:r>
              <a:rPr lang="en-US" sz="1400" b="0" i="0" dirty="0">
                <a:latin typeface="+mj-lt"/>
              </a:rPr>
              <a:t>Air Travel               Carrier:             	Delta Air Lines</a:t>
            </a:r>
          </a:p>
          <a:p>
            <a:r>
              <a:rPr lang="en-US" sz="1400" b="0" i="0" dirty="0">
                <a:latin typeface="+mj-lt"/>
              </a:rPr>
              <a:t>                         Flight:                  	3291</a:t>
            </a:r>
          </a:p>
          <a:p>
            <a:r>
              <a:rPr lang="en-US" sz="1400" b="0" i="0" dirty="0">
                <a:latin typeface="+mj-lt"/>
              </a:rPr>
              <a:t>                         Fare:                    	$1135.80</a:t>
            </a:r>
          </a:p>
          <a:p>
            <a:r>
              <a:rPr lang="en-US" sz="1400" b="0" i="0" dirty="0">
                <a:latin typeface="+mj-lt"/>
              </a:rPr>
              <a:t>                         Airport Passenger facility charge included in</a:t>
            </a:r>
          </a:p>
          <a:p>
            <a:r>
              <a:rPr lang="en-US" sz="1400" b="0" i="0" dirty="0">
                <a:latin typeface="+mj-lt"/>
              </a:rPr>
              <a:t>                         ticket price.</a:t>
            </a:r>
          </a:p>
          <a:p>
            <a:endParaRPr lang="en-US" sz="1400" b="0" i="0" dirty="0">
              <a:latin typeface="+mj-lt"/>
            </a:endParaRPr>
          </a:p>
          <a:p>
            <a:r>
              <a:rPr lang="en-US" sz="1400" b="0" i="0" dirty="0">
                <a:latin typeface="+mj-lt"/>
              </a:rPr>
              <a:t>                         Departure:           	BOS-Boston Edward L Logan Intl Apt 16-Aug-19</a:t>
            </a:r>
          </a:p>
          <a:p>
            <a:r>
              <a:rPr lang="en-US" sz="1400" b="0" i="0" dirty="0">
                <a:latin typeface="+mj-lt"/>
              </a:rPr>
              <a:t>                                                  	06:20 AM</a:t>
            </a:r>
          </a:p>
          <a:p>
            <a:r>
              <a:rPr lang="en-US" sz="1400" b="0" i="0" dirty="0">
                <a:latin typeface="+mj-lt"/>
              </a:rPr>
              <a:t>	      Arrival:                 	ORF-Norfolk International Apt 16-Aug-19</a:t>
            </a:r>
          </a:p>
          <a:p>
            <a:r>
              <a:rPr lang="en-US" sz="1400" b="0" i="0">
                <a:latin typeface="+mj-lt"/>
              </a:rPr>
              <a:t>                                                  	08:05 </a:t>
            </a:r>
            <a:r>
              <a:rPr lang="en-US" sz="1400" b="0" i="0" dirty="0">
                <a:latin typeface="+mj-lt"/>
              </a:rPr>
              <a:t>AM</a:t>
            </a:r>
          </a:p>
          <a:p>
            <a:r>
              <a:rPr lang="en-US" sz="1400" b="0" i="0" dirty="0">
                <a:latin typeface="+mj-lt"/>
              </a:rPr>
              <a:t>……</a:t>
            </a:r>
          </a:p>
        </p:txBody>
      </p:sp>
    </p:spTree>
    <p:extLst>
      <p:ext uri="{BB962C8B-B14F-4D97-AF65-F5344CB8AC3E}">
        <p14:creationId xmlns:p14="http://schemas.microsoft.com/office/powerpoint/2010/main" val="3415418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E295-167D-4D2C-B63B-D2BEA9D12879}"/>
              </a:ext>
            </a:extLst>
          </p:cNvPr>
          <p:cNvSpPr>
            <a:spLocks noGrp="1"/>
          </p:cNvSpPr>
          <p:nvPr>
            <p:ph type="title"/>
          </p:nvPr>
        </p:nvSpPr>
        <p:spPr/>
        <p:txBody>
          <a:bodyPr/>
          <a:lstStyle/>
          <a:p>
            <a:r>
              <a:rPr lang="en-US" dirty="0"/>
              <a:t>DTS Reservation Errors and Latency Issues</a:t>
            </a:r>
          </a:p>
        </p:txBody>
      </p:sp>
      <p:sp>
        <p:nvSpPr>
          <p:cNvPr id="3" name="Content Placeholder 2">
            <a:extLst>
              <a:ext uri="{FF2B5EF4-FFF2-40B4-BE49-F238E27FC236}">
                <a16:creationId xmlns:a16="http://schemas.microsoft.com/office/drawing/2014/main" id="{FD5ADC42-EC3F-4DE7-863A-A4D17EF7FF52}"/>
              </a:ext>
            </a:extLst>
          </p:cNvPr>
          <p:cNvSpPr>
            <a:spLocks noGrp="1"/>
          </p:cNvSpPr>
          <p:nvPr>
            <p:ph idx="1"/>
          </p:nvPr>
        </p:nvSpPr>
        <p:spPr/>
        <p:txBody>
          <a:bodyPr>
            <a:normAutofit lnSpcReduction="10000"/>
          </a:bodyPr>
          <a:lstStyle/>
          <a:p>
            <a:r>
              <a:rPr lang="en-US" dirty="0"/>
              <a:t>On 31 May 2019, DTS users began experiencing errors with reservations (availability, booking, and signing/approving), as well as, overall system slowness, resulting from a Global Internet Access Point (IAP) issue on the DISA network. </a:t>
            </a:r>
          </a:p>
          <a:p>
            <a:endParaRPr lang="en-US" dirty="0"/>
          </a:p>
          <a:p>
            <a:r>
              <a:rPr lang="en-US" dirty="0"/>
              <a:t>While the DISA IAP issue was resolved on 5 June 2019, DTS users continued to experience system latency and errors with reservations.</a:t>
            </a:r>
          </a:p>
          <a:p>
            <a:endParaRPr lang="en-US" dirty="0"/>
          </a:p>
          <a:p>
            <a:r>
              <a:rPr lang="en-US" dirty="0"/>
              <a:t>On June 13, DTS operations identified what appears to be a residual issue from the DISA IAP event that is continuing to cause extreme latency across the DISA </a:t>
            </a:r>
            <a:r>
              <a:rPr lang="en-US" dirty="0" err="1"/>
              <a:t>NIPRnet</a:t>
            </a:r>
            <a:r>
              <a:rPr lang="en-US" dirty="0"/>
              <a:t> connections for DTS.  </a:t>
            </a:r>
          </a:p>
          <a:p>
            <a:pPr lvl="1"/>
            <a:r>
              <a:rPr lang="en-US" dirty="0"/>
              <a:t>DTS operations has opened a ticket with DISA and DISA is troubleshooting the issue.  </a:t>
            </a:r>
          </a:p>
          <a:p>
            <a:pPr lvl="1"/>
            <a:r>
              <a:rPr lang="en-US" dirty="0"/>
              <a:t>We will provide an update as we learn more about when system performance will improve. </a:t>
            </a:r>
          </a:p>
        </p:txBody>
      </p:sp>
      <p:sp>
        <p:nvSpPr>
          <p:cNvPr id="4" name="Slide Number Placeholder 3">
            <a:extLst>
              <a:ext uri="{FF2B5EF4-FFF2-40B4-BE49-F238E27FC236}">
                <a16:creationId xmlns:a16="http://schemas.microsoft.com/office/drawing/2014/main" id="{A6457CF6-39FE-4696-B89B-7A3A83A0CE8F}"/>
              </a:ext>
            </a:extLst>
          </p:cNvPr>
          <p:cNvSpPr>
            <a:spLocks noGrp="1"/>
          </p:cNvSpPr>
          <p:nvPr>
            <p:ph type="sldNum" sz="quarter" idx="10"/>
          </p:nvPr>
        </p:nvSpPr>
        <p:spPr/>
        <p:txBody>
          <a:bodyPr/>
          <a:lstStyle/>
          <a:p>
            <a:pPr>
              <a:defRPr/>
            </a:pPr>
            <a:fld id="{7D187A4C-A87B-41AC-8A01-0B3AA42528A5}" type="slidenum">
              <a:rPr lang="en-US" smtClean="0"/>
              <a:pPr>
                <a:defRPr/>
              </a:pPr>
              <a:t>5</a:t>
            </a:fld>
            <a:endParaRPr lang="en-US"/>
          </a:p>
        </p:txBody>
      </p:sp>
    </p:spTree>
    <p:extLst>
      <p:ext uri="{BB962C8B-B14F-4D97-AF65-F5344CB8AC3E}">
        <p14:creationId xmlns:p14="http://schemas.microsoft.com/office/powerpoint/2010/main" val="3211157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AA8D8-4F13-4CA9-B797-2E0F8B7334CD}"/>
              </a:ext>
            </a:extLst>
          </p:cNvPr>
          <p:cNvSpPr>
            <a:spLocks noGrp="1"/>
          </p:cNvSpPr>
          <p:nvPr>
            <p:ph type="title"/>
          </p:nvPr>
        </p:nvSpPr>
        <p:spPr/>
        <p:txBody>
          <a:bodyPr/>
          <a:lstStyle/>
          <a:p>
            <a:r>
              <a:rPr lang="en-US" dirty="0"/>
              <a:t>Group Authorization – Reservations – Request Reservations</a:t>
            </a:r>
            <a:br>
              <a:rPr lang="en-US" dirty="0"/>
            </a:br>
            <a:r>
              <a:rPr lang="en-US" dirty="0"/>
              <a:t>TMC Email (cont.)</a:t>
            </a:r>
          </a:p>
        </p:txBody>
      </p:sp>
      <p:sp>
        <p:nvSpPr>
          <p:cNvPr id="4" name="Slide Number Placeholder 3">
            <a:extLst>
              <a:ext uri="{FF2B5EF4-FFF2-40B4-BE49-F238E27FC236}">
                <a16:creationId xmlns:a16="http://schemas.microsoft.com/office/drawing/2014/main" id="{40824264-C169-49EB-8AC1-84F75DCBDA86}"/>
              </a:ext>
            </a:extLst>
          </p:cNvPr>
          <p:cNvSpPr>
            <a:spLocks noGrp="1"/>
          </p:cNvSpPr>
          <p:nvPr>
            <p:ph type="sldNum" sz="quarter" idx="10"/>
          </p:nvPr>
        </p:nvSpPr>
        <p:spPr/>
        <p:txBody>
          <a:bodyPr/>
          <a:lstStyle/>
          <a:p>
            <a:pPr>
              <a:defRPr/>
            </a:pPr>
            <a:fld id="{7D187A4C-A87B-41AC-8A01-0B3AA42528A5}" type="slidenum">
              <a:rPr lang="en-US" smtClean="0"/>
              <a:pPr>
                <a:defRPr/>
              </a:pPr>
              <a:t>50</a:t>
            </a:fld>
            <a:endParaRPr lang="en-US"/>
          </a:p>
        </p:txBody>
      </p:sp>
      <p:sp>
        <p:nvSpPr>
          <p:cNvPr id="5" name="TextBox 4">
            <a:extLst>
              <a:ext uri="{FF2B5EF4-FFF2-40B4-BE49-F238E27FC236}">
                <a16:creationId xmlns:a16="http://schemas.microsoft.com/office/drawing/2014/main" id="{0ADF5414-CF8F-4348-9078-DCE84A7D6735}"/>
              </a:ext>
            </a:extLst>
          </p:cNvPr>
          <p:cNvSpPr txBox="1"/>
          <p:nvPr/>
        </p:nvSpPr>
        <p:spPr>
          <a:xfrm>
            <a:off x="533400" y="1752600"/>
            <a:ext cx="11430000" cy="2362200"/>
          </a:xfrm>
          <a:prstGeom prst="rect">
            <a:avLst/>
          </a:prstGeom>
          <a:solidFill>
            <a:schemeClr val="bg1"/>
          </a:solidFill>
          <a:ln>
            <a:solidFill>
              <a:schemeClr val="tx1"/>
            </a:solidFill>
          </a:ln>
        </p:spPr>
        <p:txBody>
          <a:bodyPr wrap="square" rtlCol="0" anchor="t">
            <a:normAutofit/>
          </a:bodyPr>
          <a:lstStyle/>
          <a:p>
            <a:r>
              <a:rPr lang="en-US" sz="1400" b="0" i="0" dirty="0">
                <a:latin typeface="+mj-lt"/>
              </a:rPr>
              <a:t>……</a:t>
            </a:r>
          </a:p>
          <a:p>
            <a:r>
              <a:rPr lang="en-US" sz="1400" b="0" i="0" dirty="0">
                <a:latin typeface="+mj-lt"/>
              </a:rPr>
              <a:t> 	      Method Of Reimbursement: GOVCC</a:t>
            </a:r>
          </a:p>
          <a:p>
            <a:r>
              <a:rPr lang="en-US" sz="1400" b="0" i="0" dirty="0">
                <a:latin typeface="+mj-lt"/>
              </a:rPr>
              <a:t>                         Ticket:		See Attached Ticket 2</a:t>
            </a:r>
          </a:p>
          <a:p>
            <a:r>
              <a:rPr lang="en-US" sz="1400" b="0" i="0" dirty="0">
                <a:latin typeface="+mj-lt"/>
              </a:rPr>
              <a:t>Comments to the Travel Agent: </a:t>
            </a:r>
          </a:p>
          <a:p>
            <a:r>
              <a:rPr lang="en-US" sz="1400" b="0" i="0" dirty="0">
                <a:latin typeface="+mj-lt"/>
              </a:rPr>
              <a:t>SEAT PREFERENCE:  </a:t>
            </a:r>
          </a:p>
          <a:p>
            <a:endParaRPr lang="en-US" sz="1400" b="0" i="0" dirty="0">
              <a:latin typeface="+mj-lt"/>
            </a:endParaRPr>
          </a:p>
          <a:p>
            <a:endParaRPr lang="en-US" sz="1400" b="0" i="0" dirty="0">
              <a:latin typeface="+mj-lt"/>
            </a:endParaRPr>
          </a:p>
          <a:p>
            <a:endParaRPr lang="en-US" sz="1400" b="0" i="0" dirty="0">
              <a:latin typeface="+mj-lt"/>
            </a:endParaRPr>
          </a:p>
          <a:p>
            <a:r>
              <a:rPr lang="en-US" sz="1400" b="0" i="0" dirty="0">
                <a:latin typeface="+mj-lt"/>
              </a:rPr>
              <a:t>Please do not reply to this email.</a:t>
            </a:r>
          </a:p>
        </p:txBody>
      </p:sp>
    </p:spTree>
    <p:extLst>
      <p:ext uri="{BB962C8B-B14F-4D97-AF65-F5344CB8AC3E}">
        <p14:creationId xmlns:p14="http://schemas.microsoft.com/office/powerpoint/2010/main" val="2434562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8E87-82F4-4416-9B65-9C979E4444F0}"/>
              </a:ext>
            </a:extLst>
          </p:cNvPr>
          <p:cNvSpPr>
            <a:spLocks noGrp="1"/>
          </p:cNvSpPr>
          <p:nvPr>
            <p:ph type="title"/>
          </p:nvPr>
        </p:nvSpPr>
        <p:spPr/>
        <p:txBody>
          <a:bodyPr/>
          <a:lstStyle/>
          <a:p>
            <a:r>
              <a:rPr lang="en-US" dirty="0"/>
              <a:t>Group Authorization – TMC Email Submission</a:t>
            </a:r>
          </a:p>
        </p:txBody>
      </p:sp>
      <p:pic>
        <p:nvPicPr>
          <p:cNvPr id="5" name="Content Placeholder 4">
            <a:extLst>
              <a:ext uri="{FF2B5EF4-FFF2-40B4-BE49-F238E27FC236}">
                <a16:creationId xmlns:a16="http://schemas.microsoft.com/office/drawing/2014/main" id="{0AEACDC9-A0B0-4FF7-B5A4-72512ABC5E12}"/>
              </a:ext>
            </a:extLst>
          </p:cNvPr>
          <p:cNvPicPr>
            <a:picLocks noGrp="1" noChangeAspect="1"/>
          </p:cNvPicPr>
          <p:nvPr>
            <p:ph idx="1"/>
          </p:nvPr>
        </p:nvPicPr>
        <p:blipFill>
          <a:blip r:embed="rId2"/>
          <a:stretch>
            <a:fillRect/>
          </a:stretch>
        </p:blipFill>
        <p:spPr>
          <a:xfrm>
            <a:off x="746281" y="1454150"/>
            <a:ext cx="10683562" cy="4873625"/>
          </a:xfrm>
          <a:prstGeom prst="rect">
            <a:avLst/>
          </a:prstGeom>
        </p:spPr>
      </p:pic>
      <p:sp>
        <p:nvSpPr>
          <p:cNvPr id="4" name="Slide Number Placeholder 3">
            <a:extLst>
              <a:ext uri="{FF2B5EF4-FFF2-40B4-BE49-F238E27FC236}">
                <a16:creationId xmlns:a16="http://schemas.microsoft.com/office/drawing/2014/main" id="{633BD758-1C1A-4010-A60D-E76715C698A3}"/>
              </a:ext>
            </a:extLst>
          </p:cNvPr>
          <p:cNvSpPr>
            <a:spLocks noGrp="1"/>
          </p:cNvSpPr>
          <p:nvPr>
            <p:ph type="sldNum" sz="quarter" idx="10"/>
          </p:nvPr>
        </p:nvSpPr>
        <p:spPr/>
        <p:txBody>
          <a:bodyPr/>
          <a:lstStyle/>
          <a:p>
            <a:pPr>
              <a:defRPr/>
            </a:pPr>
            <a:fld id="{7D187A4C-A87B-41AC-8A01-0B3AA42528A5}" type="slidenum">
              <a:rPr lang="en-US" smtClean="0"/>
              <a:pPr>
                <a:defRPr/>
              </a:pPr>
              <a:t>51</a:t>
            </a:fld>
            <a:endParaRPr lang="en-US"/>
          </a:p>
        </p:txBody>
      </p:sp>
      <p:sp>
        <p:nvSpPr>
          <p:cNvPr id="6" name="TextBox 5">
            <a:extLst>
              <a:ext uri="{FF2B5EF4-FFF2-40B4-BE49-F238E27FC236}">
                <a16:creationId xmlns:a16="http://schemas.microsoft.com/office/drawing/2014/main" id="{0ACC83F2-7011-419D-B70F-6DA2114E9A94}"/>
              </a:ext>
            </a:extLst>
          </p:cNvPr>
          <p:cNvSpPr txBox="1"/>
          <p:nvPr/>
        </p:nvSpPr>
        <p:spPr>
          <a:xfrm>
            <a:off x="228600" y="2438400"/>
            <a:ext cx="2438400" cy="1219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Once the TMC Email has been transmitted, the document will be stamped CTO Email Sent.</a:t>
            </a:r>
          </a:p>
        </p:txBody>
      </p:sp>
      <p:sp>
        <p:nvSpPr>
          <p:cNvPr id="7" name="Arrow: Right 6">
            <a:extLst>
              <a:ext uri="{FF2B5EF4-FFF2-40B4-BE49-F238E27FC236}">
                <a16:creationId xmlns:a16="http://schemas.microsoft.com/office/drawing/2014/main" id="{5B144F5B-3A8D-4E7B-9111-00074C2E4485}"/>
              </a:ext>
            </a:extLst>
          </p:cNvPr>
          <p:cNvSpPr/>
          <p:nvPr/>
        </p:nvSpPr>
        <p:spPr bwMode="auto">
          <a:xfrm rot="18643926">
            <a:off x="7162800" y="4229100"/>
            <a:ext cx="609600" cy="381000"/>
          </a:xfrm>
          <a:prstGeom prst="right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9639094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B614-640D-4151-B974-0656AB8E24E0}"/>
              </a:ext>
            </a:extLst>
          </p:cNvPr>
          <p:cNvSpPr>
            <a:spLocks noGrp="1"/>
          </p:cNvSpPr>
          <p:nvPr>
            <p:ph type="title"/>
          </p:nvPr>
        </p:nvSpPr>
        <p:spPr/>
        <p:txBody>
          <a:bodyPr/>
          <a:lstStyle/>
          <a:p>
            <a:r>
              <a:rPr lang="en-US" dirty="0"/>
              <a:t>Group Authorization – TMC Email Submission</a:t>
            </a:r>
          </a:p>
        </p:txBody>
      </p:sp>
      <p:pic>
        <p:nvPicPr>
          <p:cNvPr id="5" name="Content Placeholder 4">
            <a:extLst>
              <a:ext uri="{FF2B5EF4-FFF2-40B4-BE49-F238E27FC236}">
                <a16:creationId xmlns:a16="http://schemas.microsoft.com/office/drawing/2014/main" id="{501E77BF-381A-4D14-A8F1-2BA55DFA7B42}"/>
              </a:ext>
            </a:extLst>
          </p:cNvPr>
          <p:cNvPicPr>
            <a:picLocks noGrp="1" noChangeAspect="1"/>
          </p:cNvPicPr>
          <p:nvPr>
            <p:ph idx="1"/>
          </p:nvPr>
        </p:nvPicPr>
        <p:blipFill>
          <a:blip r:embed="rId2"/>
          <a:stretch>
            <a:fillRect/>
          </a:stretch>
        </p:blipFill>
        <p:spPr>
          <a:xfrm>
            <a:off x="1492250" y="1504950"/>
            <a:ext cx="9191625" cy="4772025"/>
          </a:xfrm>
          <a:prstGeom prst="rect">
            <a:avLst/>
          </a:prstGeom>
        </p:spPr>
      </p:pic>
      <p:sp>
        <p:nvSpPr>
          <p:cNvPr id="4" name="Slide Number Placeholder 3">
            <a:extLst>
              <a:ext uri="{FF2B5EF4-FFF2-40B4-BE49-F238E27FC236}">
                <a16:creationId xmlns:a16="http://schemas.microsoft.com/office/drawing/2014/main" id="{05ACFCA2-2FD1-4595-B070-4FA15557FF7A}"/>
              </a:ext>
            </a:extLst>
          </p:cNvPr>
          <p:cNvSpPr>
            <a:spLocks noGrp="1"/>
          </p:cNvSpPr>
          <p:nvPr>
            <p:ph type="sldNum" sz="quarter" idx="10"/>
          </p:nvPr>
        </p:nvSpPr>
        <p:spPr/>
        <p:txBody>
          <a:bodyPr/>
          <a:lstStyle/>
          <a:p>
            <a:pPr>
              <a:defRPr/>
            </a:pPr>
            <a:fld id="{7D187A4C-A87B-41AC-8A01-0B3AA42528A5}" type="slidenum">
              <a:rPr lang="en-US" smtClean="0"/>
              <a:pPr>
                <a:defRPr/>
              </a:pPr>
              <a:t>52</a:t>
            </a:fld>
            <a:endParaRPr lang="en-US"/>
          </a:p>
        </p:txBody>
      </p:sp>
      <p:sp>
        <p:nvSpPr>
          <p:cNvPr id="6" name="TextBox 5">
            <a:extLst>
              <a:ext uri="{FF2B5EF4-FFF2-40B4-BE49-F238E27FC236}">
                <a16:creationId xmlns:a16="http://schemas.microsoft.com/office/drawing/2014/main" id="{B2AA1E1D-9D74-4002-BACC-F1DE97D295EB}"/>
              </a:ext>
            </a:extLst>
          </p:cNvPr>
          <p:cNvSpPr txBox="1"/>
          <p:nvPr/>
        </p:nvSpPr>
        <p:spPr>
          <a:xfrm>
            <a:off x="9220200" y="2057400"/>
            <a:ext cx="2438400" cy="1219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Once the TMC Email has been transmitted, the document will be stamped CTO Email Sent.</a:t>
            </a:r>
          </a:p>
        </p:txBody>
      </p:sp>
      <p:sp>
        <p:nvSpPr>
          <p:cNvPr id="7" name="Arrow: Right 6">
            <a:extLst>
              <a:ext uri="{FF2B5EF4-FFF2-40B4-BE49-F238E27FC236}">
                <a16:creationId xmlns:a16="http://schemas.microsoft.com/office/drawing/2014/main" id="{AF89FB58-F222-4452-A70F-2BAAC43D545F}"/>
              </a:ext>
            </a:extLst>
          </p:cNvPr>
          <p:cNvSpPr/>
          <p:nvPr/>
        </p:nvSpPr>
        <p:spPr bwMode="auto">
          <a:xfrm rot="1798011">
            <a:off x="1349807" y="3555781"/>
            <a:ext cx="609600" cy="381000"/>
          </a:xfrm>
          <a:prstGeom prst="right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3865293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BA7C-87A4-4A4F-AE83-D5D1A697C0DF}"/>
              </a:ext>
            </a:extLst>
          </p:cNvPr>
          <p:cNvSpPr>
            <a:spLocks noGrp="1"/>
          </p:cNvSpPr>
          <p:nvPr>
            <p:ph type="title"/>
          </p:nvPr>
        </p:nvSpPr>
        <p:spPr/>
        <p:txBody>
          <a:bodyPr/>
          <a:lstStyle/>
          <a:p>
            <a:r>
              <a:rPr lang="en-US" dirty="0"/>
              <a:t>Group Authorization – TMC Email Submission</a:t>
            </a:r>
          </a:p>
        </p:txBody>
      </p:sp>
      <p:pic>
        <p:nvPicPr>
          <p:cNvPr id="5" name="Content Placeholder 4">
            <a:extLst>
              <a:ext uri="{FF2B5EF4-FFF2-40B4-BE49-F238E27FC236}">
                <a16:creationId xmlns:a16="http://schemas.microsoft.com/office/drawing/2014/main" id="{1FAE83F2-3245-49B3-A658-B5298814954B}"/>
              </a:ext>
            </a:extLst>
          </p:cNvPr>
          <p:cNvPicPr>
            <a:picLocks noGrp="1" noChangeAspect="1"/>
          </p:cNvPicPr>
          <p:nvPr>
            <p:ph idx="1"/>
          </p:nvPr>
        </p:nvPicPr>
        <p:blipFill>
          <a:blip r:embed="rId2"/>
          <a:stretch>
            <a:fillRect/>
          </a:stretch>
        </p:blipFill>
        <p:spPr>
          <a:xfrm>
            <a:off x="1825625" y="1457325"/>
            <a:ext cx="8524875" cy="4867275"/>
          </a:xfrm>
          <a:prstGeom prst="rect">
            <a:avLst/>
          </a:prstGeom>
        </p:spPr>
      </p:pic>
      <p:sp>
        <p:nvSpPr>
          <p:cNvPr id="4" name="Slide Number Placeholder 3">
            <a:extLst>
              <a:ext uri="{FF2B5EF4-FFF2-40B4-BE49-F238E27FC236}">
                <a16:creationId xmlns:a16="http://schemas.microsoft.com/office/drawing/2014/main" id="{284EED3A-9FDA-4725-9F7E-5A6E69740CB3}"/>
              </a:ext>
            </a:extLst>
          </p:cNvPr>
          <p:cNvSpPr>
            <a:spLocks noGrp="1"/>
          </p:cNvSpPr>
          <p:nvPr>
            <p:ph type="sldNum" sz="quarter" idx="10"/>
          </p:nvPr>
        </p:nvSpPr>
        <p:spPr/>
        <p:txBody>
          <a:bodyPr/>
          <a:lstStyle/>
          <a:p>
            <a:pPr>
              <a:defRPr/>
            </a:pPr>
            <a:fld id="{7D187A4C-A87B-41AC-8A01-0B3AA42528A5}" type="slidenum">
              <a:rPr lang="en-US" smtClean="0"/>
              <a:pPr>
                <a:defRPr/>
              </a:pPr>
              <a:t>53</a:t>
            </a:fld>
            <a:endParaRPr lang="en-US"/>
          </a:p>
        </p:txBody>
      </p:sp>
      <p:sp>
        <p:nvSpPr>
          <p:cNvPr id="7" name="TextBox 6">
            <a:extLst>
              <a:ext uri="{FF2B5EF4-FFF2-40B4-BE49-F238E27FC236}">
                <a16:creationId xmlns:a16="http://schemas.microsoft.com/office/drawing/2014/main" id="{75A48144-124B-4607-B6CD-4410F5D4A62D}"/>
              </a:ext>
            </a:extLst>
          </p:cNvPr>
          <p:cNvSpPr txBox="1"/>
          <p:nvPr/>
        </p:nvSpPr>
        <p:spPr>
          <a:xfrm>
            <a:off x="533400" y="4791075"/>
            <a:ext cx="2438400" cy="1219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On the Preview Authorization screen, the information sent will be displayed here.</a:t>
            </a:r>
          </a:p>
        </p:txBody>
      </p:sp>
    </p:spTree>
    <p:extLst>
      <p:ext uri="{BB962C8B-B14F-4D97-AF65-F5344CB8AC3E}">
        <p14:creationId xmlns:p14="http://schemas.microsoft.com/office/powerpoint/2010/main" val="1621628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8393-B792-4E12-9C2E-31CCDB13A38A}"/>
              </a:ext>
            </a:extLst>
          </p:cNvPr>
          <p:cNvSpPr>
            <a:spLocks noGrp="1"/>
          </p:cNvSpPr>
          <p:nvPr>
            <p:ph type="title"/>
          </p:nvPr>
        </p:nvSpPr>
        <p:spPr/>
        <p:txBody>
          <a:bodyPr/>
          <a:lstStyle/>
          <a:p>
            <a:r>
              <a:rPr lang="en-US" dirty="0"/>
              <a:t>Group Authorization – Expenses </a:t>
            </a:r>
          </a:p>
        </p:txBody>
      </p:sp>
      <p:pic>
        <p:nvPicPr>
          <p:cNvPr id="5" name="Content Placeholder 4">
            <a:extLst>
              <a:ext uri="{FF2B5EF4-FFF2-40B4-BE49-F238E27FC236}">
                <a16:creationId xmlns:a16="http://schemas.microsoft.com/office/drawing/2014/main" id="{223E865B-0233-4AEB-B34B-03F3E26CA323}"/>
              </a:ext>
            </a:extLst>
          </p:cNvPr>
          <p:cNvPicPr>
            <a:picLocks noGrp="1" noChangeAspect="1"/>
          </p:cNvPicPr>
          <p:nvPr>
            <p:ph idx="1"/>
          </p:nvPr>
        </p:nvPicPr>
        <p:blipFill>
          <a:blip r:embed="rId2"/>
          <a:stretch>
            <a:fillRect/>
          </a:stretch>
        </p:blipFill>
        <p:spPr>
          <a:xfrm>
            <a:off x="2750748" y="1454150"/>
            <a:ext cx="6674628" cy="4873625"/>
          </a:xfrm>
          <a:prstGeom prst="rect">
            <a:avLst/>
          </a:prstGeom>
        </p:spPr>
      </p:pic>
      <p:sp>
        <p:nvSpPr>
          <p:cNvPr id="4" name="Slide Number Placeholder 3">
            <a:extLst>
              <a:ext uri="{FF2B5EF4-FFF2-40B4-BE49-F238E27FC236}">
                <a16:creationId xmlns:a16="http://schemas.microsoft.com/office/drawing/2014/main" id="{76915888-A838-4685-8C5C-9C11D1B9AC09}"/>
              </a:ext>
            </a:extLst>
          </p:cNvPr>
          <p:cNvSpPr>
            <a:spLocks noGrp="1"/>
          </p:cNvSpPr>
          <p:nvPr>
            <p:ph type="sldNum" sz="quarter" idx="10"/>
          </p:nvPr>
        </p:nvSpPr>
        <p:spPr/>
        <p:txBody>
          <a:bodyPr/>
          <a:lstStyle/>
          <a:p>
            <a:pPr>
              <a:defRPr/>
            </a:pPr>
            <a:fld id="{7D187A4C-A87B-41AC-8A01-0B3AA42528A5}" type="slidenum">
              <a:rPr lang="en-US" smtClean="0"/>
              <a:pPr>
                <a:defRPr/>
              </a:pPr>
              <a:t>54</a:t>
            </a:fld>
            <a:endParaRPr lang="en-US"/>
          </a:p>
        </p:txBody>
      </p:sp>
      <p:sp>
        <p:nvSpPr>
          <p:cNvPr id="3" name="TextBox 2">
            <a:extLst>
              <a:ext uri="{FF2B5EF4-FFF2-40B4-BE49-F238E27FC236}">
                <a16:creationId xmlns:a16="http://schemas.microsoft.com/office/drawing/2014/main" id="{F74D77D3-24F9-4986-B90B-6B12A7AB7B17}"/>
              </a:ext>
            </a:extLst>
          </p:cNvPr>
          <p:cNvSpPr txBox="1"/>
          <p:nvPr/>
        </p:nvSpPr>
        <p:spPr>
          <a:xfrm>
            <a:off x="228600" y="2438400"/>
            <a:ext cx="2209800" cy="25908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Group Authorization Expenses page functions just like it does in the Authorization.</a:t>
            </a:r>
          </a:p>
          <a:p>
            <a:endParaRPr lang="en-US" sz="1400" b="0" i="0" dirty="0">
              <a:latin typeface="+mj-lt"/>
            </a:endParaRPr>
          </a:p>
          <a:p>
            <a:r>
              <a:rPr lang="en-US" sz="1400" b="0" i="0" dirty="0">
                <a:latin typeface="+mj-lt"/>
              </a:rPr>
              <a:t>You should enter all reimbursable expenses and travel allowances that you are aware of just like you do for any other authorization. </a:t>
            </a:r>
          </a:p>
        </p:txBody>
      </p:sp>
    </p:spTree>
    <p:extLst>
      <p:ext uri="{BB962C8B-B14F-4D97-AF65-F5344CB8AC3E}">
        <p14:creationId xmlns:p14="http://schemas.microsoft.com/office/powerpoint/2010/main" val="362109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8393-B792-4E12-9C2E-31CCDB13A38A}"/>
              </a:ext>
            </a:extLst>
          </p:cNvPr>
          <p:cNvSpPr>
            <a:spLocks noGrp="1"/>
          </p:cNvSpPr>
          <p:nvPr>
            <p:ph type="title"/>
          </p:nvPr>
        </p:nvSpPr>
        <p:spPr/>
        <p:txBody>
          <a:bodyPr/>
          <a:lstStyle/>
          <a:p>
            <a:r>
              <a:rPr lang="en-US" dirty="0"/>
              <a:t>Group Authorization – Reservation Expenses </a:t>
            </a:r>
          </a:p>
        </p:txBody>
      </p:sp>
      <p:sp>
        <p:nvSpPr>
          <p:cNvPr id="4" name="Slide Number Placeholder 3">
            <a:extLst>
              <a:ext uri="{FF2B5EF4-FFF2-40B4-BE49-F238E27FC236}">
                <a16:creationId xmlns:a16="http://schemas.microsoft.com/office/drawing/2014/main" id="{76915888-A838-4685-8C5C-9C11D1B9AC09}"/>
              </a:ext>
            </a:extLst>
          </p:cNvPr>
          <p:cNvSpPr>
            <a:spLocks noGrp="1"/>
          </p:cNvSpPr>
          <p:nvPr>
            <p:ph type="sldNum" sz="quarter" idx="10"/>
          </p:nvPr>
        </p:nvSpPr>
        <p:spPr/>
        <p:txBody>
          <a:bodyPr/>
          <a:lstStyle/>
          <a:p>
            <a:pPr>
              <a:defRPr/>
            </a:pPr>
            <a:fld id="{7D187A4C-A87B-41AC-8A01-0B3AA42528A5}" type="slidenum">
              <a:rPr lang="en-US" smtClean="0"/>
              <a:pPr>
                <a:defRPr/>
              </a:pPr>
              <a:t>55</a:t>
            </a:fld>
            <a:endParaRPr lang="en-US"/>
          </a:p>
        </p:txBody>
      </p:sp>
      <p:sp>
        <p:nvSpPr>
          <p:cNvPr id="3" name="TextBox 2">
            <a:extLst>
              <a:ext uri="{FF2B5EF4-FFF2-40B4-BE49-F238E27FC236}">
                <a16:creationId xmlns:a16="http://schemas.microsoft.com/office/drawing/2014/main" id="{F74D77D3-24F9-4986-B90B-6B12A7AB7B17}"/>
              </a:ext>
            </a:extLst>
          </p:cNvPr>
          <p:cNvSpPr txBox="1"/>
          <p:nvPr/>
        </p:nvSpPr>
        <p:spPr>
          <a:xfrm>
            <a:off x="190499" y="2033587"/>
            <a:ext cx="2438400" cy="3657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In addition, once you get the total reservation costs back from the TMC, you must enter the total reservation costs (minus lodging) under Other Expenses area (not Reservation Expenses).</a:t>
            </a:r>
          </a:p>
          <a:p>
            <a:endParaRPr lang="en-US" sz="1400" b="0" i="0" dirty="0">
              <a:latin typeface="+mj-lt"/>
            </a:endParaRPr>
          </a:p>
          <a:p>
            <a:r>
              <a:rPr lang="en-US" sz="1400" b="0" i="0" dirty="0">
                <a:latin typeface="+mj-lt"/>
              </a:rPr>
              <a:t>Just like Authorizations, the Reservation Expenses is driven off of the Reservation section of the Authorization, so ensure you travel back to that section to remove the Reservation Preferences.</a:t>
            </a:r>
          </a:p>
        </p:txBody>
      </p:sp>
      <p:pic>
        <p:nvPicPr>
          <p:cNvPr id="7" name="Content Placeholder 6">
            <a:extLst>
              <a:ext uri="{FF2B5EF4-FFF2-40B4-BE49-F238E27FC236}">
                <a16:creationId xmlns:a16="http://schemas.microsoft.com/office/drawing/2014/main" id="{03668EEE-75DF-4B22-AB51-529E204A7F65}"/>
              </a:ext>
            </a:extLst>
          </p:cNvPr>
          <p:cNvPicPr>
            <a:picLocks noGrp="1" noChangeAspect="1"/>
          </p:cNvPicPr>
          <p:nvPr>
            <p:ph idx="1"/>
          </p:nvPr>
        </p:nvPicPr>
        <p:blipFill>
          <a:blip r:embed="rId2"/>
          <a:stretch>
            <a:fillRect/>
          </a:stretch>
        </p:blipFill>
        <p:spPr>
          <a:xfrm>
            <a:off x="2895600" y="1981200"/>
            <a:ext cx="8705850" cy="3762375"/>
          </a:xfrm>
          <a:prstGeom prst="rect">
            <a:avLst/>
          </a:prstGeom>
        </p:spPr>
      </p:pic>
    </p:spTree>
    <p:extLst>
      <p:ext uri="{BB962C8B-B14F-4D97-AF65-F5344CB8AC3E}">
        <p14:creationId xmlns:p14="http://schemas.microsoft.com/office/powerpoint/2010/main" val="1028615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E972-3B9F-4E46-8E2F-D426A31E461F}"/>
              </a:ext>
            </a:extLst>
          </p:cNvPr>
          <p:cNvSpPr>
            <a:spLocks noGrp="1"/>
          </p:cNvSpPr>
          <p:nvPr>
            <p:ph type="title"/>
          </p:nvPr>
        </p:nvSpPr>
        <p:spPr/>
        <p:txBody>
          <a:bodyPr/>
          <a:lstStyle/>
          <a:p>
            <a:r>
              <a:rPr lang="en-US" dirty="0"/>
              <a:t>Group Authorization – Adding Group Expenses </a:t>
            </a:r>
          </a:p>
        </p:txBody>
      </p:sp>
      <p:sp>
        <p:nvSpPr>
          <p:cNvPr id="4" name="Slide Number Placeholder 3">
            <a:extLst>
              <a:ext uri="{FF2B5EF4-FFF2-40B4-BE49-F238E27FC236}">
                <a16:creationId xmlns:a16="http://schemas.microsoft.com/office/drawing/2014/main" id="{7776645F-2551-4094-9E7C-BBD2900C4D19}"/>
              </a:ext>
            </a:extLst>
          </p:cNvPr>
          <p:cNvSpPr>
            <a:spLocks noGrp="1"/>
          </p:cNvSpPr>
          <p:nvPr>
            <p:ph type="sldNum" sz="quarter" idx="10"/>
          </p:nvPr>
        </p:nvSpPr>
        <p:spPr/>
        <p:txBody>
          <a:bodyPr/>
          <a:lstStyle/>
          <a:p>
            <a:pPr>
              <a:defRPr/>
            </a:pPr>
            <a:fld id="{7D187A4C-A87B-41AC-8A01-0B3AA42528A5}" type="slidenum">
              <a:rPr lang="en-US" smtClean="0"/>
              <a:pPr>
                <a:defRPr/>
              </a:pPr>
              <a:t>56</a:t>
            </a:fld>
            <a:endParaRPr lang="en-US"/>
          </a:p>
        </p:txBody>
      </p:sp>
      <p:pic>
        <p:nvPicPr>
          <p:cNvPr id="9" name="Content Placeholder 8">
            <a:extLst>
              <a:ext uri="{FF2B5EF4-FFF2-40B4-BE49-F238E27FC236}">
                <a16:creationId xmlns:a16="http://schemas.microsoft.com/office/drawing/2014/main" id="{636125E5-31C1-4C45-AC72-80EFCDCAA998}"/>
              </a:ext>
            </a:extLst>
          </p:cNvPr>
          <p:cNvPicPr>
            <a:picLocks noGrp="1" noChangeAspect="1"/>
          </p:cNvPicPr>
          <p:nvPr>
            <p:ph idx="1"/>
          </p:nvPr>
        </p:nvPicPr>
        <p:blipFill>
          <a:blip r:embed="rId2"/>
          <a:stretch>
            <a:fillRect/>
          </a:stretch>
        </p:blipFill>
        <p:spPr>
          <a:xfrm>
            <a:off x="2971800" y="1390649"/>
            <a:ext cx="4478260" cy="4873625"/>
          </a:xfrm>
          <a:prstGeom prst="rect">
            <a:avLst/>
          </a:prstGeom>
        </p:spPr>
      </p:pic>
      <p:sp>
        <p:nvSpPr>
          <p:cNvPr id="3" name="Rectangle 2">
            <a:extLst>
              <a:ext uri="{FF2B5EF4-FFF2-40B4-BE49-F238E27FC236}">
                <a16:creationId xmlns:a16="http://schemas.microsoft.com/office/drawing/2014/main" id="{CF88D3B9-A9C5-4C0A-9328-B70B144232FE}"/>
              </a:ext>
            </a:extLst>
          </p:cNvPr>
          <p:cNvSpPr/>
          <p:nvPr/>
        </p:nvSpPr>
        <p:spPr>
          <a:xfrm>
            <a:off x="7620000" y="2512993"/>
            <a:ext cx="3886200" cy="3354407"/>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For all expense items, be sure to enter the total cost for all travelers. </a:t>
            </a:r>
          </a:p>
          <a:p>
            <a:endParaRPr lang="en-US" sz="1400" b="0" i="0" dirty="0">
              <a:latin typeface="+mj-lt"/>
            </a:endParaRPr>
          </a:p>
          <a:p>
            <a:r>
              <a:rPr lang="en-US" sz="1400" b="0" i="0" dirty="0">
                <a:latin typeface="+mj-lt"/>
              </a:rPr>
              <a:t>Example: </a:t>
            </a:r>
          </a:p>
          <a:p>
            <a:pPr marL="342900" indent="-342900">
              <a:buFont typeface="Arial" panose="020B0604020202020204" pitchFamily="34" charset="0"/>
              <a:buChar char="•"/>
            </a:pPr>
            <a:r>
              <a:rPr lang="en-US" sz="1400" b="0" i="0" dirty="0">
                <a:latin typeface="+mj-lt"/>
              </a:rPr>
              <a:t>The group contains six travelers. </a:t>
            </a:r>
          </a:p>
          <a:p>
            <a:pPr marL="342900" indent="-342900">
              <a:buFont typeface="Arial" panose="020B0604020202020204" pitchFamily="34" charset="0"/>
              <a:buChar char="•"/>
            </a:pPr>
            <a:r>
              <a:rPr lang="en-US" sz="1400" b="0" i="0" dirty="0">
                <a:latin typeface="+mj-lt"/>
              </a:rPr>
              <a:t>Each traveler will incur a total lodging tax of $123.</a:t>
            </a:r>
          </a:p>
          <a:p>
            <a:pPr marL="800100" lvl="1" indent="-342900">
              <a:buFont typeface="Arial" panose="020B0604020202020204" pitchFamily="34" charset="0"/>
              <a:buChar char="•"/>
            </a:pPr>
            <a:r>
              <a:rPr lang="en-US" sz="1400" b="0" i="0" dirty="0">
                <a:latin typeface="+mj-lt"/>
              </a:rPr>
              <a:t>This is an estimate of 15% of lodging cost for 4 days:</a:t>
            </a:r>
          </a:p>
          <a:p>
            <a:pPr marL="1257300" lvl="2" indent="-342900">
              <a:buFont typeface="Arial" panose="020B0604020202020204" pitchFamily="34" charset="0"/>
              <a:buChar char="•"/>
            </a:pPr>
            <a:r>
              <a:rPr lang="en-US" sz="1400" b="0" i="0" dirty="0">
                <a:latin typeface="+mj-lt"/>
              </a:rPr>
              <a:t>205 x .15 = 30.75</a:t>
            </a:r>
          </a:p>
          <a:p>
            <a:pPr marL="1257300" lvl="2" indent="-342900">
              <a:buFont typeface="Arial" panose="020B0604020202020204" pitchFamily="34" charset="0"/>
              <a:buChar char="•"/>
            </a:pPr>
            <a:r>
              <a:rPr lang="en-US" sz="1400" b="0" i="0" dirty="0">
                <a:latin typeface="+mj-lt"/>
              </a:rPr>
              <a:t>30.75 x 4 = 123</a:t>
            </a:r>
          </a:p>
          <a:p>
            <a:pPr marL="342900" indent="-342900">
              <a:buFont typeface="Arial" panose="020B0604020202020204" pitchFamily="34" charset="0"/>
              <a:buChar char="•"/>
            </a:pPr>
            <a:r>
              <a:rPr lang="en-US" sz="1400" b="0" i="0" dirty="0">
                <a:latin typeface="+mj-lt"/>
              </a:rPr>
              <a:t>You can enter a single Lodging Taxes (CONUS and Non-foreign) expense of $738 ($123 x 6) to be distributed equally among each traveler. </a:t>
            </a:r>
          </a:p>
        </p:txBody>
      </p:sp>
    </p:spTree>
    <p:extLst>
      <p:ext uri="{BB962C8B-B14F-4D97-AF65-F5344CB8AC3E}">
        <p14:creationId xmlns:p14="http://schemas.microsoft.com/office/powerpoint/2010/main" val="402944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68B84-397F-4E53-9337-50847CF818B7}"/>
              </a:ext>
            </a:extLst>
          </p:cNvPr>
          <p:cNvSpPr>
            <a:spLocks noGrp="1"/>
          </p:cNvSpPr>
          <p:nvPr>
            <p:ph type="title"/>
          </p:nvPr>
        </p:nvSpPr>
        <p:spPr/>
        <p:txBody>
          <a:bodyPr/>
          <a:lstStyle/>
          <a:p>
            <a:r>
              <a:rPr lang="en-US" dirty="0"/>
              <a:t>Group Authorization – Adding Group Expenses </a:t>
            </a:r>
          </a:p>
        </p:txBody>
      </p:sp>
      <p:pic>
        <p:nvPicPr>
          <p:cNvPr id="5" name="Content Placeholder 4">
            <a:extLst>
              <a:ext uri="{FF2B5EF4-FFF2-40B4-BE49-F238E27FC236}">
                <a16:creationId xmlns:a16="http://schemas.microsoft.com/office/drawing/2014/main" id="{8B695E93-F7AD-4A37-84A4-FDCBFDA136AF}"/>
              </a:ext>
            </a:extLst>
          </p:cNvPr>
          <p:cNvPicPr>
            <a:picLocks noGrp="1" noChangeAspect="1"/>
          </p:cNvPicPr>
          <p:nvPr>
            <p:ph idx="1"/>
          </p:nvPr>
        </p:nvPicPr>
        <p:blipFill>
          <a:blip r:embed="rId2"/>
          <a:stretch>
            <a:fillRect/>
          </a:stretch>
        </p:blipFill>
        <p:spPr>
          <a:xfrm>
            <a:off x="3843720" y="1454150"/>
            <a:ext cx="4488684" cy="4873625"/>
          </a:xfrm>
          <a:prstGeom prst="rect">
            <a:avLst/>
          </a:prstGeom>
        </p:spPr>
      </p:pic>
      <p:sp>
        <p:nvSpPr>
          <p:cNvPr id="4" name="Slide Number Placeholder 3">
            <a:extLst>
              <a:ext uri="{FF2B5EF4-FFF2-40B4-BE49-F238E27FC236}">
                <a16:creationId xmlns:a16="http://schemas.microsoft.com/office/drawing/2014/main" id="{8131964E-6789-47FC-98E4-70DADBE8B143}"/>
              </a:ext>
            </a:extLst>
          </p:cNvPr>
          <p:cNvSpPr>
            <a:spLocks noGrp="1"/>
          </p:cNvSpPr>
          <p:nvPr>
            <p:ph type="sldNum" sz="quarter" idx="10"/>
          </p:nvPr>
        </p:nvSpPr>
        <p:spPr/>
        <p:txBody>
          <a:bodyPr/>
          <a:lstStyle/>
          <a:p>
            <a:pPr>
              <a:defRPr/>
            </a:pPr>
            <a:fld id="{7D187A4C-A87B-41AC-8A01-0B3AA42528A5}" type="slidenum">
              <a:rPr lang="en-US" smtClean="0"/>
              <a:pPr>
                <a:defRPr/>
              </a:pPr>
              <a:t>57</a:t>
            </a:fld>
            <a:endParaRPr lang="en-US"/>
          </a:p>
        </p:txBody>
      </p:sp>
      <p:sp>
        <p:nvSpPr>
          <p:cNvPr id="6" name="TextBox 5">
            <a:extLst>
              <a:ext uri="{FF2B5EF4-FFF2-40B4-BE49-F238E27FC236}">
                <a16:creationId xmlns:a16="http://schemas.microsoft.com/office/drawing/2014/main" id="{894EEDD6-C84A-4D59-B18B-29EB0DD397D5}"/>
              </a:ext>
            </a:extLst>
          </p:cNvPr>
          <p:cNvSpPr txBox="1"/>
          <p:nvPr/>
        </p:nvSpPr>
        <p:spPr>
          <a:xfrm>
            <a:off x="8610600" y="2133600"/>
            <a:ext cx="3048000" cy="25908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Some expenses and allowances (e.g., driving distance to the trip starting point) may be different for each traveler. </a:t>
            </a:r>
          </a:p>
          <a:p>
            <a:endParaRPr lang="en-US" sz="1400" b="0" i="0" dirty="0">
              <a:latin typeface="+mj-lt"/>
            </a:endParaRPr>
          </a:p>
          <a:p>
            <a:r>
              <a:rPr lang="en-US" sz="1400" b="0" i="0" dirty="0">
                <a:latin typeface="+mj-lt"/>
              </a:rPr>
              <a:t>For those types of expenses, you can estimate the totals to get a good “should cost” for the overall trip or let each traveler update the mileage when they have access to their individual authorization.</a:t>
            </a:r>
          </a:p>
        </p:txBody>
      </p:sp>
    </p:spTree>
    <p:extLst>
      <p:ext uri="{BB962C8B-B14F-4D97-AF65-F5344CB8AC3E}">
        <p14:creationId xmlns:p14="http://schemas.microsoft.com/office/powerpoint/2010/main" val="1986736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4F7E-B7EB-4B8F-BBA9-E5F176034F8D}"/>
              </a:ext>
            </a:extLst>
          </p:cNvPr>
          <p:cNvSpPr>
            <a:spLocks noGrp="1"/>
          </p:cNvSpPr>
          <p:nvPr>
            <p:ph type="title"/>
          </p:nvPr>
        </p:nvSpPr>
        <p:spPr/>
        <p:txBody>
          <a:bodyPr/>
          <a:lstStyle/>
          <a:p>
            <a:r>
              <a:rPr lang="en-US" dirty="0"/>
              <a:t>Group Authorization – Per Diem</a:t>
            </a:r>
          </a:p>
        </p:txBody>
      </p:sp>
      <p:pic>
        <p:nvPicPr>
          <p:cNvPr id="5" name="Content Placeholder 4">
            <a:extLst>
              <a:ext uri="{FF2B5EF4-FFF2-40B4-BE49-F238E27FC236}">
                <a16:creationId xmlns:a16="http://schemas.microsoft.com/office/drawing/2014/main" id="{C44D60EA-CCEF-427C-B3C6-955CC92EF146}"/>
              </a:ext>
            </a:extLst>
          </p:cNvPr>
          <p:cNvPicPr>
            <a:picLocks noGrp="1" noChangeAspect="1"/>
          </p:cNvPicPr>
          <p:nvPr>
            <p:ph idx="1"/>
          </p:nvPr>
        </p:nvPicPr>
        <p:blipFill>
          <a:blip r:embed="rId2"/>
          <a:stretch>
            <a:fillRect/>
          </a:stretch>
        </p:blipFill>
        <p:spPr>
          <a:xfrm>
            <a:off x="3352800" y="1454149"/>
            <a:ext cx="6409225" cy="4873625"/>
          </a:xfrm>
          <a:prstGeom prst="rect">
            <a:avLst/>
          </a:prstGeom>
        </p:spPr>
      </p:pic>
      <p:sp>
        <p:nvSpPr>
          <p:cNvPr id="4" name="Slide Number Placeholder 3">
            <a:extLst>
              <a:ext uri="{FF2B5EF4-FFF2-40B4-BE49-F238E27FC236}">
                <a16:creationId xmlns:a16="http://schemas.microsoft.com/office/drawing/2014/main" id="{844CFDFE-0330-4234-896D-89B65E6A383A}"/>
              </a:ext>
            </a:extLst>
          </p:cNvPr>
          <p:cNvSpPr>
            <a:spLocks noGrp="1"/>
          </p:cNvSpPr>
          <p:nvPr>
            <p:ph type="sldNum" sz="quarter" idx="10"/>
          </p:nvPr>
        </p:nvSpPr>
        <p:spPr/>
        <p:txBody>
          <a:bodyPr/>
          <a:lstStyle/>
          <a:p>
            <a:pPr>
              <a:defRPr/>
            </a:pPr>
            <a:fld id="{7D187A4C-A87B-41AC-8A01-0B3AA42528A5}" type="slidenum">
              <a:rPr lang="en-US" smtClean="0"/>
              <a:pPr>
                <a:defRPr/>
              </a:pPr>
              <a:t>58</a:t>
            </a:fld>
            <a:endParaRPr lang="en-US"/>
          </a:p>
        </p:txBody>
      </p:sp>
      <p:sp>
        <p:nvSpPr>
          <p:cNvPr id="3" name="TextBox 2">
            <a:extLst>
              <a:ext uri="{FF2B5EF4-FFF2-40B4-BE49-F238E27FC236}">
                <a16:creationId xmlns:a16="http://schemas.microsoft.com/office/drawing/2014/main" id="{C7BD994D-B827-4859-8A27-6519300F5DE5}"/>
              </a:ext>
            </a:extLst>
          </p:cNvPr>
          <p:cNvSpPr txBox="1"/>
          <p:nvPr/>
        </p:nvSpPr>
        <p:spPr>
          <a:xfrm>
            <a:off x="169278" y="1985962"/>
            <a:ext cx="2692951" cy="2967038"/>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Per Diem page functions similarly as it does in a typical authorization, but it displays the total lodging cost for all travelers. </a:t>
            </a:r>
          </a:p>
          <a:p>
            <a:endParaRPr lang="en-US" sz="1400" b="0" i="0" dirty="0">
              <a:latin typeface="+mj-lt"/>
            </a:endParaRPr>
          </a:p>
          <a:p>
            <a:r>
              <a:rPr lang="en-US" sz="1400" b="0" i="0" dirty="0">
                <a:latin typeface="+mj-lt"/>
              </a:rPr>
              <a:t>Example: </a:t>
            </a:r>
          </a:p>
          <a:p>
            <a:pPr marL="285750" indent="-285750">
              <a:buFont typeface="Arial" panose="020B0604020202020204" pitchFamily="34" charset="0"/>
              <a:buChar char="•"/>
            </a:pPr>
            <a:r>
              <a:rPr lang="en-US" sz="1400" b="0" i="0" dirty="0">
                <a:latin typeface="+mj-lt"/>
              </a:rPr>
              <a:t>The group contains six travelers. </a:t>
            </a:r>
          </a:p>
          <a:p>
            <a:pPr marL="285750" indent="-285750">
              <a:buFont typeface="Arial" panose="020B0604020202020204" pitchFamily="34" charset="0"/>
              <a:buChar char="•"/>
            </a:pPr>
            <a:r>
              <a:rPr lang="en-US" sz="1400" b="0" i="0" dirty="0">
                <a:latin typeface="+mj-lt"/>
              </a:rPr>
              <a:t>The Lodging Cost displayed is $1230 ($205 x 6) per night.</a:t>
            </a:r>
          </a:p>
        </p:txBody>
      </p:sp>
    </p:spTree>
    <p:extLst>
      <p:ext uri="{BB962C8B-B14F-4D97-AF65-F5344CB8AC3E}">
        <p14:creationId xmlns:p14="http://schemas.microsoft.com/office/powerpoint/2010/main" val="35389693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0DFA-6AED-495C-ABA4-06B4E2573831}"/>
              </a:ext>
            </a:extLst>
          </p:cNvPr>
          <p:cNvSpPr>
            <a:spLocks noGrp="1"/>
          </p:cNvSpPr>
          <p:nvPr>
            <p:ph type="title"/>
          </p:nvPr>
        </p:nvSpPr>
        <p:spPr/>
        <p:txBody>
          <a:bodyPr/>
          <a:lstStyle/>
          <a:p>
            <a:r>
              <a:rPr lang="en-US" dirty="0"/>
              <a:t>Group Authorization – Cost Distribution</a:t>
            </a:r>
          </a:p>
        </p:txBody>
      </p:sp>
      <p:pic>
        <p:nvPicPr>
          <p:cNvPr id="5" name="Content Placeholder 4">
            <a:extLst>
              <a:ext uri="{FF2B5EF4-FFF2-40B4-BE49-F238E27FC236}">
                <a16:creationId xmlns:a16="http://schemas.microsoft.com/office/drawing/2014/main" id="{471DFBB9-8D88-446E-982B-AC80202E4051}"/>
              </a:ext>
            </a:extLst>
          </p:cNvPr>
          <p:cNvPicPr>
            <a:picLocks noGrp="1" noChangeAspect="1"/>
          </p:cNvPicPr>
          <p:nvPr>
            <p:ph idx="1"/>
          </p:nvPr>
        </p:nvPicPr>
        <p:blipFill>
          <a:blip r:embed="rId2"/>
          <a:stretch>
            <a:fillRect/>
          </a:stretch>
        </p:blipFill>
        <p:spPr>
          <a:xfrm>
            <a:off x="3599348" y="1454150"/>
            <a:ext cx="4977429" cy="4873625"/>
          </a:xfrm>
          <a:prstGeom prst="rect">
            <a:avLst/>
          </a:prstGeom>
        </p:spPr>
      </p:pic>
      <p:sp>
        <p:nvSpPr>
          <p:cNvPr id="4" name="Slide Number Placeholder 3">
            <a:extLst>
              <a:ext uri="{FF2B5EF4-FFF2-40B4-BE49-F238E27FC236}">
                <a16:creationId xmlns:a16="http://schemas.microsoft.com/office/drawing/2014/main" id="{D93E4644-4128-49D2-B5B0-64DC2FDE3183}"/>
              </a:ext>
            </a:extLst>
          </p:cNvPr>
          <p:cNvSpPr>
            <a:spLocks noGrp="1"/>
          </p:cNvSpPr>
          <p:nvPr>
            <p:ph type="sldNum" sz="quarter" idx="10"/>
          </p:nvPr>
        </p:nvSpPr>
        <p:spPr/>
        <p:txBody>
          <a:bodyPr/>
          <a:lstStyle/>
          <a:p>
            <a:pPr>
              <a:defRPr/>
            </a:pPr>
            <a:fld id="{7D187A4C-A87B-41AC-8A01-0B3AA42528A5}" type="slidenum">
              <a:rPr lang="en-US" smtClean="0"/>
              <a:pPr>
                <a:defRPr/>
              </a:pPr>
              <a:t>59</a:t>
            </a:fld>
            <a:endParaRPr lang="en-US"/>
          </a:p>
        </p:txBody>
      </p:sp>
      <p:sp>
        <p:nvSpPr>
          <p:cNvPr id="3" name="TextBox 2">
            <a:extLst>
              <a:ext uri="{FF2B5EF4-FFF2-40B4-BE49-F238E27FC236}">
                <a16:creationId xmlns:a16="http://schemas.microsoft.com/office/drawing/2014/main" id="{36A1C018-78D0-45CE-B975-C1FF62F851C1}"/>
              </a:ext>
            </a:extLst>
          </p:cNvPr>
          <p:cNvSpPr txBox="1"/>
          <p:nvPr/>
        </p:nvSpPr>
        <p:spPr>
          <a:xfrm>
            <a:off x="448954" y="1454150"/>
            <a:ext cx="2133600" cy="12954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Distributions screen lets you divide the costs amongst all group travelers as appropriate. </a:t>
            </a:r>
          </a:p>
        </p:txBody>
      </p:sp>
      <p:sp>
        <p:nvSpPr>
          <p:cNvPr id="6" name="Arrow: Down 5">
            <a:extLst>
              <a:ext uri="{FF2B5EF4-FFF2-40B4-BE49-F238E27FC236}">
                <a16:creationId xmlns:a16="http://schemas.microsoft.com/office/drawing/2014/main" id="{922665A7-1F6C-4065-A3A5-22320E3897AF}"/>
              </a:ext>
            </a:extLst>
          </p:cNvPr>
          <p:cNvSpPr/>
          <p:nvPr/>
        </p:nvSpPr>
        <p:spPr bwMode="auto">
          <a:xfrm rot="4315563">
            <a:off x="8698919" y="2924810"/>
            <a:ext cx="381000" cy="5334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7" name="Arrow: Down 6">
            <a:extLst>
              <a:ext uri="{FF2B5EF4-FFF2-40B4-BE49-F238E27FC236}">
                <a16:creationId xmlns:a16="http://schemas.microsoft.com/office/drawing/2014/main" id="{80359382-38C6-4A75-86E5-60873C513645}"/>
              </a:ext>
            </a:extLst>
          </p:cNvPr>
          <p:cNvSpPr/>
          <p:nvPr/>
        </p:nvSpPr>
        <p:spPr bwMode="auto">
          <a:xfrm rot="4315563">
            <a:off x="8698918" y="5137149"/>
            <a:ext cx="381000" cy="5334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8" name="TextBox 7">
            <a:extLst>
              <a:ext uri="{FF2B5EF4-FFF2-40B4-BE49-F238E27FC236}">
                <a16:creationId xmlns:a16="http://schemas.microsoft.com/office/drawing/2014/main" id="{7EACAEF1-F115-4D26-8A90-7075B27700CB}"/>
              </a:ext>
            </a:extLst>
          </p:cNvPr>
          <p:cNvSpPr txBox="1"/>
          <p:nvPr/>
        </p:nvSpPr>
        <p:spPr>
          <a:xfrm>
            <a:off x="9593571" y="2847816"/>
            <a:ext cx="2133600" cy="2638584"/>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Undistributed costs are at the top, while distributed expenses are at the bottom.</a:t>
            </a:r>
          </a:p>
          <a:p>
            <a:endParaRPr lang="en-US" sz="1400" b="0" i="0" dirty="0">
              <a:latin typeface="+mj-lt"/>
            </a:endParaRPr>
          </a:p>
          <a:p>
            <a:r>
              <a:rPr lang="en-US" sz="1400" b="0" i="0" dirty="0">
                <a:latin typeface="+mj-lt"/>
              </a:rPr>
              <a:t>Per Diem (Lodging/M&amp;IE) is automatically distributed evenly among each traveler and cannot be distributed differently.</a:t>
            </a:r>
          </a:p>
        </p:txBody>
      </p:sp>
    </p:spTree>
    <p:extLst>
      <p:ext uri="{BB962C8B-B14F-4D97-AF65-F5344CB8AC3E}">
        <p14:creationId xmlns:p14="http://schemas.microsoft.com/office/powerpoint/2010/main" val="11168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A2E6-37AC-456E-945E-F31EBC543557}"/>
              </a:ext>
            </a:extLst>
          </p:cNvPr>
          <p:cNvSpPr>
            <a:spLocks noGrp="1"/>
          </p:cNvSpPr>
          <p:nvPr>
            <p:ph type="title"/>
          </p:nvPr>
        </p:nvSpPr>
        <p:spPr/>
        <p:txBody>
          <a:bodyPr/>
          <a:lstStyle/>
          <a:p>
            <a:r>
              <a:rPr lang="en-US" dirty="0"/>
              <a:t>Java Framework Updates (JFU)</a:t>
            </a:r>
            <a:br>
              <a:rPr lang="en-US" dirty="0"/>
            </a:br>
            <a:r>
              <a:rPr lang="en-US" dirty="0"/>
              <a:t>FY19 Release 4</a:t>
            </a:r>
          </a:p>
        </p:txBody>
      </p:sp>
      <p:sp>
        <p:nvSpPr>
          <p:cNvPr id="3" name="Content Placeholder 2">
            <a:extLst>
              <a:ext uri="{FF2B5EF4-FFF2-40B4-BE49-F238E27FC236}">
                <a16:creationId xmlns:a16="http://schemas.microsoft.com/office/drawing/2014/main" id="{6F93EF69-2133-41BD-926A-17A3A5DC1682}"/>
              </a:ext>
            </a:extLst>
          </p:cNvPr>
          <p:cNvSpPr>
            <a:spLocks noGrp="1"/>
          </p:cNvSpPr>
          <p:nvPr>
            <p:ph idx="1"/>
          </p:nvPr>
        </p:nvSpPr>
        <p:spPr/>
        <p:txBody>
          <a:bodyPr/>
          <a:lstStyle/>
          <a:p>
            <a:r>
              <a:rPr lang="en-US" dirty="0"/>
              <a:t>This release will continue the incremental implementation of updates to the system’s Java Framework (JFU).</a:t>
            </a:r>
          </a:p>
          <a:p>
            <a:pPr lvl="1"/>
            <a:endParaRPr lang="en-US" dirty="0"/>
          </a:p>
          <a:p>
            <a:r>
              <a:rPr lang="en-US" dirty="0"/>
              <a:t>These updates enhance technology to include 508 compliance, system stability and security, and allow the system to leverage new browser capabilities.</a:t>
            </a:r>
          </a:p>
          <a:p>
            <a:endParaRPr lang="en-US" dirty="0"/>
          </a:p>
          <a:p>
            <a:r>
              <a:rPr lang="en-US" dirty="0"/>
              <a:t>This release will update Group Authorizations.</a:t>
            </a:r>
          </a:p>
        </p:txBody>
      </p:sp>
      <p:sp>
        <p:nvSpPr>
          <p:cNvPr id="4" name="Slide Number Placeholder 3">
            <a:extLst>
              <a:ext uri="{FF2B5EF4-FFF2-40B4-BE49-F238E27FC236}">
                <a16:creationId xmlns:a16="http://schemas.microsoft.com/office/drawing/2014/main" id="{524C5C96-9EC1-4E80-9799-DAF854C34CBA}"/>
              </a:ext>
            </a:extLst>
          </p:cNvPr>
          <p:cNvSpPr>
            <a:spLocks noGrp="1"/>
          </p:cNvSpPr>
          <p:nvPr>
            <p:ph type="sldNum" sz="quarter" idx="10"/>
          </p:nvPr>
        </p:nvSpPr>
        <p:spPr/>
        <p:txBody>
          <a:bodyPr/>
          <a:lstStyle/>
          <a:p>
            <a:pPr>
              <a:defRPr/>
            </a:pPr>
            <a:fld id="{7D187A4C-A87B-41AC-8A01-0B3AA42528A5}" type="slidenum">
              <a:rPr lang="en-US" smtClean="0"/>
              <a:pPr>
                <a:defRPr/>
              </a:pPr>
              <a:t>6</a:t>
            </a:fld>
            <a:endParaRPr lang="en-US"/>
          </a:p>
        </p:txBody>
      </p:sp>
    </p:spTree>
    <p:extLst>
      <p:ext uri="{BB962C8B-B14F-4D97-AF65-F5344CB8AC3E}">
        <p14:creationId xmlns:p14="http://schemas.microsoft.com/office/powerpoint/2010/main" val="2770395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C301-CBBA-468E-9B7A-321787A3F10E}"/>
              </a:ext>
            </a:extLst>
          </p:cNvPr>
          <p:cNvSpPr>
            <a:spLocks noGrp="1"/>
          </p:cNvSpPr>
          <p:nvPr>
            <p:ph type="title"/>
          </p:nvPr>
        </p:nvSpPr>
        <p:spPr/>
        <p:txBody>
          <a:bodyPr/>
          <a:lstStyle/>
          <a:p>
            <a:r>
              <a:rPr lang="en-US" dirty="0"/>
              <a:t>Group Authorization – Distribute Costs</a:t>
            </a:r>
          </a:p>
        </p:txBody>
      </p:sp>
      <p:pic>
        <p:nvPicPr>
          <p:cNvPr id="5" name="Content Placeholder 4">
            <a:extLst>
              <a:ext uri="{FF2B5EF4-FFF2-40B4-BE49-F238E27FC236}">
                <a16:creationId xmlns:a16="http://schemas.microsoft.com/office/drawing/2014/main" id="{59D8D3DF-E1A3-4445-BE53-0E9B6DCBC9A9}"/>
              </a:ext>
            </a:extLst>
          </p:cNvPr>
          <p:cNvPicPr>
            <a:picLocks noGrp="1" noChangeAspect="1"/>
          </p:cNvPicPr>
          <p:nvPr>
            <p:ph idx="1"/>
          </p:nvPr>
        </p:nvPicPr>
        <p:blipFill>
          <a:blip r:embed="rId2"/>
          <a:stretch>
            <a:fillRect/>
          </a:stretch>
        </p:blipFill>
        <p:spPr>
          <a:xfrm>
            <a:off x="2701482" y="1454150"/>
            <a:ext cx="6773160" cy="4873625"/>
          </a:xfrm>
          <a:prstGeom prst="rect">
            <a:avLst/>
          </a:prstGeom>
        </p:spPr>
      </p:pic>
      <p:sp>
        <p:nvSpPr>
          <p:cNvPr id="4" name="Slide Number Placeholder 3">
            <a:extLst>
              <a:ext uri="{FF2B5EF4-FFF2-40B4-BE49-F238E27FC236}">
                <a16:creationId xmlns:a16="http://schemas.microsoft.com/office/drawing/2014/main" id="{8F0D5FBB-AF9D-4569-8693-2D91BC41F664}"/>
              </a:ext>
            </a:extLst>
          </p:cNvPr>
          <p:cNvSpPr>
            <a:spLocks noGrp="1"/>
          </p:cNvSpPr>
          <p:nvPr>
            <p:ph type="sldNum" sz="quarter" idx="10"/>
          </p:nvPr>
        </p:nvSpPr>
        <p:spPr/>
        <p:txBody>
          <a:bodyPr/>
          <a:lstStyle/>
          <a:p>
            <a:pPr>
              <a:defRPr/>
            </a:pPr>
            <a:fld id="{7D187A4C-A87B-41AC-8A01-0B3AA42528A5}" type="slidenum">
              <a:rPr lang="en-US" smtClean="0"/>
              <a:pPr>
                <a:defRPr/>
              </a:pPr>
              <a:t>60</a:t>
            </a:fld>
            <a:endParaRPr lang="en-US"/>
          </a:p>
        </p:txBody>
      </p:sp>
      <p:sp>
        <p:nvSpPr>
          <p:cNvPr id="6" name="TextBox 5">
            <a:extLst>
              <a:ext uri="{FF2B5EF4-FFF2-40B4-BE49-F238E27FC236}">
                <a16:creationId xmlns:a16="http://schemas.microsoft.com/office/drawing/2014/main" id="{4A38818B-7C39-40DF-B611-C94EE5DA5CEE}"/>
              </a:ext>
            </a:extLst>
          </p:cNvPr>
          <p:cNvSpPr txBox="1"/>
          <p:nvPr/>
        </p:nvSpPr>
        <p:spPr>
          <a:xfrm>
            <a:off x="381000" y="2133600"/>
            <a:ext cx="1981200" cy="1219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You must distribute all cost items before the AO may approve the group authorization.</a:t>
            </a:r>
          </a:p>
        </p:txBody>
      </p:sp>
    </p:spTree>
    <p:extLst>
      <p:ext uri="{BB962C8B-B14F-4D97-AF65-F5344CB8AC3E}">
        <p14:creationId xmlns:p14="http://schemas.microsoft.com/office/powerpoint/2010/main" val="40959426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CC60-C36F-4852-816D-4ABC0E0105E6}"/>
              </a:ext>
            </a:extLst>
          </p:cNvPr>
          <p:cNvSpPr>
            <a:spLocks noGrp="1"/>
          </p:cNvSpPr>
          <p:nvPr>
            <p:ph type="title"/>
          </p:nvPr>
        </p:nvSpPr>
        <p:spPr/>
        <p:txBody>
          <a:bodyPr/>
          <a:lstStyle/>
          <a:p>
            <a:r>
              <a:rPr lang="en-US" dirty="0"/>
              <a:t>Group Authorization – Distribute Costs</a:t>
            </a:r>
          </a:p>
        </p:txBody>
      </p:sp>
      <p:pic>
        <p:nvPicPr>
          <p:cNvPr id="5" name="Content Placeholder 4">
            <a:extLst>
              <a:ext uri="{FF2B5EF4-FFF2-40B4-BE49-F238E27FC236}">
                <a16:creationId xmlns:a16="http://schemas.microsoft.com/office/drawing/2014/main" id="{D5CC6001-B8A5-4613-999C-ADA45894FF65}"/>
              </a:ext>
            </a:extLst>
          </p:cNvPr>
          <p:cNvPicPr>
            <a:picLocks noGrp="1" noChangeAspect="1"/>
          </p:cNvPicPr>
          <p:nvPr>
            <p:ph idx="1"/>
          </p:nvPr>
        </p:nvPicPr>
        <p:blipFill>
          <a:blip r:embed="rId2"/>
          <a:stretch>
            <a:fillRect/>
          </a:stretch>
        </p:blipFill>
        <p:spPr>
          <a:xfrm>
            <a:off x="3837899" y="1454150"/>
            <a:ext cx="4500326" cy="4873625"/>
          </a:xfrm>
          <a:prstGeom prst="rect">
            <a:avLst/>
          </a:prstGeom>
        </p:spPr>
      </p:pic>
      <p:sp>
        <p:nvSpPr>
          <p:cNvPr id="4" name="Slide Number Placeholder 3">
            <a:extLst>
              <a:ext uri="{FF2B5EF4-FFF2-40B4-BE49-F238E27FC236}">
                <a16:creationId xmlns:a16="http://schemas.microsoft.com/office/drawing/2014/main" id="{888E0D4F-084F-4C8E-82FB-864147C90738}"/>
              </a:ext>
            </a:extLst>
          </p:cNvPr>
          <p:cNvSpPr>
            <a:spLocks noGrp="1"/>
          </p:cNvSpPr>
          <p:nvPr>
            <p:ph type="sldNum" sz="quarter" idx="10"/>
          </p:nvPr>
        </p:nvSpPr>
        <p:spPr/>
        <p:txBody>
          <a:bodyPr/>
          <a:lstStyle/>
          <a:p>
            <a:pPr>
              <a:defRPr/>
            </a:pPr>
            <a:fld id="{7D187A4C-A87B-41AC-8A01-0B3AA42528A5}" type="slidenum">
              <a:rPr lang="en-US" smtClean="0"/>
              <a:pPr>
                <a:defRPr/>
              </a:pPr>
              <a:t>61</a:t>
            </a:fld>
            <a:endParaRPr lang="en-US"/>
          </a:p>
        </p:txBody>
      </p:sp>
      <p:sp>
        <p:nvSpPr>
          <p:cNvPr id="6" name="TextBox 5">
            <a:extLst>
              <a:ext uri="{FF2B5EF4-FFF2-40B4-BE49-F238E27FC236}">
                <a16:creationId xmlns:a16="http://schemas.microsoft.com/office/drawing/2014/main" id="{B6DB4464-A49C-4410-8799-9E7EDC423B74}"/>
              </a:ext>
            </a:extLst>
          </p:cNvPr>
          <p:cNvSpPr txBox="1"/>
          <p:nvPr/>
        </p:nvSpPr>
        <p:spPr>
          <a:xfrm>
            <a:off x="381000" y="2133600"/>
            <a:ext cx="2286000" cy="19050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Selecting “Distribute” next to a specific expense will display the Distribution Method, all the travelers associated with the Group Authorization, and the total amount that has not yet been distributed.</a:t>
            </a:r>
          </a:p>
        </p:txBody>
      </p:sp>
    </p:spTree>
    <p:extLst>
      <p:ext uri="{BB962C8B-B14F-4D97-AF65-F5344CB8AC3E}">
        <p14:creationId xmlns:p14="http://schemas.microsoft.com/office/powerpoint/2010/main" val="1085630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1F46-9ABD-40A3-81E2-0ED1BF6D2E91}"/>
              </a:ext>
            </a:extLst>
          </p:cNvPr>
          <p:cNvSpPr>
            <a:spLocks noGrp="1"/>
          </p:cNvSpPr>
          <p:nvPr>
            <p:ph type="title"/>
          </p:nvPr>
        </p:nvSpPr>
        <p:spPr/>
        <p:txBody>
          <a:bodyPr/>
          <a:lstStyle/>
          <a:p>
            <a:r>
              <a:rPr lang="en-US" dirty="0"/>
              <a:t>Group Authorization – Distribute Costs</a:t>
            </a:r>
          </a:p>
        </p:txBody>
      </p:sp>
      <p:pic>
        <p:nvPicPr>
          <p:cNvPr id="6" name="Content Placeholder 5">
            <a:extLst>
              <a:ext uri="{FF2B5EF4-FFF2-40B4-BE49-F238E27FC236}">
                <a16:creationId xmlns:a16="http://schemas.microsoft.com/office/drawing/2014/main" id="{5B7CF06C-3A04-437F-862E-38480354BA8A}"/>
              </a:ext>
            </a:extLst>
          </p:cNvPr>
          <p:cNvPicPr>
            <a:picLocks noGrp="1" noChangeAspect="1"/>
          </p:cNvPicPr>
          <p:nvPr>
            <p:ph idx="1"/>
          </p:nvPr>
        </p:nvPicPr>
        <p:blipFill>
          <a:blip r:embed="rId2"/>
          <a:stretch>
            <a:fillRect/>
          </a:stretch>
        </p:blipFill>
        <p:spPr>
          <a:xfrm>
            <a:off x="3851725" y="1454150"/>
            <a:ext cx="4472674" cy="4873625"/>
          </a:xfrm>
          <a:prstGeom prst="rect">
            <a:avLst/>
          </a:prstGeom>
        </p:spPr>
      </p:pic>
      <p:sp>
        <p:nvSpPr>
          <p:cNvPr id="4" name="Slide Number Placeholder 3">
            <a:extLst>
              <a:ext uri="{FF2B5EF4-FFF2-40B4-BE49-F238E27FC236}">
                <a16:creationId xmlns:a16="http://schemas.microsoft.com/office/drawing/2014/main" id="{B7571C15-9B96-4E2A-8A99-C13EB9C421C7}"/>
              </a:ext>
            </a:extLst>
          </p:cNvPr>
          <p:cNvSpPr>
            <a:spLocks noGrp="1"/>
          </p:cNvSpPr>
          <p:nvPr>
            <p:ph type="sldNum" sz="quarter" idx="10"/>
          </p:nvPr>
        </p:nvSpPr>
        <p:spPr/>
        <p:txBody>
          <a:bodyPr/>
          <a:lstStyle/>
          <a:p>
            <a:pPr>
              <a:defRPr/>
            </a:pPr>
            <a:fld id="{7D187A4C-A87B-41AC-8A01-0B3AA42528A5}" type="slidenum">
              <a:rPr lang="en-US" smtClean="0"/>
              <a:pPr>
                <a:defRPr/>
              </a:pPr>
              <a:t>62</a:t>
            </a:fld>
            <a:endParaRPr lang="en-US"/>
          </a:p>
        </p:txBody>
      </p:sp>
      <p:sp>
        <p:nvSpPr>
          <p:cNvPr id="5" name="TextBox 4">
            <a:extLst>
              <a:ext uri="{FF2B5EF4-FFF2-40B4-BE49-F238E27FC236}">
                <a16:creationId xmlns:a16="http://schemas.microsoft.com/office/drawing/2014/main" id="{BA27D9A1-B6A3-46CD-8A3E-C723B26C4EB5}"/>
              </a:ext>
            </a:extLst>
          </p:cNvPr>
          <p:cNvSpPr txBox="1"/>
          <p:nvPr/>
        </p:nvSpPr>
        <p:spPr>
          <a:xfrm>
            <a:off x="381000" y="2133600"/>
            <a:ext cx="2209800" cy="1524000"/>
          </a:xfrm>
          <a:prstGeom prst="rect">
            <a:avLst/>
          </a:prstGeom>
          <a:solidFill>
            <a:schemeClr val="bg1"/>
          </a:solidFill>
          <a:ln>
            <a:solidFill>
              <a:schemeClr val="tx1"/>
            </a:solidFill>
          </a:ln>
        </p:spPr>
        <p:txBody>
          <a:bodyPr wrap="square" rtlCol="0" anchor="ctr">
            <a:normAutofit lnSpcReduction="10000"/>
          </a:bodyPr>
          <a:lstStyle/>
          <a:p>
            <a:r>
              <a:rPr lang="en-US" sz="1400" b="0" i="0" dirty="0">
                <a:latin typeface="+mj-lt"/>
              </a:rPr>
              <a:t>You can distribute evenly, by amount, or by percent.</a:t>
            </a:r>
          </a:p>
          <a:p>
            <a:endParaRPr lang="en-US" sz="1400" b="0" i="0" dirty="0">
              <a:latin typeface="+mj-lt"/>
            </a:endParaRPr>
          </a:p>
          <a:p>
            <a:r>
              <a:rPr lang="en-US" sz="1400" b="0" i="0" dirty="0">
                <a:latin typeface="+mj-lt"/>
              </a:rPr>
              <a:t>Single Traveler will be removed with this release as it’s the same as distributing evenly.</a:t>
            </a:r>
          </a:p>
        </p:txBody>
      </p:sp>
    </p:spTree>
    <p:extLst>
      <p:ext uri="{BB962C8B-B14F-4D97-AF65-F5344CB8AC3E}">
        <p14:creationId xmlns:p14="http://schemas.microsoft.com/office/powerpoint/2010/main" val="24301557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D700-9609-4E30-9F86-6995F2C07E49}"/>
              </a:ext>
            </a:extLst>
          </p:cNvPr>
          <p:cNvSpPr>
            <a:spLocks noGrp="1"/>
          </p:cNvSpPr>
          <p:nvPr>
            <p:ph type="title"/>
          </p:nvPr>
        </p:nvSpPr>
        <p:spPr/>
        <p:txBody>
          <a:bodyPr/>
          <a:lstStyle/>
          <a:p>
            <a:r>
              <a:rPr lang="en-US" dirty="0"/>
              <a:t>Group Authorization – Distribute Costs – Evenly </a:t>
            </a:r>
          </a:p>
        </p:txBody>
      </p:sp>
      <p:pic>
        <p:nvPicPr>
          <p:cNvPr id="5" name="Content Placeholder 4">
            <a:extLst>
              <a:ext uri="{FF2B5EF4-FFF2-40B4-BE49-F238E27FC236}">
                <a16:creationId xmlns:a16="http://schemas.microsoft.com/office/drawing/2014/main" id="{9C336A88-3F8B-4BD7-AC9F-AD39808C2314}"/>
              </a:ext>
            </a:extLst>
          </p:cNvPr>
          <p:cNvPicPr>
            <a:picLocks noGrp="1" noChangeAspect="1"/>
          </p:cNvPicPr>
          <p:nvPr>
            <p:ph idx="1"/>
          </p:nvPr>
        </p:nvPicPr>
        <p:blipFill>
          <a:blip r:embed="rId2"/>
          <a:stretch>
            <a:fillRect/>
          </a:stretch>
        </p:blipFill>
        <p:spPr>
          <a:xfrm>
            <a:off x="76197" y="1411605"/>
            <a:ext cx="3743325" cy="4074795"/>
          </a:xfrm>
          <a:prstGeom prst="rect">
            <a:avLst/>
          </a:prstGeom>
        </p:spPr>
      </p:pic>
      <p:sp>
        <p:nvSpPr>
          <p:cNvPr id="4" name="Slide Number Placeholder 3">
            <a:extLst>
              <a:ext uri="{FF2B5EF4-FFF2-40B4-BE49-F238E27FC236}">
                <a16:creationId xmlns:a16="http://schemas.microsoft.com/office/drawing/2014/main" id="{C11BD9A1-5D70-4935-9099-86CC271B9870}"/>
              </a:ext>
            </a:extLst>
          </p:cNvPr>
          <p:cNvSpPr>
            <a:spLocks noGrp="1"/>
          </p:cNvSpPr>
          <p:nvPr>
            <p:ph type="sldNum" sz="quarter" idx="10"/>
          </p:nvPr>
        </p:nvSpPr>
        <p:spPr/>
        <p:txBody>
          <a:bodyPr/>
          <a:lstStyle/>
          <a:p>
            <a:pPr>
              <a:defRPr/>
            </a:pPr>
            <a:fld id="{7D187A4C-A87B-41AC-8A01-0B3AA42528A5}" type="slidenum">
              <a:rPr lang="en-US" smtClean="0"/>
              <a:pPr>
                <a:defRPr/>
              </a:pPr>
              <a:t>63</a:t>
            </a:fld>
            <a:endParaRPr lang="en-US"/>
          </a:p>
        </p:txBody>
      </p:sp>
      <p:pic>
        <p:nvPicPr>
          <p:cNvPr id="6" name="Content Placeholder 4">
            <a:extLst>
              <a:ext uri="{FF2B5EF4-FFF2-40B4-BE49-F238E27FC236}">
                <a16:creationId xmlns:a16="http://schemas.microsoft.com/office/drawing/2014/main" id="{B06D9A30-C180-4EC2-88BE-E49E92D9D5E3}"/>
              </a:ext>
            </a:extLst>
          </p:cNvPr>
          <p:cNvPicPr>
            <a:picLocks noChangeAspect="1"/>
          </p:cNvPicPr>
          <p:nvPr/>
        </p:nvPicPr>
        <p:blipFill>
          <a:blip r:embed="rId3"/>
          <a:stretch>
            <a:fillRect/>
          </a:stretch>
        </p:blipFill>
        <p:spPr bwMode="auto">
          <a:xfrm>
            <a:off x="8372480" y="1411605"/>
            <a:ext cx="3651885" cy="4006215"/>
          </a:xfrm>
          <a:prstGeom prst="rect">
            <a:avLst/>
          </a:prstGeom>
          <a:noFill/>
          <a:ln w="9525">
            <a:noFill/>
            <a:miter lim="800000"/>
            <a:headEnd/>
            <a:tailEnd/>
          </a:ln>
        </p:spPr>
      </p:pic>
      <p:pic>
        <p:nvPicPr>
          <p:cNvPr id="7" name="Content Placeholder 4">
            <a:extLst>
              <a:ext uri="{FF2B5EF4-FFF2-40B4-BE49-F238E27FC236}">
                <a16:creationId xmlns:a16="http://schemas.microsoft.com/office/drawing/2014/main" id="{D1B14108-1217-491A-95AF-D7F6534385EC}"/>
              </a:ext>
            </a:extLst>
          </p:cNvPr>
          <p:cNvPicPr>
            <a:picLocks noChangeAspect="1"/>
          </p:cNvPicPr>
          <p:nvPr/>
        </p:nvPicPr>
        <p:blipFill>
          <a:blip r:embed="rId4"/>
          <a:stretch>
            <a:fillRect/>
          </a:stretch>
        </p:blipFill>
        <p:spPr bwMode="auto">
          <a:xfrm>
            <a:off x="4247199" y="1411605"/>
            <a:ext cx="3697605" cy="4040505"/>
          </a:xfrm>
          <a:prstGeom prst="rect">
            <a:avLst/>
          </a:prstGeom>
          <a:noFill/>
          <a:ln w="9525">
            <a:noFill/>
            <a:miter lim="800000"/>
            <a:headEnd/>
            <a:tailEnd/>
          </a:ln>
        </p:spPr>
      </p:pic>
      <p:sp>
        <p:nvSpPr>
          <p:cNvPr id="8" name="TextBox 7">
            <a:extLst>
              <a:ext uri="{FF2B5EF4-FFF2-40B4-BE49-F238E27FC236}">
                <a16:creationId xmlns:a16="http://schemas.microsoft.com/office/drawing/2014/main" id="{6FA41848-59A9-4208-9788-3C03EED3A68A}"/>
              </a:ext>
            </a:extLst>
          </p:cNvPr>
          <p:cNvSpPr txBox="1"/>
          <p:nvPr/>
        </p:nvSpPr>
        <p:spPr>
          <a:xfrm>
            <a:off x="2438400" y="5526406"/>
            <a:ext cx="7467600" cy="850541"/>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distributing evenly, selecting the top box will distribute to all travelers.</a:t>
            </a:r>
          </a:p>
          <a:p>
            <a:endParaRPr lang="en-US" sz="1400" b="0" i="0" dirty="0">
              <a:latin typeface="+mj-lt"/>
            </a:endParaRPr>
          </a:p>
          <a:p>
            <a:r>
              <a:rPr lang="en-US" sz="1400" b="0" i="0" dirty="0">
                <a:latin typeface="+mj-lt"/>
              </a:rPr>
              <a:t>You can also check individual or multiple boxes and DTS will make the change automatically.</a:t>
            </a:r>
          </a:p>
        </p:txBody>
      </p:sp>
    </p:spTree>
    <p:extLst>
      <p:ext uri="{BB962C8B-B14F-4D97-AF65-F5344CB8AC3E}">
        <p14:creationId xmlns:p14="http://schemas.microsoft.com/office/powerpoint/2010/main" val="11835168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F601-8FCF-4C37-852A-A414EB2B6D91}"/>
              </a:ext>
            </a:extLst>
          </p:cNvPr>
          <p:cNvSpPr>
            <a:spLocks noGrp="1"/>
          </p:cNvSpPr>
          <p:nvPr>
            <p:ph type="title"/>
          </p:nvPr>
        </p:nvSpPr>
        <p:spPr/>
        <p:txBody>
          <a:bodyPr/>
          <a:lstStyle/>
          <a:p>
            <a:r>
              <a:rPr lang="en-US" dirty="0"/>
              <a:t>Group Authorization – Distribute Costs – By Amount </a:t>
            </a:r>
          </a:p>
        </p:txBody>
      </p:sp>
      <p:sp>
        <p:nvSpPr>
          <p:cNvPr id="4" name="Slide Number Placeholder 3">
            <a:extLst>
              <a:ext uri="{FF2B5EF4-FFF2-40B4-BE49-F238E27FC236}">
                <a16:creationId xmlns:a16="http://schemas.microsoft.com/office/drawing/2014/main" id="{70F93515-F2F8-4DF2-AE13-3D5FA8EE4FFE}"/>
              </a:ext>
            </a:extLst>
          </p:cNvPr>
          <p:cNvSpPr>
            <a:spLocks noGrp="1"/>
          </p:cNvSpPr>
          <p:nvPr>
            <p:ph type="sldNum" sz="quarter" idx="10"/>
          </p:nvPr>
        </p:nvSpPr>
        <p:spPr/>
        <p:txBody>
          <a:bodyPr/>
          <a:lstStyle/>
          <a:p>
            <a:pPr>
              <a:defRPr/>
            </a:pPr>
            <a:fld id="{7D187A4C-A87B-41AC-8A01-0B3AA42528A5}" type="slidenum">
              <a:rPr lang="en-US" smtClean="0"/>
              <a:pPr>
                <a:defRPr/>
              </a:pPr>
              <a:t>64</a:t>
            </a:fld>
            <a:endParaRPr lang="en-US"/>
          </a:p>
        </p:txBody>
      </p:sp>
      <p:pic>
        <p:nvPicPr>
          <p:cNvPr id="7" name="Content Placeholder 4">
            <a:extLst>
              <a:ext uri="{FF2B5EF4-FFF2-40B4-BE49-F238E27FC236}">
                <a16:creationId xmlns:a16="http://schemas.microsoft.com/office/drawing/2014/main" id="{99FB4865-EBE6-43B0-B88C-9DD5BB4F3879}"/>
              </a:ext>
            </a:extLst>
          </p:cNvPr>
          <p:cNvPicPr>
            <a:picLocks noGrp="1" noChangeAspect="1"/>
          </p:cNvPicPr>
          <p:nvPr>
            <p:ph idx="1"/>
          </p:nvPr>
        </p:nvPicPr>
        <p:blipFill>
          <a:blip r:embed="rId2"/>
          <a:stretch>
            <a:fillRect/>
          </a:stretch>
        </p:blipFill>
        <p:spPr>
          <a:xfrm>
            <a:off x="3859228" y="1454150"/>
            <a:ext cx="4457668" cy="4873625"/>
          </a:xfrm>
          <a:prstGeom prst="rect">
            <a:avLst/>
          </a:prstGeom>
        </p:spPr>
      </p:pic>
      <p:sp>
        <p:nvSpPr>
          <p:cNvPr id="8" name="TextBox 7">
            <a:extLst>
              <a:ext uri="{FF2B5EF4-FFF2-40B4-BE49-F238E27FC236}">
                <a16:creationId xmlns:a16="http://schemas.microsoft.com/office/drawing/2014/main" id="{0A339BBA-E319-4BE5-900A-49FED4515A40}"/>
              </a:ext>
            </a:extLst>
          </p:cNvPr>
          <p:cNvSpPr txBox="1"/>
          <p:nvPr/>
        </p:nvSpPr>
        <p:spPr>
          <a:xfrm>
            <a:off x="381000" y="2133600"/>
            <a:ext cx="2209800" cy="2133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Distributing By Amount will allow you to type in the individual amount for each traveler.</a:t>
            </a:r>
          </a:p>
          <a:p>
            <a:endParaRPr lang="en-US" sz="1400" b="0" i="0" dirty="0">
              <a:latin typeface="+mj-lt"/>
            </a:endParaRPr>
          </a:p>
          <a:p>
            <a:r>
              <a:rPr lang="en-US" sz="1400" b="0" i="0" dirty="0">
                <a:latin typeface="+mj-lt"/>
              </a:rPr>
              <a:t>The total amount must equal the expense to fully distribute.</a:t>
            </a:r>
          </a:p>
        </p:txBody>
      </p:sp>
    </p:spTree>
    <p:extLst>
      <p:ext uri="{BB962C8B-B14F-4D97-AF65-F5344CB8AC3E}">
        <p14:creationId xmlns:p14="http://schemas.microsoft.com/office/powerpoint/2010/main" val="1816352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F601-8FCF-4C37-852A-A414EB2B6D91}"/>
              </a:ext>
            </a:extLst>
          </p:cNvPr>
          <p:cNvSpPr>
            <a:spLocks noGrp="1"/>
          </p:cNvSpPr>
          <p:nvPr>
            <p:ph type="title"/>
          </p:nvPr>
        </p:nvSpPr>
        <p:spPr/>
        <p:txBody>
          <a:bodyPr/>
          <a:lstStyle/>
          <a:p>
            <a:r>
              <a:rPr lang="en-US" dirty="0"/>
              <a:t>Group Authorization – Distribute Costs – By Percent </a:t>
            </a:r>
          </a:p>
        </p:txBody>
      </p:sp>
      <p:sp>
        <p:nvSpPr>
          <p:cNvPr id="4" name="Slide Number Placeholder 3">
            <a:extLst>
              <a:ext uri="{FF2B5EF4-FFF2-40B4-BE49-F238E27FC236}">
                <a16:creationId xmlns:a16="http://schemas.microsoft.com/office/drawing/2014/main" id="{70F93515-F2F8-4DF2-AE13-3D5FA8EE4FFE}"/>
              </a:ext>
            </a:extLst>
          </p:cNvPr>
          <p:cNvSpPr>
            <a:spLocks noGrp="1"/>
          </p:cNvSpPr>
          <p:nvPr>
            <p:ph type="sldNum" sz="quarter" idx="10"/>
          </p:nvPr>
        </p:nvSpPr>
        <p:spPr/>
        <p:txBody>
          <a:bodyPr/>
          <a:lstStyle/>
          <a:p>
            <a:pPr>
              <a:defRPr/>
            </a:pPr>
            <a:fld id="{7D187A4C-A87B-41AC-8A01-0B3AA42528A5}" type="slidenum">
              <a:rPr lang="en-US" smtClean="0"/>
              <a:pPr>
                <a:defRPr/>
              </a:pPr>
              <a:t>65</a:t>
            </a:fld>
            <a:endParaRPr lang="en-US"/>
          </a:p>
        </p:txBody>
      </p:sp>
      <p:pic>
        <p:nvPicPr>
          <p:cNvPr id="7" name="Content Placeholder 6">
            <a:extLst>
              <a:ext uri="{FF2B5EF4-FFF2-40B4-BE49-F238E27FC236}">
                <a16:creationId xmlns:a16="http://schemas.microsoft.com/office/drawing/2014/main" id="{CD05E35C-D6F6-4FA8-9E6B-CF5FD8532D9E}"/>
              </a:ext>
            </a:extLst>
          </p:cNvPr>
          <p:cNvPicPr>
            <a:picLocks noGrp="1" noChangeAspect="1"/>
          </p:cNvPicPr>
          <p:nvPr>
            <p:ph idx="1"/>
          </p:nvPr>
        </p:nvPicPr>
        <p:blipFill>
          <a:blip r:embed="rId2"/>
          <a:stretch>
            <a:fillRect/>
          </a:stretch>
        </p:blipFill>
        <p:spPr>
          <a:xfrm>
            <a:off x="3866774" y="1454150"/>
            <a:ext cx="4442576" cy="4873625"/>
          </a:xfrm>
          <a:prstGeom prst="rect">
            <a:avLst/>
          </a:prstGeom>
        </p:spPr>
      </p:pic>
      <p:sp>
        <p:nvSpPr>
          <p:cNvPr id="8" name="TextBox 7">
            <a:extLst>
              <a:ext uri="{FF2B5EF4-FFF2-40B4-BE49-F238E27FC236}">
                <a16:creationId xmlns:a16="http://schemas.microsoft.com/office/drawing/2014/main" id="{98B323E6-3885-4757-B0C2-6D05BE005138}"/>
              </a:ext>
            </a:extLst>
          </p:cNvPr>
          <p:cNvSpPr txBox="1"/>
          <p:nvPr/>
        </p:nvSpPr>
        <p:spPr>
          <a:xfrm>
            <a:off x="381000" y="2133600"/>
            <a:ext cx="2209800" cy="2133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Distributing By Percent will allow you to type in the individual percentage for each traveler.</a:t>
            </a:r>
          </a:p>
          <a:p>
            <a:endParaRPr lang="en-US" sz="1400" b="0" i="0" dirty="0">
              <a:latin typeface="+mj-lt"/>
            </a:endParaRPr>
          </a:p>
          <a:p>
            <a:r>
              <a:rPr lang="en-US" sz="1400" b="0" i="0" dirty="0">
                <a:latin typeface="+mj-lt"/>
              </a:rPr>
              <a:t>The total percentage must equal 100% to fully distribute.</a:t>
            </a:r>
          </a:p>
        </p:txBody>
      </p:sp>
    </p:spTree>
    <p:extLst>
      <p:ext uri="{BB962C8B-B14F-4D97-AF65-F5344CB8AC3E}">
        <p14:creationId xmlns:p14="http://schemas.microsoft.com/office/powerpoint/2010/main" val="33862230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46DE-349F-4CD4-8BCB-BD20DC0A6C40}"/>
              </a:ext>
            </a:extLst>
          </p:cNvPr>
          <p:cNvSpPr>
            <a:spLocks noGrp="1"/>
          </p:cNvSpPr>
          <p:nvPr>
            <p:ph type="title"/>
          </p:nvPr>
        </p:nvSpPr>
        <p:spPr/>
        <p:txBody>
          <a:bodyPr/>
          <a:lstStyle/>
          <a:p>
            <a:r>
              <a:rPr lang="en-US" dirty="0"/>
              <a:t>Group Authorization – Cost Distribution </a:t>
            </a:r>
          </a:p>
        </p:txBody>
      </p:sp>
      <p:pic>
        <p:nvPicPr>
          <p:cNvPr id="5" name="Content Placeholder 4">
            <a:extLst>
              <a:ext uri="{FF2B5EF4-FFF2-40B4-BE49-F238E27FC236}">
                <a16:creationId xmlns:a16="http://schemas.microsoft.com/office/drawing/2014/main" id="{84E6714F-0B3D-4DC3-B088-44A92A806DB1}"/>
              </a:ext>
            </a:extLst>
          </p:cNvPr>
          <p:cNvPicPr>
            <a:picLocks noGrp="1" noChangeAspect="1"/>
          </p:cNvPicPr>
          <p:nvPr>
            <p:ph idx="1"/>
          </p:nvPr>
        </p:nvPicPr>
        <p:blipFill>
          <a:blip r:embed="rId2"/>
          <a:stretch>
            <a:fillRect/>
          </a:stretch>
        </p:blipFill>
        <p:spPr>
          <a:xfrm>
            <a:off x="3428352" y="1454150"/>
            <a:ext cx="5319420" cy="4873625"/>
          </a:xfrm>
          <a:prstGeom prst="rect">
            <a:avLst/>
          </a:prstGeom>
        </p:spPr>
      </p:pic>
      <p:sp>
        <p:nvSpPr>
          <p:cNvPr id="4" name="Slide Number Placeholder 3">
            <a:extLst>
              <a:ext uri="{FF2B5EF4-FFF2-40B4-BE49-F238E27FC236}">
                <a16:creationId xmlns:a16="http://schemas.microsoft.com/office/drawing/2014/main" id="{7BCDA8D4-3E2D-4FD5-821E-89D750FDFC12}"/>
              </a:ext>
            </a:extLst>
          </p:cNvPr>
          <p:cNvSpPr>
            <a:spLocks noGrp="1"/>
          </p:cNvSpPr>
          <p:nvPr>
            <p:ph type="sldNum" sz="quarter" idx="10"/>
          </p:nvPr>
        </p:nvSpPr>
        <p:spPr/>
        <p:txBody>
          <a:bodyPr/>
          <a:lstStyle/>
          <a:p>
            <a:pPr>
              <a:defRPr/>
            </a:pPr>
            <a:fld id="{7D187A4C-A87B-41AC-8A01-0B3AA42528A5}" type="slidenum">
              <a:rPr lang="en-US" smtClean="0"/>
              <a:pPr>
                <a:defRPr/>
              </a:pPr>
              <a:t>66</a:t>
            </a:fld>
            <a:endParaRPr lang="en-US"/>
          </a:p>
        </p:txBody>
      </p:sp>
      <p:sp>
        <p:nvSpPr>
          <p:cNvPr id="7" name="TextBox 6">
            <a:extLst>
              <a:ext uri="{FF2B5EF4-FFF2-40B4-BE49-F238E27FC236}">
                <a16:creationId xmlns:a16="http://schemas.microsoft.com/office/drawing/2014/main" id="{8253586A-CBF8-4D6D-A040-7AAEDED0D9BC}"/>
              </a:ext>
            </a:extLst>
          </p:cNvPr>
          <p:cNvSpPr txBox="1"/>
          <p:nvPr/>
        </p:nvSpPr>
        <p:spPr>
          <a:xfrm>
            <a:off x="381000" y="2895600"/>
            <a:ext cx="2209800" cy="1371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As expenses are fully distributed, they will move into the Distributed Expenses section of this page.</a:t>
            </a:r>
          </a:p>
        </p:txBody>
      </p:sp>
    </p:spTree>
    <p:extLst>
      <p:ext uri="{BB962C8B-B14F-4D97-AF65-F5344CB8AC3E}">
        <p14:creationId xmlns:p14="http://schemas.microsoft.com/office/powerpoint/2010/main" val="23320935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549A-954A-48AA-87AE-703630A184DC}"/>
              </a:ext>
            </a:extLst>
          </p:cNvPr>
          <p:cNvSpPr>
            <a:spLocks noGrp="1"/>
          </p:cNvSpPr>
          <p:nvPr>
            <p:ph type="title"/>
          </p:nvPr>
        </p:nvSpPr>
        <p:spPr/>
        <p:txBody>
          <a:bodyPr/>
          <a:lstStyle/>
          <a:p>
            <a:r>
              <a:rPr lang="en-US" dirty="0"/>
              <a:t>Group Authorization – Individually Spawned Authorizations</a:t>
            </a:r>
          </a:p>
        </p:txBody>
      </p:sp>
      <p:sp>
        <p:nvSpPr>
          <p:cNvPr id="4" name="Slide Number Placeholder 3">
            <a:extLst>
              <a:ext uri="{FF2B5EF4-FFF2-40B4-BE49-F238E27FC236}">
                <a16:creationId xmlns:a16="http://schemas.microsoft.com/office/drawing/2014/main" id="{8F8BF6DF-EC3A-4BBA-91C8-D7CC9ADAA037}"/>
              </a:ext>
            </a:extLst>
          </p:cNvPr>
          <p:cNvSpPr>
            <a:spLocks noGrp="1"/>
          </p:cNvSpPr>
          <p:nvPr>
            <p:ph type="sldNum" sz="quarter" idx="10"/>
          </p:nvPr>
        </p:nvSpPr>
        <p:spPr/>
        <p:txBody>
          <a:bodyPr/>
          <a:lstStyle/>
          <a:p>
            <a:pPr>
              <a:defRPr/>
            </a:pPr>
            <a:fld id="{7D187A4C-A87B-41AC-8A01-0B3AA42528A5}" type="slidenum">
              <a:rPr lang="en-US" smtClean="0"/>
              <a:pPr>
                <a:defRPr/>
              </a:pPr>
              <a:t>67</a:t>
            </a:fld>
            <a:endParaRPr lang="en-US"/>
          </a:p>
        </p:txBody>
      </p:sp>
      <p:sp>
        <p:nvSpPr>
          <p:cNvPr id="5" name="TextBox 4">
            <a:extLst>
              <a:ext uri="{FF2B5EF4-FFF2-40B4-BE49-F238E27FC236}">
                <a16:creationId xmlns:a16="http://schemas.microsoft.com/office/drawing/2014/main" id="{AD31F644-A3A8-48EF-8473-DF3BC76B4D1C}"/>
              </a:ext>
            </a:extLst>
          </p:cNvPr>
          <p:cNvSpPr txBox="1"/>
          <p:nvPr/>
        </p:nvSpPr>
        <p:spPr>
          <a:xfrm>
            <a:off x="914400" y="1828800"/>
            <a:ext cx="2133600" cy="2895600"/>
          </a:xfrm>
          <a:prstGeom prst="rect">
            <a:avLst/>
          </a:prstGeom>
          <a:solidFill>
            <a:schemeClr val="bg1"/>
          </a:solidFill>
          <a:ln>
            <a:solidFill>
              <a:schemeClr val="tx1"/>
            </a:solidFill>
          </a:ln>
        </p:spPr>
        <p:txBody>
          <a:bodyPr wrap="square" rtlCol="0" anchor="t">
            <a:normAutofit/>
          </a:bodyPr>
          <a:lstStyle/>
          <a:p>
            <a:pPr algn="ctr"/>
            <a:r>
              <a:rPr lang="en-US" sz="1400" b="0" i="0" dirty="0">
                <a:latin typeface="+mj-lt"/>
              </a:rPr>
              <a:t>Group Authorization</a:t>
            </a:r>
          </a:p>
          <a:p>
            <a:pPr algn="ctr"/>
            <a:r>
              <a:rPr lang="en-US" sz="1400" b="0" i="0" dirty="0">
                <a:latin typeface="+mj-lt"/>
              </a:rPr>
              <a:t>0O31PX</a:t>
            </a:r>
          </a:p>
          <a:p>
            <a:pPr algn="ctr"/>
            <a:endParaRPr lang="en-US" sz="1400" b="0" i="0" dirty="0">
              <a:latin typeface="+mj-lt"/>
            </a:endParaRPr>
          </a:p>
          <a:p>
            <a:pPr algn="ctr"/>
            <a:r>
              <a:rPr lang="en-US" sz="1400" b="0" i="0" dirty="0">
                <a:latin typeface="+mj-lt"/>
              </a:rPr>
              <a:t>Travelers</a:t>
            </a:r>
          </a:p>
          <a:p>
            <a:pPr algn="ctr"/>
            <a:r>
              <a:rPr lang="en-US" sz="1400" b="0" i="0" dirty="0">
                <a:latin typeface="+mj-lt"/>
              </a:rPr>
              <a:t>Routing List</a:t>
            </a:r>
          </a:p>
          <a:p>
            <a:pPr algn="ctr"/>
            <a:r>
              <a:rPr lang="en-US" sz="1400" b="0" i="0" dirty="0">
                <a:latin typeface="+mj-lt"/>
              </a:rPr>
              <a:t>Expenses</a:t>
            </a:r>
          </a:p>
          <a:p>
            <a:pPr algn="ctr"/>
            <a:r>
              <a:rPr lang="en-US" sz="1400" b="0" i="0" dirty="0">
                <a:latin typeface="+mj-lt"/>
              </a:rPr>
              <a:t>Line(s) of Accounting</a:t>
            </a:r>
          </a:p>
          <a:p>
            <a:pPr algn="ctr"/>
            <a:r>
              <a:rPr lang="en-US" sz="1400" b="0" i="0" dirty="0">
                <a:latin typeface="+mj-lt"/>
              </a:rPr>
              <a:t>Pre-Audit Justifications</a:t>
            </a:r>
          </a:p>
        </p:txBody>
      </p:sp>
      <p:sp>
        <p:nvSpPr>
          <p:cNvPr id="6" name="TextBox 5">
            <a:extLst>
              <a:ext uri="{FF2B5EF4-FFF2-40B4-BE49-F238E27FC236}">
                <a16:creationId xmlns:a16="http://schemas.microsoft.com/office/drawing/2014/main" id="{93B6EE91-60B3-4586-8EAC-E2330B73AD0A}"/>
              </a:ext>
            </a:extLst>
          </p:cNvPr>
          <p:cNvSpPr txBox="1">
            <a:spLocks noChangeAspect="1"/>
          </p:cNvSpPr>
          <p:nvPr/>
        </p:nvSpPr>
        <p:spPr>
          <a:xfrm>
            <a:off x="4343401" y="1819275"/>
            <a:ext cx="945676" cy="1283417"/>
          </a:xfrm>
          <a:prstGeom prst="rect">
            <a:avLst/>
          </a:prstGeom>
          <a:solidFill>
            <a:schemeClr val="bg1"/>
          </a:solidFill>
          <a:ln>
            <a:solidFill>
              <a:schemeClr val="tx1"/>
            </a:solidFill>
          </a:ln>
        </p:spPr>
        <p:txBody>
          <a:bodyPr wrap="square" rtlCol="0" anchor="t">
            <a:normAutofit/>
          </a:bodyPr>
          <a:lstStyle/>
          <a:p>
            <a:pPr algn="ctr"/>
            <a:r>
              <a:rPr lang="en-US" sz="1400" b="0" i="0" dirty="0">
                <a:latin typeface="+mj-lt"/>
              </a:rPr>
              <a:t>Dan</a:t>
            </a:r>
          </a:p>
          <a:p>
            <a:pPr algn="ctr"/>
            <a:r>
              <a:rPr lang="en-US" sz="1400" b="0" i="0" dirty="0">
                <a:latin typeface="+mj-lt"/>
              </a:rPr>
              <a:t>0O31Q2</a:t>
            </a:r>
          </a:p>
        </p:txBody>
      </p:sp>
      <p:sp>
        <p:nvSpPr>
          <p:cNvPr id="7" name="TextBox 6">
            <a:extLst>
              <a:ext uri="{FF2B5EF4-FFF2-40B4-BE49-F238E27FC236}">
                <a16:creationId xmlns:a16="http://schemas.microsoft.com/office/drawing/2014/main" id="{9FE64581-1FB0-425E-BF03-08FB4F91E5FC}"/>
              </a:ext>
            </a:extLst>
          </p:cNvPr>
          <p:cNvSpPr txBox="1">
            <a:spLocks noChangeAspect="1"/>
          </p:cNvSpPr>
          <p:nvPr/>
        </p:nvSpPr>
        <p:spPr>
          <a:xfrm>
            <a:off x="5504882" y="1819275"/>
            <a:ext cx="945676" cy="1283417"/>
          </a:xfrm>
          <a:prstGeom prst="rect">
            <a:avLst/>
          </a:prstGeom>
          <a:solidFill>
            <a:schemeClr val="bg1"/>
          </a:solidFill>
          <a:ln>
            <a:solidFill>
              <a:schemeClr val="tx1"/>
            </a:solidFill>
          </a:ln>
        </p:spPr>
        <p:txBody>
          <a:bodyPr wrap="square" rtlCol="0" anchor="t">
            <a:normAutofit/>
          </a:bodyPr>
          <a:lstStyle/>
          <a:p>
            <a:pPr algn="ctr"/>
            <a:r>
              <a:rPr lang="en-US" sz="1400" b="0" i="0" dirty="0">
                <a:latin typeface="+mj-lt"/>
              </a:rPr>
              <a:t>Erin</a:t>
            </a:r>
          </a:p>
          <a:p>
            <a:pPr algn="ctr"/>
            <a:r>
              <a:rPr lang="en-US" sz="1400" b="0" i="0" dirty="0">
                <a:latin typeface="+mj-lt"/>
              </a:rPr>
              <a:t>0O31Q3</a:t>
            </a:r>
          </a:p>
        </p:txBody>
      </p:sp>
      <p:sp>
        <p:nvSpPr>
          <p:cNvPr id="8" name="TextBox 7">
            <a:extLst>
              <a:ext uri="{FF2B5EF4-FFF2-40B4-BE49-F238E27FC236}">
                <a16:creationId xmlns:a16="http://schemas.microsoft.com/office/drawing/2014/main" id="{B237EFAF-9A0A-4E74-9F50-9CF198E9F2A5}"/>
              </a:ext>
            </a:extLst>
          </p:cNvPr>
          <p:cNvSpPr txBox="1">
            <a:spLocks noChangeAspect="1"/>
          </p:cNvSpPr>
          <p:nvPr/>
        </p:nvSpPr>
        <p:spPr>
          <a:xfrm>
            <a:off x="6666363" y="1819275"/>
            <a:ext cx="945676" cy="1283417"/>
          </a:xfrm>
          <a:prstGeom prst="rect">
            <a:avLst/>
          </a:prstGeom>
          <a:solidFill>
            <a:schemeClr val="bg1"/>
          </a:solidFill>
          <a:ln>
            <a:solidFill>
              <a:schemeClr val="tx1"/>
            </a:solidFill>
          </a:ln>
        </p:spPr>
        <p:txBody>
          <a:bodyPr wrap="square" rtlCol="0" anchor="t">
            <a:normAutofit/>
          </a:bodyPr>
          <a:lstStyle/>
          <a:p>
            <a:pPr algn="ctr"/>
            <a:r>
              <a:rPr lang="en-US" sz="1400" b="0" i="0" dirty="0">
                <a:latin typeface="+mj-lt"/>
              </a:rPr>
              <a:t>Jason</a:t>
            </a:r>
          </a:p>
          <a:p>
            <a:pPr algn="ctr"/>
            <a:r>
              <a:rPr lang="en-US" sz="1400" b="0" i="0" dirty="0">
                <a:latin typeface="+mj-lt"/>
              </a:rPr>
              <a:t>0O31Q1</a:t>
            </a:r>
          </a:p>
        </p:txBody>
      </p:sp>
      <p:sp>
        <p:nvSpPr>
          <p:cNvPr id="9" name="TextBox 8">
            <a:extLst>
              <a:ext uri="{FF2B5EF4-FFF2-40B4-BE49-F238E27FC236}">
                <a16:creationId xmlns:a16="http://schemas.microsoft.com/office/drawing/2014/main" id="{B6DFE213-EFE9-402D-96A5-8B009522D4F7}"/>
              </a:ext>
            </a:extLst>
          </p:cNvPr>
          <p:cNvSpPr txBox="1">
            <a:spLocks noChangeAspect="1"/>
          </p:cNvSpPr>
          <p:nvPr/>
        </p:nvSpPr>
        <p:spPr>
          <a:xfrm>
            <a:off x="7827844" y="1819275"/>
            <a:ext cx="945676" cy="1283417"/>
          </a:xfrm>
          <a:prstGeom prst="rect">
            <a:avLst/>
          </a:prstGeom>
          <a:solidFill>
            <a:schemeClr val="bg1"/>
          </a:solidFill>
          <a:ln>
            <a:solidFill>
              <a:schemeClr val="tx1"/>
            </a:solidFill>
          </a:ln>
        </p:spPr>
        <p:txBody>
          <a:bodyPr wrap="square" rtlCol="0" anchor="t">
            <a:normAutofit/>
          </a:bodyPr>
          <a:lstStyle/>
          <a:p>
            <a:pPr algn="ctr"/>
            <a:r>
              <a:rPr lang="en-US" sz="1400" b="0" i="0" dirty="0">
                <a:latin typeface="+mj-lt"/>
              </a:rPr>
              <a:t>Brandon</a:t>
            </a:r>
          </a:p>
          <a:p>
            <a:pPr algn="ctr"/>
            <a:r>
              <a:rPr lang="en-US" sz="1400" b="0" i="0" dirty="0">
                <a:latin typeface="+mj-lt"/>
              </a:rPr>
              <a:t>0O31Q0</a:t>
            </a:r>
          </a:p>
        </p:txBody>
      </p:sp>
      <p:sp>
        <p:nvSpPr>
          <p:cNvPr id="10" name="TextBox 9">
            <a:extLst>
              <a:ext uri="{FF2B5EF4-FFF2-40B4-BE49-F238E27FC236}">
                <a16:creationId xmlns:a16="http://schemas.microsoft.com/office/drawing/2014/main" id="{84B695E6-B68A-46DE-8F2D-D079F6BE05BA}"/>
              </a:ext>
            </a:extLst>
          </p:cNvPr>
          <p:cNvSpPr txBox="1">
            <a:spLocks noChangeAspect="1"/>
          </p:cNvSpPr>
          <p:nvPr/>
        </p:nvSpPr>
        <p:spPr>
          <a:xfrm>
            <a:off x="8989325" y="1819275"/>
            <a:ext cx="945676" cy="1283417"/>
          </a:xfrm>
          <a:prstGeom prst="rect">
            <a:avLst/>
          </a:prstGeom>
          <a:solidFill>
            <a:schemeClr val="bg1"/>
          </a:solidFill>
          <a:ln>
            <a:solidFill>
              <a:schemeClr val="tx1"/>
            </a:solidFill>
          </a:ln>
        </p:spPr>
        <p:txBody>
          <a:bodyPr wrap="square" rtlCol="0" anchor="t">
            <a:normAutofit/>
          </a:bodyPr>
          <a:lstStyle/>
          <a:p>
            <a:pPr algn="ctr"/>
            <a:r>
              <a:rPr lang="en-US" sz="1400" b="0" i="0" dirty="0">
                <a:latin typeface="+mj-lt"/>
              </a:rPr>
              <a:t>Kim</a:t>
            </a:r>
          </a:p>
          <a:p>
            <a:pPr algn="ctr"/>
            <a:r>
              <a:rPr lang="en-US" sz="1400" b="0" i="0" dirty="0">
                <a:latin typeface="+mj-lt"/>
              </a:rPr>
              <a:t>0O31PY</a:t>
            </a:r>
          </a:p>
        </p:txBody>
      </p:sp>
      <p:sp>
        <p:nvSpPr>
          <p:cNvPr id="11" name="TextBox 10">
            <a:extLst>
              <a:ext uri="{FF2B5EF4-FFF2-40B4-BE49-F238E27FC236}">
                <a16:creationId xmlns:a16="http://schemas.microsoft.com/office/drawing/2014/main" id="{A74CD856-60DF-4F25-BFE1-D9B93AB4B74D}"/>
              </a:ext>
            </a:extLst>
          </p:cNvPr>
          <p:cNvSpPr txBox="1">
            <a:spLocks noChangeAspect="1"/>
          </p:cNvSpPr>
          <p:nvPr/>
        </p:nvSpPr>
        <p:spPr>
          <a:xfrm>
            <a:off x="10150807" y="1819275"/>
            <a:ext cx="945676" cy="1283417"/>
          </a:xfrm>
          <a:prstGeom prst="rect">
            <a:avLst/>
          </a:prstGeom>
          <a:solidFill>
            <a:schemeClr val="bg1"/>
          </a:solidFill>
          <a:ln>
            <a:solidFill>
              <a:schemeClr val="tx1"/>
            </a:solidFill>
          </a:ln>
        </p:spPr>
        <p:txBody>
          <a:bodyPr wrap="square" rtlCol="0" anchor="t">
            <a:normAutofit/>
          </a:bodyPr>
          <a:lstStyle/>
          <a:p>
            <a:pPr algn="ctr"/>
            <a:r>
              <a:rPr lang="en-US" sz="1400" b="0" i="0" dirty="0">
                <a:latin typeface="+mj-lt"/>
              </a:rPr>
              <a:t>Greg</a:t>
            </a:r>
          </a:p>
          <a:p>
            <a:pPr algn="ctr"/>
            <a:r>
              <a:rPr lang="en-US" sz="1400" b="0" i="0" dirty="0">
                <a:latin typeface="+mj-lt"/>
              </a:rPr>
              <a:t>0O31PZ</a:t>
            </a:r>
          </a:p>
        </p:txBody>
      </p:sp>
      <p:pic>
        <p:nvPicPr>
          <p:cNvPr id="2050" name="Picture 2" descr="Related image">
            <a:extLst>
              <a:ext uri="{FF2B5EF4-FFF2-40B4-BE49-F238E27FC236}">
                <a16:creationId xmlns:a16="http://schemas.microsoft.com/office/drawing/2014/main" id="{520BE2AD-FA21-465D-97D0-FC5D72D4F0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6362" y="3581400"/>
            <a:ext cx="120967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7496CD2-B166-4A44-879D-7C05E149C181}"/>
              </a:ext>
            </a:extLst>
          </p:cNvPr>
          <p:cNvPicPr>
            <a:picLocks noChangeAspect="1"/>
          </p:cNvPicPr>
          <p:nvPr/>
        </p:nvPicPr>
        <p:blipFill>
          <a:blip r:embed="rId3"/>
          <a:stretch>
            <a:fillRect/>
          </a:stretch>
        </p:blipFill>
        <p:spPr>
          <a:xfrm>
            <a:off x="4592862" y="2574054"/>
            <a:ext cx="528638" cy="528638"/>
          </a:xfrm>
          <a:prstGeom prst="rect">
            <a:avLst/>
          </a:prstGeom>
        </p:spPr>
      </p:pic>
      <p:pic>
        <p:nvPicPr>
          <p:cNvPr id="14" name="Picture 13">
            <a:extLst>
              <a:ext uri="{FF2B5EF4-FFF2-40B4-BE49-F238E27FC236}">
                <a16:creationId xmlns:a16="http://schemas.microsoft.com/office/drawing/2014/main" id="{6D60288D-FD66-4FF5-9257-7F000561FC96}"/>
              </a:ext>
            </a:extLst>
          </p:cNvPr>
          <p:cNvPicPr>
            <a:picLocks noChangeAspect="1"/>
          </p:cNvPicPr>
          <p:nvPr/>
        </p:nvPicPr>
        <p:blipFill>
          <a:blip r:embed="rId3"/>
          <a:stretch>
            <a:fillRect/>
          </a:stretch>
        </p:blipFill>
        <p:spPr>
          <a:xfrm>
            <a:off x="5720437" y="2574054"/>
            <a:ext cx="528638" cy="528638"/>
          </a:xfrm>
          <a:prstGeom prst="rect">
            <a:avLst/>
          </a:prstGeom>
        </p:spPr>
      </p:pic>
      <p:pic>
        <p:nvPicPr>
          <p:cNvPr id="15" name="Picture 14">
            <a:extLst>
              <a:ext uri="{FF2B5EF4-FFF2-40B4-BE49-F238E27FC236}">
                <a16:creationId xmlns:a16="http://schemas.microsoft.com/office/drawing/2014/main" id="{771C320B-6447-436A-88F8-9FCF9AB5371A}"/>
              </a:ext>
            </a:extLst>
          </p:cNvPr>
          <p:cNvPicPr>
            <a:picLocks noChangeAspect="1"/>
          </p:cNvPicPr>
          <p:nvPr/>
        </p:nvPicPr>
        <p:blipFill>
          <a:blip r:embed="rId3"/>
          <a:stretch>
            <a:fillRect/>
          </a:stretch>
        </p:blipFill>
        <p:spPr>
          <a:xfrm>
            <a:off x="6848334" y="2574054"/>
            <a:ext cx="528638" cy="528638"/>
          </a:xfrm>
          <a:prstGeom prst="rect">
            <a:avLst/>
          </a:prstGeom>
        </p:spPr>
      </p:pic>
      <p:pic>
        <p:nvPicPr>
          <p:cNvPr id="16" name="Picture 15">
            <a:extLst>
              <a:ext uri="{FF2B5EF4-FFF2-40B4-BE49-F238E27FC236}">
                <a16:creationId xmlns:a16="http://schemas.microsoft.com/office/drawing/2014/main" id="{FBC63F59-88E8-4FDF-9885-39F63D369E78}"/>
              </a:ext>
            </a:extLst>
          </p:cNvPr>
          <p:cNvPicPr>
            <a:picLocks noChangeAspect="1"/>
          </p:cNvPicPr>
          <p:nvPr/>
        </p:nvPicPr>
        <p:blipFill>
          <a:blip r:embed="rId3"/>
          <a:stretch>
            <a:fillRect/>
          </a:stretch>
        </p:blipFill>
        <p:spPr>
          <a:xfrm>
            <a:off x="8036363" y="2574054"/>
            <a:ext cx="528638" cy="528638"/>
          </a:xfrm>
          <a:prstGeom prst="rect">
            <a:avLst/>
          </a:prstGeom>
        </p:spPr>
      </p:pic>
      <p:pic>
        <p:nvPicPr>
          <p:cNvPr id="17" name="Picture 16">
            <a:extLst>
              <a:ext uri="{FF2B5EF4-FFF2-40B4-BE49-F238E27FC236}">
                <a16:creationId xmlns:a16="http://schemas.microsoft.com/office/drawing/2014/main" id="{C7046DBA-9F55-4DED-AB4F-FA383BA804D6}"/>
              </a:ext>
            </a:extLst>
          </p:cNvPr>
          <p:cNvPicPr>
            <a:picLocks noChangeAspect="1"/>
          </p:cNvPicPr>
          <p:nvPr/>
        </p:nvPicPr>
        <p:blipFill>
          <a:blip r:embed="rId3"/>
          <a:stretch>
            <a:fillRect/>
          </a:stretch>
        </p:blipFill>
        <p:spPr>
          <a:xfrm>
            <a:off x="9197844" y="2564529"/>
            <a:ext cx="528638" cy="528638"/>
          </a:xfrm>
          <a:prstGeom prst="rect">
            <a:avLst/>
          </a:prstGeom>
        </p:spPr>
      </p:pic>
      <p:pic>
        <p:nvPicPr>
          <p:cNvPr id="18" name="Picture 17">
            <a:extLst>
              <a:ext uri="{FF2B5EF4-FFF2-40B4-BE49-F238E27FC236}">
                <a16:creationId xmlns:a16="http://schemas.microsoft.com/office/drawing/2014/main" id="{BBE3C829-C6B3-45B7-8B7F-9C66688F78B8}"/>
              </a:ext>
            </a:extLst>
          </p:cNvPr>
          <p:cNvPicPr>
            <a:picLocks noChangeAspect="1"/>
          </p:cNvPicPr>
          <p:nvPr/>
        </p:nvPicPr>
        <p:blipFill>
          <a:blip r:embed="rId3"/>
          <a:stretch>
            <a:fillRect/>
          </a:stretch>
        </p:blipFill>
        <p:spPr>
          <a:xfrm>
            <a:off x="10359326" y="2564529"/>
            <a:ext cx="528638" cy="528638"/>
          </a:xfrm>
          <a:prstGeom prst="rect">
            <a:avLst/>
          </a:prstGeom>
        </p:spPr>
      </p:pic>
      <p:cxnSp>
        <p:nvCxnSpPr>
          <p:cNvPr id="19" name="Connector: Elbow 18">
            <a:extLst>
              <a:ext uri="{FF2B5EF4-FFF2-40B4-BE49-F238E27FC236}">
                <a16:creationId xmlns:a16="http://schemas.microsoft.com/office/drawing/2014/main" id="{AFA36A4C-F505-4033-8CFE-1CCE6560E6AA}"/>
              </a:ext>
            </a:extLst>
          </p:cNvPr>
          <p:cNvCxnSpPr>
            <a:stCxn id="5" idx="3"/>
            <a:endCxn id="18" idx="2"/>
          </p:cNvCxnSpPr>
          <p:nvPr/>
        </p:nvCxnSpPr>
        <p:spPr bwMode="auto">
          <a:xfrm flipV="1">
            <a:off x="3048000" y="3093167"/>
            <a:ext cx="7575645" cy="183433"/>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Connector: Elbow 20">
            <a:extLst>
              <a:ext uri="{FF2B5EF4-FFF2-40B4-BE49-F238E27FC236}">
                <a16:creationId xmlns:a16="http://schemas.microsoft.com/office/drawing/2014/main" id="{D40422FE-DB72-4D8F-9D44-58B22299302A}"/>
              </a:ext>
            </a:extLst>
          </p:cNvPr>
          <p:cNvCxnSpPr>
            <a:stCxn id="5" idx="3"/>
            <a:endCxn id="10" idx="2"/>
          </p:cNvCxnSpPr>
          <p:nvPr/>
        </p:nvCxnSpPr>
        <p:spPr bwMode="auto">
          <a:xfrm flipV="1">
            <a:off x="3048000" y="3102692"/>
            <a:ext cx="6414163" cy="173908"/>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Connector: Elbow 22">
            <a:extLst>
              <a:ext uri="{FF2B5EF4-FFF2-40B4-BE49-F238E27FC236}">
                <a16:creationId xmlns:a16="http://schemas.microsoft.com/office/drawing/2014/main" id="{6C430EB9-8B8A-4D52-8664-5FC3D7ECAB46}"/>
              </a:ext>
            </a:extLst>
          </p:cNvPr>
          <p:cNvCxnSpPr>
            <a:stCxn id="5" idx="3"/>
            <a:endCxn id="16" idx="2"/>
          </p:cNvCxnSpPr>
          <p:nvPr/>
        </p:nvCxnSpPr>
        <p:spPr bwMode="auto">
          <a:xfrm flipV="1">
            <a:off x="3048000" y="3102692"/>
            <a:ext cx="5252682" cy="173908"/>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Connector: Elbow 24">
            <a:extLst>
              <a:ext uri="{FF2B5EF4-FFF2-40B4-BE49-F238E27FC236}">
                <a16:creationId xmlns:a16="http://schemas.microsoft.com/office/drawing/2014/main" id="{A96B4626-6E31-402E-8732-964BEF9E59A1}"/>
              </a:ext>
            </a:extLst>
          </p:cNvPr>
          <p:cNvCxnSpPr>
            <a:stCxn id="5" idx="3"/>
            <a:endCxn id="15" idx="2"/>
          </p:cNvCxnSpPr>
          <p:nvPr/>
        </p:nvCxnSpPr>
        <p:spPr bwMode="auto">
          <a:xfrm flipV="1">
            <a:off x="3048000" y="3102692"/>
            <a:ext cx="4064653" cy="173908"/>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Connector: Elbow 26">
            <a:extLst>
              <a:ext uri="{FF2B5EF4-FFF2-40B4-BE49-F238E27FC236}">
                <a16:creationId xmlns:a16="http://schemas.microsoft.com/office/drawing/2014/main" id="{643ABA8C-D9AC-4C93-8696-6DDCFECBD74C}"/>
              </a:ext>
            </a:extLst>
          </p:cNvPr>
          <p:cNvCxnSpPr>
            <a:cxnSpLocks/>
            <a:stCxn id="5" idx="3"/>
            <a:endCxn id="7" idx="2"/>
          </p:cNvCxnSpPr>
          <p:nvPr/>
        </p:nvCxnSpPr>
        <p:spPr bwMode="auto">
          <a:xfrm flipV="1">
            <a:off x="3048000" y="3102692"/>
            <a:ext cx="2929720" cy="173908"/>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Connector: Elbow 29">
            <a:extLst>
              <a:ext uri="{FF2B5EF4-FFF2-40B4-BE49-F238E27FC236}">
                <a16:creationId xmlns:a16="http://schemas.microsoft.com/office/drawing/2014/main" id="{1071B547-337C-4F08-8292-24ED62D31CCA}"/>
              </a:ext>
            </a:extLst>
          </p:cNvPr>
          <p:cNvCxnSpPr>
            <a:stCxn id="5" idx="3"/>
            <a:endCxn id="12" idx="2"/>
          </p:cNvCxnSpPr>
          <p:nvPr/>
        </p:nvCxnSpPr>
        <p:spPr bwMode="auto">
          <a:xfrm flipV="1">
            <a:off x="3048000" y="3102692"/>
            <a:ext cx="1809181" cy="173908"/>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sp>
        <p:nvSpPr>
          <p:cNvPr id="32" name="TextBox 31">
            <a:extLst>
              <a:ext uri="{FF2B5EF4-FFF2-40B4-BE49-F238E27FC236}">
                <a16:creationId xmlns:a16="http://schemas.microsoft.com/office/drawing/2014/main" id="{AB58780F-1C2F-4559-B04C-E0DA7BD9A35A}"/>
              </a:ext>
            </a:extLst>
          </p:cNvPr>
          <p:cNvSpPr txBox="1"/>
          <p:nvPr/>
        </p:nvSpPr>
        <p:spPr>
          <a:xfrm>
            <a:off x="4138275" y="3631330"/>
            <a:ext cx="6958208" cy="200747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After the Group Authorization is APPROVED, DTS creates a copy of the group authorization (known as an Individually Spawned Authorization) for each traveler.</a:t>
            </a:r>
          </a:p>
          <a:p>
            <a:endParaRPr lang="en-US" sz="1400" b="0" i="0" dirty="0">
              <a:latin typeface="+mj-lt"/>
            </a:endParaRPr>
          </a:p>
          <a:p>
            <a:r>
              <a:rPr lang="en-US" sz="1400" b="0" i="0" dirty="0">
                <a:latin typeface="+mj-lt"/>
              </a:rPr>
              <a:t>Individually Spawned Authorizations are view-only for the travelers at this point.</a:t>
            </a:r>
          </a:p>
          <a:p>
            <a:endParaRPr lang="en-US" sz="1400" b="0" i="0" dirty="0">
              <a:latin typeface="+mj-lt"/>
            </a:endParaRPr>
          </a:p>
          <a:p>
            <a:r>
              <a:rPr lang="en-US" sz="1400" b="0" i="0" dirty="0">
                <a:latin typeface="+mj-lt"/>
              </a:rPr>
              <a:t>Should you need to amend the group authorization, when the AO approves the amendment, DTS reflects all changes in the Individually Spawned Authorizations (which are still view only at this point).</a:t>
            </a:r>
          </a:p>
        </p:txBody>
      </p:sp>
    </p:spTree>
    <p:extLst>
      <p:ext uri="{BB962C8B-B14F-4D97-AF65-F5344CB8AC3E}">
        <p14:creationId xmlns:p14="http://schemas.microsoft.com/office/powerpoint/2010/main" val="10996718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968E-F7CF-41D0-BD69-54607575DBD8}"/>
              </a:ext>
            </a:extLst>
          </p:cNvPr>
          <p:cNvSpPr>
            <a:spLocks noGrp="1"/>
          </p:cNvSpPr>
          <p:nvPr>
            <p:ph type="title"/>
          </p:nvPr>
        </p:nvSpPr>
        <p:spPr/>
        <p:txBody>
          <a:bodyPr/>
          <a:lstStyle/>
          <a:p>
            <a:r>
              <a:rPr lang="en-US" dirty="0"/>
              <a:t>Group Authorization – Individually Spawned Authorizations</a:t>
            </a:r>
          </a:p>
        </p:txBody>
      </p:sp>
      <p:pic>
        <p:nvPicPr>
          <p:cNvPr id="5" name="Content Placeholder 4">
            <a:extLst>
              <a:ext uri="{FF2B5EF4-FFF2-40B4-BE49-F238E27FC236}">
                <a16:creationId xmlns:a16="http://schemas.microsoft.com/office/drawing/2014/main" id="{7638F640-A574-4B8A-99C6-353336B15508}"/>
              </a:ext>
            </a:extLst>
          </p:cNvPr>
          <p:cNvPicPr>
            <a:picLocks noGrp="1" noChangeAspect="1"/>
          </p:cNvPicPr>
          <p:nvPr>
            <p:ph idx="1"/>
          </p:nvPr>
        </p:nvPicPr>
        <p:blipFill>
          <a:blip r:embed="rId2"/>
          <a:stretch>
            <a:fillRect/>
          </a:stretch>
        </p:blipFill>
        <p:spPr>
          <a:xfrm>
            <a:off x="825500" y="2257425"/>
            <a:ext cx="10525125" cy="3267075"/>
          </a:xfrm>
          <a:prstGeom prst="rect">
            <a:avLst/>
          </a:prstGeom>
        </p:spPr>
      </p:pic>
      <p:sp>
        <p:nvSpPr>
          <p:cNvPr id="4" name="Slide Number Placeholder 3">
            <a:extLst>
              <a:ext uri="{FF2B5EF4-FFF2-40B4-BE49-F238E27FC236}">
                <a16:creationId xmlns:a16="http://schemas.microsoft.com/office/drawing/2014/main" id="{478A620A-65D1-4B5D-9D01-0E9D6109875C}"/>
              </a:ext>
            </a:extLst>
          </p:cNvPr>
          <p:cNvSpPr>
            <a:spLocks noGrp="1"/>
          </p:cNvSpPr>
          <p:nvPr>
            <p:ph type="sldNum" sz="quarter" idx="10"/>
          </p:nvPr>
        </p:nvSpPr>
        <p:spPr/>
        <p:txBody>
          <a:bodyPr/>
          <a:lstStyle/>
          <a:p>
            <a:pPr>
              <a:defRPr/>
            </a:pPr>
            <a:fld id="{7D187A4C-A87B-41AC-8A01-0B3AA42528A5}" type="slidenum">
              <a:rPr lang="en-US" smtClean="0"/>
              <a:pPr>
                <a:defRPr/>
              </a:pPr>
              <a:t>68</a:t>
            </a:fld>
            <a:endParaRPr lang="en-US"/>
          </a:p>
        </p:txBody>
      </p:sp>
      <p:sp>
        <p:nvSpPr>
          <p:cNvPr id="6" name="Arrow: Down 5">
            <a:extLst>
              <a:ext uri="{FF2B5EF4-FFF2-40B4-BE49-F238E27FC236}">
                <a16:creationId xmlns:a16="http://schemas.microsoft.com/office/drawing/2014/main" id="{2DF7AB29-5299-4A6A-8474-5A331DE22D1E}"/>
              </a:ext>
            </a:extLst>
          </p:cNvPr>
          <p:cNvSpPr/>
          <p:nvPr/>
        </p:nvSpPr>
        <p:spPr bwMode="auto">
          <a:xfrm>
            <a:off x="4800600" y="4191000"/>
            <a:ext cx="381000" cy="4572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7" name="TextBox 6">
            <a:extLst>
              <a:ext uri="{FF2B5EF4-FFF2-40B4-BE49-F238E27FC236}">
                <a16:creationId xmlns:a16="http://schemas.microsoft.com/office/drawing/2014/main" id="{EA42C31C-46FB-4B62-B119-C7FD2960AF0B}"/>
              </a:ext>
            </a:extLst>
          </p:cNvPr>
          <p:cNvSpPr txBox="1"/>
          <p:nvPr/>
        </p:nvSpPr>
        <p:spPr>
          <a:xfrm>
            <a:off x="6096000" y="1571624"/>
            <a:ext cx="2971800" cy="1857375"/>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Individually Spawned Group Authorizations all have the exact same naming sequence for the Document Name.</a:t>
            </a:r>
          </a:p>
          <a:p>
            <a:endParaRPr lang="en-US" sz="1400" b="0" i="0" dirty="0">
              <a:latin typeface="+mj-lt"/>
            </a:endParaRPr>
          </a:p>
          <a:p>
            <a:r>
              <a:rPr lang="en-US" sz="1400" b="0" i="0" dirty="0">
                <a:latin typeface="+mj-lt"/>
              </a:rPr>
              <a:t>They will have the Primary Traveler’s First and Last initials and end in “G”</a:t>
            </a:r>
          </a:p>
        </p:txBody>
      </p:sp>
    </p:spTree>
    <p:extLst>
      <p:ext uri="{BB962C8B-B14F-4D97-AF65-F5344CB8AC3E}">
        <p14:creationId xmlns:p14="http://schemas.microsoft.com/office/powerpoint/2010/main" val="2797582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A613-7C42-4735-AF82-6CA77E4CDDCC}"/>
              </a:ext>
            </a:extLst>
          </p:cNvPr>
          <p:cNvSpPr>
            <a:spLocks noGrp="1"/>
          </p:cNvSpPr>
          <p:nvPr>
            <p:ph type="title"/>
          </p:nvPr>
        </p:nvSpPr>
        <p:spPr/>
        <p:txBody>
          <a:bodyPr/>
          <a:lstStyle/>
          <a:p>
            <a:r>
              <a:rPr lang="en-US" dirty="0"/>
              <a:t>Group Authorization – Individually Spawned Authorizations</a:t>
            </a:r>
          </a:p>
        </p:txBody>
      </p:sp>
      <p:pic>
        <p:nvPicPr>
          <p:cNvPr id="5" name="Content Placeholder 4">
            <a:extLst>
              <a:ext uri="{FF2B5EF4-FFF2-40B4-BE49-F238E27FC236}">
                <a16:creationId xmlns:a16="http://schemas.microsoft.com/office/drawing/2014/main" id="{1F3BB820-EBF9-49AC-89DC-1CF28927BD8D}"/>
              </a:ext>
            </a:extLst>
          </p:cNvPr>
          <p:cNvPicPr>
            <a:picLocks noGrp="1" noChangeAspect="1"/>
          </p:cNvPicPr>
          <p:nvPr>
            <p:ph idx="1"/>
          </p:nvPr>
        </p:nvPicPr>
        <p:blipFill>
          <a:blip r:embed="rId2"/>
          <a:stretch>
            <a:fillRect/>
          </a:stretch>
        </p:blipFill>
        <p:spPr>
          <a:xfrm>
            <a:off x="304800" y="1524000"/>
            <a:ext cx="5551951" cy="4873625"/>
          </a:xfrm>
          <a:prstGeom prst="rect">
            <a:avLst/>
          </a:prstGeom>
        </p:spPr>
      </p:pic>
      <p:sp>
        <p:nvSpPr>
          <p:cNvPr id="4" name="Slide Number Placeholder 3">
            <a:extLst>
              <a:ext uri="{FF2B5EF4-FFF2-40B4-BE49-F238E27FC236}">
                <a16:creationId xmlns:a16="http://schemas.microsoft.com/office/drawing/2014/main" id="{3DB530B2-6EE8-4278-B432-59CE003D16EC}"/>
              </a:ext>
            </a:extLst>
          </p:cNvPr>
          <p:cNvSpPr>
            <a:spLocks noGrp="1"/>
          </p:cNvSpPr>
          <p:nvPr>
            <p:ph type="sldNum" sz="quarter" idx="10"/>
          </p:nvPr>
        </p:nvSpPr>
        <p:spPr/>
        <p:txBody>
          <a:bodyPr/>
          <a:lstStyle/>
          <a:p>
            <a:pPr>
              <a:defRPr/>
            </a:pPr>
            <a:fld id="{7D187A4C-A87B-41AC-8A01-0B3AA42528A5}" type="slidenum">
              <a:rPr lang="en-US" smtClean="0"/>
              <a:pPr>
                <a:defRPr/>
              </a:pPr>
              <a:t>69</a:t>
            </a:fld>
            <a:endParaRPr lang="en-US"/>
          </a:p>
        </p:txBody>
      </p:sp>
      <p:pic>
        <p:nvPicPr>
          <p:cNvPr id="6" name="Picture 5">
            <a:extLst>
              <a:ext uri="{FF2B5EF4-FFF2-40B4-BE49-F238E27FC236}">
                <a16:creationId xmlns:a16="http://schemas.microsoft.com/office/drawing/2014/main" id="{67B741B4-CDB8-4071-AD87-F6DB4156080D}"/>
              </a:ext>
            </a:extLst>
          </p:cNvPr>
          <p:cNvPicPr>
            <a:picLocks noChangeAspect="1"/>
          </p:cNvPicPr>
          <p:nvPr/>
        </p:nvPicPr>
        <p:blipFill>
          <a:blip r:embed="rId3"/>
          <a:stretch>
            <a:fillRect/>
          </a:stretch>
        </p:blipFill>
        <p:spPr>
          <a:xfrm>
            <a:off x="6335251" y="4326293"/>
            <a:ext cx="5700712" cy="2167876"/>
          </a:xfrm>
          <a:prstGeom prst="rect">
            <a:avLst/>
          </a:prstGeom>
        </p:spPr>
      </p:pic>
      <p:sp>
        <p:nvSpPr>
          <p:cNvPr id="7" name="TextBox 6">
            <a:extLst>
              <a:ext uri="{FF2B5EF4-FFF2-40B4-BE49-F238E27FC236}">
                <a16:creationId xmlns:a16="http://schemas.microsoft.com/office/drawing/2014/main" id="{48D6235A-D692-4CE7-8C43-26AC313554A9}"/>
              </a:ext>
            </a:extLst>
          </p:cNvPr>
          <p:cNvSpPr txBox="1"/>
          <p:nvPr/>
        </p:nvSpPr>
        <p:spPr>
          <a:xfrm>
            <a:off x="7433007" y="2163146"/>
            <a:ext cx="3505200" cy="1371599"/>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Individually Spawned Authorization will contain all the expenses placed in the original Group Authorization, however, the amounts will reflect what was determined on the distribution page for each traveler.</a:t>
            </a:r>
          </a:p>
        </p:txBody>
      </p:sp>
    </p:spTree>
    <p:extLst>
      <p:ext uri="{BB962C8B-B14F-4D97-AF65-F5344CB8AC3E}">
        <p14:creationId xmlns:p14="http://schemas.microsoft.com/office/powerpoint/2010/main" val="3159230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D5B6-EBBF-4570-B501-E0269F5B32A5}"/>
              </a:ext>
            </a:extLst>
          </p:cNvPr>
          <p:cNvSpPr>
            <a:spLocks noGrp="1"/>
          </p:cNvSpPr>
          <p:nvPr>
            <p:ph type="title"/>
          </p:nvPr>
        </p:nvSpPr>
        <p:spPr/>
        <p:txBody>
          <a:bodyPr/>
          <a:lstStyle/>
          <a:p>
            <a:r>
              <a:rPr lang="en-US" dirty="0"/>
              <a:t>FY19 Release 4</a:t>
            </a:r>
          </a:p>
        </p:txBody>
      </p:sp>
      <p:sp>
        <p:nvSpPr>
          <p:cNvPr id="3" name="Content Placeholder 2">
            <a:extLst>
              <a:ext uri="{FF2B5EF4-FFF2-40B4-BE49-F238E27FC236}">
                <a16:creationId xmlns:a16="http://schemas.microsoft.com/office/drawing/2014/main" id="{2E484FBA-3B90-4246-9AB5-156C6939E392}"/>
              </a:ext>
            </a:extLst>
          </p:cNvPr>
          <p:cNvSpPr>
            <a:spLocks noGrp="1"/>
          </p:cNvSpPr>
          <p:nvPr>
            <p:ph idx="1"/>
          </p:nvPr>
        </p:nvSpPr>
        <p:spPr/>
        <p:txBody>
          <a:bodyPr/>
          <a:lstStyle/>
          <a:p>
            <a:r>
              <a:rPr lang="en-US" dirty="0"/>
              <a:t>Dates:</a:t>
            </a:r>
          </a:p>
          <a:p>
            <a:pPr lvl="1"/>
            <a:r>
              <a:rPr lang="en-US" dirty="0"/>
              <a:t>EWTS – June 25, 2019 (Tonight)</a:t>
            </a:r>
          </a:p>
          <a:p>
            <a:pPr lvl="1"/>
            <a:r>
              <a:rPr lang="en-US" dirty="0"/>
              <a:t>DTS – TBD Mid-July</a:t>
            </a:r>
          </a:p>
          <a:p>
            <a:pPr lvl="1"/>
            <a:endParaRPr lang="en-US" dirty="0"/>
          </a:p>
          <a:p>
            <a:r>
              <a:rPr lang="en-US" dirty="0"/>
              <a:t>The following screenshots were taken in a test environment and are subject to change prior to the official release.</a:t>
            </a:r>
          </a:p>
          <a:p>
            <a:endParaRPr lang="en-US" dirty="0"/>
          </a:p>
          <a:p>
            <a:r>
              <a:rPr lang="en-US" dirty="0"/>
              <a:t>As with any guidance provided by the TAC, please consult your local business rules on how to process Group Authorizations.</a:t>
            </a:r>
          </a:p>
        </p:txBody>
      </p:sp>
      <p:sp>
        <p:nvSpPr>
          <p:cNvPr id="4" name="Slide Number Placeholder 3">
            <a:extLst>
              <a:ext uri="{FF2B5EF4-FFF2-40B4-BE49-F238E27FC236}">
                <a16:creationId xmlns:a16="http://schemas.microsoft.com/office/drawing/2014/main" id="{3175FF32-7218-459C-B2B4-BDE8A6CD0E01}"/>
              </a:ext>
            </a:extLst>
          </p:cNvPr>
          <p:cNvSpPr>
            <a:spLocks noGrp="1"/>
          </p:cNvSpPr>
          <p:nvPr>
            <p:ph type="sldNum" sz="quarter" idx="10"/>
          </p:nvPr>
        </p:nvSpPr>
        <p:spPr/>
        <p:txBody>
          <a:bodyPr/>
          <a:lstStyle/>
          <a:p>
            <a:pPr>
              <a:defRPr/>
            </a:pPr>
            <a:fld id="{7D187A4C-A87B-41AC-8A01-0B3AA42528A5}" type="slidenum">
              <a:rPr lang="en-US" smtClean="0"/>
              <a:pPr>
                <a:defRPr/>
              </a:pPr>
              <a:t>7</a:t>
            </a:fld>
            <a:endParaRPr lang="en-US"/>
          </a:p>
        </p:txBody>
      </p:sp>
    </p:spTree>
    <p:extLst>
      <p:ext uri="{BB962C8B-B14F-4D97-AF65-F5344CB8AC3E}">
        <p14:creationId xmlns:p14="http://schemas.microsoft.com/office/powerpoint/2010/main" val="41751693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4C22-8699-45A1-995E-8AB512D954BE}"/>
              </a:ext>
            </a:extLst>
          </p:cNvPr>
          <p:cNvSpPr>
            <a:spLocks noGrp="1"/>
          </p:cNvSpPr>
          <p:nvPr>
            <p:ph type="title"/>
          </p:nvPr>
        </p:nvSpPr>
        <p:spPr/>
        <p:txBody>
          <a:bodyPr/>
          <a:lstStyle/>
          <a:p>
            <a:r>
              <a:rPr lang="en-US" dirty="0"/>
              <a:t>Group Authorization – View Group Manifest</a:t>
            </a:r>
          </a:p>
        </p:txBody>
      </p:sp>
      <p:pic>
        <p:nvPicPr>
          <p:cNvPr id="5" name="Content Placeholder 4">
            <a:extLst>
              <a:ext uri="{FF2B5EF4-FFF2-40B4-BE49-F238E27FC236}">
                <a16:creationId xmlns:a16="http://schemas.microsoft.com/office/drawing/2014/main" id="{61A36D3F-2903-4D4B-BD6E-BFA22F3F028F}"/>
              </a:ext>
            </a:extLst>
          </p:cNvPr>
          <p:cNvPicPr>
            <a:picLocks noGrp="1" noChangeAspect="1"/>
          </p:cNvPicPr>
          <p:nvPr>
            <p:ph idx="1"/>
          </p:nvPr>
        </p:nvPicPr>
        <p:blipFill>
          <a:blip r:embed="rId2"/>
          <a:stretch>
            <a:fillRect/>
          </a:stretch>
        </p:blipFill>
        <p:spPr>
          <a:xfrm>
            <a:off x="1066800" y="1524000"/>
            <a:ext cx="6745978" cy="4873625"/>
          </a:xfrm>
          <a:prstGeom prst="rect">
            <a:avLst/>
          </a:prstGeom>
        </p:spPr>
      </p:pic>
      <p:sp>
        <p:nvSpPr>
          <p:cNvPr id="4" name="Slide Number Placeholder 3">
            <a:extLst>
              <a:ext uri="{FF2B5EF4-FFF2-40B4-BE49-F238E27FC236}">
                <a16:creationId xmlns:a16="http://schemas.microsoft.com/office/drawing/2014/main" id="{7C847787-0093-4A54-BB3F-D3DD816816C7}"/>
              </a:ext>
            </a:extLst>
          </p:cNvPr>
          <p:cNvSpPr>
            <a:spLocks noGrp="1"/>
          </p:cNvSpPr>
          <p:nvPr>
            <p:ph type="sldNum" sz="quarter" idx="10"/>
          </p:nvPr>
        </p:nvSpPr>
        <p:spPr/>
        <p:txBody>
          <a:bodyPr/>
          <a:lstStyle/>
          <a:p>
            <a:pPr>
              <a:defRPr/>
            </a:pPr>
            <a:fld id="{7D187A4C-A87B-41AC-8A01-0B3AA42528A5}" type="slidenum">
              <a:rPr lang="en-US" smtClean="0"/>
              <a:pPr>
                <a:defRPr/>
              </a:pPr>
              <a:t>70</a:t>
            </a:fld>
            <a:endParaRPr lang="en-US"/>
          </a:p>
        </p:txBody>
      </p:sp>
      <p:sp>
        <p:nvSpPr>
          <p:cNvPr id="6" name="Arrow: Left 5">
            <a:extLst>
              <a:ext uri="{FF2B5EF4-FFF2-40B4-BE49-F238E27FC236}">
                <a16:creationId xmlns:a16="http://schemas.microsoft.com/office/drawing/2014/main" id="{9C8607D1-5B05-4CD3-B84C-FC0DBD68DCBE}"/>
              </a:ext>
            </a:extLst>
          </p:cNvPr>
          <p:cNvSpPr/>
          <p:nvPr/>
        </p:nvSpPr>
        <p:spPr bwMode="auto">
          <a:xfrm rot="688923">
            <a:off x="7374509" y="5508352"/>
            <a:ext cx="673549" cy="381000"/>
          </a:xfrm>
          <a:prstGeom prst="left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7" name="TextBox 6">
            <a:extLst>
              <a:ext uri="{FF2B5EF4-FFF2-40B4-BE49-F238E27FC236}">
                <a16:creationId xmlns:a16="http://schemas.microsoft.com/office/drawing/2014/main" id="{2DFB71F9-EF08-4872-959B-7D78C3717761}"/>
              </a:ext>
            </a:extLst>
          </p:cNvPr>
          <p:cNvSpPr txBox="1"/>
          <p:nvPr/>
        </p:nvSpPr>
        <p:spPr>
          <a:xfrm>
            <a:off x="9220200" y="2286000"/>
            <a:ext cx="2209800" cy="1371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After the Group Authorization is APPROVED, you can view the Group Manifest to view all the documents at once.</a:t>
            </a:r>
          </a:p>
        </p:txBody>
      </p:sp>
    </p:spTree>
    <p:extLst>
      <p:ext uri="{BB962C8B-B14F-4D97-AF65-F5344CB8AC3E}">
        <p14:creationId xmlns:p14="http://schemas.microsoft.com/office/powerpoint/2010/main" val="38218673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8678B-7B32-4CF6-AB93-CF7371E09E79}"/>
              </a:ext>
            </a:extLst>
          </p:cNvPr>
          <p:cNvSpPr>
            <a:spLocks noGrp="1"/>
          </p:cNvSpPr>
          <p:nvPr>
            <p:ph type="title"/>
          </p:nvPr>
        </p:nvSpPr>
        <p:spPr/>
        <p:txBody>
          <a:bodyPr/>
          <a:lstStyle/>
          <a:p>
            <a:r>
              <a:rPr lang="en-US" dirty="0"/>
              <a:t>Group Authorizations – Group Manifest</a:t>
            </a:r>
          </a:p>
        </p:txBody>
      </p:sp>
      <p:pic>
        <p:nvPicPr>
          <p:cNvPr id="5" name="Content Placeholder 4">
            <a:extLst>
              <a:ext uri="{FF2B5EF4-FFF2-40B4-BE49-F238E27FC236}">
                <a16:creationId xmlns:a16="http://schemas.microsoft.com/office/drawing/2014/main" id="{9E26FD5D-0BC1-4CBA-AEE5-CF04ED321947}"/>
              </a:ext>
            </a:extLst>
          </p:cNvPr>
          <p:cNvPicPr>
            <a:picLocks noGrp="1" noChangeAspect="1"/>
          </p:cNvPicPr>
          <p:nvPr>
            <p:ph idx="1"/>
          </p:nvPr>
        </p:nvPicPr>
        <p:blipFill>
          <a:blip r:embed="rId2"/>
          <a:stretch>
            <a:fillRect/>
          </a:stretch>
        </p:blipFill>
        <p:spPr>
          <a:xfrm>
            <a:off x="1295400" y="1524000"/>
            <a:ext cx="6666811" cy="4873625"/>
          </a:xfrm>
          <a:prstGeom prst="rect">
            <a:avLst/>
          </a:prstGeom>
        </p:spPr>
      </p:pic>
      <p:sp>
        <p:nvSpPr>
          <p:cNvPr id="4" name="Slide Number Placeholder 3">
            <a:extLst>
              <a:ext uri="{FF2B5EF4-FFF2-40B4-BE49-F238E27FC236}">
                <a16:creationId xmlns:a16="http://schemas.microsoft.com/office/drawing/2014/main" id="{842F1FE0-63C0-40DC-8EFE-32BBF1FD0EB2}"/>
              </a:ext>
            </a:extLst>
          </p:cNvPr>
          <p:cNvSpPr>
            <a:spLocks noGrp="1"/>
          </p:cNvSpPr>
          <p:nvPr>
            <p:ph type="sldNum" sz="quarter" idx="10"/>
          </p:nvPr>
        </p:nvSpPr>
        <p:spPr/>
        <p:txBody>
          <a:bodyPr/>
          <a:lstStyle/>
          <a:p>
            <a:pPr>
              <a:defRPr/>
            </a:pPr>
            <a:fld id="{7D187A4C-A87B-41AC-8A01-0B3AA42528A5}" type="slidenum">
              <a:rPr lang="en-US" smtClean="0"/>
              <a:pPr>
                <a:defRPr/>
              </a:pPr>
              <a:t>71</a:t>
            </a:fld>
            <a:endParaRPr lang="en-US"/>
          </a:p>
        </p:txBody>
      </p:sp>
      <p:sp>
        <p:nvSpPr>
          <p:cNvPr id="6" name="TextBox 5">
            <a:extLst>
              <a:ext uri="{FF2B5EF4-FFF2-40B4-BE49-F238E27FC236}">
                <a16:creationId xmlns:a16="http://schemas.microsoft.com/office/drawing/2014/main" id="{93FE3FF4-EBDF-43BF-A432-10C2B5A118F0}"/>
              </a:ext>
            </a:extLst>
          </p:cNvPr>
          <p:cNvSpPr txBox="1"/>
          <p:nvPr/>
        </p:nvSpPr>
        <p:spPr>
          <a:xfrm>
            <a:off x="8229600" y="2438400"/>
            <a:ext cx="3581400" cy="2895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Group Manifest is a useful page unique only to Approved Group Authorizations.</a:t>
            </a:r>
          </a:p>
          <a:p>
            <a:endParaRPr lang="en-US" sz="1400" b="0" i="0" dirty="0">
              <a:latin typeface="+mj-lt"/>
            </a:endParaRPr>
          </a:p>
          <a:p>
            <a:r>
              <a:rPr lang="en-US" sz="1400" b="0" i="0" dirty="0">
                <a:latin typeface="+mj-lt"/>
              </a:rPr>
              <a:t>On this screen, you have the ability to view, print, and release each individually spawned authorization.</a:t>
            </a:r>
          </a:p>
          <a:p>
            <a:endParaRPr lang="en-US" sz="1400" b="0" i="0" dirty="0">
              <a:latin typeface="+mj-lt"/>
            </a:endParaRPr>
          </a:p>
          <a:p>
            <a:r>
              <a:rPr lang="en-US" sz="1400" b="0" i="0" dirty="0">
                <a:latin typeface="+mj-lt"/>
              </a:rPr>
              <a:t>You also have the ability to amend the group authorization to make changes, lock the group authorization to allow for individual changes, view the status of voucher creation, and print the manifest.</a:t>
            </a:r>
          </a:p>
        </p:txBody>
      </p:sp>
    </p:spTree>
    <p:extLst>
      <p:ext uri="{BB962C8B-B14F-4D97-AF65-F5344CB8AC3E}">
        <p14:creationId xmlns:p14="http://schemas.microsoft.com/office/powerpoint/2010/main" val="1873936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FE96-BE2D-4364-AABE-6039DE12CFAC}"/>
              </a:ext>
            </a:extLst>
          </p:cNvPr>
          <p:cNvSpPr>
            <a:spLocks noGrp="1"/>
          </p:cNvSpPr>
          <p:nvPr>
            <p:ph type="title"/>
          </p:nvPr>
        </p:nvSpPr>
        <p:spPr/>
        <p:txBody>
          <a:bodyPr/>
          <a:lstStyle/>
          <a:p>
            <a:r>
              <a:rPr lang="en-US" dirty="0"/>
              <a:t>Group Authorizations – Group Manifest – Print Manifest</a:t>
            </a:r>
          </a:p>
        </p:txBody>
      </p:sp>
      <p:pic>
        <p:nvPicPr>
          <p:cNvPr id="5" name="Content Placeholder 4">
            <a:extLst>
              <a:ext uri="{FF2B5EF4-FFF2-40B4-BE49-F238E27FC236}">
                <a16:creationId xmlns:a16="http://schemas.microsoft.com/office/drawing/2014/main" id="{AE611187-EEA3-4246-9CA0-32B3846F0ADD}"/>
              </a:ext>
            </a:extLst>
          </p:cNvPr>
          <p:cNvPicPr>
            <a:picLocks noGrp="1" noChangeAspect="1"/>
          </p:cNvPicPr>
          <p:nvPr>
            <p:ph idx="1"/>
          </p:nvPr>
        </p:nvPicPr>
        <p:blipFill>
          <a:blip r:embed="rId2"/>
          <a:stretch>
            <a:fillRect/>
          </a:stretch>
        </p:blipFill>
        <p:spPr>
          <a:xfrm>
            <a:off x="4724400" y="1676400"/>
            <a:ext cx="6542817" cy="3194050"/>
          </a:xfrm>
          <a:prstGeom prst="rect">
            <a:avLst/>
          </a:prstGeom>
          <a:ln>
            <a:solidFill>
              <a:schemeClr val="tx1"/>
            </a:solidFill>
          </a:ln>
        </p:spPr>
      </p:pic>
      <p:sp>
        <p:nvSpPr>
          <p:cNvPr id="4" name="Slide Number Placeholder 3">
            <a:extLst>
              <a:ext uri="{FF2B5EF4-FFF2-40B4-BE49-F238E27FC236}">
                <a16:creationId xmlns:a16="http://schemas.microsoft.com/office/drawing/2014/main" id="{392F8043-10A0-423F-8F29-36C65FE75B44}"/>
              </a:ext>
            </a:extLst>
          </p:cNvPr>
          <p:cNvSpPr>
            <a:spLocks noGrp="1"/>
          </p:cNvSpPr>
          <p:nvPr>
            <p:ph type="sldNum" sz="quarter" idx="10"/>
          </p:nvPr>
        </p:nvSpPr>
        <p:spPr/>
        <p:txBody>
          <a:bodyPr/>
          <a:lstStyle/>
          <a:p>
            <a:pPr>
              <a:defRPr/>
            </a:pPr>
            <a:fld id="{7D187A4C-A87B-41AC-8A01-0B3AA42528A5}" type="slidenum">
              <a:rPr lang="en-US" smtClean="0"/>
              <a:pPr>
                <a:defRPr/>
              </a:pPr>
              <a:t>72</a:t>
            </a:fld>
            <a:endParaRPr lang="en-US"/>
          </a:p>
        </p:txBody>
      </p:sp>
      <p:pic>
        <p:nvPicPr>
          <p:cNvPr id="6" name="Content Placeholder 4">
            <a:extLst>
              <a:ext uri="{FF2B5EF4-FFF2-40B4-BE49-F238E27FC236}">
                <a16:creationId xmlns:a16="http://schemas.microsoft.com/office/drawing/2014/main" id="{B1AA637D-7B13-4DE3-91AD-B1D77E00221D}"/>
              </a:ext>
            </a:extLst>
          </p:cNvPr>
          <p:cNvPicPr>
            <a:picLocks noChangeAspect="1"/>
          </p:cNvPicPr>
          <p:nvPr/>
        </p:nvPicPr>
        <p:blipFill>
          <a:blip r:embed="rId3"/>
          <a:stretch>
            <a:fillRect/>
          </a:stretch>
        </p:blipFill>
        <p:spPr bwMode="auto">
          <a:xfrm>
            <a:off x="190499" y="1676400"/>
            <a:ext cx="4181475" cy="4562475"/>
          </a:xfrm>
          <a:prstGeom prst="rect">
            <a:avLst/>
          </a:prstGeom>
          <a:noFill/>
          <a:ln w="9525">
            <a:noFill/>
            <a:miter lim="800000"/>
            <a:headEnd/>
            <a:tailEnd/>
          </a:ln>
        </p:spPr>
      </p:pic>
      <p:sp>
        <p:nvSpPr>
          <p:cNvPr id="7" name="Arrow: Right 6">
            <a:extLst>
              <a:ext uri="{FF2B5EF4-FFF2-40B4-BE49-F238E27FC236}">
                <a16:creationId xmlns:a16="http://schemas.microsoft.com/office/drawing/2014/main" id="{B336C72A-2657-45DB-BE02-538B6A5A49E4}"/>
              </a:ext>
            </a:extLst>
          </p:cNvPr>
          <p:cNvSpPr/>
          <p:nvPr/>
        </p:nvSpPr>
        <p:spPr bwMode="auto">
          <a:xfrm>
            <a:off x="4067175" y="2971800"/>
            <a:ext cx="685800" cy="457200"/>
          </a:xfrm>
          <a:prstGeom prst="right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8" name="TextBox 7">
            <a:extLst>
              <a:ext uri="{FF2B5EF4-FFF2-40B4-BE49-F238E27FC236}">
                <a16:creationId xmlns:a16="http://schemas.microsoft.com/office/drawing/2014/main" id="{B855F398-CF0C-40EE-9EDE-ADE14885AD9A}"/>
              </a:ext>
            </a:extLst>
          </p:cNvPr>
          <p:cNvSpPr txBox="1"/>
          <p:nvPr/>
        </p:nvSpPr>
        <p:spPr>
          <a:xfrm>
            <a:off x="8305800" y="4343400"/>
            <a:ext cx="2209800" cy="1371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Printing the manifest will allow you to easily print all or specific travelers in your group.</a:t>
            </a:r>
          </a:p>
        </p:txBody>
      </p:sp>
    </p:spTree>
    <p:extLst>
      <p:ext uri="{BB962C8B-B14F-4D97-AF65-F5344CB8AC3E}">
        <p14:creationId xmlns:p14="http://schemas.microsoft.com/office/powerpoint/2010/main" val="7889155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4480-83F8-4899-BA41-5030522BC4C7}"/>
              </a:ext>
            </a:extLst>
          </p:cNvPr>
          <p:cNvSpPr>
            <a:spLocks noGrp="1"/>
          </p:cNvSpPr>
          <p:nvPr>
            <p:ph type="title"/>
          </p:nvPr>
        </p:nvSpPr>
        <p:spPr/>
        <p:txBody>
          <a:bodyPr/>
          <a:lstStyle/>
          <a:p>
            <a:r>
              <a:rPr lang="en-US" dirty="0"/>
              <a:t>Group Authorizations – Group Manifest – Release Traveler</a:t>
            </a:r>
          </a:p>
        </p:txBody>
      </p:sp>
      <p:pic>
        <p:nvPicPr>
          <p:cNvPr id="5" name="Content Placeholder 4">
            <a:extLst>
              <a:ext uri="{FF2B5EF4-FFF2-40B4-BE49-F238E27FC236}">
                <a16:creationId xmlns:a16="http://schemas.microsoft.com/office/drawing/2014/main" id="{97335240-F28F-4B32-BAA5-EBE02F67D82E}"/>
              </a:ext>
            </a:extLst>
          </p:cNvPr>
          <p:cNvPicPr>
            <a:picLocks noGrp="1" noChangeAspect="1"/>
          </p:cNvPicPr>
          <p:nvPr>
            <p:ph idx="1"/>
          </p:nvPr>
        </p:nvPicPr>
        <p:blipFill>
          <a:blip r:embed="rId2"/>
          <a:stretch>
            <a:fillRect/>
          </a:stretch>
        </p:blipFill>
        <p:spPr>
          <a:xfrm>
            <a:off x="190499" y="1447800"/>
            <a:ext cx="9213773" cy="4873625"/>
          </a:xfrm>
          <a:prstGeom prst="rect">
            <a:avLst/>
          </a:prstGeom>
        </p:spPr>
      </p:pic>
      <p:sp>
        <p:nvSpPr>
          <p:cNvPr id="4" name="Slide Number Placeholder 3">
            <a:extLst>
              <a:ext uri="{FF2B5EF4-FFF2-40B4-BE49-F238E27FC236}">
                <a16:creationId xmlns:a16="http://schemas.microsoft.com/office/drawing/2014/main" id="{678596C7-C30A-4F4B-9ACA-E2B2FF40836B}"/>
              </a:ext>
            </a:extLst>
          </p:cNvPr>
          <p:cNvSpPr>
            <a:spLocks noGrp="1"/>
          </p:cNvSpPr>
          <p:nvPr>
            <p:ph type="sldNum" sz="quarter" idx="10"/>
          </p:nvPr>
        </p:nvSpPr>
        <p:spPr/>
        <p:txBody>
          <a:bodyPr/>
          <a:lstStyle/>
          <a:p>
            <a:pPr>
              <a:defRPr/>
            </a:pPr>
            <a:fld id="{7D187A4C-A87B-41AC-8A01-0B3AA42528A5}" type="slidenum">
              <a:rPr lang="en-US" smtClean="0"/>
              <a:pPr>
                <a:defRPr/>
              </a:pPr>
              <a:t>73</a:t>
            </a:fld>
            <a:endParaRPr lang="en-US"/>
          </a:p>
        </p:txBody>
      </p:sp>
      <p:sp>
        <p:nvSpPr>
          <p:cNvPr id="6" name="TextBox 5">
            <a:extLst>
              <a:ext uri="{FF2B5EF4-FFF2-40B4-BE49-F238E27FC236}">
                <a16:creationId xmlns:a16="http://schemas.microsoft.com/office/drawing/2014/main" id="{936215A4-B376-45D8-9CED-B1E907520EAC}"/>
              </a:ext>
            </a:extLst>
          </p:cNvPr>
          <p:cNvSpPr txBox="1"/>
          <p:nvPr/>
        </p:nvSpPr>
        <p:spPr>
          <a:xfrm>
            <a:off x="9677400" y="2436812"/>
            <a:ext cx="2209800" cy="2895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You can Print the traveler’s individual document or release them from the group while the Group Authorization is unlocked.</a:t>
            </a:r>
          </a:p>
          <a:p>
            <a:endParaRPr lang="en-US" sz="1400" b="0" i="0" dirty="0">
              <a:latin typeface="+mj-lt"/>
            </a:endParaRPr>
          </a:p>
          <a:p>
            <a:r>
              <a:rPr lang="en-US" sz="1400" b="0" i="0" dirty="0">
                <a:latin typeface="+mj-lt"/>
              </a:rPr>
              <a:t>Releasing the traveler will unlock the traveler’s Individual Spawned Authorization and allow them to trip cancel, amend, or file a voucher.</a:t>
            </a:r>
          </a:p>
        </p:txBody>
      </p:sp>
    </p:spTree>
    <p:extLst>
      <p:ext uri="{BB962C8B-B14F-4D97-AF65-F5344CB8AC3E}">
        <p14:creationId xmlns:p14="http://schemas.microsoft.com/office/powerpoint/2010/main" val="1134457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4A5B-F44F-4D82-919A-E9CFAA3CF1EE}"/>
              </a:ext>
            </a:extLst>
          </p:cNvPr>
          <p:cNvSpPr>
            <a:spLocks noGrp="1"/>
          </p:cNvSpPr>
          <p:nvPr>
            <p:ph type="title"/>
          </p:nvPr>
        </p:nvSpPr>
        <p:spPr/>
        <p:txBody>
          <a:bodyPr/>
          <a:lstStyle/>
          <a:p>
            <a:r>
              <a:rPr lang="en-US" dirty="0"/>
              <a:t>Group Authorizations – Group Manifest – Voucher Status</a:t>
            </a:r>
          </a:p>
        </p:txBody>
      </p:sp>
      <p:pic>
        <p:nvPicPr>
          <p:cNvPr id="5" name="Content Placeholder 4">
            <a:extLst>
              <a:ext uri="{FF2B5EF4-FFF2-40B4-BE49-F238E27FC236}">
                <a16:creationId xmlns:a16="http://schemas.microsoft.com/office/drawing/2014/main" id="{BB9BB9C7-38EA-41F7-BCD9-47B2701806DE}"/>
              </a:ext>
            </a:extLst>
          </p:cNvPr>
          <p:cNvPicPr>
            <a:picLocks noGrp="1" noChangeAspect="1"/>
          </p:cNvPicPr>
          <p:nvPr>
            <p:ph idx="1"/>
          </p:nvPr>
        </p:nvPicPr>
        <p:blipFill>
          <a:blip r:embed="rId2"/>
          <a:stretch>
            <a:fillRect/>
          </a:stretch>
        </p:blipFill>
        <p:spPr>
          <a:xfrm>
            <a:off x="1698950" y="1454150"/>
            <a:ext cx="8778225" cy="4873625"/>
          </a:xfrm>
          <a:prstGeom prst="rect">
            <a:avLst/>
          </a:prstGeom>
        </p:spPr>
      </p:pic>
      <p:sp>
        <p:nvSpPr>
          <p:cNvPr id="4" name="Slide Number Placeholder 3">
            <a:extLst>
              <a:ext uri="{FF2B5EF4-FFF2-40B4-BE49-F238E27FC236}">
                <a16:creationId xmlns:a16="http://schemas.microsoft.com/office/drawing/2014/main" id="{C6D74F5F-7607-4DB2-A32C-48A14AF70292}"/>
              </a:ext>
            </a:extLst>
          </p:cNvPr>
          <p:cNvSpPr>
            <a:spLocks noGrp="1"/>
          </p:cNvSpPr>
          <p:nvPr>
            <p:ph type="sldNum" sz="quarter" idx="10"/>
          </p:nvPr>
        </p:nvSpPr>
        <p:spPr/>
        <p:txBody>
          <a:bodyPr/>
          <a:lstStyle/>
          <a:p>
            <a:pPr>
              <a:defRPr/>
            </a:pPr>
            <a:fld id="{7D187A4C-A87B-41AC-8A01-0B3AA42528A5}" type="slidenum">
              <a:rPr lang="en-US" smtClean="0"/>
              <a:pPr>
                <a:defRPr/>
              </a:pPr>
              <a:t>74</a:t>
            </a:fld>
            <a:endParaRPr lang="en-US"/>
          </a:p>
        </p:txBody>
      </p:sp>
      <p:sp>
        <p:nvSpPr>
          <p:cNvPr id="6" name="Arrow: Down 5">
            <a:extLst>
              <a:ext uri="{FF2B5EF4-FFF2-40B4-BE49-F238E27FC236}">
                <a16:creationId xmlns:a16="http://schemas.microsoft.com/office/drawing/2014/main" id="{5D2D83DA-3475-4997-A67D-F091E74704C2}"/>
              </a:ext>
            </a:extLst>
          </p:cNvPr>
          <p:cNvSpPr/>
          <p:nvPr/>
        </p:nvSpPr>
        <p:spPr bwMode="auto">
          <a:xfrm rot="1811310">
            <a:off x="5518472" y="3297941"/>
            <a:ext cx="381000" cy="5334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7" name="TextBox 6">
            <a:extLst>
              <a:ext uri="{FF2B5EF4-FFF2-40B4-BE49-F238E27FC236}">
                <a16:creationId xmlns:a16="http://schemas.microsoft.com/office/drawing/2014/main" id="{431A559C-AFD9-4A45-8EF6-CB111341ED55}"/>
              </a:ext>
            </a:extLst>
          </p:cNvPr>
          <p:cNvSpPr txBox="1"/>
          <p:nvPr/>
        </p:nvSpPr>
        <p:spPr>
          <a:xfrm>
            <a:off x="6934200" y="1981200"/>
            <a:ext cx="2590800" cy="1143000"/>
          </a:xfrm>
          <a:prstGeom prst="rect">
            <a:avLst/>
          </a:prstGeom>
          <a:solidFill>
            <a:schemeClr val="bg1"/>
          </a:solidFill>
          <a:ln>
            <a:solidFill>
              <a:schemeClr val="tx1"/>
            </a:solidFill>
          </a:ln>
        </p:spPr>
        <p:txBody>
          <a:bodyPr wrap="square" rtlCol="0" anchor="ctr">
            <a:normAutofit lnSpcReduction="10000"/>
          </a:bodyPr>
          <a:lstStyle/>
          <a:p>
            <a:r>
              <a:rPr lang="en-US" sz="1400" b="0" i="0" dirty="0">
                <a:latin typeface="+mj-lt"/>
              </a:rPr>
              <a:t>If any of the travelers have created vouchers from their Individually Spawned Authorizations, it will be indicated here.</a:t>
            </a:r>
          </a:p>
        </p:txBody>
      </p:sp>
    </p:spTree>
    <p:extLst>
      <p:ext uri="{BB962C8B-B14F-4D97-AF65-F5344CB8AC3E}">
        <p14:creationId xmlns:p14="http://schemas.microsoft.com/office/powerpoint/2010/main" val="38005164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4A5B-F44F-4D82-919A-E9CFAA3CF1EE}"/>
              </a:ext>
            </a:extLst>
          </p:cNvPr>
          <p:cNvSpPr>
            <a:spLocks noGrp="1"/>
          </p:cNvSpPr>
          <p:nvPr>
            <p:ph type="title"/>
          </p:nvPr>
        </p:nvSpPr>
        <p:spPr/>
        <p:txBody>
          <a:bodyPr/>
          <a:lstStyle/>
          <a:p>
            <a:r>
              <a:rPr lang="en-US" dirty="0"/>
              <a:t>Group Authorizations – Group Manifest – Voucher Status</a:t>
            </a:r>
          </a:p>
        </p:txBody>
      </p:sp>
      <p:pic>
        <p:nvPicPr>
          <p:cNvPr id="5" name="Content Placeholder 4">
            <a:extLst>
              <a:ext uri="{FF2B5EF4-FFF2-40B4-BE49-F238E27FC236}">
                <a16:creationId xmlns:a16="http://schemas.microsoft.com/office/drawing/2014/main" id="{BB9BB9C7-38EA-41F7-BCD9-47B2701806DE}"/>
              </a:ext>
            </a:extLst>
          </p:cNvPr>
          <p:cNvPicPr>
            <a:picLocks noGrp="1" noChangeAspect="1"/>
          </p:cNvPicPr>
          <p:nvPr>
            <p:ph idx="1"/>
          </p:nvPr>
        </p:nvPicPr>
        <p:blipFill>
          <a:blip r:embed="rId2"/>
          <a:stretch>
            <a:fillRect/>
          </a:stretch>
        </p:blipFill>
        <p:spPr>
          <a:xfrm>
            <a:off x="1698950" y="1454150"/>
            <a:ext cx="8778225" cy="4873625"/>
          </a:xfrm>
          <a:prstGeom prst="rect">
            <a:avLst/>
          </a:prstGeom>
        </p:spPr>
      </p:pic>
      <p:sp>
        <p:nvSpPr>
          <p:cNvPr id="4" name="Slide Number Placeholder 3">
            <a:extLst>
              <a:ext uri="{FF2B5EF4-FFF2-40B4-BE49-F238E27FC236}">
                <a16:creationId xmlns:a16="http://schemas.microsoft.com/office/drawing/2014/main" id="{C6D74F5F-7607-4DB2-A32C-48A14AF70292}"/>
              </a:ext>
            </a:extLst>
          </p:cNvPr>
          <p:cNvSpPr>
            <a:spLocks noGrp="1"/>
          </p:cNvSpPr>
          <p:nvPr>
            <p:ph type="sldNum" sz="quarter" idx="10"/>
          </p:nvPr>
        </p:nvSpPr>
        <p:spPr/>
        <p:txBody>
          <a:bodyPr/>
          <a:lstStyle/>
          <a:p>
            <a:pPr>
              <a:defRPr/>
            </a:pPr>
            <a:fld id="{7D187A4C-A87B-41AC-8A01-0B3AA42528A5}" type="slidenum">
              <a:rPr lang="en-US" smtClean="0"/>
              <a:pPr>
                <a:defRPr/>
              </a:pPr>
              <a:t>75</a:t>
            </a:fld>
            <a:endParaRPr lang="en-US"/>
          </a:p>
        </p:txBody>
      </p:sp>
      <p:sp>
        <p:nvSpPr>
          <p:cNvPr id="6" name="Arrow: Down 5">
            <a:extLst>
              <a:ext uri="{FF2B5EF4-FFF2-40B4-BE49-F238E27FC236}">
                <a16:creationId xmlns:a16="http://schemas.microsoft.com/office/drawing/2014/main" id="{5D2D83DA-3475-4997-A67D-F091E74704C2}"/>
              </a:ext>
            </a:extLst>
          </p:cNvPr>
          <p:cNvSpPr/>
          <p:nvPr/>
        </p:nvSpPr>
        <p:spPr bwMode="auto">
          <a:xfrm rot="8562993">
            <a:off x="4923227" y="5242496"/>
            <a:ext cx="381000" cy="5334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7" name="TextBox 6">
            <a:extLst>
              <a:ext uri="{FF2B5EF4-FFF2-40B4-BE49-F238E27FC236}">
                <a16:creationId xmlns:a16="http://schemas.microsoft.com/office/drawing/2014/main" id="{431A559C-AFD9-4A45-8EF6-CB111341ED55}"/>
              </a:ext>
            </a:extLst>
          </p:cNvPr>
          <p:cNvSpPr txBox="1"/>
          <p:nvPr/>
        </p:nvSpPr>
        <p:spPr>
          <a:xfrm>
            <a:off x="6477000" y="3048000"/>
            <a:ext cx="2514600" cy="12192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Amendments to Individually Spawned Authorizations can be created and accessed here once the group has been Locked.</a:t>
            </a:r>
          </a:p>
        </p:txBody>
      </p:sp>
      <p:sp>
        <p:nvSpPr>
          <p:cNvPr id="8" name="Arrow: Down 7">
            <a:extLst>
              <a:ext uri="{FF2B5EF4-FFF2-40B4-BE49-F238E27FC236}">
                <a16:creationId xmlns:a16="http://schemas.microsoft.com/office/drawing/2014/main" id="{54C43CD8-E5CB-4744-B768-29B0B3E6E8D9}"/>
              </a:ext>
            </a:extLst>
          </p:cNvPr>
          <p:cNvSpPr/>
          <p:nvPr/>
        </p:nvSpPr>
        <p:spPr bwMode="auto">
          <a:xfrm rot="8562993">
            <a:off x="9989424" y="5318696"/>
            <a:ext cx="381000" cy="5334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471086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549A-954A-48AA-87AE-703630A184DC}"/>
              </a:ext>
            </a:extLst>
          </p:cNvPr>
          <p:cNvSpPr>
            <a:spLocks noGrp="1"/>
          </p:cNvSpPr>
          <p:nvPr>
            <p:ph type="title"/>
          </p:nvPr>
        </p:nvSpPr>
        <p:spPr/>
        <p:txBody>
          <a:bodyPr/>
          <a:lstStyle/>
          <a:p>
            <a:r>
              <a:rPr lang="en-US" dirty="0"/>
              <a:t>Group Authorization – Lock a Group Authorization</a:t>
            </a:r>
          </a:p>
        </p:txBody>
      </p:sp>
      <p:sp>
        <p:nvSpPr>
          <p:cNvPr id="4" name="Slide Number Placeholder 3">
            <a:extLst>
              <a:ext uri="{FF2B5EF4-FFF2-40B4-BE49-F238E27FC236}">
                <a16:creationId xmlns:a16="http://schemas.microsoft.com/office/drawing/2014/main" id="{8F8BF6DF-EC3A-4BBA-91C8-D7CC9ADAA037}"/>
              </a:ext>
            </a:extLst>
          </p:cNvPr>
          <p:cNvSpPr>
            <a:spLocks noGrp="1"/>
          </p:cNvSpPr>
          <p:nvPr>
            <p:ph type="sldNum" sz="quarter" idx="10"/>
          </p:nvPr>
        </p:nvSpPr>
        <p:spPr/>
        <p:txBody>
          <a:bodyPr/>
          <a:lstStyle/>
          <a:p>
            <a:pPr>
              <a:defRPr/>
            </a:pPr>
            <a:fld id="{7D187A4C-A87B-41AC-8A01-0B3AA42528A5}" type="slidenum">
              <a:rPr lang="en-US" smtClean="0"/>
              <a:pPr>
                <a:defRPr/>
              </a:pPr>
              <a:t>76</a:t>
            </a:fld>
            <a:endParaRPr lang="en-US"/>
          </a:p>
        </p:txBody>
      </p:sp>
      <p:sp>
        <p:nvSpPr>
          <p:cNvPr id="5" name="TextBox 4">
            <a:extLst>
              <a:ext uri="{FF2B5EF4-FFF2-40B4-BE49-F238E27FC236}">
                <a16:creationId xmlns:a16="http://schemas.microsoft.com/office/drawing/2014/main" id="{AD31F644-A3A8-48EF-8473-DF3BC76B4D1C}"/>
              </a:ext>
            </a:extLst>
          </p:cNvPr>
          <p:cNvSpPr txBox="1"/>
          <p:nvPr/>
        </p:nvSpPr>
        <p:spPr>
          <a:xfrm>
            <a:off x="914400" y="1828800"/>
            <a:ext cx="2133600" cy="2895600"/>
          </a:xfrm>
          <a:prstGeom prst="rect">
            <a:avLst/>
          </a:prstGeom>
          <a:solidFill>
            <a:schemeClr val="bg1"/>
          </a:solidFill>
          <a:ln>
            <a:solidFill>
              <a:schemeClr val="tx1"/>
            </a:solidFill>
          </a:ln>
        </p:spPr>
        <p:txBody>
          <a:bodyPr wrap="square" rtlCol="0" anchor="t">
            <a:normAutofit/>
          </a:bodyPr>
          <a:lstStyle/>
          <a:p>
            <a:pPr algn="ctr"/>
            <a:r>
              <a:rPr lang="en-US" sz="1400" b="0" i="0" dirty="0">
                <a:latin typeface="+mj-lt"/>
              </a:rPr>
              <a:t>Group Authorization</a:t>
            </a:r>
          </a:p>
          <a:p>
            <a:pPr algn="ctr"/>
            <a:r>
              <a:rPr lang="en-US" sz="1400" b="0" i="0" dirty="0">
                <a:latin typeface="+mj-lt"/>
              </a:rPr>
              <a:t>0O31PX</a:t>
            </a:r>
          </a:p>
          <a:p>
            <a:pPr algn="ctr"/>
            <a:endParaRPr lang="en-US" sz="1400" b="0" i="0" dirty="0">
              <a:latin typeface="+mj-lt"/>
            </a:endParaRPr>
          </a:p>
          <a:p>
            <a:pPr algn="ctr"/>
            <a:r>
              <a:rPr lang="en-US" sz="1400" b="0" i="0" dirty="0">
                <a:latin typeface="+mj-lt"/>
              </a:rPr>
              <a:t>Travelers</a:t>
            </a:r>
          </a:p>
          <a:p>
            <a:pPr algn="ctr"/>
            <a:r>
              <a:rPr lang="en-US" sz="1400" b="0" i="0" dirty="0">
                <a:latin typeface="+mj-lt"/>
              </a:rPr>
              <a:t>Routing List</a:t>
            </a:r>
          </a:p>
          <a:p>
            <a:pPr algn="ctr"/>
            <a:r>
              <a:rPr lang="en-US" sz="1400" b="0" i="0" dirty="0">
                <a:latin typeface="+mj-lt"/>
              </a:rPr>
              <a:t>Expenses</a:t>
            </a:r>
          </a:p>
          <a:p>
            <a:pPr algn="ctr"/>
            <a:r>
              <a:rPr lang="en-US" sz="1400" b="0" i="0" dirty="0">
                <a:latin typeface="+mj-lt"/>
              </a:rPr>
              <a:t>Line(s) of Accounting</a:t>
            </a:r>
          </a:p>
          <a:p>
            <a:pPr algn="ctr"/>
            <a:r>
              <a:rPr lang="en-US" sz="1400" b="0" i="0" dirty="0">
                <a:latin typeface="+mj-lt"/>
              </a:rPr>
              <a:t>Pre-Audit Justifications</a:t>
            </a:r>
          </a:p>
        </p:txBody>
      </p:sp>
      <p:sp>
        <p:nvSpPr>
          <p:cNvPr id="6" name="TextBox 5">
            <a:extLst>
              <a:ext uri="{FF2B5EF4-FFF2-40B4-BE49-F238E27FC236}">
                <a16:creationId xmlns:a16="http://schemas.microsoft.com/office/drawing/2014/main" id="{93B6EE91-60B3-4586-8EAC-E2330B73AD0A}"/>
              </a:ext>
            </a:extLst>
          </p:cNvPr>
          <p:cNvSpPr txBox="1">
            <a:spLocks noChangeAspect="1"/>
          </p:cNvSpPr>
          <p:nvPr/>
        </p:nvSpPr>
        <p:spPr>
          <a:xfrm>
            <a:off x="4343401" y="1819275"/>
            <a:ext cx="945676" cy="1283417"/>
          </a:xfrm>
          <a:prstGeom prst="rect">
            <a:avLst/>
          </a:prstGeom>
          <a:solidFill>
            <a:schemeClr val="bg1"/>
          </a:solidFill>
          <a:ln>
            <a:solidFill>
              <a:schemeClr val="tx1"/>
            </a:solidFill>
          </a:ln>
        </p:spPr>
        <p:txBody>
          <a:bodyPr wrap="square" rtlCol="0" anchor="t">
            <a:normAutofit/>
          </a:bodyPr>
          <a:lstStyle/>
          <a:p>
            <a:pPr algn="ctr"/>
            <a:r>
              <a:rPr lang="en-US" sz="1400" b="0" i="0" dirty="0">
                <a:latin typeface="+mj-lt"/>
              </a:rPr>
              <a:t>Dan</a:t>
            </a:r>
          </a:p>
          <a:p>
            <a:pPr algn="ctr"/>
            <a:r>
              <a:rPr lang="en-US" sz="1400" b="0" i="0" dirty="0">
                <a:latin typeface="+mj-lt"/>
              </a:rPr>
              <a:t>0O31Q2</a:t>
            </a:r>
          </a:p>
        </p:txBody>
      </p:sp>
      <p:sp>
        <p:nvSpPr>
          <p:cNvPr id="7" name="TextBox 6">
            <a:extLst>
              <a:ext uri="{FF2B5EF4-FFF2-40B4-BE49-F238E27FC236}">
                <a16:creationId xmlns:a16="http://schemas.microsoft.com/office/drawing/2014/main" id="{9FE64581-1FB0-425E-BF03-08FB4F91E5FC}"/>
              </a:ext>
            </a:extLst>
          </p:cNvPr>
          <p:cNvSpPr txBox="1">
            <a:spLocks noChangeAspect="1"/>
          </p:cNvSpPr>
          <p:nvPr/>
        </p:nvSpPr>
        <p:spPr>
          <a:xfrm>
            <a:off x="5504882" y="1819275"/>
            <a:ext cx="945676" cy="1283417"/>
          </a:xfrm>
          <a:prstGeom prst="rect">
            <a:avLst/>
          </a:prstGeom>
          <a:solidFill>
            <a:schemeClr val="bg1"/>
          </a:solidFill>
          <a:ln>
            <a:solidFill>
              <a:schemeClr val="tx1"/>
            </a:solidFill>
          </a:ln>
        </p:spPr>
        <p:txBody>
          <a:bodyPr wrap="square" rtlCol="0" anchor="t">
            <a:normAutofit/>
          </a:bodyPr>
          <a:lstStyle/>
          <a:p>
            <a:pPr algn="ctr"/>
            <a:r>
              <a:rPr lang="en-US" sz="1400" b="0" i="0" dirty="0">
                <a:latin typeface="+mj-lt"/>
              </a:rPr>
              <a:t>Erin</a:t>
            </a:r>
          </a:p>
          <a:p>
            <a:pPr algn="ctr"/>
            <a:r>
              <a:rPr lang="en-US" sz="1400" b="0" i="0" dirty="0">
                <a:latin typeface="+mj-lt"/>
              </a:rPr>
              <a:t>0O31Q3</a:t>
            </a:r>
          </a:p>
        </p:txBody>
      </p:sp>
      <p:sp>
        <p:nvSpPr>
          <p:cNvPr id="8" name="TextBox 7">
            <a:extLst>
              <a:ext uri="{FF2B5EF4-FFF2-40B4-BE49-F238E27FC236}">
                <a16:creationId xmlns:a16="http://schemas.microsoft.com/office/drawing/2014/main" id="{B237EFAF-9A0A-4E74-9F50-9CF198E9F2A5}"/>
              </a:ext>
            </a:extLst>
          </p:cNvPr>
          <p:cNvSpPr txBox="1">
            <a:spLocks noChangeAspect="1"/>
          </p:cNvSpPr>
          <p:nvPr/>
        </p:nvSpPr>
        <p:spPr>
          <a:xfrm>
            <a:off x="6666363" y="1819275"/>
            <a:ext cx="945676" cy="1283417"/>
          </a:xfrm>
          <a:prstGeom prst="rect">
            <a:avLst/>
          </a:prstGeom>
          <a:solidFill>
            <a:schemeClr val="bg1"/>
          </a:solidFill>
          <a:ln>
            <a:solidFill>
              <a:schemeClr val="tx1"/>
            </a:solidFill>
          </a:ln>
        </p:spPr>
        <p:txBody>
          <a:bodyPr wrap="square" rtlCol="0" anchor="t">
            <a:normAutofit/>
          </a:bodyPr>
          <a:lstStyle/>
          <a:p>
            <a:pPr algn="ctr"/>
            <a:r>
              <a:rPr lang="en-US" sz="1400" b="0" i="0" dirty="0">
                <a:latin typeface="+mj-lt"/>
              </a:rPr>
              <a:t>Jason</a:t>
            </a:r>
          </a:p>
          <a:p>
            <a:pPr algn="ctr"/>
            <a:r>
              <a:rPr lang="en-US" sz="1400" b="0" i="0" dirty="0">
                <a:latin typeface="+mj-lt"/>
              </a:rPr>
              <a:t>0O31Q1</a:t>
            </a:r>
          </a:p>
        </p:txBody>
      </p:sp>
      <p:sp>
        <p:nvSpPr>
          <p:cNvPr id="9" name="TextBox 8">
            <a:extLst>
              <a:ext uri="{FF2B5EF4-FFF2-40B4-BE49-F238E27FC236}">
                <a16:creationId xmlns:a16="http://schemas.microsoft.com/office/drawing/2014/main" id="{B6DFE213-EFE9-402D-96A5-8B009522D4F7}"/>
              </a:ext>
            </a:extLst>
          </p:cNvPr>
          <p:cNvSpPr txBox="1">
            <a:spLocks noChangeAspect="1"/>
          </p:cNvSpPr>
          <p:nvPr/>
        </p:nvSpPr>
        <p:spPr>
          <a:xfrm>
            <a:off x="7827844" y="1819275"/>
            <a:ext cx="945676" cy="1283417"/>
          </a:xfrm>
          <a:prstGeom prst="rect">
            <a:avLst/>
          </a:prstGeom>
          <a:solidFill>
            <a:schemeClr val="bg1"/>
          </a:solidFill>
          <a:ln>
            <a:solidFill>
              <a:schemeClr val="tx1"/>
            </a:solidFill>
          </a:ln>
        </p:spPr>
        <p:txBody>
          <a:bodyPr wrap="square" rtlCol="0" anchor="t">
            <a:normAutofit/>
          </a:bodyPr>
          <a:lstStyle/>
          <a:p>
            <a:pPr algn="ctr"/>
            <a:r>
              <a:rPr lang="en-US" sz="1400" b="0" i="0" dirty="0">
                <a:latin typeface="+mj-lt"/>
              </a:rPr>
              <a:t>Brandon</a:t>
            </a:r>
          </a:p>
          <a:p>
            <a:pPr algn="ctr"/>
            <a:r>
              <a:rPr lang="en-US" sz="1400" b="0" i="0" dirty="0">
                <a:latin typeface="+mj-lt"/>
              </a:rPr>
              <a:t>0O31Q0</a:t>
            </a:r>
          </a:p>
        </p:txBody>
      </p:sp>
      <p:sp>
        <p:nvSpPr>
          <p:cNvPr id="10" name="TextBox 9">
            <a:extLst>
              <a:ext uri="{FF2B5EF4-FFF2-40B4-BE49-F238E27FC236}">
                <a16:creationId xmlns:a16="http://schemas.microsoft.com/office/drawing/2014/main" id="{84B695E6-B68A-46DE-8F2D-D079F6BE05BA}"/>
              </a:ext>
            </a:extLst>
          </p:cNvPr>
          <p:cNvSpPr txBox="1">
            <a:spLocks noChangeAspect="1"/>
          </p:cNvSpPr>
          <p:nvPr/>
        </p:nvSpPr>
        <p:spPr>
          <a:xfrm>
            <a:off x="8989325" y="1819275"/>
            <a:ext cx="945676" cy="1283417"/>
          </a:xfrm>
          <a:prstGeom prst="rect">
            <a:avLst/>
          </a:prstGeom>
          <a:solidFill>
            <a:schemeClr val="bg1"/>
          </a:solidFill>
          <a:ln>
            <a:solidFill>
              <a:schemeClr val="tx1"/>
            </a:solidFill>
          </a:ln>
        </p:spPr>
        <p:txBody>
          <a:bodyPr wrap="square" rtlCol="0" anchor="t">
            <a:normAutofit/>
          </a:bodyPr>
          <a:lstStyle/>
          <a:p>
            <a:pPr algn="ctr"/>
            <a:r>
              <a:rPr lang="en-US" sz="1400" b="0" i="0" dirty="0">
                <a:latin typeface="+mj-lt"/>
              </a:rPr>
              <a:t>Kim</a:t>
            </a:r>
          </a:p>
          <a:p>
            <a:pPr algn="ctr"/>
            <a:r>
              <a:rPr lang="en-US" sz="1400" b="0" i="0" dirty="0">
                <a:latin typeface="+mj-lt"/>
              </a:rPr>
              <a:t>0O31PY</a:t>
            </a:r>
          </a:p>
        </p:txBody>
      </p:sp>
      <p:sp>
        <p:nvSpPr>
          <p:cNvPr id="11" name="TextBox 10">
            <a:extLst>
              <a:ext uri="{FF2B5EF4-FFF2-40B4-BE49-F238E27FC236}">
                <a16:creationId xmlns:a16="http://schemas.microsoft.com/office/drawing/2014/main" id="{A74CD856-60DF-4F25-BFE1-D9B93AB4B74D}"/>
              </a:ext>
            </a:extLst>
          </p:cNvPr>
          <p:cNvSpPr txBox="1">
            <a:spLocks noChangeAspect="1"/>
          </p:cNvSpPr>
          <p:nvPr/>
        </p:nvSpPr>
        <p:spPr>
          <a:xfrm>
            <a:off x="10150807" y="1819275"/>
            <a:ext cx="945676" cy="1283417"/>
          </a:xfrm>
          <a:prstGeom prst="rect">
            <a:avLst/>
          </a:prstGeom>
          <a:solidFill>
            <a:schemeClr val="bg1"/>
          </a:solidFill>
          <a:ln>
            <a:solidFill>
              <a:schemeClr val="tx1"/>
            </a:solidFill>
          </a:ln>
        </p:spPr>
        <p:txBody>
          <a:bodyPr wrap="square" rtlCol="0" anchor="t">
            <a:normAutofit/>
          </a:bodyPr>
          <a:lstStyle/>
          <a:p>
            <a:pPr algn="ctr"/>
            <a:r>
              <a:rPr lang="en-US" sz="1400" b="0" i="0" dirty="0">
                <a:latin typeface="+mj-lt"/>
              </a:rPr>
              <a:t>Greg</a:t>
            </a:r>
          </a:p>
          <a:p>
            <a:pPr algn="ctr"/>
            <a:r>
              <a:rPr lang="en-US" sz="1400" b="0" i="0" dirty="0">
                <a:latin typeface="+mj-lt"/>
              </a:rPr>
              <a:t>0O31PZ</a:t>
            </a:r>
          </a:p>
        </p:txBody>
      </p:sp>
      <p:pic>
        <p:nvPicPr>
          <p:cNvPr id="2050" name="Picture 2" descr="Related image">
            <a:extLst>
              <a:ext uri="{FF2B5EF4-FFF2-40B4-BE49-F238E27FC236}">
                <a16:creationId xmlns:a16="http://schemas.microsoft.com/office/drawing/2014/main" id="{520BE2AD-FA21-465D-97D0-FC5D72D4F0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9062" y="2621525"/>
            <a:ext cx="514351" cy="514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7496CD2-B166-4A44-879D-7C05E149C181}"/>
              </a:ext>
            </a:extLst>
          </p:cNvPr>
          <p:cNvPicPr>
            <a:picLocks noChangeAspect="1"/>
          </p:cNvPicPr>
          <p:nvPr/>
        </p:nvPicPr>
        <p:blipFill>
          <a:blip r:embed="rId3"/>
          <a:stretch>
            <a:fillRect/>
          </a:stretch>
        </p:blipFill>
        <p:spPr>
          <a:xfrm>
            <a:off x="1426973" y="3555186"/>
            <a:ext cx="1108454" cy="1108454"/>
          </a:xfrm>
          <a:prstGeom prst="rect">
            <a:avLst/>
          </a:prstGeom>
        </p:spPr>
      </p:pic>
      <p:sp>
        <p:nvSpPr>
          <p:cNvPr id="32" name="TextBox 31">
            <a:extLst>
              <a:ext uri="{FF2B5EF4-FFF2-40B4-BE49-F238E27FC236}">
                <a16:creationId xmlns:a16="http://schemas.microsoft.com/office/drawing/2014/main" id="{AB58780F-1C2F-4559-B04C-E0DA7BD9A35A}"/>
              </a:ext>
            </a:extLst>
          </p:cNvPr>
          <p:cNvSpPr txBox="1"/>
          <p:nvPr/>
        </p:nvSpPr>
        <p:spPr>
          <a:xfrm>
            <a:off x="4157325" y="3419475"/>
            <a:ext cx="6958208" cy="30480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“Locking” is an important concept for group authorizations, though it’s one that doesn’t affect any other DTS document type. </a:t>
            </a:r>
          </a:p>
          <a:p>
            <a:endParaRPr lang="en-US" sz="1400" b="0" i="0" dirty="0">
              <a:latin typeface="+mj-lt"/>
            </a:endParaRPr>
          </a:p>
          <a:p>
            <a:r>
              <a:rPr lang="en-US" sz="1400" b="0" i="0" dirty="0">
                <a:latin typeface="+mj-lt"/>
              </a:rPr>
              <a:t>Locking happens in two ways:</a:t>
            </a:r>
          </a:p>
          <a:p>
            <a:pPr marL="800100" lvl="1" indent="-342900">
              <a:buFont typeface="+mj-lt"/>
              <a:buAutoNum type="arabicPeriod"/>
            </a:pPr>
            <a:r>
              <a:rPr lang="en-US" sz="1400" i="0" u="sng" dirty="0">
                <a:latin typeface="+mj-lt"/>
              </a:rPr>
              <a:t>Manually</a:t>
            </a:r>
            <a:r>
              <a:rPr lang="en-US" sz="1400" b="0" i="0" dirty="0">
                <a:latin typeface="+mj-lt"/>
              </a:rPr>
              <a:t>: You can manually lock the group authorization any time after the AO approves it by selecting Lock Group Auth</a:t>
            </a:r>
          </a:p>
          <a:p>
            <a:pPr marL="800100" lvl="1" indent="-342900">
              <a:buFont typeface="+mj-lt"/>
              <a:buAutoNum type="arabicPeriod"/>
            </a:pPr>
            <a:r>
              <a:rPr lang="en-US" sz="1400" i="0" u="sng" dirty="0">
                <a:latin typeface="+mj-lt"/>
              </a:rPr>
              <a:t>Automatically</a:t>
            </a:r>
            <a:r>
              <a:rPr lang="en-US" sz="1400" b="0" i="0" dirty="0">
                <a:latin typeface="+mj-lt"/>
              </a:rPr>
              <a:t>: DTS automatically locks the group authorization three days after the trip end date if you have not locked it already</a:t>
            </a:r>
          </a:p>
          <a:p>
            <a:endParaRPr lang="en-US" sz="1400" b="0" i="0" dirty="0">
              <a:latin typeface="+mj-lt"/>
            </a:endParaRPr>
          </a:p>
          <a:p>
            <a:r>
              <a:rPr lang="en-US" sz="1400" b="0" i="0" dirty="0">
                <a:latin typeface="+mj-lt"/>
              </a:rPr>
              <a:t>When the group authorization is locked DTS makes the individual authorizations editable, so travelers can update their own authorizations and create vouchers. </a:t>
            </a:r>
          </a:p>
          <a:p>
            <a:endParaRPr lang="en-US" sz="1400" b="0" i="0" dirty="0">
              <a:latin typeface="+mj-lt"/>
            </a:endParaRPr>
          </a:p>
          <a:p>
            <a:r>
              <a:rPr lang="en-US" sz="1400" b="0" i="0" dirty="0">
                <a:latin typeface="+mj-lt"/>
              </a:rPr>
              <a:t>After locking, the group authorization is permanently non-editable.</a:t>
            </a:r>
          </a:p>
        </p:txBody>
      </p:sp>
      <p:pic>
        <p:nvPicPr>
          <p:cNvPr id="28" name="Picture 2" descr="Related image">
            <a:extLst>
              <a:ext uri="{FF2B5EF4-FFF2-40B4-BE49-F238E27FC236}">
                <a16:creationId xmlns:a16="http://schemas.microsoft.com/office/drawing/2014/main" id="{C7D27BDF-7954-445B-81B7-008F55BFFE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0543" y="2610924"/>
            <a:ext cx="514351" cy="51435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elated image">
            <a:extLst>
              <a:ext uri="{FF2B5EF4-FFF2-40B4-BE49-F238E27FC236}">
                <a16:creationId xmlns:a16="http://schemas.microsoft.com/office/drawing/2014/main" id="{BF845DB1-C8CB-41EF-A74B-E130E52D17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2024" y="2621525"/>
            <a:ext cx="514351" cy="51435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Related image">
            <a:extLst>
              <a:ext uri="{FF2B5EF4-FFF2-40B4-BE49-F238E27FC236}">
                <a16:creationId xmlns:a16="http://schemas.microsoft.com/office/drawing/2014/main" id="{A77BE328-DED8-4F8A-B3B1-FF218838E8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3505" y="2610924"/>
            <a:ext cx="514351" cy="51435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Related image">
            <a:extLst>
              <a:ext uri="{FF2B5EF4-FFF2-40B4-BE49-F238E27FC236}">
                <a16:creationId xmlns:a16="http://schemas.microsoft.com/office/drawing/2014/main" id="{90F7B80E-4FFE-442A-B79A-CF32FF0054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9393" y="2621525"/>
            <a:ext cx="514351" cy="51435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Related image">
            <a:extLst>
              <a:ext uri="{FF2B5EF4-FFF2-40B4-BE49-F238E27FC236}">
                <a16:creationId xmlns:a16="http://schemas.microsoft.com/office/drawing/2014/main" id="{37696403-7DEC-4E33-B9EA-4E5DA4E3A4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6469" y="2621525"/>
            <a:ext cx="514351" cy="51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337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7A07-0ACB-4386-8C0B-9FC51DAF07EE}"/>
              </a:ext>
            </a:extLst>
          </p:cNvPr>
          <p:cNvSpPr>
            <a:spLocks noGrp="1"/>
          </p:cNvSpPr>
          <p:nvPr>
            <p:ph type="title"/>
          </p:nvPr>
        </p:nvSpPr>
        <p:spPr/>
        <p:txBody>
          <a:bodyPr/>
          <a:lstStyle/>
          <a:p>
            <a:r>
              <a:rPr lang="en-US" dirty="0"/>
              <a:t>Group Authorization – Lock a Group Authorization</a:t>
            </a:r>
          </a:p>
        </p:txBody>
      </p:sp>
      <p:sp>
        <p:nvSpPr>
          <p:cNvPr id="4" name="Slide Number Placeholder 3">
            <a:extLst>
              <a:ext uri="{FF2B5EF4-FFF2-40B4-BE49-F238E27FC236}">
                <a16:creationId xmlns:a16="http://schemas.microsoft.com/office/drawing/2014/main" id="{9DC6B0AE-8CF2-4699-B2D6-B0D6170A5E3A}"/>
              </a:ext>
            </a:extLst>
          </p:cNvPr>
          <p:cNvSpPr>
            <a:spLocks noGrp="1"/>
          </p:cNvSpPr>
          <p:nvPr>
            <p:ph type="sldNum" sz="quarter" idx="10"/>
          </p:nvPr>
        </p:nvSpPr>
        <p:spPr/>
        <p:txBody>
          <a:bodyPr/>
          <a:lstStyle/>
          <a:p>
            <a:pPr>
              <a:defRPr/>
            </a:pPr>
            <a:fld id="{7D187A4C-A87B-41AC-8A01-0B3AA42528A5}" type="slidenum">
              <a:rPr lang="en-US" smtClean="0"/>
              <a:pPr>
                <a:defRPr/>
              </a:pPr>
              <a:t>77</a:t>
            </a:fld>
            <a:endParaRPr lang="en-US"/>
          </a:p>
        </p:txBody>
      </p:sp>
      <p:pic>
        <p:nvPicPr>
          <p:cNvPr id="7" name="Content Placeholder 6">
            <a:extLst>
              <a:ext uri="{FF2B5EF4-FFF2-40B4-BE49-F238E27FC236}">
                <a16:creationId xmlns:a16="http://schemas.microsoft.com/office/drawing/2014/main" id="{B63949AB-730F-4853-8265-150679887CE6}"/>
              </a:ext>
            </a:extLst>
          </p:cNvPr>
          <p:cNvPicPr>
            <a:picLocks noGrp="1" noChangeAspect="1"/>
          </p:cNvPicPr>
          <p:nvPr>
            <p:ph idx="1"/>
          </p:nvPr>
        </p:nvPicPr>
        <p:blipFill>
          <a:blip r:embed="rId2"/>
          <a:stretch>
            <a:fillRect/>
          </a:stretch>
        </p:blipFill>
        <p:spPr>
          <a:xfrm>
            <a:off x="1266825" y="1752600"/>
            <a:ext cx="9658350" cy="2152650"/>
          </a:xfrm>
          <a:prstGeom prst="rect">
            <a:avLst/>
          </a:prstGeom>
        </p:spPr>
      </p:pic>
      <p:pic>
        <p:nvPicPr>
          <p:cNvPr id="8" name="Content Placeholder 4">
            <a:extLst>
              <a:ext uri="{FF2B5EF4-FFF2-40B4-BE49-F238E27FC236}">
                <a16:creationId xmlns:a16="http://schemas.microsoft.com/office/drawing/2014/main" id="{04943E82-D2B2-4B0B-BE00-47295AAAF13F}"/>
              </a:ext>
            </a:extLst>
          </p:cNvPr>
          <p:cNvPicPr>
            <a:picLocks noChangeAspect="1"/>
          </p:cNvPicPr>
          <p:nvPr/>
        </p:nvPicPr>
        <p:blipFill>
          <a:blip r:embed="rId3"/>
          <a:stretch>
            <a:fillRect/>
          </a:stretch>
        </p:blipFill>
        <p:spPr bwMode="auto">
          <a:xfrm>
            <a:off x="2347912" y="4343400"/>
            <a:ext cx="7496175" cy="1838325"/>
          </a:xfrm>
          <a:prstGeom prst="rect">
            <a:avLst/>
          </a:prstGeom>
          <a:noFill/>
          <a:ln w="9525">
            <a:noFill/>
            <a:miter lim="800000"/>
            <a:headEnd/>
            <a:tailEnd/>
          </a:ln>
        </p:spPr>
      </p:pic>
      <p:sp>
        <p:nvSpPr>
          <p:cNvPr id="9" name="Arrow: Down 8">
            <a:extLst>
              <a:ext uri="{FF2B5EF4-FFF2-40B4-BE49-F238E27FC236}">
                <a16:creationId xmlns:a16="http://schemas.microsoft.com/office/drawing/2014/main" id="{0FBEEBC2-1B12-4E8B-8ABE-9D869B0B7AD4}"/>
              </a:ext>
            </a:extLst>
          </p:cNvPr>
          <p:cNvSpPr/>
          <p:nvPr/>
        </p:nvSpPr>
        <p:spPr bwMode="auto">
          <a:xfrm>
            <a:off x="5600699" y="3714750"/>
            <a:ext cx="533400" cy="7620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0017090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855E-2097-4C22-8545-A3CF4690A0FF}"/>
              </a:ext>
            </a:extLst>
          </p:cNvPr>
          <p:cNvSpPr>
            <a:spLocks noGrp="1"/>
          </p:cNvSpPr>
          <p:nvPr>
            <p:ph type="title"/>
          </p:nvPr>
        </p:nvSpPr>
        <p:spPr/>
        <p:txBody>
          <a:bodyPr/>
          <a:lstStyle/>
          <a:p>
            <a:r>
              <a:rPr lang="en-US" dirty="0"/>
              <a:t>Group Authorization – Lock a Group Authorization</a:t>
            </a:r>
          </a:p>
        </p:txBody>
      </p:sp>
      <p:pic>
        <p:nvPicPr>
          <p:cNvPr id="5" name="Content Placeholder 4">
            <a:extLst>
              <a:ext uri="{FF2B5EF4-FFF2-40B4-BE49-F238E27FC236}">
                <a16:creationId xmlns:a16="http://schemas.microsoft.com/office/drawing/2014/main" id="{FD4B375E-C707-4769-AC10-38C5B04E3333}"/>
              </a:ext>
            </a:extLst>
          </p:cNvPr>
          <p:cNvPicPr>
            <a:picLocks noGrp="1" noChangeAspect="1"/>
          </p:cNvPicPr>
          <p:nvPr>
            <p:ph idx="1"/>
          </p:nvPr>
        </p:nvPicPr>
        <p:blipFill>
          <a:blip r:embed="rId2"/>
          <a:stretch>
            <a:fillRect/>
          </a:stretch>
        </p:blipFill>
        <p:spPr>
          <a:xfrm>
            <a:off x="987865" y="1454150"/>
            <a:ext cx="10200395" cy="4873625"/>
          </a:xfrm>
          <a:prstGeom prst="rect">
            <a:avLst/>
          </a:prstGeom>
        </p:spPr>
      </p:pic>
      <p:sp>
        <p:nvSpPr>
          <p:cNvPr id="4" name="Slide Number Placeholder 3">
            <a:extLst>
              <a:ext uri="{FF2B5EF4-FFF2-40B4-BE49-F238E27FC236}">
                <a16:creationId xmlns:a16="http://schemas.microsoft.com/office/drawing/2014/main" id="{CFBA59DE-003B-4976-8058-E5A57B163046}"/>
              </a:ext>
            </a:extLst>
          </p:cNvPr>
          <p:cNvSpPr>
            <a:spLocks noGrp="1"/>
          </p:cNvSpPr>
          <p:nvPr>
            <p:ph type="sldNum" sz="quarter" idx="10"/>
          </p:nvPr>
        </p:nvSpPr>
        <p:spPr/>
        <p:txBody>
          <a:bodyPr/>
          <a:lstStyle/>
          <a:p>
            <a:pPr>
              <a:defRPr/>
            </a:pPr>
            <a:fld id="{7D187A4C-A87B-41AC-8A01-0B3AA42528A5}" type="slidenum">
              <a:rPr lang="en-US" smtClean="0"/>
              <a:pPr>
                <a:defRPr/>
              </a:pPr>
              <a:t>78</a:t>
            </a:fld>
            <a:endParaRPr lang="en-US"/>
          </a:p>
        </p:txBody>
      </p:sp>
      <p:sp>
        <p:nvSpPr>
          <p:cNvPr id="6" name="Rectangle 5">
            <a:extLst>
              <a:ext uri="{FF2B5EF4-FFF2-40B4-BE49-F238E27FC236}">
                <a16:creationId xmlns:a16="http://schemas.microsoft.com/office/drawing/2014/main" id="{4E37C04E-956A-4EF2-8B56-3695CAAA7790}"/>
              </a:ext>
            </a:extLst>
          </p:cNvPr>
          <p:cNvSpPr/>
          <p:nvPr/>
        </p:nvSpPr>
        <p:spPr bwMode="auto">
          <a:xfrm>
            <a:off x="6477000" y="3962400"/>
            <a:ext cx="609600" cy="457200"/>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7" name="TextBox 6">
            <a:extLst>
              <a:ext uri="{FF2B5EF4-FFF2-40B4-BE49-F238E27FC236}">
                <a16:creationId xmlns:a16="http://schemas.microsoft.com/office/drawing/2014/main" id="{444443A9-A1A1-4669-A6FC-3EAA05436DF2}"/>
              </a:ext>
            </a:extLst>
          </p:cNvPr>
          <p:cNvSpPr txBox="1"/>
          <p:nvPr/>
        </p:nvSpPr>
        <p:spPr>
          <a:xfrm>
            <a:off x="165540" y="3043238"/>
            <a:ext cx="2209800" cy="1071562"/>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Once a Group Authorization is locked, it will be indicated by a special icon.</a:t>
            </a:r>
          </a:p>
        </p:txBody>
      </p:sp>
    </p:spTree>
    <p:extLst>
      <p:ext uri="{BB962C8B-B14F-4D97-AF65-F5344CB8AC3E}">
        <p14:creationId xmlns:p14="http://schemas.microsoft.com/office/powerpoint/2010/main" val="26045907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781C-1D30-4A8B-8E82-76F042CC983B}"/>
              </a:ext>
            </a:extLst>
          </p:cNvPr>
          <p:cNvSpPr>
            <a:spLocks noGrp="1"/>
          </p:cNvSpPr>
          <p:nvPr>
            <p:ph type="title"/>
          </p:nvPr>
        </p:nvSpPr>
        <p:spPr/>
        <p:txBody>
          <a:bodyPr/>
          <a:lstStyle/>
          <a:p>
            <a:r>
              <a:rPr lang="en-US" dirty="0"/>
              <a:t>Group Authorization – Lock a Group Authorization</a:t>
            </a:r>
          </a:p>
        </p:txBody>
      </p:sp>
      <p:pic>
        <p:nvPicPr>
          <p:cNvPr id="5" name="Content Placeholder 4">
            <a:extLst>
              <a:ext uri="{FF2B5EF4-FFF2-40B4-BE49-F238E27FC236}">
                <a16:creationId xmlns:a16="http://schemas.microsoft.com/office/drawing/2014/main" id="{EA2D01E1-B19F-4352-A966-7316438AB5D4}"/>
              </a:ext>
            </a:extLst>
          </p:cNvPr>
          <p:cNvPicPr>
            <a:picLocks noGrp="1" noChangeAspect="1"/>
          </p:cNvPicPr>
          <p:nvPr>
            <p:ph idx="1"/>
          </p:nvPr>
        </p:nvPicPr>
        <p:blipFill>
          <a:blip r:embed="rId2"/>
          <a:stretch>
            <a:fillRect/>
          </a:stretch>
        </p:blipFill>
        <p:spPr>
          <a:xfrm>
            <a:off x="844550" y="1771650"/>
            <a:ext cx="10487025" cy="4238625"/>
          </a:xfrm>
          <a:prstGeom prst="rect">
            <a:avLst/>
          </a:prstGeom>
        </p:spPr>
      </p:pic>
      <p:sp>
        <p:nvSpPr>
          <p:cNvPr id="4" name="Slide Number Placeholder 3">
            <a:extLst>
              <a:ext uri="{FF2B5EF4-FFF2-40B4-BE49-F238E27FC236}">
                <a16:creationId xmlns:a16="http://schemas.microsoft.com/office/drawing/2014/main" id="{BD5E7D39-F825-4D84-B736-3CB0A99839D9}"/>
              </a:ext>
            </a:extLst>
          </p:cNvPr>
          <p:cNvSpPr>
            <a:spLocks noGrp="1"/>
          </p:cNvSpPr>
          <p:nvPr>
            <p:ph type="sldNum" sz="quarter" idx="10"/>
          </p:nvPr>
        </p:nvSpPr>
        <p:spPr/>
        <p:txBody>
          <a:bodyPr/>
          <a:lstStyle/>
          <a:p>
            <a:pPr>
              <a:defRPr/>
            </a:pPr>
            <a:fld id="{7D187A4C-A87B-41AC-8A01-0B3AA42528A5}" type="slidenum">
              <a:rPr lang="en-US" smtClean="0"/>
              <a:pPr>
                <a:defRPr/>
              </a:pPr>
              <a:t>79</a:t>
            </a:fld>
            <a:endParaRPr lang="en-US"/>
          </a:p>
        </p:txBody>
      </p:sp>
      <p:sp>
        <p:nvSpPr>
          <p:cNvPr id="6" name="Arrow: Right 5">
            <a:extLst>
              <a:ext uri="{FF2B5EF4-FFF2-40B4-BE49-F238E27FC236}">
                <a16:creationId xmlns:a16="http://schemas.microsoft.com/office/drawing/2014/main" id="{157D74BA-1176-4BDB-B9D0-514CC103B85A}"/>
              </a:ext>
            </a:extLst>
          </p:cNvPr>
          <p:cNvSpPr/>
          <p:nvPr/>
        </p:nvSpPr>
        <p:spPr bwMode="auto">
          <a:xfrm>
            <a:off x="8610600" y="4724400"/>
            <a:ext cx="762000" cy="381000"/>
          </a:xfrm>
          <a:prstGeom prst="right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8" name="TextBox 7">
            <a:extLst>
              <a:ext uri="{FF2B5EF4-FFF2-40B4-BE49-F238E27FC236}">
                <a16:creationId xmlns:a16="http://schemas.microsoft.com/office/drawing/2014/main" id="{ADB34175-9D49-4E75-BCD4-7576EE953F4B}"/>
              </a:ext>
            </a:extLst>
          </p:cNvPr>
          <p:cNvSpPr txBox="1"/>
          <p:nvPr/>
        </p:nvSpPr>
        <p:spPr>
          <a:xfrm>
            <a:off x="190499" y="4033838"/>
            <a:ext cx="2209800" cy="1071562"/>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Each Individually Spawned Authorization will be unlocked.</a:t>
            </a:r>
          </a:p>
        </p:txBody>
      </p:sp>
    </p:spTree>
    <p:extLst>
      <p:ext uri="{BB962C8B-B14F-4D97-AF65-F5344CB8AC3E}">
        <p14:creationId xmlns:p14="http://schemas.microsoft.com/office/powerpoint/2010/main" val="207613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4D78-B5F1-430B-9513-2DC288E028C7}"/>
              </a:ext>
            </a:extLst>
          </p:cNvPr>
          <p:cNvSpPr>
            <a:spLocks noGrp="1"/>
          </p:cNvSpPr>
          <p:nvPr>
            <p:ph type="title"/>
          </p:nvPr>
        </p:nvSpPr>
        <p:spPr/>
        <p:txBody>
          <a:bodyPr/>
          <a:lstStyle/>
          <a:p>
            <a:r>
              <a:rPr lang="en-US" dirty="0"/>
              <a:t>Group Authorizations</a:t>
            </a:r>
          </a:p>
        </p:txBody>
      </p:sp>
      <p:sp>
        <p:nvSpPr>
          <p:cNvPr id="3" name="Content Placeholder 2">
            <a:extLst>
              <a:ext uri="{FF2B5EF4-FFF2-40B4-BE49-F238E27FC236}">
                <a16:creationId xmlns:a16="http://schemas.microsoft.com/office/drawing/2014/main" id="{49AB6FDE-520D-4628-8061-A82287985669}"/>
              </a:ext>
            </a:extLst>
          </p:cNvPr>
          <p:cNvSpPr>
            <a:spLocks noGrp="1"/>
          </p:cNvSpPr>
          <p:nvPr>
            <p:ph idx="1"/>
          </p:nvPr>
        </p:nvSpPr>
        <p:spPr/>
        <p:txBody>
          <a:bodyPr/>
          <a:lstStyle/>
          <a:p>
            <a:r>
              <a:rPr lang="en-US" dirty="0"/>
              <a:t>To save time when two or more people travel together to the same TDY location, you can create a single document, a group authorization, to capture travel details common to all group travelers. </a:t>
            </a:r>
          </a:p>
          <a:p>
            <a:endParaRPr lang="en-US" dirty="0"/>
          </a:p>
          <a:p>
            <a:r>
              <a:rPr lang="en-US" dirty="0"/>
              <a:t>Later, DTS splits the group authorization into individual authorizations, which each traveler can edit to enter details unique to their own trip. </a:t>
            </a:r>
          </a:p>
          <a:p>
            <a:endParaRPr lang="en-US" dirty="0"/>
          </a:p>
          <a:p>
            <a:r>
              <a:rPr lang="en-US" dirty="0"/>
              <a:t>After travel, each traveler creates and submits a voucher to claim reimbursement for the expenses they incurred and payment for the allowances they earned.</a:t>
            </a:r>
          </a:p>
        </p:txBody>
      </p:sp>
      <p:sp>
        <p:nvSpPr>
          <p:cNvPr id="4" name="Slide Number Placeholder 3">
            <a:extLst>
              <a:ext uri="{FF2B5EF4-FFF2-40B4-BE49-F238E27FC236}">
                <a16:creationId xmlns:a16="http://schemas.microsoft.com/office/drawing/2014/main" id="{7330B54A-222F-43A3-B9A7-A8A227A5D82A}"/>
              </a:ext>
            </a:extLst>
          </p:cNvPr>
          <p:cNvSpPr>
            <a:spLocks noGrp="1"/>
          </p:cNvSpPr>
          <p:nvPr>
            <p:ph type="sldNum" sz="quarter" idx="10"/>
          </p:nvPr>
        </p:nvSpPr>
        <p:spPr/>
        <p:txBody>
          <a:bodyPr/>
          <a:lstStyle/>
          <a:p>
            <a:pPr>
              <a:defRPr/>
            </a:pPr>
            <a:fld id="{7D187A4C-A87B-41AC-8A01-0B3AA42528A5}" type="slidenum">
              <a:rPr lang="en-US" smtClean="0"/>
              <a:pPr>
                <a:defRPr/>
              </a:pPr>
              <a:t>8</a:t>
            </a:fld>
            <a:endParaRPr lang="en-US"/>
          </a:p>
        </p:txBody>
      </p:sp>
    </p:spTree>
    <p:extLst>
      <p:ext uri="{BB962C8B-B14F-4D97-AF65-F5344CB8AC3E}">
        <p14:creationId xmlns:p14="http://schemas.microsoft.com/office/powerpoint/2010/main" val="28316163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82230-994B-4712-A8A9-026D77E5E1C4}"/>
              </a:ext>
            </a:extLst>
          </p:cNvPr>
          <p:cNvSpPr>
            <a:spLocks noGrp="1"/>
          </p:cNvSpPr>
          <p:nvPr>
            <p:ph type="title"/>
          </p:nvPr>
        </p:nvSpPr>
        <p:spPr/>
        <p:txBody>
          <a:bodyPr/>
          <a:lstStyle/>
          <a:p>
            <a:r>
              <a:rPr lang="en-US" dirty="0"/>
              <a:t>Resources</a:t>
            </a:r>
          </a:p>
        </p:txBody>
      </p:sp>
      <p:sp>
        <p:nvSpPr>
          <p:cNvPr id="7" name="Content Placeholder 6">
            <a:extLst>
              <a:ext uri="{FF2B5EF4-FFF2-40B4-BE49-F238E27FC236}">
                <a16:creationId xmlns:a16="http://schemas.microsoft.com/office/drawing/2014/main" id="{55664A00-5B3C-46BA-A674-6456443A5D75}"/>
              </a:ext>
            </a:extLst>
          </p:cNvPr>
          <p:cNvSpPr>
            <a:spLocks noGrp="1"/>
          </p:cNvSpPr>
          <p:nvPr>
            <p:ph idx="1"/>
          </p:nvPr>
        </p:nvSpPr>
        <p:spPr/>
        <p:txBody>
          <a:bodyPr/>
          <a:lstStyle/>
          <a:p>
            <a:r>
              <a:rPr lang="en-US" sz="2000" dirty="0"/>
              <a:t>DTS Guide Chapter 5 – Group Authorizations</a:t>
            </a:r>
          </a:p>
          <a:p>
            <a:pPr lvl="1"/>
            <a:r>
              <a:rPr lang="en-US" sz="1800" dirty="0">
                <a:hlinkClick r:id="rId3"/>
              </a:rPr>
              <a:t>https://www.defensetravel.dod.mil/Docs/DTS_Guide_5_Group_Authorization.pdf</a:t>
            </a:r>
            <a:endParaRPr lang="en-US" sz="1800" dirty="0"/>
          </a:p>
          <a:p>
            <a:endParaRPr lang="en-US" sz="2000" dirty="0"/>
          </a:p>
          <a:p>
            <a:r>
              <a:rPr lang="en-US" sz="2000" dirty="0"/>
              <a:t>You can contact the Travel Assistance Center (TAC) via:</a:t>
            </a:r>
          </a:p>
          <a:p>
            <a:pPr lvl="1"/>
            <a:r>
              <a:rPr lang="en-US" sz="1800" dirty="0"/>
              <a:t>Phone 888-Help1Go (888-435-7146)</a:t>
            </a:r>
          </a:p>
          <a:p>
            <a:pPr lvl="1"/>
            <a:r>
              <a:rPr lang="en-US" sz="1800" dirty="0"/>
              <a:t>Web (</a:t>
            </a:r>
            <a:r>
              <a:rPr lang="en-US" sz="1800" dirty="0">
                <a:hlinkClick r:id="rId4"/>
              </a:rPr>
              <a:t>https://www.defensetravel.dod.mil/passport/</a:t>
            </a:r>
            <a:r>
              <a:rPr lang="en-US" sz="1800" dirty="0"/>
              <a:t>)</a:t>
            </a:r>
          </a:p>
          <a:p>
            <a:pPr lvl="1"/>
            <a:endParaRPr lang="en-US" sz="2000" dirty="0"/>
          </a:p>
          <a:p>
            <a:endParaRPr lang="en-US" sz="2000" dirty="0"/>
          </a:p>
          <a:p>
            <a:endParaRPr lang="en-US" dirty="0"/>
          </a:p>
        </p:txBody>
      </p:sp>
      <p:sp>
        <p:nvSpPr>
          <p:cNvPr id="6" name="Slide Number Placeholder 3">
            <a:extLst>
              <a:ext uri="{FF2B5EF4-FFF2-40B4-BE49-F238E27FC236}">
                <a16:creationId xmlns:a16="http://schemas.microsoft.com/office/drawing/2014/main" id="{CA60408B-662C-47F5-8F52-D4FDA5F1EE14}"/>
              </a:ext>
            </a:extLst>
          </p:cNvPr>
          <p:cNvSpPr>
            <a:spLocks noGrp="1"/>
          </p:cNvSpPr>
          <p:nvPr>
            <p:ph type="sldNum" sz="quarter" idx="10"/>
          </p:nvPr>
        </p:nvSpPr>
        <p:spPr/>
        <p:txBody>
          <a:bodyPr/>
          <a:lstStyle/>
          <a:p>
            <a:pPr>
              <a:defRPr/>
            </a:pPr>
            <a:fld id="{F57B2C23-782C-452B-ABE2-F99DA25C02F9}" type="slidenum">
              <a:rPr lang="en-US" smtClean="0"/>
              <a:pPr>
                <a:defRPr/>
              </a:pPr>
              <a:t>80</a:t>
            </a:fld>
            <a:endParaRPr lang="en-US" dirty="0"/>
          </a:p>
        </p:txBody>
      </p:sp>
    </p:spTree>
    <p:extLst>
      <p:ext uri="{BB962C8B-B14F-4D97-AF65-F5344CB8AC3E}">
        <p14:creationId xmlns:p14="http://schemas.microsoft.com/office/powerpoint/2010/main" val="14327383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0" dirty="0">
                <a:latin typeface="Arial" pitchFamily="34" charset="0"/>
              </a:rPr>
              <a:t>Questions</a:t>
            </a:r>
            <a:endParaRPr lang="en-US" dirty="0"/>
          </a:p>
        </p:txBody>
      </p:sp>
      <p:sp>
        <p:nvSpPr>
          <p:cNvPr id="6" name="Content Placeholder 5"/>
          <p:cNvSpPr>
            <a:spLocks noGrp="1"/>
          </p:cNvSpPr>
          <p:nvPr>
            <p:ph idx="1"/>
          </p:nvPr>
        </p:nvSpPr>
        <p:spPr/>
        <p:txBody>
          <a:bodyPr/>
          <a:lstStyle/>
          <a:p>
            <a:r>
              <a:rPr lang="en-US" dirty="0"/>
              <a:t>Questions are taken via Telephone by Site Name in alphabetical order</a:t>
            </a:r>
          </a:p>
          <a:p>
            <a:pPr lvl="1"/>
            <a:r>
              <a:rPr lang="en-US" dirty="0"/>
              <a:t>A – E (Example – Dyess Air Force Base)</a:t>
            </a:r>
          </a:p>
          <a:p>
            <a:pPr lvl="1"/>
            <a:r>
              <a:rPr lang="en-US" dirty="0"/>
              <a:t>F – L (Example – Fort Huachuca) </a:t>
            </a:r>
          </a:p>
          <a:p>
            <a:pPr lvl="1"/>
            <a:r>
              <a:rPr lang="en-US" dirty="0"/>
              <a:t>M – S (Example – Redstone Arsenal)</a:t>
            </a:r>
          </a:p>
          <a:p>
            <a:pPr lvl="1"/>
            <a:r>
              <a:rPr lang="en-US" dirty="0"/>
              <a:t>T – Z (Example – Yuma Proving Ground)</a:t>
            </a:r>
          </a:p>
          <a:p>
            <a:pPr lvl="1"/>
            <a:endParaRPr lang="en-US" dirty="0"/>
          </a:p>
          <a:p>
            <a:r>
              <a:rPr lang="en-US" dirty="0"/>
              <a:t>You can press #6 to unmute your phone’s line to ask a question.</a:t>
            </a:r>
          </a:p>
          <a:p>
            <a:endParaRPr lang="en-US" dirty="0"/>
          </a:p>
          <a:p>
            <a:r>
              <a:rPr lang="en-US" dirty="0"/>
              <a:t>Please be considerate and mute your phone if you are not talking by pressing *6.</a:t>
            </a:r>
          </a:p>
        </p:txBody>
      </p:sp>
      <p:sp>
        <p:nvSpPr>
          <p:cNvPr id="7" name="Slide Number Placeholder 3">
            <a:extLst>
              <a:ext uri="{FF2B5EF4-FFF2-40B4-BE49-F238E27FC236}">
                <a16:creationId xmlns:a16="http://schemas.microsoft.com/office/drawing/2014/main" id="{6D3572CD-5D6E-48B7-A24B-55BF81EBABD8}"/>
              </a:ext>
            </a:extLst>
          </p:cNvPr>
          <p:cNvSpPr>
            <a:spLocks noGrp="1"/>
          </p:cNvSpPr>
          <p:nvPr>
            <p:ph type="sldNum" sz="quarter" idx="10"/>
          </p:nvPr>
        </p:nvSpPr>
        <p:spPr/>
        <p:txBody>
          <a:bodyPr/>
          <a:lstStyle/>
          <a:p>
            <a:pPr>
              <a:defRPr/>
            </a:pPr>
            <a:fld id="{F57B2C23-782C-452B-ABE2-F99DA25C02F9}" type="slidenum">
              <a:rPr lang="en-US" smtClean="0"/>
              <a:pPr>
                <a:defRPr/>
              </a:pPr>
              <a:t>81</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5C82-BC8E-4CE5-A7EF-78D5AD66B9F7}"/>
              </a:ext>
            </a:extLst>
          </p:cNvPr>
          <p:cNvSpPr>
            <a:spLocks noGrp="1"/>
          </p:cNvSpPr>
          <p:nvPr>
            <p:ph type="title"/>
          </p:nvPr>
        </p:nvSpPr>
        <p:spPr/>
        <p:txBody>
          <a:bodyPr/>
          <a:lstStyle/>
          <a:p>
            <a:r>
              <a:rPr lang="en-US" dirty="0"/>
              <a:t>Group Authorizations</a:t>
            </a:r>
          </a:p>
        </p:txBody>
      </p:sp>
      <p:sp>
        <p:nvSpPr>
          <p:cNvPr id="3" name="Content Placeholder 2">
            <a:extLst>
              <a:ext uri="{FF2B5EF4-FFF2-40B4-BE49-F238E27FC236}">
                <a16:creationId xmlns:a16="http://schemas.microsoft.com/office/drawing/2014/main" id="{EA4CDA03-85C0-4614-895F-92A2CBF1D8FB}"/>
              </a:ext>
            </a:extLst>
          </p:cNvPr>
          <p:cNvSpPr>
            <a:spLocks noGrp="1"/>
          </p:cNvSpPr>
          <p:nvPr>
            <p:ph idx="1"/>
          </p:nvPr>
        </p:nvSpPr>
        <p:spPr/>
        <p:txBody>
          <a:bodyPr/>
          <a:lstStyle/>
          <a:p>
            <a:r>
              <a:rPr lang="en-US" dirty="0"/>
              <a:t>To create a group authorization, you must have group access to all travelers in the group. </a:t>
            </a:r>
          </a:p>
          <a:p>
            <a:endParaRPr lang="en-US" dirty="0"/>
          </a:p>
          <a:p>
            <a:r>
              <a:rPr lang="en-US" dirty="0"/>
              <a:t>The person who creates a group authorization in DTS is known as the Primary Traveler if they will travel with the group, although a travel clerk or Non-DTS Entry Agent (NDEA) can also create a group authorization. </a:t>
            </a:r>
          </a:p>
          <a:p>
            <a:endParaRPr lang="en-US" dirty="0"/>
          </a:p>
          <a:p>
            <a:endParaRPr lang="en-US" dirty="0"/>
          </a:p>
        </p:txBody>
      </p:sp>
      <p:sp>
        <p:nvSpPr>
          <p:cNvPr id="4" name="Slide Number Placeholder 3">
            <a:extLst>
              <a:ext uri="{FF2B5EF4-FFF2-40B4-BE49-F238E27FC236}">
                <a16:creationId xmlns:a16="http://schemas.microsoft.com/office/drawing/2014/main" id="{84D6FFD7-0B82-4E0C-9068-EF1A45EEAE27}"/>
              </a:ext>
            </a:extLst>
          </p:cNvPr>
          <p:cNvSpPr>
            <a:spLocks noGrp="1"/>
          </p:cNvSpPr>
          <p:nvPr>
            <p:ph type="sldNum" sz="quarter" idx="10"/>
          </p:nvPr>
        </p:nvSpPr>
        <p:spPr/>
        <p:txBody>
          <a:bodyPr/>
          <a:lstStyle/>
          <a:p>
            <a:pPr>
              <a:defRPr/>
            </a:pPr>
            <a:fld id="{7D187A4C-A87B-41AC-8A01-0B3AA42528A5}" type="slidenum">
              <a:rPr lang="en-US" smtClean="0"/>
              <a:pPr>
                <a:defRPr/>
              </a:pPr>
              <a:t>9</a:t>
            </a:fld>
            <a:endParaRPr lang="en-US"/>
          </a:p>
        </p:txBody>
      </p:sp>
    </p:spTree>
    <p:extLst>
      <p:ext uri="{BB962C8B-B14F-4D97-AF65-F5344CB8AC3E}">
        <p14:creationId xmlns:p14="http://schemas.microsoft.com/office/powerpoint/2010/main" val="3778925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E5FC68ED-10C6-40D4-847A-AA4A52B1EE42}"/>
  <p:tag name="ISPRING_RESOURCE_FOLDER" val="C:\Users\dangreene\Documents\Training\TAC Outreach Call Template\"/>
  <p:tag name="ISPRING_PRESENTATION_PATH" val="C:\Users\dangreene\Documents\Training\TAC Outreach Call Template.ppt"/>
  <p:tag name="ISPRING_PROJECT_FOLDER_UPDATED" val="1"/>
  <p:tag name="ISPRING_SCREEN_RECS_UPDATED" val="C:\Users\dangreene\Documents\Training\TAC Outreach Call Template\"/>
  <p:tag name="ISPRING_RESOURCE_PATHS_HASH_2" val="754dd541176f388efaf58226a08cddaeb7661ad3"/>
</p:tagLst>
</file>

<file path=ppt/theme/theme1.xml><?xml version="1.0" encoding="utf-8"?>
<a:theme xmlns:a="http://schemas.openxmlformats.org/drawingml/2006/main" name="TAC Outreach Call">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FF3300"/>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dirty="0" smtClean="0">
            <a:ln>
              <a:noFill/>
            </a:ln>
            <a:solidFill>
              <a:schemeClr val="tx1"/>
            </a:solidFill>
            <a:effectLst/>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Arial Rounded MT Bold" pitchFamily="34" charset="0"/>
          </a:defRPr>
        </a:defPPr>
      </a:lstStyle>
    </a:lnDef>
    <a:txDef>
      <a:spPr>
        <a:solidFill>
          <a:schemeClr val="bg1"/>
        </a:solidFill>
        <a:ln>
          <a:solidFill>
            <a:schemeClr val="tx1"/>
          </a:solidFill>
        </a:ln>
      </a:spPr>
      <a:bodyPr wrap="square" rtlCol="0" anchor="ctr">
        <a:normAutofit/>
      </a:bodyPr>
      <a:lstStyle>
        <a:defPPr>
          <a:defRPr sz="1400" b="0" i="0" dirty="0" smtClean="0">
            <a:latin typeface="+mj-lt"/>
          </a:defRPr>
        </a:defPPr>
      </a:lstStyle>
    </a:tx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7529F7F-97B8-4510-9E43-C5C7BF6738C9}" vid="{DA09E45A-C090-4C92-A0E2-F9CD54E42F4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TAC Outreach Call</Template>
  <TotalTime>12927</TotalTime>
  <Words>3926</Words>
  <Application>Microsoft Office PowerPoint</Application>
  <PresentationFormat>Widescreen</PresentationFormat>
  <Paragraphs>577</Paragraphs>
  <Slides>81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Arial Rounded MT Bold</vt:lpstr>
      <vt:lpstr>Garamond</vt:lpstr>
      <vt:lpstr>Times New Roman</vt:lpstr>
      <vt:lpstr>TAC Outreach Call</vt:lpstr>
      <vt:lpstr>Welcome to the TAC Outreach Call</vt:lpstr>
      <vt:lpstr>TAC Outreach Call June 25, 2019</vt:lpstr>
      <vt:lpstr>Agenda</vt:lpstr>
      <vt:lpstr>Top Issues for June</vt:lpstr>
      <vt:lpstr>DTS Reservation Errors and Latency Issues</vt:lpstr>
      <vt:lpstr>Java Framework Updates (JFU) FY19 Release 4</vt:lpstr>
      <vt:lpstr>FY19 Release 4</vt:lpstr>
      <vt:lpstr>Group Authorizations</vt:lpstr>
      <vt:lpstr>Group Authorizations</vt:lpstr>
      <vt:lpstr>Group Authorization Process</vt:lpstr>
      <vt:lpstr>Group Authorization Process (cont.)</vt:lpstr>
      <vt:lpstr>Group Authorization Process (cont.)</vt:lpstr>
      <vt:lpstr>Group Authorization – Create</vt:lpstr>
      <vt:lpstr>Group Authorization – Create Itinerary</vt:lpstr>
      <vt:lpstr>Group Authorization – Create Itinerary</vt:lpstr>
      <vt:lpstr>Group Authorization – Create Itinerary</vt:lpstr>
      <vt:lpstr>Group Authorization – Create Itinerary</vt:lpstr>
      <vt:lpstr>Group Authorization – Create Itinerary</vt:lpstr>
      <vt:lpstr>Group Authorization – Add Group Travelers</vt:lpstr>
      <vt:lpstr>Group Authorization – Add Group Travelers</vt:lpstr>
      <vt:lpstr>Group Authorization – Add Group Travelers</vt:lpstr>
      <vt:lpstr>Group Authorization – Add Group Travelers</vt:lpstr>
      <vt:lpstr>Group Authorization – Add Group Travelers</vt:lpstr>
      <vt:lpstr>Group Authorization – Add Group Travelers – Travel Team</vt:lpstr>
      <vt:lpstr>Group Authorization – Add Group Travelers – Travel Team</vt:lpstr>
      <vt:lpstr>Group Authorization – Add Group Travelers – Travel Team</vt:lpstr>
      <vt:lpstr>Group Authorization – Add Group Travelers</vt:lpstr>
      <vt:lpstr>Group Authorization – Add Group Travelers – Valid GTCC</vt:lpstr>
      <vt:lpstr>Group Authorization – Removing Group Travelers</vt:lpstr>
      <vt:lpstr>Group Authorization – Removing Group Travelers</vt:lpstr>
      <vt:lpstr>Group Authorization – Traveler Summary</vt:lpstr>
      <vt:lpstr>Group Authorization – Create Travel Team</vt:lpstr>
      <vt:lpstr>Group Authorization – Create Travel Team</vt:lpstr>
      <vt:lpstr>Group Authorization – Reservations</vt:lpstr>
      <vt:lpstr>Group Authorization – Reservations</vt:lpstr>
      <vt:lpstr>Group Authorization – Reservations – Air </vt:lpstr>
      <vt:lpstr>Group Authorization – Reservations – Rental Car </vt:lpstr>
      <vt:lpstr>Group Authorization – Reservations – Lodging </vt:lpstr>
      <vt:lpstr>Group Authorization – Reservations – Group Reservation Preferences</vt:lpstr>
      <vt:lpstr>Group Authorization – Reservations – Group Reservation Preferences</vt:lpstr>
      <vt:lpstr>Group Authorization – Reservations – Group Reservation Preferences</vt:lpstr>
      <vt:lpstr>Group Authorization – Reservations – Request Reservations</vt:lpstr>
      <vt:lpstr>Group Authorization – Reservations – Request Reservations</vt:lpstr>
      <vt:lpstr>Group Authorization – Reservations – Request Reservations</vt:lpstr>
      <vt:lpstr>Group Authorization – Reservations – Request Reservations TMC Email</vt:lpstr>
      <vt:lpstr>Group Authorization – Reservations – Request Reservations TMC Email (cont.)</vt:lpstr>
      <vt:lpstr>Group Authorization – Reservations – Request Reservations TMC Email (cont.)</vt:lpstr>
      <vt:lpstr>Group Authorization – Reservations – Request Reservations TMC Email (cont.)</vt:lpstr>
      <vt:lpstr>Group Authorization – Reservations – Request Reservations TMC Email (cont.)</vt:lpstr>
      <vt:lpstr>Group Authorization – Reservations – Request Reservations TMC Email (cont.)</vt:lpstr>
      <vt:lpstr>Group Authorization – TMC Email Submission</vt:lpstr>
      <vt:lpstr>Group Authorization – TMC Email Submission</vt:lpstr>
      <vt:lpstr>Group Authorization – TMC Email Submission</vt:lpstr>
      <vt:lpstr>Group Authorization – Expenses </vt:lpstr>
      <vt:lpstr>Group Authorization – Reservation Expenses </vt:lpstr>
      <vt:lpstr>Group Authorization – Adding Group Expenses </vt:lpstr>
      <vt:lpstr>Group Authorization – Adding Group Expenses </vt:lpstr>
      <vt:lpstr>Group Authorization – Per Diem</vt:lpstr>
      <vt:lpstr>Group Authorization – Cost Distribution</vt:lpstr>
      <vt:lpstr>Group Authorization – Distribute Costs</vt:lpstr>
      <vt:lpstr>Group Authorization – Distribute Costs</vt:lpstr>
      <vt:lpstr>Group Authorization – Distribute Costs</vt:lpstr>
      <vt:lpstr>Group Authorization – Distribute Costs – Evenly </vt:lpstr>
      <vt:lpstr>Group Authorization – Distribute Costs – By Amount </vt:lpstr>
      <vt:lpstr>Group Authorization – Distribute Costs – By Percent </vt:lpstr>
      <vt:lpstr>Group Authorization – Cost Distribution </vt:lpstr>
      <vt:lpstr>Group Authorization – Individually Spawned Authorizations</vt:lpstr>
      <vt:lpstr>Group Authorization – Individually Spawned Authorizations</vt:lpstr>
      <vt:lpstr>Group Authorization – Individually Spawned Authorizations</vt:lpstr>
      <vt:lpstr>Group Authorization – View Group Manifest</vt:lpstr>
      <vt:lpstr>Group Authorizations – Group Manifest</vt:lpstr>
      <vt:lpstr>Group Authorizations – Group Manifest – Print Manifest</vt:lpstr>
      <vt:lpstr>Group Authorizations – Group Manifest – Release Traveler</vt:lpstr>
      <vt:lpstr>Group Authorizations – Group Manifest – Voucher Status</vt:lpstr>
      <vt:lpstr>Group Authorizations – Group Manifest – Voucher Status</vt:lpstr>
      <vt:lpstr>Group Authorization – Lock a Group Authorization</vt:lpstr>
      <vt:lpstr>Group Authorization – Lock a Group Authorization</vt:lpstr>
      <vt:lpstr>Group Authorization – Lock a Group Authorization</vt:lpstr>
      <vt:lpstr>Group Authorization – Lock a Group Authorization</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TAC Outreach Call</dc:title>
  <dc:creator>Greene, Dan - US</dc:creator>
  <cp:lastModifiedBy>Greene, Dan - US</cp:lastModifiedBy>
  <cp:revision>61</cp:revision>
  <dcterms:created xsi:type="dcterms:W3CDTF">2019-06-10T12:54:10Z</dcterms:created>
  <dcterms:modified xsi:type="dcterms:W3CDTF">2019-06-21T18:24:00Z</dcterms:modified>
</cp:coreProperties>
</file>