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tags/tag21.xml" ContentType="application/vnd.openxmlformats-officedocument.presentationml.tags+xml"/>
  <Override PartName="/ppt/notesSlides/notesSlide23.xml" ContentType="application/vnd.openxmlformats-officedocument.presentationml.notesSlide+xml"/>
  <Override PartName="/ppt/tags/tag22.xml" ContentType="application/vnd.openxmlformats-officedocument.presentationml.tags+xml"/>
  <Override PartName="/ppt/notesSlides/notesSlide24.xml" ContentType="application/vnd.openxmlformats-officedocument.presentationml.notesSlide+xml"/>
  <Override PartName="/ppt/tags/tag23.xml" ContentType="application/vnd.openxmlformats-officedocument.presentationml.tags+xml"/>
  <Override PartName="/ppt/notesSlides/notesSlide25.xml" ContentType="application/vnd.openxmlformats-officedocument.presentationml.notesSlide+xml"/>
  <Override PartName="/ppt/tags/tag24.xml" ContentType="application/vnd.openxmlformats-officedocument.presentationml.tags+xml"/>
  <Override PartName="/ppt/notesSlides/notesSlide26.xml" ContentType="application/vnd.openxmlformats-officedocument.presentationml.notesSlide+xml"/>
  <Override PartName="/ppt/tags/tag25.xml" ContentType="application/vnd.openxmlformats-officedocument.presentationml.tags+xml"/>
  <Override PartName="/ppt/notesSlides/notesSlide27.xml" ContentType="application/vnd.openxmlformats-officedocument.presentationml.notesSlide+xml"/>
  <Override PartName="/ppt/tags/tag26.xml" ContentType="application/vnd.openxmlformats-officedocument.presentationml.tags+xml"/>
  <Override PartName="/ppt/notesSlides/notesSlide28.xml" ContentType="application/vnd.openxmlformats-officedocument.presentationml.notesSlide+xml"/>
  <Override PartName="/ppt/tags/tag27.xml" ContentType="application/vnd.openxmlformats-officedocument.presentationml.tags+xml"/>
  <Override PartName="/ppt/notesSlides/notesSlide29.xml" ContentType="application/vnd.openxmlformats-officedocument.presentationml.notesSlide+xml"/>
  <Override PartName="/ppt/tags/tag28.xml" ContentType="application/vnd.openxmlformats-officedocument.presentationml.tags+xml"/>
  <Override PartName="/ppt/notesSlides/notesSlide30.xml" ContentType="application/vnd.openxmlformats-officedocument.presentationml.notesSlide+xml"/>
  <Override PartName="/ppt/tags/tag29.xml" ContentType="application/vnd.openxmlformats-officedocument.presentationml.tags+xml"/>
  <Override PartName="/ppt/notesSlides/notesSlide31.xml" ContentType="application/vnd.openxmlformats-officedocument.presentationml.notesSlide+xml"/>
  <Override PartName="/ppt/tags/tag30.xml" ContentType="application/vnd.openxmlformats-officedocument.presentationml.tags+xml"/>
  <Override PartName="/ppt/notesSlides/notesSlide32.xml" ContentType="application/vnd.openxmlformats-officedocument.presentationml.notesSlide+xml"/>
  <Override PartName="/ppt/tags/tag31.xml" ContentType="application/vnd.openxmlformats-officedocument.presentationml.tags+xml"/>
  <Override PartName="/ppt/notesSlides/notesSlide33.xml" ContentType="application/vnd.openxmlformats-officedocument.presentationml.notesSlide+xml"/>
  <Override PartName="/ppt/tags/tag32.xml" ContentType="application/vnd.openxmlformats-officedocument.presentationml.tags+xml"/>
  <Override PartName="/ppt/notesSlides/notesSlide34.xml" ContentType="application/vnd.openxmlformats-officedocument.presentationml.notesSlide+xml"/>
  <Override PartName="/ppt/tags/tag33.xml" ContentType="application/vnd.openxmlformats-officedocument.presentationml.tags+xml"/>
  <Override PartName="/ppt/notesSlides/notesSlide35.xml" ContentType="application/vnd.openxmlformats-officedocument.presentationml.notesSlide+xml"/>
  <Override PartName="/ppt/tags/tag34.xml" ContentType="application/vnd.openxmlformats-officedocument.presentationml.tags+xml"/>
  <Override PartName="/ppt/notesSlides/notesSlide36.xml" ContentType="application/vnd.openxmlformats-officedocument.presentationml.notesSlide+xml"/>
  <Override PartName="/ppt/tags/tag35.xml" ContentType="application/vnd.openxmlformats-officedocument.presentationml.tags+xml"/>
  <Override PartName="/ppt/notesSlides/notesSlide37.xml" ContentType="application/vnd.openxmlformats-officedocument.presentationml.notesSlide+xml"/>
  <Override PartName="/ppt/tags/tag36.xml" ContentType="application/vnd.openxmlformats-officedocument.presentationml.tags+xml"/>
  <Override PartName="/ppt/notesSlides/notesSlide38.xml" ContentType="application/vnd.openxmlformats-officedocument.presentationml.notesSlide+xml"/>
  <Override PartName="/ppt/tags/tag37.xml" ContentType="application/vnd.openxmlformats-officedocument.presentationml.tags+xml"/>
  <Override PartName="/ppt/notesSlides/notesSlide39.xml" ContentType="application/vnd.openxmlformats-officedocument.presentationml.notesSlide+xml"/>
  <Override PartName="/ppt/tags/tag38.xml" ContentType="application/vnd.openxmlformats-officedocument.presentationml.tags+xml"/>
  <Override PartName="/ppt/notesSlides/notesSlide40.xml" ContentType="application/vnd.openxmlformats-officedocument.presentationml.notesSlide+xml"/>
  <Override PartName="/ppt/tags/tag39.xml" ContentType="application/vnd.openxmlformats-officedocument.presentationml.tags+xml"/>
  <Override PartName="/ppt/notesSlides/notesSlide41.xml" ContentType="application/vnd.openxmlformats-officedocument.presentationml.notesSlide+xml"/>
  <Override PartName="/ppt/tags/tag40.xml" ContentType="application/vnd.openxmlformats-officedocument.presentationml.tags+xml"/>
  <Override PartName="/ppt/notesSlides/notesSlide42.xml" ContentType="application/vnd.openxmlformats-officedocument.presentationml.notesSlide+xml"/>
  <Override PartName="/ppt/tags/tag41.xml" ContentType="application/vnd.openxmlformats-officedocument.presentationml.tags+xml"/>
  <Override PartName="/ppt/notesSlides/notesSlide43.xml" ContentType="application/vnd.openxmlformats-officedocument.presentationml.notesSlide+xml"/>
  <Override PartName="/ppt/tags/tag42.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70"/>
  </p:notesMasterIdLst>
  <p:sldIdLst>
    <p:sldId id="274" r:id="rId5"/>
    <p:sldId id="267" r:id="rId6"/>
    <p:sldId id="275" r:id="rId7"/>
    <p:sldId id="273" r:id="rId8"/>
    <p:sldId id="772" r:id="rId9"/>
    <p:sldId id="423" r:id="rId10"/>
    <p:sldId id="424" r:id="rId11"/>
    <p:sldId id="462" r:id="rId12"/>
    <p:sldId id="463" r:id="rId13"/>
    <p:sldId id="472" r:id="rId14"/>
    <p:sldId id="464" r:id="rId15"/>
    <p:sldId id="466" r:id="rId16"/>
    <p:sldId id="465" r:id="rId17"/>
    <p:sldId id="468" r:id="rId18"/>
    <p:sldId id="773" r:id="rId19"/>
    <p:sldId id="774" r:id="rId20"/>
    <p:sldId id="425" r:id="rId21"/>
    <p:sldId id="493" r:id="rId22"/>
    <p:sldId id="469" r:id="rId23"/>
    <p:sldId id="470" r:id="rId24"/>
    <p:sldId id="427" r:id="rId25"/>
    <p:sldId id="460" r:id="rId26"/>
    <p:sldId id="428" r:id="rId27"/>
    <p:sldId id="422" r:id="rId28"/>
    <p:sldId id="461" r:id="rId29"/>
    <p:sldId id="459" r:id="rId30"/>
    <p:sldId id="426" r:id="rId31"/>
    <p:sldId id="429" r:id="rId32"/>
    <p:sldId id="430" r:id="rId33"/>
    <p:sldId id="431" r:id="rId34"/>
    <p:sldId id="432" r:id="rId35"/>
    <p:sldId id="433" r:id="rId36"/>
    <p:sldId id="471" r:id="rId37"/>
    <p:sldId id="434" r:id="rId38"/>
    <p:sldId id="775" r:id="rId39"/>
    <p:sldId id="776" r:id="rId40"/>
    <p:sldId id="435" r:id="rId41"/>
    <p:sldId id="437" r:id="rId42"/>
    <p:sldId id="441" r:id="rId43"/>
    <p:sldId id="442" r:id="rId44"/>
    <p:sldId id="777" r:id="rId45"/>
    <p:sldId id="443" r:id="rId46"/>
    <p:sldId id="444" r:id="rId47"/>
    <p:sldId id="446" r:id="rId48"/>
    <p:sldId id="447" r:id="rId49"/>
    <p:sldId id="448" r:id="rId50"/>
    <p:sldId id="449" r:id="rId51"/>
    <p:sldId id="450" r:id="rId52"/>
    <p:sldId id="451" r:id="rId53"/>
    <p:sldId id="452" r:id="rId54"/>
    <p:sldId id="453" r:id="rId55"/>
    <p:sldId id="454" r:id="rId56"/>
    <p:sldId id="445" r:id="rId57"/>
    <p:sldId id="455" r:id="rId58"/>
    <p:sldId id="438" r:id="rId59"/>
    <p:sldId id="456" r:id="rId60"/>
    <p:sldId id="457" r:id="rId61"/>
    <p:sldId id="439" r:id="rId62"/>
    <p:sldId id="440" r:id="rId63"/>
    <p:sldId id="473" r:id="rId64"/>
    <p:sldId id="474" r:id="rId65"/>
    <p:sldId id="475" r:id="rId66"/>
    <p:sldId id="492" r:id="rId67"/>
    <p:sldId id="494" r:id="rId68"/>
    <p:sldId id="271" r:id="rId6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undy, Betsey M CIV DODHRA DTMO (USA)" initials="GBMCDD(" lastIdx="4" clrIdx="0">
    <p:extLst>
      <p:ext uri="{19B8F6BF-5375-455C-9EA6-DF929625EA0E}">
        <p15:presenceInfo xmlns:p15="http://schemas.microsoft.com/office/powerpoint/2012/main" userId="S-1-5-21-412667653-668731278-4213794525-4268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67F"/>
    <a:srgbClr val="17345C"/>
    <a:srgbClr val="015B99"/>
    <a:srgbClr val="FACC80"/>
    <a:srgbClr val="8AD3ED"/>
    <a:srgbClr val="AED182"/>
    <a:srgbClr val="6577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08"/>
  </p:normalViewPr>
  <p:slideViewPr>
    <p:cSldViewPr snapToGrid="0" snapToObjects="1">
      <p:cViewPr varScale="1">
        <p:scale>
          <a:sx n="112" d="100"/>
          <a:sy n="112" d="100"/>
        </p:scale>
        <p:origin x="638" y="8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A7E753-F7CE-4C21-AF84-C6E9CA5B634D}" type="datetimeFigureOut">
              <a:rPr lang="en-US" smtClean="0"/>
              <a:t>4/10/2023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DFAF77-D83F-4B72-A2A6-F970A4239557}" type="slidenum">
              <a:rPr lang="en-US" smtClean="0"/>
              <a:t>‹#›</a:t>
            </a:fld>
            <a:endParaRPr lang="en-US"/>
          </a:p>
        </p:txBody>
      </p:sp>
    </p:spTree>
    <p:extLst>
      <p:ext uri="{BB962C8B-B14F-4D97-AF65-F5344CB8AC3E}">
        <p14:creationId xmlns:p14="http://schemas.microsoft.com/office/powerpoint/2010/main" val="363872565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FAF77-D83F-4B72-A2A6-F970A4239557}" type="slidenum">
              <a:rPr lang="en-US" smtClean="0"/>
              <a:t>2</a:t>
            </a:fld>
            <a:endParaRPr lang="en-US"/>
          </a:p>
        </p:txBody>
      </p:sp>
    </p:spTree>
    <p:extLst>
      <p:ext uri="{BB962C8B-B14F-4D97-AF65-F5344CB8AC3E}">
        <p14:creationId xmlns:p14="http://schemas.microsoft.com/office/powerpoint/2010/main" val="3706622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57652BA-BA23-463A-8525-ADC0741C79A3}" type="slidenum">
              <a:rPr lang="en-US" smtClean="0"/>
              <a:pPr>
                <a:defRPr/>
              </a:pPr>
              <a:t>25</a:t>
            </a:fld>
            <a:endParaRPr lang="en-US"/>
          </a:p>
        </p:txBody>
      </p:sp>
    </p:spTree>
    <p:extLst>
      <p:ext uri="{BB962C8B-B14F-4D97-AF65-F5344CB8AC3E}">
        <p14:creationId xmlns:p14="http://schemas.microsoft.com/office/powerpoint/2010/main" val="1381441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57652BA-BA23-463A-8525-ADC0741C79A3}" type="slidenum">
              <a:rPr lang="en-US" smtClean="0"/>
              <a:pPr>
                <a:defRPr/>
              </a:pPr>
              <a:t>26</a:t>
            </a:fld>
            <a:endParaRPr lang="en-US"/>
          </a:p>
        </p:txBody>
      </p:sp>
    </p:spTree>
    <p:extLst>
      <p:ext uri="{BB962C8B-B14F-4D97-AF65-F5344CB8AC3E}">
        <p14:creationId xmlns:p14="http://schemas.microsoft.com/office/powerpoint/2010/main" val="2887835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57652BA-BA23-463A-8525-ADC0741C79A3}" type="slidenum">
              <a:rPr lang="en-US" smtClean="0"/>
              <a:pPr>
                <a:defRPr/>
              </a:pPr>
              <a:t>27</a:t>
            </a:fld>
            <a:endParaRPr lang="en-US"/>
          </a:p>
        </p:txBody>
      </p:sp>
    </p:spTree>
    <p:extLst>
      <p:ext uri="{BB962C8B-B14F-4D97-AF65-F5344CB8AC3E}">
        <p14:creationId xmlns:p14="http://schemas.microsoft.com/office/powerpoint/2010/main" val="3589618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57652BA-BA23-463A-8525-ADC0741C79A3}" type="slidenum">
              <a:rPr lang="en-US" smtClean="0"/>
              <a:pPr>
                <a:defRPr/>
              </a:pPr>
              <a:t>28</a:t>
            </a:fld>
            <a:endParaRPr lang="en-US"/>
          </a:p>
        </p:txBody>
      </p:sp>
    </p:spTree>
    <p:extLst>
      <p:ext uri="{BB962C8B-B14F-4D97-AF65-F5344CB8AC3E}">
        <p14:creationId xmlns:p14="http://schemas.microsoft.com/office/powerpoint/2010/main" val="1420931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57652BA-BA23-463A-8525-ADC0741C79A3}" type="slidenum">
              <a:rPr lang="en-US" smtClean="0"/>
              <a:pPr>
                <a:defRPr/>
              </a:pPr>
              <a:t>29</a:t>
            </a:fld>
            <a:endParaRPr lang="en-US"/>
          </a:p>
        </p:txBody>
      </p:sp>
    </p:spTree>
    <p:extLst>
      <p:ext uri="{BB962C8B-B14F-4D97-AF65-F5344CB8AC3E}">
        <p14:creationId xmlns:p14="http://schemas.microsoft.com/office/powerpoint/2010/main" val="2450080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57652BA-BA23-463A-8525-ADC0741C79A3}" type="slidenum">
              <a:rPr lang="en-US" smtClean="0"/>
              <a:pPr>
                <a:defRPr/>
              </a:pPr>
              <a:t>30</a:t>
            </a:fld>
            <a:endParaRPr lang="en-US"/>
          </a:p>
        </p:txBody>
      </p:sp>
    </p:spTree>
    <p:extLst>
      <p:ext uri="{BB962C8B-B14F-4D97-AF65-F5344CB8AC3E}">
        <p14:creationId xmlns:p14="http://schemas.microsoft.com/office/powerpoint/2010/main" val="2629594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57652BA-BA23-463A-8525-ADC0741C79A3}" type="slidenum">
              <a:rPr lang="en-US" smtClean="0"/>
              <a:pPr>
                <a:defRPr/>
              </a:pPr>
              <a:t>31</a:t>
            </a:fld>
            <a:endParaRPr lang="en-US"/>
          </a:p>
        </p:txBody>
      </p:sp>
    </p:spTree>
    <p:extLst>
      <p:ext uri="{BB962C8B-B14F-4D97-AF65-F5344CB8AC3E}">
        <p14:creationId xmlns:p14="http://schemas.microsoft.com/office/powerpoint/2010/main" val="2198926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57652BA-BA23-463A-8525-ADC0741C79A3}" type="slidenum">
              <a:rPr lang="en-US" smtClean="0"/>
              <a:pPr>
                <a:defRPr/>
              </a:pPr>
              <a:t>32</a:t>
            </a:fld>
            <a:endParaRPr lang="en-US"/>
          </a:p>
        </p:txBody>
      </p:sp>
    </p:spTree>
    <p:extLst>
      <p:ext uri="{BB962C8B-B14F-4D97-AF65-F5344CB8AC3E}">
        <p14:creationId xmlns:p14="http://schemas.microsoft.com/office/powerpoint/2010/main" val="3587194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57652BA-BA23-463A-8525-ADC0741C79A3}" type="slidenum">
              <a:rPr lang="en-US" smtClean="0"/>
              <a:pPr>
                <a:defRPr/>
              </a:pPr>
              <a:t>33</a:t>
            </a:fld>
            <a:endParaRPr lang="en-US"/>
          </a:p>
        </p:txBody>
      </p:sp>
    </p:spTree>
    <p:extLst>
      <p:ext uri="{BB962C8B-B14F-4D97-AF65-F5344CB8AC3E}">
        <p14:creationId xmlns:p14="http://schemas.microsoft.com/office/powerpoint/2010/main" val="2716610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57652BA-BA23-463A-8525-ADC0741C79A3}" type="slidenum">
              <a:rPr lang="en-US" smtClean="0"/>
              <a:pPr>
                <a:defRPr/>
              </a:pPr>
              <a:t>34</a:t>
            </a:fld>
            <a:endParaRPr lang="en-US"/>
          </a:p>
        </p:txBody>
      </p:sp>
    </p:spTree>
    <p:extLst>
      <p:ext uri="{BB962C8B-B14F-4D97-AF65-F5344CB8AC3E}">
        <p14:creationId xmlns:p14="http://schemas.microsoft.com/office/powerpoint/2010/main" val="1919388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FAF77-D83F-4B72-A2A6-F970A4239557}" type="slidenum">
              <a:rPr lang="en-US" smtClean="0"/>
              <a:t>4</a:t>
            </a:fld>
            <a:endParaRPr lang="en-US"/>
          </a:p>
        </p:txBody>
      </p:sp>
    </p:spTree>
    <p:extLst>
      <p:ext uri="{BB962C8B-B14F-4D97-AF65-F5344CB8AC3E}">
        <p14:creationId xmlns:p14="http://schemas.microsoft.com/office/powerpoint/2010/main" val="2601242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57652BA-BA23-463A-8525-ADC0741C79A3}" type="slidenum">
              <a:rPr lang="en-US" smtClean="0"/>
              <a:pPr>
                <a:defRPr/>
              </a:pPr>
              <a:t>35</a:t>
            </a:fld>
            <a:endParaRPr lang="en-US"/>
          </a:p>
        </p:txBody>
      </p:sp>
    </p:spTree>
    <p:extLst>
      <p:ext uri="{BB962C8B-B14F-4D97-AF65-F5344CB8AC3E}">
        <p14:creationId xmlns:p14="http://schemas.microsoft.com/office/powerpoint/2010/main" val="844006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57652BA-BA23-463A-8525-ADC0741C79A3}" type="slidenum">
              <a:rPr lang="en-US" smtClean="0"/>
              <a:pPr>
                <a:defRPr/>
              </a:pPr>
              <a:t>36</a:t>
            </a:fld>
            <a:endParaRPr lang="en-US"/>
          </a:p>
        </p:txBody>
      </p:sp>
    </p:spTree>
    <p:extLst>
      <p:ext uri="{BB962C8B-B14F-4D97-AF65-F5344CB8AC3E}">
        <p14:creationId xmlns:p14="http://schemas.microsoft.com/office/powerpoint/2010/main" val="2481734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57652BA-BA23-463A-8525-ADC0741C79A3}" type="slidenum">
              <a:rPr lang="en-US" smtClean="0"/>
              <a:pPr>
                <a:defRPr/>
              </a:pPr>
              <a:t>37</a:t>
            </a:fld>
            <a:endParaRPr lang="en-US"/>
          </a:p>
        </p:txBody>
      </p:sp>
    </p:spTree>
    <p:extLst>
      <p:ext uri="{BB962C8B-B14F-4D97-AF65-F5344CB8AC3E}">
        <p14:creationId xmlns:p14="http://schemas.microsoft.com/office/powerpoint/2010/main" val="3267259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57652BA-BA23-463A-8525-ADC0741C79A3}" type="slidenum">
              <a:rPr lang="en-US" smtClean="0"/>
              <a:pPr>
                <a:defRPr/>
              </a:pPr>
              <a:t>38</a:t>
            </a:fld>
            <a:endParaRPr lang="en-US"/>
          </a:p>
        </p:txBody>
      </p:sp>
    </p:spTree>
    <p:extLst>
      <p:ext uri="{BB962C8B-B14F-4D97-AF65-F5344CB8AC3E}">
        <p14:creationId xmlns:p14="http://schemas.microsoft.com/office/powerpoint/2010/main" val="2390221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57652BA-BA23-463A-8525-ADC0741C79A3}" type="slidenum">
              <a:rPr lang="en-US" smtClean="0"/>
              <a:pPr>
                <a:defRPr/>
              </a:pPr>
              <a:t>39</a:t>
            </a:fld>
            <a:endParaRPr lang="en-US"/>
          </a:p>
        </p:txBody>
      </p:sp>
    </p:spTree>
    <p:extLst>
      <p:ext uri="{BB962C8B-B14F-4D97-AF65-F5344CB8AC3E}">
        <p14:creationId xmlns:p14="http://schemas.microsoft.com/office/powerpoint/2010/main" val="4027320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57652BA-BA23-463A-8525-ADC0741C79A3}" type="slidenum">
              <a:rPr lang="en-US" smtClean="0"/>
              <a:pPr>
                <a:defRPr/>
              </a:pPr>
              <a:t>40</a:t>
            </a:fld>
            <a:endParaRPr lang="en-US"/>
          </a:p>
        </p:txBody>
      </p:sp>
    </p:spTree>
    <p:extLst>
      <p:ext uri="{BB962C8B-B14F-4D97-AF65-F5344CB8AC3E}">
        <p14:creationId xmlns:p14="http://schemas.microsoft.com/office/powerpoint/2010/main" val="21365930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57652BA-BA23-463A-8525-ADC0741C79A3}" type="slidenum">
              <a:rPr lang="en-US" smtClean="0"/>
              <a:pPr>
                <a:defRPr/>
              </a:pPr>
              <a:t>41</a:t>
            </a:fld>
            <a:endParaRPr lang="en-US"/>
          </a:p>
        </p:txBody>
      </p:sp>
    </p:spTree>
    <p:extLst>
      <p:ext uri="{BB962C8B-B14F-4D97-AF65-F5344CB8AC3E}">
        <p14:creationId xmlns:p14="http://schemas.microsoft.com/office/powerpoint/2010/main" val="945273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57652BA-BA23-463A-8525-ADC0741C79A3}" type="slidenum">
              <a:rPr lang="en-US" smtClean="0"/>
              <a:pPr>
                <a:defRPr/>
              </a:pPr>
              <a:t>42</a:t>
            </a:fld>
            <a:endParaRPr lang="en-US"/>
          </a:p>
        </p:txBody>
      </p:sp>
    </p:spTree>
    <p:extLst>
      <p:ext uri="{BB962C8B-B14F-4D97-AF65-F5344CB8AC3E}">
        <p14:creationId xmlns:p14="http://schemas.microsoft.com/office/powerpoint/2010/main" val="22158657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57652BA-BA23-463A-8525-ADC0741C79A3}" type="slidenum">
              <a:rPr lang="en-US" smtClean="0"/>
              <a:pPr>
                <a:defRPr/>
              </a:pPr>
              <a:t>43</a:t>
            </a:fld>
            <a:endParaRPr lang="en-US"/>
          </a:p>
        </p:txBody>
      </p:sp>
    </p:spTree>
    <p:extLst>
      <p:ext uri="{BB962C8B-B14F-4D97-AF65-F5344CB8AC3E}">
        <p14:creationId xmlns:p14="http://schemas.microsoft.com/office/powerpoint/2010/main" val="2263502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57652BA-BA23-463A-8525-ADC0741C79A3}" type="slidenum">
              <a:rPr lang="en-US" smtClean="0"/>
              <a:pPr>
                <a:defRPr/>
              </a:pPr>
              <a:t>44</a:t>
            </a:fld>
            <a:endParaRPr lang="en-US"/>
          </a:p>
        </p:txBody>
      </p:sp>
    </p:spTree>
    <p:extLst>
      <p:ext uri="{BB962C8B-B14F-4D97-AF65-F5344CB8AC3E}">
        <p14:creationId xmlns:p14="http://schemas.microsoft.com/office/powerpoint/2010/main" val="3044834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57652BA-BA23-463A-8525-ADC0741C79A3}" type="slidenum">
              <a:rPr lang="en-US" smtClean="0"/>
              <a:pPr>
                <a:defRPr/>
              </a:pPr>
              <a:t>6</a:t>
            </a:fld>
            <a:endParaRPr lang="en-US"/>
          </a:p>
        </p:txBody>
      </p:sp>
    </p:spTree>
    <p:extLst>
      <p:ext uri="{BB962C8B-B14F-4D97-AF65-F5344CB8AC3E}">
        <p14:creationId xmlns:p14="http://schemas.microsoft.com/office/powerpoint/2010/main" val="6380678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57652BA-BA23-463A-8525-ADC0741C79A3}" type="slidenum">
              <a:rPr lang="en-US" smtClean="0"/>
              <a:pPr>
                <a:defRPr/>
              </a:pPr>
              <a:t>45</a:t>
            </a:fld>
            <a:endParaRPr lang="en-US"/>
          </a:p>
        </p:txBody>
      </p:sp>
    </p:spTree>
    <p:extLst>
      <p:ext uri="{BB962C8B-B14F-4D97-AF65-F5344CB8AC3E}">
        <p14:creationId xmlns:p14="http://schemas.microsoft.com/office/powerpoint/2010/main" val="12036906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57652BA-BA23-463A-8525-ADC0741C79A3}" type="slidenum">
              <a:rPr lang="en-US" smtClean="0"/>
              <a:pPr>
                <a:defRPr/>
              </a:pPr>
              <a:t>46</a:t>
            </a:fld>
            <a:endParaRPr lang="en-US"/>
          </a:p>
        </p:txBody>
      </p:sp>
    </p:spTree>
    <p:extLst>
      <p:ext uri="{BB962C8B-B14F-4D97-AF65-F5344CB8AC3E}">
        <p14:creationId xmlns:p14="http://schemas.microsoft.com/office/powerpoint/2010/main" val="21172482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57652BA-BA23-463A-8525-ADC0741C79A3}" type="slidenum">
              <a:rPr lang="en-US" smtClean="0"/>
              <a:pPr>
                <a:defRPr/>
              </a:pPr>
              <a:t>47</a:t>
            </a:fld>
            <a:endParaRPr lang="en-US"/>
          </a:p>
        </p:txBody>
      </p:sp>
    </p:spTree>
    <p:extLst>
      <p:ext uri="{BB962C8B-B14F-4D97-AF65-F5344CB8AC3E}">
        <p14:creationId xmlns:p14="http://schemas.microsoft.com/office/powerpoint/2010/main" val="24514884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57652BA-BA23-463A-8525-ADC0741C79A3}" type="slidenum">
              <a:rPr lang="en-US" smtClean="0"/>
              <a:pPr>
                <a:defRPr/>
              </a:pPr>
              <a:t>48</a:t>
            </a:fld>
            <a:endParaRPr lang="en-US"/>
          </a:p>
        </p:txBody>
      </p:sp>
    </p:spTree>
    <p:extLst>
      <p:ext uri="{BB962C8B-B14F-4D97-AF65-F5344CB8AC3E}">
        <p14:creationId xmlns:p14="http://schemas.microsoft.com/office/powerpoint/2010/main" val="11842874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57652BA-BA23-463A-8525-ADC0741C79A3}" type="slidenum">
              <a:rPr lang="en-US" smtClean="0"/>
              <a:pPr>
                <a:defRPr/>
              </a:pPr>
              <a:t>49</a:t>
            </a:fld>
            <a:endParaRPr lang="en-US"/>
          </a:p>
        </p:txBody>
      </p:sp>
    </p:spTree>
    <p:extLst>
      <p:ext uri="{BB962C8B-B14F-4D97-AF65-F5344CB8AC3E}">
        <p14:creationId xmlns:p14="http://schemas.microsoft.com/office/powerpoint/2010/main" val="17252962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57652BA-BA23-463A-8525-ADC0741C79A3}" type="slidenum">
              <a:rPr lang="en-US" smtClean="0"/>
              <a:pPr>
                <a:defRPr/>
              </a:pPr>
              <a:t>50</a:t>
            </a:fld>
            <a:endParaRPr lang="en-US"/>
          </a:p>
        </p:txBody>
      </p:sp>
    </p:spTree>
    <p:extLst>
      <p:ext uri="{BB962C8B-B14F-4D97-AF65-F5344CB8AC3E}">
        <p14:creationId xmlns:p14="http://schemas.microsoft.com/office/powerpoint/2010/main" val="1495173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57652BA-BA23-463A-8525-ADC0741C79A3}" type="slidenum">
              <a:rPr lang="en-US" smtClean="0"/>
              <a:pPr>
                <a:defRPr/>
              </a:pPr>
              <a:t>51</a:t>
            </a:fld>
            <a:endParaRPr lang="en-US"/>
          </a:p>
        </p:txBody>
      </p:sp>
    </p:spTree>
    <p:extLst>
      <p:ext uri="{BB962C8B-B14F-4D97-AF65-F5344CB8AC3E}">
        <p14:creationId xmlns:p14="http://schemas.microsoft.com/office/powerpoint/2010/main" val="12647593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57652BA-BA23-463A-8525-ADC0741C79A3}" type="slidenum">
              <a:rPr lang="en-US" smtClean="0"/>
              <a:pPr>
                <a:defRPr/>
              </a:pPr>
              <a:t>52</a:t>
            </a:fld>
            <a:endParaRPr lang="en-US"/>
          </a:p>
        </p:txBody>
      </p:sp>
    </p:spTree>
    <p:extLst>
      <p:ext uri="{BB962C8B-B14F-4D97-AF65-F5344CB8AC3E}">
        <p14:creationId xmlns:p14="http://schemas.microsoft.com/office/powerpoint/2010/main" val="17523325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57652BA-BA23-463A-8525-ADC0741C79A3}" type="slidenum">
              <a:rPr lang="en-US" smtClean="0"/>
              <a:pPr>
                <a:defRPr/>
              </a:pPr>
              <a:t>53</a:t>
            </a:fld>
            <a:endParaRPr lang="en-US"/>
          </a:p>
        </p:txBody>
      </p:sp>
    </p:spTree>
    <p:extLst>
      <p:ext uri="{BB962C8B-B14F-4D97-AF65-F5344CB8AC3E}">
        <p14:creationId xmlns:p14="http://schemas.microsoft.com/office/powerpoint/2010/main" val="37111892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57652BA-BA23-463A-8525-ADC0741C79A3}" type="slidenum">
              <a:rPr lang="en-US" smtClean="0"/>
              <a:pPr>
                <a:defRPr/>
              </a:pPr>
              <a:t>54</a:t>
            </a:fld>
            <a:endParaRPr lang="en-US"/>
          </a:p>
        </p:txBody>
      </p:sp>
    </p:spTree>
    <p:extLst>
      <p:ext uri="{BB962C8B-B14F-4D97-AF65-F5344CB8AC3E}">
        <p14:creationId xmlns:p14="http://schemas.microsoft.com/office/powerpoint/2010/main" val="3381279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57652BA-BA23-463A-8525-ADC0741C79A3}" type="slidenum">
              <a:rPr lang="en-US" smtClean="0"/>
              <a:pPr>
                <a:defRPr/>
              </a:pPr>
              <a:t>7</a:t>
            </a:fld>
            <a:endParaRPr lang="en-US"/>
          </a:p>
        </p:txBody>
      </p:sp>
    </p:spTree>
    <p:extLst>
      <p:ext uri="{BB962C8B-B14F-4D97-AF65-F5344CB8AC3E}">
        <p14:creationId xmlns:p14="http://schemas.microsoft.com/office/powerpoint/2010/main" val="26880661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57652BA-BA23-463A-8525-ADC0741C79A3}" type="slidenum">
              <a:rPr lang="en-US" smtClean="0"/>
              <a:pPr>
                <a:defRPr/>
              </a:pPr>
              <a:t>55</a:t>
            </a:fld>
            <a:endParaRPr lang="en-US"/>
          </a:p>
        </p:txBody>
      </p:sp>
    </p:spTree>
    <p:extLst>
      <p:ext uri="{BB962C8B-B14F-4D97-AF65-F5344CB8AC3E}">
        <p14:creationId xmlns:p14="http://schemas.microsoft.com/office/powerpoint/2010/main" val="3595720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57652BA-BA23-463A-8525-ADC0741C79A3}" type="slidenum">
              <a:rPr lang="en-US" smtClean="0"/>
              <a:pPr>
                <a:defRPr/>
              </a:pPr>
              <a:t>56</a:t>
            </a:fld>
            <a:endParaRPr lang="en-US"/>
          </a:p>
        </p:txBody>
      </p:sp>
    </p:spTree>
    <p:extLst>
      <p:ext uri="{BB962C8B-B14F-4D97-AF65-F5344CB8AC3E}">
        <p14:creationId xmlns:p14="http://schemas.microsoft.com/office/powerpoint/2010/main" val="26733099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57652BA-BA23-463A-8525-ADC0741C79A3}" type="slidenum">
              <a:rPr lang="en-US" smtClean="0"/>
              <a:pPr>
                <a:defRPr/>
              </a:pPr>
              <a:t>57</a:t>
            </a:fld>
            <a:endParaRPr lang="en-US"/>
          </a:p>
        </p:txBody>
      </p:sp>
    </p:spTree>
    <p:extLst>
      <p:ext uri="{BB962C8B-B14F-4D97-AF65-F5344CB8AC3E}">
        <p14:creationId xmlns:p14="http://schemas.microsoft.com/office/powerpoint/2010/main" val="33601699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57652BA-BA23-463A-8525-ADC0741C79A3}" type="slidenum">
              <a:rPr lang="en-US" smtClean="0"/>
              <a:pPr>
                <a:defRPr/>
              </a:pPr>
              <a:t>58</a:t>
            </a:fld>
            <a:endParaRPr lang="en-US"/>
          </a:p>
        </p:txBody>
      </p:sp>
    </p:spTree>
    <p:extLst>
      <p:ext uri="{BB962C8B-B14F-4D97-AF65-F5344CB8AC3E}">
        <p14:creationId xmlns:p14="http://schemas.microsoft.com/office/powerpoint/2010/main" val="33060824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57652BA-BA23-463A-8525-ADC0741C79A3}" type="slidenum">
              <a:rPr lang="en-US" smtClean="0"/>
              <a:pPr>
                <a:defRPr/>
              </a:pPr>
              <a:t>59</a:t>
            </a:fld>
            <a:endParaRPr lang="en-US"/>
          </a:p>
        </p:txBody>
      </p:sp>
    </p:spTree>
    <p:extLst>
      <p:ext uri="{BB962C8B-B14F-4D97-AF65-F5344CB8AC3E}">
        <p14:creationId xmlns:p14="http://schemas.microsoft.com/office/powerpoint/2010/main" val="2476533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FAF77-D83F-4B72-A2A6-F970A4239557}" type="slidenum">
              <a:rPr lang="en-US" smtClean="0"/>
              <a:t>64</a:t>
            </a:fld>
            <a:endParaRPr lang="en-US"/>
          </a:p>
        </p:txBody>
      </p:sp>
    </p:spTree>
    <p:extLst>
      <p:ext uri="{BB962C8B-B14F-4D97-AF65-F5344CB8AC3E}">
        <p14:creationId xmlns:p14="http://schemas.microsoft.com/office/powerpoint/2010/main" val="842888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57652BA-BA23-463A-8525-ADC0741C79A3}" type="slidenum">
              <a:rPr lang="en-US" smtClean="0"/>
              <a:pPr>
                <a:defRPr/>
              </a:pPr>
              <a:t>17</a:t>
            </a:fld>
            <a:endParaRPr lang="en-US"/>
          </a:p>
        </p:txBody>
      </p:sp>
    </p:spTree>
    <p:extLst>
      <p:ext uri="{BB962C8B-B14F-4D97-AF65-F5344CB8AC3E}">
        <p14:creationId xmlns:p14="http://schemas.microsoft.com/office/powerpoint/2010/main" val="1930147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57652BA-BA23-463A-8525-ADC0741C79A3}" type="slidenum">
              <a:rPr lang="en-US" smtClean="0"/>
              <a:pPr>
                <a:defRPr/>
              </a:pPr>
              <a:t>21</a:t>
            </a:fld>
            <a:endParaRPr lang="en-US"/>
          </a:p>
        </p:txBody>
      </p:sp>
    </p:spTree>
    <p:extLst>
      <p:ext uri="{BB962C8B-B14F-4D97-AF65-F5344CB8AC3E}">
        <p14:creationId xmlns:p14="http://schemas.microsoft.com/office/powerpoint/2010/main" val="3312100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57652BA-BA23-463A-8525-ADC0741C79A3}" type="slidenum">
              <a:rPr lang="en-US" smtClean="0"/>
              <a:pPr>
                <a:defRPr/>
              </a:pPr>
              <a:t>22</a:t>
            </a:fld>
            <a:endParaRPr lang="en-US"/>
          </a:p>
        </p:txBody>
      </p:sp>
    </p:spTree>
    <p:extLst>
      <p:ext uri="{BB962C8B-B14F-4D97-AF65-F5344CB8AC3E}">
        <p14:creationId xmlns:p14="http://schemas.microsoft.com/office/powerpoint/2010/main" val="1727976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57652BA-BA23-463A-8525-ADC0741C79A3}" type="slidenum">
              <a:rPr lang="en-US" smtClean="0"/>
              <a:pPr>
                <a:defRPr/>
              </a:pPr>
              <a:t>23</a:t>
            </a:fld>
            <a:endParaRPr lang="en-US"/>
          </a:p>
        </p:txBody>
      </p:sp>
    </p:spTree>
    <p:extLst>
      <p:ext uri="{BB962C8B-B14F-4D97-AF65-F5344CB8AC3E}">
        <p14:creationId xmlns:p14="http://schemas.microsoft.com/office/powerpoint/2010/main" val="3145699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57652BA-BA23-463A-8525-ADC0741C79A3}" type="slidenum">
              <a:rPr lang="en-US" smtClean="0"/>
              <a:pPr>
                <a:defRPr/>
              </a:pPr>
              <a:t>24</a:t>
            </a:fld>
            <a:endParaRPr lang="en-US"/>
          </a:p>
        </p:txBody>
      </p:sp>
    </p:spTree>
    <p:extLst>
      <p:ext uri="{BB962C8B-B14F-4D97-AF65-F5344CB8AC3E}">
        <p14:creationId xmlns:p14="http://schemas.microsoft.com/office/powerpoint/2010/main" val="385247203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 Id="rId4" Type="http://schemas.openxmlformats.org/officeDocument/2006/relationships/image" Target="../media/image13.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5.emf"/><Relationship Id="rId18" Type="http://schemas.openxmlformats.org/officeDocument/2006/relationships/image" Target="../media/image30.emf"/><Relationship Id="rId3" Type="http://schemas.openxmlformats.org/officeDocument/2006/relationships/image" Target="../media/image15.emf"/><Relationship Id="rId21" Type="http://schemas.openxmlformats.org/officeDocument/2006/relationships/image" Target="../media/image33.emf"/><Relationship Id="rId7" Type="http://schemas.openxmlformats.org/officeDocument/2006/relationships/image" Target="../media/image19.emf"/><Relationship Id="rId12" Type="http://schemas.openxmlformats.org/officeDocument/2006/relationships/image" Target="../media/image24.emf"/><Relationship Id="rId17" Type="http://schemas.openxmlformats.org/officeDocument/2006/relationships/image" Target="../media/image29.emf"/><Relationship Id="rId25" Type="http://schemas.openxmlformats.org/officeDocument/2006/relationships/image" Target="../media/image37.emf"/><Relationship Id="rId2" Type="http://schemas.openxmlformats.org/officeDocument/2006/relationships/image" Target="../media/image14.emf"/><Relationship Id="rId16" Type="http://schemas.openxmlformats.org/officeDocument/2006/relationships/image" Target="../media/image28.emf"/><Relationship Id="rId20" Type="http://schemas.openxmlformats.org/officeDocument/2006/relationships/image" Target="../media/image32.emf"/><Relationship Id="rId1" Type="http://schemas.openxmlformats.org/officeDocument/2006/relationships/slideMaster" Target="../slideMasters/slideMaster1.xml"/><Relationship Id="rId6" Type="http://schemas.openxmlformats.org/officeDocument/2006/relationships/image" Target="../media/image18.emf"/><Relationship Id="rId11" Type="http://schemas.openxmlformats.org/officeDocument/2006/relationships/image" Target="../media/image23.emf"/><Relationship Id="rId24" Type="http://schemas.openxmlformats.org/officeDocument/2006/relationships/image" Target="../media/image36.emf"/><Relationship Id="rId5" Type="http://schemas.openxmlformats.org/officeDocument/2006/relationships/image" Target="../media/image17.emf"/><Relationship Id="rId15" Type="http://schemas.openxmlformats.org/officeDocument/2006/relationships/image" Target="../media/image27.emf"/><Relationship Id="rId23" Type="http://schemas.openxmlformats.org/officeDocument/2006/relationships/image" Target="../media/image35.emf"/><Relationship Id="rId10" Type="http://schemas.openxmlformats.org/officeDocument/2006/relationships/image" Target="../media/image22.emf"/><Relationship Id="rId19" Type="http://schemas.openxmlformats.org/officeDocument/2006/relationships/image" Target="../media/image31.emf"/><Relationship Id="rId4" Type="http://schemas.openxmlformats.org/officeDocument/2006/relationships/image" Target="../media/image16.emf"/><Relationship Id="rId9" Type="http://schemas.openxmlformats.org/officeDocument/2006/relationships/image" Target="../media/image21.emf"/><Relationship Id="rId14" Type="http://schemas.openxmlformats.org/officeDocument/2006/relationships/image" Target="../media/image26.emf"/><Relationship Id="rId22" Type="http://schemas.openxmlformats.org/officeDocument/2006/relationships/image" Target="../media/image34.emf"/></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44.emf"/><Relationship Id="rId13" Type="http://schemas.openxmlformats.org/officeDocument/2006/relationships/image" Target="../media/image49.emf"/><Relationship Id="rId18" Type="http://schemas.openxmlformats.org/officeDocument/2006/relationships/image" Target="../media/image12.emf"/><Relationship Id="rId3" Type="http://schemas.openxmlformats.org/officeDocument/2006/relationships/image" Target="../media/image39.emf"/><Relationship Id="rId21" Type="http://schemas.openxmlformats.org/officeDocument/2006/relationships/image" Target="../media/image56.emf"/><Relationship Id="rId7" Type="http://schemas.openxmlformats.org/officeDocument/2006/relationships/image" Target="../media/image43.emf"/><Relationship Id="rId12" Type="http://schemas.openxmlformats.org/officeDocument/2006/relationships/image" Target="../media/image48.emf"/><Relationship Id="rId17" Type="http://schemas.openxmlformats.org/officeDocument/2006/relationships/image" Target="../media/image53.emf"/><Relationship Id="rId25" Type="http://schemas.openxmlformats.org/officeDocument/2006/relationships/image" Target="../media/image59.emf"/><Relationship Id="rId2" Type="http://schemas.openxmlformats.org/officeDocument/2006/relationships/image" Target="../media/image38.emf"/><Relationship Id="rId16" Type="http://schemas.openxmlformats.org/officeDocument/2006/relationships/image" Target="../media/image52.emf"/><Relationship Id="rId20" Type="http://schemas.openxmlformats.org/officeDocument/2006/relationships/image" Target="../media/image55.emf"/><Relationship Id="rId1" Type="http://schemas.openxmlformats.org/officeDocument/2006/relationships/slideMaster" Target="../slideMasters/slideMaster1.xml"/><Relationship Id="rId6" Type="http://schemas.openxmlformats.org/officeDocument/2006/relationships/image" Target="../media/image42.emf"/><Relationship Id="rId11" Type="http://schemas.openxmlformats.org/officeDocument/2006/relationships/image" Target="../media/image47.emf"/><Relationship Id="rId24" Type="http://schemas.openxmlformats.org/officeDocument/2006/relationships/image" Target="../media/image58.emf"/><Relationship Id="rId5" Type="http://schemas.openxmlformats.org/officeDocument/2006/relationships/image" Target="../media/image41.emf"/><Relationship Id="rId15" Type="http://schemas.openxmlformats.org/officeDocument/2006/relationships/image" Target="../media/image51.emf"/><Relationship Id="rId23" Type="http://schemas.openxmlformats.org/officeDocument/2006/relationships/image" Target="../media/image11.emf"/><Relationship Id="rId10" Type="http://schemas.openxmlformats.org/officeDocument/2006/relationships/image" Target="../media/image46.emf"/><Relationship Id="rId19" Type="http://schemas.openxmlformats.org/officeDocument/2006/relationships/image" Target="../media/image54.emf"/><Relationship Id="rId4" Type="http://schemas.openxmlformats.org/officeDocument/2006/relationships/image" Target="../media/image40.emf"/><Relationship Id="rId9" Type="http://schemas.openxmlformats.org/officeDocument/2006/relationships/image" Target="../media/image45.emf"/><Relationship Id="rId14" Type="http://schemas.openxmlformats.org/officeDocument/2006/relationships/image" Target="../media/image50.emf"/><Relationship Id="rId22" Type="http://schemas.openxmlformats.org/officeDocument/2006/relationships/image" Target="../media/image57.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age - Default">
    <p:spTree>
      <p:nvGrpSpPr>
        <p:cNvPr id="1" name=""/>
        <p:cNvGrpSpPr/>
        <p:nvPr/>
      </p:nvGrpSpPr>
      <p:grpSpPr>
        <a:xfrm>
          <a:off x="0" y="0"/>
          <a:ext cx="0" cy="0"/>
          <a:chOff x="0" y="0"/>
          <a:chExt cx="0" cy="0"/>
        </a:xfrm>
      </p:grpSpPr>
      <p:grpSp>
        <p:nvGrpSpPr>
          <p:cNvPr id="20" name="Group 19"/>
          <p:cNvGrpSpPr/>
          <p:nvPr userDrawn="1"/>
        </p:nvGrpSpPr>
        <p:grpSpPr>
          <a:xfrm>
            <a:off x="-12533" y="5118156"/>
            <a:ext cx="9156534" cy="3574"/>
            <a:chOff x="-12533" y="5118156"/>
            <a:chExt cx="9156534" cy="3574"/>
          </a:xfrm>
        </p:grpSpPr>
        <p:cxnSp>
          <p:nvCxnSpPr>
            <p:cNvPr id="21" name="Straight Connector 20">
              <a:extLst>
                <a:ext uri="{FF2B5EF4-FFF2-40B4-BE49-F238E27FC236}">
                  <a16:creationId xmlns:a16="http://schemas.microsoft.com/office/drawing/2014/main" id="{F9833D6A-C30C-0D4F-872E-13BE14419FF0}"/>
                </a:ext>
              </a:extLst>
            </p:cNvPr>
            <p:cNvCxnSpPr>
              <a:cxnSpLocks/>
            </p:cNvCxnSpPr>
            <p:nvPr/>
          </p:nvCxnSpPr>
          <p:spPr>
            <a:xfrm flipH="1" flipV="1">
              <a:off x="-12533" y="5118156"/>
              <a:ext cx="2075688" cy="357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D94EBA5-0E2E-6349-B875-28A4F39F58DE}"/>
                </a:ext>
              </a:extLst>
            </p:cNvPr>
            <p:cNvCxnSpPr>
              <a:cxnSpLocks/>
            </p:cNvCxnSpPr>
            <p:nvPr/>
          </p:nvCxnSpPr>
          <p:spPr>
            <a:xfrm flipH="1">
              <a:off x="4385270" y="5118156"/>
              <a:ext cx="2342789" cy="1788"/>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91C95BA-C171-4F4B-A7B3-7E23F886EE64}"/>
                </a:ext>
              </a:extLst>
            </p:cNvPr>
            <p:cNvCxnSpPr>
              <a:cxnSpLocks/>
            </p:cNvCxnSpPr>
            <p:nvPr/>
          </p:nvCxnSpPr>
          <p:spPr>
            <a:xfrm>
              <a:off x="2062011" y="5118156"/>
              <a:ext cx="2323259" cy="1788"/>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74CF0D-1770-2842-8BB9-AEA4F0362C1B}"/>
                </a:ext>
              </a:extLst>
            </p:cNvPr>
            <p:cNvCxnSpPr>
              <a:cxnSpLocks/>
            </p:cNvCxnSpPr>
            <p:nvPr userDrawn="1"/>
          </p:nvCxnSpPr>
          <p:spPr>
            <a:xfrm flipH="1" flipV="1">
              <a:off x="6728059" y="5118156"/>
              <a:ext cx="2415942" cy="3572"/>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B511DE5B-6C7C-2A44-9E96-412F506BD043}"/>
              </a:ext>
            </a:extLst>
          </p:cNvPr>
          <p:cNvSpPr txBox="1"/>
          <p:nvPr userDrawn="1"/>
        </p:nvSpPr>
        <p:spPr>
          <a:xfrm>
            <a:off x="484311" y="4733074"/>
            <a:ext cx="2016951" cy="230832"/>
          </a:xfrm>
          <a:prstGeom prst="rect">
            <a:avLst/>
          </a:prstGeom>
          <a:noFill/>
        </p:spPr>
        <p:txBody>
          <a:bodyPr wrap="square" rtlCol="0">
            <a:spAutoFit/>
          </a:bodyPr>
          <a:lstStyle/>
          <a:p>
            <a:r>
              <a:rPr lang="en-US" sz="900" dirty="0">
                <a:solidFill>
                  <a:schemeClr val="tx1">
                    <a:lumMod val="50000"/>
                  </a:schemeClr>
                </a:solidFill>
                <a:latin typeface="Arial" panose="020B0604020202020204" pitchFamily="34" charset="0"/>
                <a:cs typeface="Arial" panose="020B0604020202020204" pitchFamily="34" charset="0"/>
              </a:rPr>
              <a:t>  </a:t>
            </a:r>
            <a:endParaRPr lang="en-US" sz="900" dirty="0">
              <a:solidFill>
                <a:schemeClr val="bg2">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sp>
        <p:nvSpPr>
          <p:cNvPr id="22" name="TextBox 21">
            <a:extLst>
              <a:ext uri="{FF2B5EF4-FFF2-40B4-BE49-F238E27FC236}">
                <a16:creationId xmlns:a16="http://schemas.microsoft.com/office/drawing/2014/main" id="{E5AAF0DB-1E41-E641-93EF-6B52324DE6CD}"/>
              </a:ext>
            </a:extLst>
          </p:cNvPr>
          <p:cNvSpPr txBox="1"/>
          <p:nvPr userDrawn="1"/>
        </p:nvSpPr>
        <p:spPr>
          <a:xfrm>
            <a:off x="0" y="4731016"/>
            <a:ext cx="4822678"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pic>
        <p:nvPicPr>
          <p:cNvPr id="38" name="Picture 37" descr="Graphical user interface, text&#10;&#10;Description automatically generated">
            <a:extLst>
              <a:ext uri="{FF2B5EF4-FFF2-40B4-BE49-F238E27FC236}">
                <a16:creationId xmlns:a16="http://schemas.microsoft.com/office/drawing/2014/main" id="{C5F0F8E4-D22B-E14A-A754-71398960CFB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835"/>
          <a:stretch/>
        </p:blipFill>
        <p:spPr>
          <a:xfrm>
            <a:off x="0" y="115199"/>
            <a:ext cx="3988695" cy="1067465"/>
          </a:xfrm>
          <a:prstGeom prst="rect">
            <a:avLst/>
          </a:prstGeom>
        </p:spPr>
      </p:pic>
      <p:grpSp>
        <p:nvGrpSpPr>
          <p:cNvPr id="3" name="Group 2">
            <a:extLst>
              <a:ext uri="{FF2B5EF4-FFF2-40B4-BE49-F238E27FC236}">
                <a16:creationId xmlns:a16="http://schemas.microsoft.com/office/drawing/2014/main" id="{74951F6F-F1A4-E14B-945B-D7C2FFBDC274}"/>
              </a:ext>
            </a:extLst>
          </p:cNvPr>
          <p:cNvGrpSpPr/>
          <p:nvPr userDrawn="1"/>
        </p:nvGrpSpPr>
        <p:grpSpPr>
          <a:xfrm>
            <a:off x="4820738" y="33953"/>
            <a:ext cx="4269706" cy="5017474"/>
            <a:chOff x="4820738" y="33953"/>
            <a:chExt cx="4269706" cy="5017474"/>
          </a:xfrm>
        </p:grpSpPr>
        <p:grpSp>
          <p:nvGrpSpPr>
            <p:cNvPr id="18" name="Group 17">
              <a:extLst>
                <a:ext uri="{FF2B5EF4-FFF2-40B4-BE49-F238E27FC236}">
                  <a16:creationId xmlns:a16="http://schemas.microsoft.com/office/drawing/2014/main" id="{00EDA6BC-7EB4-AF47-A893-9F847B89C227}"/>
                </a:ext>
              </a:extLst>
            </p:cNvPr>
            <p:cNvGrpSpPr/>
            <p:nvPr userDrawn="1"/>
          </p:nvGrpSpPr>
          <p:grpSpPr>
            <a:xfrm>
              <a:off x="4822678" y="33953"/>
              <a:ext cx="4267766" cy="5013902"/>
              <a:chOff x="4978310" y="36802"/>
              <a:chExt cx="4112134" cy="5013902"/>
            </a:xfrm>
          </p:grpSpPr>
          <p:pic>
            <p:nvPicPr>
              <p:cNvPr id="19" name="Picture 18" descr="A person sitting on a bed holding a phone and a computer&#10;&#10;Description automatically generated with low confidence">
                <a:extLst>
                  <a:ext uri="{FF2B5EF4-FFF2-40B4-BE49-F238E27FC236}">
                    <a16:creationId xmlns:a16="http://schemas.microsoft.com/office/drawing/2014/main" id="{4231327A-6041-F146-924D-B02493AFF78F}"/>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6839539" y="51730"/>
                <a:ext cx="2250905" cy="1953329"/>
              </a:xfrm>
              <a:prstGeom prst="rect">
                <a:avLst/>
              </a:prstGeom>
            </p:spPr>
          </p:pic>
          <p:pic>
            <p:nvPicPr>
              <p:cNvPr id="11" name="Picture 10" descr="A bus on the road&#10;&#10;Description automatically generated with medium confidence">
                <a:extLst>
                  <a:ext uri="{FF2B5EF4-FFF2-40B4-BE49-F238E27FC236}">
                    <a16:creationId xmlns:a16="http://schemas.microsoft.com/office/drawing/2014/main" id="{8791C402-6A8D-C34F-ABF9-331DDB880A38}"/>
                  </a:ext>
                </a:extLst>
              </p:cNvPr>
              <p:cNvPicPr>
                <a:picLocks noChangeAspect="1"/>
              </p:cNvPicPr>
              <p:nvPr userDrawn="1"/>
            </p:nvPicPr>
            <p:blipFill rotWithShape="1">
              <a:blip r:embed="rId4" cstate="screen">
                <a:alphaModFix/>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p:blipFill>
            <p:spPr>
              <a:xfrm>
                <a:off x="4978310" y="36802"/>
                <a:ext cx="1812675" cy="1953328"/>
              </a:xfrm>
              <a:prstGeom prst="rect">
                <a:avLst/>
              </a:prstGeom>
            </p:spPr>
          </p:pic>
          <p:pic>
            <p:nvPicPr>
              <p:cNvPr id="15" name="Picture 14" descr="A picture containing sky, plane, outdoor, ground&#10;&#10;Description automatically generated">
                <a:extLst>
                  <a:ext uri="{FF2B5EF4-FFF2-40B4-BE49-F238E27FC236}">
                    <a16:creationId xmlns:a16="http://schemas.microsoft.com/office/drawing/2014/main" id="{4713F184-B2C6-DF4E-930E-6B17415A0E27}"/>
                  </a:ext>
                </a:extLst>
              </p:cNvPr>
              <p:cNvPicPr>
                <a:picLocks noChangeAspect="1"/>
              </p:cNvPicPr>
              <p:nvPr userDrawn="1"/>
            </p:nvPicPr>
            <p:blipFill rotWithShape="1">
              <a:blip r:embed="rId6" cstate="screen">
                <a:alphaModFix/>
                <a:extLst>
                  <a:ext uri="{28A0092B-C50C-407E-A947-70E740481C1C}">
                    <a14:useLocalDpi xmlns:a14="http://schemas.microsoft.com/office/drawing/2010/main"/>
                  </a:ext>
                </a:extLst>
              </a:blip>
              <a:srcRect/>
              <a:stretch/>
            </p:blipFill>
            <p:spPr>
              <a:xfrm>
                <a:off x="6839540" y="2051598"/>
                <a:ext cx="2249424" cy="1435724"/>
              </a:xfrm>
              <a:prstGeom prst="rect">
                <a:avLst/>
              </a:prstGeom>
            </p:spPr>
          </p:pic>
          <p:pic>
            <p:nvPicPr>
              <p:cNvPr id="17" name="Picture 16" descr="A picture containing car, outdoor, parked&#10;&#10;Description automatically generated">
                <a:extLst>
                  <a:ext uri="{FF2B5EF4-FFF2-40B4-BE49-F238E27FC236}">
                    <a16:creationId xmlns:a16="http://schemas.microsoft.com/office/drawing/2014/main" id="{7C30F775-7B8B-2541-AD7B-1CB31821FD6B}"/>
                  </a:ext>
                </a:extLst>
              </p:cNvPr>
              <p:cNvPicPr>
                <a:picLocks noChangeAspect="1"/>
              </p:cNvPicPr>
              <p:nvPr userDrawn="1"/>
            </p:nvPicPr>
            <p:blipFill rotWithShape="1">
              <a:blip r:embed="rId7" cstate="screen">
                <a:alphaModFix/>
                <a:extLst>
                  <a:ext uri="{28A0092B-C50C-407E-A947-70E740481C1C}">
                    <a14:useLocalDpi xmlns:a14="http://schemas.microsoft.com/office/drawing/2010/main"/>
                  </a:ext>
                </a:extLst>
              </a:blip>
              <a:srcRect/>
              <a:stretch/>
            </p:blipFill>
            <p:spPr>
              <a:xfrm>
                <a:off x="6842387" y="3533861"/>
                <a:ext cx="2246577" cy="1516843"/>
              </a:xfrm>
              <a:prstGeom prst="rect">
                <a:avLst/>
              </a:prstGeom>
            </p:spPr>
          </p:pic>
        </p:grpSp>
        <p:pic>
          <p:nvPicPr>
            <p:cNvPr id="27" name="Picture 26" descr="A picture containing person, military, military uniform, military vehicle&#10;&#10;Description automatically generated">
              <a:extLst>
                <a:ext uri="{FF2B5EF4-FFF2-40B4-BE49-F238E27FC236}">
                  <a16:creationId xmlns:a16="http://schemas.microsoft.com/office/drawing/2014/main" id="{8C06FAF1-E932-9C4F-A121-7C30AD083109}"/>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15822" t="6797" r="54860" b="22995"/>
            <a:stretch/>
          </p:blipFill>
          <p:spPr>
            <a:xfrm>
              <a:off x="4820738" y="2051051"/>
              <a:ext cx="1881244" cy="3000376"/>
            </a:xfrm>
            <a:prstGeom prst="rect">
              <a:avLst/>
            </a:prstGeom>
          </p:spPr>
        </p:pic>
      </p:grpSp>
    </p:spTree>
    <p:extLst>
      <p:ext uri="{BB962C8B-B14F-4D97-AF65-F5344CB8AC3E}">
        <p14:creationId xmlns:p14="http://schemas.microsoft.com/office/powerpoint/2010/main" val="2688726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With 2 Images">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5757864" y="2"/>
            <a:ext cx="3386137" cy="2213910"/>
          </a:xfrm>
        </p:spPr>
        <p:txBody>
          <a:bodyPr anchor="ctr"/>
          <a:lstStyle>
            <a:lvl1pPr marL="0" indent="0" algn="ctr">
              <a:buNone/>
              <a:defRPr/>
            </a:lvl1pPr>
          </a:lstStyle>
          <a:p>
            <a:r>
              <a:rPr lang="en-US" dirty="0"/>
              <a:t>Click to select image</a:t>
            </a:r>
          </a:p>
        </p:txBody>
      </p:sp>
      <p:sp>
        <p:nvSpPr>
          <p:cNvPr id="6" name="Picture Placeholder 4"/>
          <p:cNvSpPr>
            <a:spLocks noGrp="1"/>
          </p:cNvSpPr>
          <p:nvPr>
            <p:ph type="pic" sz="quarter" idx="11" hasCustomPrompt="1"/>
          </p:nvPr>
        </p:nvSpPr>
        <p:spPr>
          <a:xfrm>
            <a:off x="5757864" y="2273669"/>
            <a:ext cx="3386137" cy="2213910"/>
          </a:xfrm>
        </p:spPr>
        <p:txBody>
          <a:bodyPr anchor="ctr"/>
          <a:lstStyle>
            <a:lvl1pPr marL="0" indent="0" algn="ctr">
              <a:buNone/>
              <a:defRPr/>
            </a:lvl1pPr>
          </a:lstStyle>
          <a:p>
            <a:r>
              <a:rPr lang="en-US" dirty="0"/>
              <a:t>Click to select image</a:t>
            </a:r>
          </a:p>
        </p:txBody>
      </p:sp>
      <p:sp>
        <p:nvSpPr>
          <p:cNvPr id="8"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9" name="Title Placeholder 1"/>
          <p:cNvSpPr>
            <a:spLocks noGrp="1"/>
          </p:cNvSpPr>
          <p:nvPr>
            <p:ph type="title"/>
          </p:nvPr>
        </p:nvSpPr>
        <p:spPr>
          <a:xfrm>
            <a:off x="455304" y="271134"/>
            <a:ext cx="4989361" cy="49899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0" name="Content Placeholder 2"/>
          <p:cNvSpPr>
            <a:spLocks noGrp="1"/>
          </p:cNvSpPr>
          <p:nvPr>
            <p:ph idx="1" hasCustomPrompt="1"/>
          </p:nvPr>
        </p:nvSpPr>
        <p:spPr>
          <a:xfrm>
            <a:off x="455304" y="892078"/>
            <a:ext cx="4570930" cy="3804557"/>
          </a:xfrm>
          <a:prstGeom prst="rect">
            <a:avLst/>
          </a:prstGeom>
        </p:spPr>
        <p:txBody>
          <a:bodyPr>
            <a:normAutofit/>
          </a:bodyPr>
          <a:lstStyle>
            <a:lvl1pPr>
              <a:spcBef>
                <a:spcPts val="600"/>
              </a:spcBef>
              <a:defRPr>
                <a:solidFill>
                  <a:schemeClr val="tx2"/>
                </a:solidFill>
              </a:defRPr>
            </a:lvl1pPr>
            <a:lvl2pPr>
              <a:spcBef>
                <a:spcPts val="600"/>
              </a:spcBef>
              <a:defRPr>
                <a:solidFill>
                  <a:schemeClr val="tx2"/>
                </a:solidFill>
              </a:defRPr>
            </a:lvl2pPr>
            <a:lvl3pPr>
              <a:spcBef>
                <a:spcPts val="600"/>
              </a:spcBef>
              <a:defRPr>
                <a:solidFill>
                  <a:schemeClr val="tx2"/>
                </a:solidFill>
              </a:defRPr>
            </a:lvl3pPr>
            <a:lvl4pPr>
              <a:spcBef>
                <a:spcPts val="600"/>
              </a:spcBef>
              <a:defRPr>
                <a:solidFill>
                  <a:schemeClr val="tx2"/>
                </a:solidFill>
              </a:defRPr>
            </a:lvl4pPr>
            <a:lvl5pPr>
              <a:spcBef>
                <a:spcPts val="600"/>
              </a:spcBef>
              <a:defRPr>
                <a:solidFill>
                  <a:schemeClr val="tx2"/>
                </a:solidFill>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1510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5"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757597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 Title or Conten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1814345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Icon Topics v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10" name="Slide Number Placeholder 5"/>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12" name="Text Placeholder 12"/>
          <p:cNvSpPr>
            <a:spLocks noGrp="1"/>
          </p:cNvSpPr>
          <p:nvPr>
            <p:ph type="body" sz="quarter" idx="12" hasCustomPrompt="1"/>
          </p:nvPr>
        </p:nvSpPr>
        <p:spPr>
          <a:xfrm>
            <a:off x="1895640" y="2398268"/>
            <a:ext cx="2090597" cy="218543"/>
          </a:xfrm>
        </p:spPr>
        <p:txBody>
          <a:bodyPr/>
          <a:lstStyle>
            <a:lvl1pPr marL="0" indent="0" algn="ctr">
              <a:buNone/>
              <a:defRPr sz="1600" b="1"/>
            </a:lvl1pPr>
          </a:lstStyle>
          <a:p>
            <a:pPr lvl="0"/>
            <a:r>
              <a:rPr lang="en-US" dirty="0"/>
              <a:t>Click to enter header</a:t>
            </a:r>
          </a:p>
        </p:txBody>
      </p:sp>
      <p:sp>
        <p:nvSpPr>
          <p:cNvPr id="14" name="Text Placeholder 14"/>
          <p:cNvSpPr>
            <a:spLocks noGrp="1"/>
          </p:cNvSpPr>
          <p:nvPr>
            <p:ph type="body" sz="quarter" idx="13" hasCustomPrompt="1"/>
          </p:nvPr>
        </p:nvSpPr>
        <p:spPr>
          <a:xfrm>
            <a:off x="1895639" y="2780110"/>
            <a:ext cx="2090597" cy="1847826"/>
          </a:xfrm>
        </p:spPr>
        <p:txBody>
          <a:bodyPr>
            <a:normAutofit/>
          </a:bodyPr>
          <a:lstStyle>
            <a:lvl1pPr marL="0" indent="0">
              <a:buNone/>
              <a:defRPr sz="1400" baseline="0"/>
            </a:lvl1pPr>
          </a:lstStyle>
          <a:p>
            <a:pPr lvl="0"/>
            <a:r>
              <a:rPr lang="en-US" dirty="0"/>
              <a:t>Click to add text</a:t>
            </a:r>
          </a:p>
        </p:txBody>
      </p:sp>
      <p:sp>
        <p:nvSpPr>
          <p:cNvPr id="18" name="Text Placeholder 14"/>
          <p:cNvSpPr>
            <a:spLocks noGrp="1"/>
          </p:cNvSpPr>
          <p:nvPr>
            <p:ph type="body" sz="quarter" idx="15" hasCustomPrompt="1"/>
          </p:nvPr>
        </p:nvSpPr>
        <p:spPr>
          <a:xfrm>
            <a:off x="5418365" y="2780110"/>
            <a:ext cx="2090597" cy="1847826"/>
          </a:xfrm>
        </p:spPr>
        <p:txBody>
          <a:bodyPr>
            <a:normAutofit/>
          </a:bodyPr>
          <a:lstStyle>
            <a:lvl1pPr marL="0" indent="0">
              <a:buNone/>
              <a:defRPr sz="1400" baseline="0"/>
            </a:lvl1pPr>
          </a:lstStyle>
          <a:p>
            <a:pPr lvl="0"/>
            <a:r>
              <a:rPr lang="en-US" dirty="0"/>
              <a:t>Click to add text</a:t>
            </a:r>
          </a:p>
        </p:txBody>
      </p:sp>
      <p:sp>
        <p:nvSpPr>
          <p:cNvPr id="19" name="Oval 18"/>
          <p:cNvSpPr/>
          <p:nvPr userDrawn="1"/>
        </p:nvSpPr>
        <p:spPr>
          <a:xfrm>
            <a:off x="2478024" y="1351069"/>
            <a:ext cx="925830" cy="925830"/>
          </a:xfrm>
          <a:prstGeom prst="ellipse">
            <a:avLst/>
          </a:prstGeom>
          <a:solidFill>
            <a:srgbClr val="6577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0" name="Oval 19"/>
          <p:cNvSpPr/>
          <p:nvPr userDrawn="1"/>
        </p:nvSpPr>
        <p:spPr>
          <a:xfrm>
            <a:off x="6000750" y="1343513"/>
            <a:ext cx="925830" cy="9258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1" name="Text Placeholder 12"/>
          <p:cNvSpPr>
            <a:spLocks noGrp="1"/>
          </p:cNvSpPr>
          <p:nvPr>
            <p:ph type="body" sz="quarter" idx="16" hasCustomPrompt="1"/>
          </p:nvPr>
        </p:nvSpPr>
        <p:spPr>
          <a:xfrm>
            <a:off x="5418366" y="2398267"/>
            <a:ext cx="2090597" cy="218543"/>
          </a:xfrm>
        </p:spPr>
        <p:txBody>
          <a:bodyPr/>
          <a:lstStyle>
            <a:lvl1pPr marL="0" indent="0" algn="ctr">
              <a:buNone/>
              <a:defRPr sz="1600" b="1"/>
            </a:lvl1pPr>
          </a:lstStyle>
          <a:p>
            <a:pPr lvl="0"/>
            <a:r>
              <a:rPr lang="en-US" dirty="0"/>
              <a:t>Click to enter header</a:t>
            </a:r>
          </a:p>
        </p:txBody>
      </p:sp>
    </p:spTree>
    <p:extLst>
      <p:ext uri="{BB962C8B-B14F-4D97-AF65-F5344CB8AC3E}">
        <p14:creationId xmlns:p14="http://schemas.microsoft.com/office/powerpoint/2010/main" val="4044153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Icon Topics v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10" name="Slide Number Placeholder 5"/>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12" name="Text Placeholder 12"/>
          <p:cNvSpPr>
            <a:spLocks noGrp="1"/>
          </p:cNvSpPr>
          <p:nvPr>
            <p:ph type="body" sz="quarter" idx="12" hasCustomPrompt="1"/>
          </p:nvPr>
        </p:nvSpPr>
        <p:spPr>
          <a:xfrm>
            <a:off x="1895640" y="2398268"/>
            <a:ext cx="2090597" cy="218543"/>
          </a:xfrm>
        </p:spPr>
        <p:txBody>
          <a:bodyPr/>
          <a:lstStyle>
            <a:lvl1pPr marL="0" indent="0" algn="ctr">
              <a:buNone/>
              <a:defRPr sz="1600" b="1"/>
            </a:lvl1pPr>
          </a:lstStyle>
          <a:p>
            <a:pPr lvl="0"/>
            <a:r>
              <a:rPr lang="en-US" dirty="0"/>
              <a:t>Click to enter header</a:t>
            </a:r>
          </a:p>
        </p:txBody>
      </p:sp>
      <p:sp>
        <p:nvSpPr>
          <p:cNvPr id="14" name="Text Placeholder 14"/>
          <p:cNvSpPr>
            <a:spLocks noGrp="1"/>
          </p:cNvSpPr>
          <p:nvPr>
            <p:ph type="body" sz="quarter" idx="13" hasCustomPrompt="1"/>
          </p:nvPr>
        </p:nvSpPr>
        <p:spPr>
          <a:xfrm>
            <a:off x="1895639" y="2780110"/>
            <a:ext cx="2090597" cy="1847826"/>
          </a:xfrm>
        </p:spPr>
        <p:txBody>
          <a:bodyPr>
            <a:normAutofit/>
          </a:bodyPr>
          <a:lstStyle>
            <a:lvl1pPr marL="0" indent="0">
              <a:buNone/>
              <a:defRPr sz="1400" baseline="0"/>
            </a:lvl1pPr>
          </a:lstStyle>
          <a:p>
            <a:pPr lvl="0"/>
            <a:r>
              <a:rPr lang="en-US" dirty="0"/>
              <a:t>Click to add text</a:t>
            </a:r>
          </a:p>
        </p:txBody>
      </p:sp>
      <p:sp>
        <p:nvSpPr>
          <p:cNvPr id="18" name="Text Placeholder 14"/>
          <p:cNvSpPr>
            <a:spLocks noGrp="1"/>
          </p:cNvSpPr>
          <p:nvPr>
            <p:ph type="body" sz="quarter" idx="15" hasCustomPrompt="1"/>
          </p:nvPr>
        </p:nvSpPr>
        <p:spPr>
          <a:xfrm>
            <a:off x="5418365" y="2780110"/>
            <a:ext cx="2090597" cy="1847826"/>
          </a:xfrm>
        </p:spPr>
        <p:txBody>
          <a:bodyPr>
            <a:normAutofit/>
          </a:bodyPr>
          <a:lstStyle>
            <a:lvl1pPr marL="0" indent="0">
              <a:buNone/>
              <a:defRPr sz="1400" baseline="0"/>
            </a:lvl1pPr>
          </a:lstStyle>
          <a:p>
            <a:pPr lvl="0"/>
            <a:r>
              <a:rPr lang="en-US" dirty="0"/>
              <a:t>Click to add text</a:t>
            </a:r>
          </a:p>
        </p:txBody>
      </p:sp>
      <p:sp>
        <p:nvSpPr>
          <p:cNvPr id="19" name="Oval 18"/>
          <p:cNvSpPr/>
          <p:nvPr userDrawn="1"/>
        </p:nvSpPr>
        <p:spPr>
          <a:xfrm>
            <a:off x="2478024" y="1351069"/>
            <a:ext cx="925830" cy="9258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0" name="Oval 19"/>
          <p:cNvSpPr/>
          <p:nvPr userDrawn="1"/>
        </p:nvSpPr>
        <p:spPr>
          <a:xfrm>
            <a:off x="6000750" y="1343513"/>
            <a:ext cx="925830" cy="925830"/>
          </a:xfrm>
          <a:prstGeom prst="ellipse">
            <a:avLst/>
          </a:prstGeom>
          <a:solidFill>
            <a:srgbClr val="55C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1" name="Text Placeholder 12"/>
          <p:cNvSpPr>
            <a:spLocks noGrp="1"/>
          </p:cNvSpPr>
          <p:nvPr>
            <p:ph type="body" sz="quarter" idx="16" hasCustomPrompt="1"/>
          </p:nvPr>
        </p:nvSpPr>
        <p:spPr>
          <a:xfrm>
            <a:off x="5418366" y="2398267"/>
            <a:ext cx="2090597" cy="218543"/>
          </a:xfrm>
        </p:spPr>
        <p:txBody>
          <a:bodyPr/>
          <a:lstStyle>
            <a:lvl1pPr marL="0" indent="0" algn="ctr">
              <a:buNone/>
              <a:defRPr sz="1600" b="1"/>
            </a:lvl1pPr>
          </a:lstStyle>
          <a:p>
            <a:pPr lvl="0"/>
            <a:r>
              <a:rPr lang="en-US" dirty="0"/>
              <a:t>Click to enter header</a:t>
            </a:r>
          </a:p>
        </p:txBody>
      </p:sp>
    </p:spTree>
    <p:extLst>
      <p:ext uri="{BB962C8B-B14F-4D97-AF65-F5344CB8AC3E}">
        <p14:creationId xmlns:p14="http://schemas.microsoft.com/office/powerpoint/2010/main" val="2572115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Icon Topics v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10" name="Slide Number Placeholder 5"/>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12" name="Text Placeholder 12"/>
          <p:cNvSpPr>
            <a:spLocks noGrp="1"/>
          </p:cNvSpPr>
          <p:nvPr>
            <p:ph type="body" sz="quarter" idx="12" hasCustomPrompt="1"/>
          </p:nvPr>
        </p:nvSpPr>
        <p:spPr>
          <a:xfrm>
            <a:off x="1895640" y="2398268"/>
            <a:ext cx="2090597" cy="218543"/>
          </a:xfrm>
        </p:spPr>
        <p:txBody>
          <a:bodyPr/>
          <a:lstStyle>
            <a:lvl1pPr marL="0" indent="0" algn="ctr">
              <a:buNone/>
              <a:defRPr sz="1600" b="1"/>
            </a:lvl1pPr>
          </a:lstStyle>
          <a:p>
            <a:pPr lvl="0"/>
            <a:r>
              <a:rPr lang="en-US" dirty="0"/>
              <a:t>Click to enter header</a:t>
            </a:r>
          </a:p>
        </p:txBody>
      </p:sp>
      <p:sp>
        <p:nvSpPr>
          <p:cNvPr id="14" name="Text Placeholder 14"/>
          <p:cNvSpPr>
            <a:spLocks noGrp="1"/>
          </p:cNvSpPr>
          <p:nvPr>
            <p:ph type="body" sz="quarter" idx="13" hasCustomPrompt="1"/>
          </p:nvPr>
        </p:nvSpPr>
        <p:spPr>
          <a:xfrm>
            <a:off x="1895639" y="2780110"/>
            <a:ext cx="2090597" cy="1847826"/>
          </a:xfrm>
        </p:spPr>
        <p:txBody>
          <a:bodyPr>
            <a:normAutofit/>
          </a:bodyPr>
          <a:lstStyle>
            <a:lvl1pPr marL="0" indent="0">
              <a:buNone/>
              <a:defRPr sz="1400" baseline="0"/>
            </a:lvl1pPr>
          </a:lstStyle>
          <a:p>
            <a:pPr lvl="0"/>
            <a:r>
              <a:rPr lang="en-US" dirty="0"/>
              <a:t>Click to add text</a:t>
            </a:r>
          </a:p>
        </p:txBody>
      </p:sp>
      <p:sp>
        <p:nvSpPr>
          <p:cNvPr id="18" name="Text Placeholder 14"/>
          <p:cNvSpPr>
            <a:spLocks noGrp="1"/>
          </p:cNvSpPr>
          <p:nvPr>
            <p:ph type="body" sz="quarter" idx="15" hasCustomPrompt="1"/>
          </p:nvPr>
        </p:nvSpPr>
        <p:spPr>
          <a:xfrm>
            <a:off x="5418365" y="2780110"/>
            <a:ext cx="2090597" cy="1847826"/>
          </a:xfrm>
        </p:spPr>
        <p:txBody>
          <a:bodyPr>
            <a:normAutofit/>
          </a:bodyPr>
          <a:lstStyle>
            <a:lvl1pPr marL="0" indent="0">
              <a:buNone/>
              <a:defRPr sz="1400" baseline="0"/>
            </a:lvl1pPr>
          </a:lstStyle>
          <a:p>
            <a:pPr lvl="0"/>
            <a:r>
              <a:rPr lang="en-US" dirty="0"/>
              <a:t>Click to add text</a:t>
            </a:r>
          </a:p>
        </p:txBody>
      </p:sp>
      <p:sp>
        <p:nvSpPr>
          <p:cNvPr id="19" name="Oval 18"/>
          <p:cNvSpPr/>
          <p:nvPr userDrawn="1"/>
        </p:nvSpPr>
        <p:spPr>
          <a:xfrm>
            <a:off x="2478024" y="1351069"/>
            <a:ext cx="925830" cy="925830"/>
          </a:xfrm>
          <a:prstGeom prst="ellipse">
            <a:avLst/>
          </a:prstGeom>
          <a:solidFill>
            <a:srgbClr val="55C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0" name="Oval 19"/>
          <p:cNvSpPr/>
          <p:nvPr userDrawn="1"/>
        </p:nvSpPr>
        <p:spPr>
          <a:xfrm>
            <a:off x="6000750" y="1343513"/>
            <a:ext cx="925830" cy="925830"/>
          </a:xfrm>
          <a:prstGeom prst="ellipse">
            <a:avLst/>
          </a:prstGeom>
          <a:solidFill>
            <a:srgbClr val="FACC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1" name="Text Placeholder 12"/>
          <p:cNvSpPr>
            <a:spLocks noGrp="1"/>
          </p:cNvSpPr>
          <p:nvPr>
            <p:ph type="body" sz="quarter" idx="16" hasCustomPrompt="1"/>
          </p:nvPr>
        </p:nvSpPr>
        <p:spPr>
          <a:xfrm>
            <a:off x="5418366" y="2398267"/>
            <a:ext cx="2090597" cy="218543"/>
          </a:xfrm>
        </p:spPr>
        <p:txBody>
          <a:bodyPr/>
          <a:lstStyle>
            <a:lvl1pPr marL="0" indent="0" algn="ctr">
              <a:buNone/>
              <a:defRPr sz="1600" b="1"/>
            </a:lvl1pPr>
          </a:lstStyle>
          <a:p>
            <a:pPr lvl="0"/>
            <a:r>
              <a:rPr lang="en-US" dirty="0"/>
              <a:t>Click to enter header</a:t>
            </a:r>
          </a:p>
        </p:txBody>
      </p:sp>
    </p:spTree>
    <p:extLst>
      <p:ext uri="{BB962C8B-B14F-4D97-AF65-F5344CB8AC3E}">
        <p14:creationId xmlns:p14="http://schemas.microsoft.com/office/powerpoint/2010/main" val="418261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con Topics v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14" name="Slide Number Placeholder 5"/>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21" name="Oval 20"/>
          <p:cNvSpPr/>
          <p:nvPr userDrawn="1"/>
        </p:nvSpPr>
        <p:spPr>
          <a:xfrm>
            <a:off x="1519322" y="1343513"/>
            <a:ext cx="925830" cy="925830"/>
          </a:xfrm>
          <a:prstGeom prst="ellipse">
            <a:avLst/>
          </a:prstGeom>
          <a:solidFill>
            <a:srgbClr val="6577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2" name="Oval 21"/>
          <p:cNvSpPr/>
          <p:nvPr userDrawn="1"/>
        </p:nvSpPr>
        <p:spPr>
          <a:xfrm>
            <a:off x="4259994" y="1343513"/>
            <a:ext cx="925830" cy="9258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3" name="Oval 22"/>
          <p:cNvSpPr/>
          <p:nvPr userDrawn="1"/>
        </p:nvSpPr>
        <p:spPr>
          <a:xfrm>
            <a:off x="7000666" y="1343513"/>
            <a:ext cx="925830" cy="925830"/>
          </a:xfrm>
          <a:prstGeom prst="ellipse">
            <a:avLst/>
          </a:prstGeom>
          <a:solidFill>
            <a:srgbClr val="55C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4" name="Text Placeholder 12"/>
          <p:cNvSpPr>
            <a:spLocks noGrp="1"/>
          </p:cNvSpPr>
          <p:nvPr>
            <p:ph type="body" sz="quarter" idx="12" hasCustomPrompt="1"/>
          </p:nvPr>
        </p:nvSpPr>
        <p:spPr>
          <a:xfrm>
            <a:off x="936938" y="2402244"/>
            <a:ext cx="2090597" cy="218543"/>
          </a:xfrm>
        </p:spPr>
        <p:txBody>
          <a:bodyPr/>
          <a:lstStyle>
            <a:lvl1pPr marL="0" indent="0" algn="ctr">
              <a:buNone/>
              <a:defRPr sz="1600" b="1"/>
            </a:lvl1pPr>
          </a:lstStyle>
          <a:p>
            <a:pPr lvl="0"/>
            <a:r>
              <a:rPr lang="en-US" dirty="0"/>
              <a:t>Click to enter header</a:t>
            </a:r>
          </a:p>
        </p:txBody>
      </p:sp>
      <p:sp>
        <p:nvSpPr>
          <p:cNvPr id="25" name="Text Placeholder 14"/>
          <p:cNvSpPr>
            <a:spLocks noGrp="1"/>
          </p:cNvSpPr>
          <p:nvPr>
            <p:ph type="body" sz="quarter" idx="13" hasCustomPrompt="1"/>
          </p:nvPr>
        </p:nvSpPr>
        <p:spPr>
          <a:xfrm>
            <a:off x="944959" y="2780110"/>
            <a:ext cx="2090597" cy="1847826"/>
          </a:xfrm>
        </p:spPr>
        <p:txBody>
          <a:bodyPr>
            <a:normAutofit/>
          </a:bodyPr>
          <a:lstStyle>
            <a:lvl1pPr marL="0" indent="0">
              <a:buNone/>
              <a:defRPr sz="1400" baseline="0"/>
            </a:lvl1pPr>
          </a:lstStyle>
          <a:p>
            <a:pPr lvl="0"/>
            <a:r>
              <a:rPr lang="en-US" dirty="0"/>
              <a:t>Click to add text</a:t>
            </a:r>
          </a:p>
        </p:txBody>
      </p:sp>
      <p:sp>
        <p:nvSpPr>
          <p:cNvPr id="26" name="Text Placeholder 14"/>
          <p:cNvSpPr>
            <a:spLocks noGrp="1"/>
          </p:cNvSpPr>
          <p:nvPr>
            <p:ph type="body" sz="quarter" idx="15" hasCustomPrompt="1"/>
          </p:nvPr>
        </p:nvSpPr>
        <p:spPr>
          <a:xfrm>
            <a:off x="3677610" y="2780110"/>
            <a:ext cx="2090597" cy="1847826"/>
          </a:xfrm>
        </p:spPr>
        <p:txBody>
          <a:bodyPr>
            <a:normAutofit/>
          </a:bodyPr>
          <a:lstStyle>
            <a:lvl1pPr marL="0" indent="0">
              <a:buNone/>
              <a:defRPr sz="1400" baseline="0"/>
            </a:lvl1pPr>
          </a:lstStyle>
          <a:p>
            <a:pPr lvl="0"/>
            <a:r>
              <a:rPr lang="en-US" dirty="0"/>
              <a:t>Click to add text</a:t>
            </a:r>
          </a:p>
        </p:txBody>
      </p:sp>
      <p:sp>
        <p:nvSpPr>
          <p:cNvPr id="27" name="Text Placeholder 12"/>
          <p:cNvSpPr>
            <a:spLocks noGrp="1"/>
          </p:cNvSpPr>
          <p:nvPr>
            <p:ph type="body" sz="quarter" idx="16" hasCustomPrompt="1"/>
          </p:nvPr>
        </p:nvSpPr>
        <p:spPr>
          <a:xfrm>
            <a:off x="3664858" y="2400048"/>
            <a:ext cx="2090597" cy="218543"/>
          </a:xfrm>
        </p:spPr>
        <p:txBody>
          <a:bodyPr/>
          <a:lstStyle>
            <a:lvl1pPr marL="0" indent="0" algn="ctr">
              <a:buNone/>
              <a:defRPr sz="1600" b="1"/>
            </a:lvl1pPr>
          </a:lstStyle>
          <a:p>
            <a:pPr lvl="0"/>
            <a:r>
              <a:rPr lang="en-US" dirty="0"/>
              <a:t>Click to enter header</a:t>
            </a:r>
          </a:p>
        </p:txBody>
      </p:sp>
      <p:sp>
        <p:nvSpPr>
          <p:cNvPr id="28" name="Text Placeholder 14"/>
          <p:cNvSpPr>
            <a:spLocks noGrp="1"/>
          </p:cNvSpPr>
          <p:nvPr>
            <p:ph type="body" sz="quarter" idx="17" hasCustomPrompt="1"/>
          </p:nvPr>
        </p:nvSpPr>
        <p:spPr>
          <a:xfrm>
            <a:off x="6418281" y="2780110"/>
            <a:ext cx="2090597" cy="1847826"/>
          </a:xfrm>
        </p:spPr>
        <p:txBody>
          <a:bodyPr>
            <a:normAutofit/>
          </a:bodyPr>
          <a:lstStyle>
            <a:lvl1pPr marL="0" indent="0">
              <a:buNone/>
              <a:defRPr sz="1400" baseline="0"/>
            </a:lvl1pPr>
          </a:lstStyle>
          <a:p>
            <a:pPr lvl="0"/>
            <a:r>
              <a:rPr lang="en-US" dirty="0"/>
              <a:t>Click to add text</a:t>
            </a:r>
          </a:p>
        </p:txBody>
      </p:sp>
      <p:sp>
        <p:nvSpPr>
          <p:cNvPr id="29" name="Text Placeholder 12"/>
          <p:cNvSpPr>
            <a:spLocks noGrp="1"/>
          </p:cNvSpPr>
          <p:nvPr>
            <p:ph type="body" sz="quarter" idx="18" hasCustomPrompt="1"/>
          </p:nvPr>
        </p:nvSpPr>
        <p:spPr>
          <a:xfrm>
            <a:off x="6418282" y="2402244"/>
            <a:ext cx="2090597" cy="218543"/>
          </a:xfrm>
        </p:spPr>
        <p:txBody>
          <a:bodyPr/>
          <a:lstStyle>
            <a:lvl1pPr marL="0" indent="0" algn="ctr">
              <a:buNone/>
              <a:defRPr sz="1600" b="1"/>
            </a:lvl1pPr>
          </a:lstStyle>
          <a:p>
            <a:pPr lvl="0"/>
            <a:r>
              <a:rPr lang="en-US" dirty="0"/>
              <a:t>Click to enter header</a:t>
            </a:r>
          </a:p>
        </p:txBody>
      </p:sp>
    </p:spTree>
    <p:extLst>
      <p:ext uri="{BB962C8B-B14F-4D97-AF65-F5344CB8AC3E}">
        <p14:creationId xmlns:p14="http://schemas.microsoft.com/office/powerpoint/2010/main" val="47779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Icon Topics v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14" name="Slide Number Placeholder 5"/>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18" name="Oval 17"/>
          <p:cNvSpPr/>
          <p:nvPr userDrawn="1"/>
        </p:nvSpPr>
        <p:spPr>
          <a:xfrm>
            <a:off x="1519322" y="1343513"/>
            <a:ext cx="925830" cy="9258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19" name="Oval 18"/>
          <p:cNvSpPr/>
          <p:nvPr userDrawn="1"/>
        </p:nvSpPr>
        <p:spPr>
          <a:xfrm>
            <a:off x="4259994" y="1343513"/>
            <a:ext cx="925830" cy="925830"/>
          </a:xfrm>
          <a:prstGeom prst="ellipse">
            <a:avLst/>
          </a:prstGeom>
          <a:solidFill>
            <a:srgbClr val="55C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0" name="Oval 19"/>
          <p:cNvSpPr/>
          <p:nvPr userDrawn="1"/>
        </p:nvSpPr>
        <p:spPr>
          <a:xfrm>
            <a:off x="7000666" y="1343513"/>
            <a:ext cx="925830" cy="925830"/>
          </a:xfrm>
          <a:prstGeom prst="ellipse">
            <a:avLst/>
          </a:prstGeom>
          <a:solidFill>
            <a:srgbClr val="FACC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31" name="Text Placeholder 12"/>
          <p:cNvSpPr>
            <a:spLocks noGrp="1"/>
          </p:cNvSpPr>
          <p:nvPr>
            <p:ph type="body" sz="quarter" idx="12" hasCustomPrompt="1"/>
          </p:nvPr>
        </p:nvSpPr>
        <p:spPr>
          <a:xfrm>
            <a:off x="936938" y="2402244"/>
            <a:ext cx="2090597" cy="218543"/>
          </a:xfrm>
        </p:spPr>
        <p:txBody>
          <a:bodyPr/>
          <a:lstStyle>
            <a:lvl1pPr marL="0" indent="0" algn="ctr">
              <a:buNone/>
              <a:defRPr sz="1600" b="1"/>
            </a:lvl1pPr>
          </a:lstStyle>
          <a:p>
            <a:pPr lvl="0"/>
            <a:r>
              <a:rPr lang="en-US" dirty="0"/>
              <a:t>Click to enter header</a:t>
            </a:r>
          </a:p>
        </p:txBody>
      </p:sp>
      <p:sp>
        <p:nvSpPr>
          <p:cNvPr id="32" name="Text Placeholder 14"/>
          <p:cNvSpPr>
            <a:spLocks noGrp="1"/>
          </p:cNvSpPr>
          <p:nvPr>
            <p:ph type="body" sz="quarter" idx="13" hasCustomPrompt="1"/>
          </p:nvPr>
        </p:nvSpPr>
        <p:spPr>
          <a:xfrm>
            <a:off x="944959" y="2780110"/>
            <a:ext cx="2090597" cy="1847826"/>
          </a:xfrm>
        </p:spPr>
        <p:txBody>
          <a:bodyPr>
            <a:normAutofit/>
          </a:bodyPr>
          <a:lstStyle>
            <a:lvl1pPr marL="0" indent="0">
              <a:buNone/>
              <a:defRPr sz="1400" baseline="0"/>
            </a:lvl1pPr>
          </a:lstStyle>
          <a:p>
            <a:pPr lvl="0"/>
            <a:r>
              <a:rPr lang="en-US" dirty="0"/>
              <a:t>Click to add text</a:t>
            </a:r>
          </a:p>
        </p:txBody>
      </p:sp>
      <p:sp>
        <p:nvSpPr>
          <p:cNvPr id="33" name="Text Placeholder 14"/>
          <p:cNvSpPr>
            <a:spLocks noGrp="1"/>
          </p:cNvSpPr>
          <p:nvPr>
            <p:ph type="body" sz="quarter" idx="15" hasCustomPrompt="1"/>
          </p:nvPr>
        </p:nvSpPr>
        <p:spPr>
          <a:xfrm>
            <a:off x="3677610" y="2780110"/>
            <a:ext cx="2090597" cy="1847826"/>
          </a:xfrm>
        </p:spPr>
        <p:txBody>
          <a:bodyPr>
            <a:normAutofit/>
          </a:bodyPr>
          <a:lstStyle>
            <a:lvl1pPr marL="0" indent="0">
              <a:buNone/>
              <a:defRPr sz="1400" baseline="0"/>
            </a:lvl1pPr>
          </a:lstStyle>
          <a:p>
            <a:pPr lvl="0"/>
            <a:r>
              <a:rPr lang="en-US" dirty="0"/>
              <a:t>Click to add text</a:t>
            </a:r>
          </a:p>
        </p:txBody>
      </p:sp>
      <p:sp>
        <p:nvSpPr>
          <p:cNvPr id="34" name="Text Placeholder 12"/>
          <p:cNvSpPr>
            <a:spLocks noGrp="1"/>
          </p:cNvSpPr>
          <p:nvPr>
            <p:ph type="body" sz="quarter" idx="16" hasCustomPrompt="1"/>
          </p:nvPr>
        </p:nvSpPr>
        <p:spPr>
          <a:xfrm>
            <a:off x="3664858" y="2400048"/>
            <a:ext cx="2090597" cy="218543"/>
          </a:xfrm>
        </p:spPr>
        <p:txBody>
          <a:bodyPr/>
          <a:lstStyle>
            <a:lvl1pPr marL="0" indent="0" algn="ctr">
              <a:buNone/>
              <a:defRPr sz="1600" b="1"/>
            </a:lvl1pPr>
          </a:lstStyle>
          <a:p>
            <a:pPr lvl="0"/>
            <a:r>
              <a:rPr lang="en-US" dirty="0"/>
              <a:t>Click to enter header</a:t>
            </a:r>
          </a:p>
        </p:txBody>
      </p:sp>
      <p:sp>
        <p:nvSpPr>
          <p:cNvPr id="35" name="Text Placeholder 14"/>
          <p:cNvSpPr>
            <a:spLocks noGrp="1"/>
          </p:cNvSpPr>
          <p:nvPr>
            <p:ph type="body" sz="quarter" idx="17" hasCustomPrompt="1"/>
          </p:nvPr>
        </p:nvSpPr>
        <p:spPr>
          <a:xfrm>
            <a:off x="6418281" y="2780110"/>
            <a:ext cx="2090597" cy="1847826"/>
          </a:xfrm>
        </p:spPr>
        <p:txBody>
          <a:bodyPr>
            <a:normAutofit/>
          </a:bodyPr>
          <a:lstStyle>
            <a:lvl1pPr marL="0" indent="0">
              <a:buNone/>
              <a:defRPr sz="1400" baseline="0"/>
            </a:lvl1pPr>
          </a:lstStyle>
          <a:p>
            <a:pPr lvl="0"/>
            <a:r>
              <a:rPr lang="en-US" dirty="0"/>
              <a:t>Click to add text</a:t>
            </a:r>
          </a:p>
        </p:txBody>
      </p:sp>
      <p:sp>
        <p:nvSpPr>
          <p:cNvPr id="36" name="Text Placeholder 12"/>
          <p:cNvSpPr>
            <a:spLocks noGrp="1"/>
          </p:cNvSpPr>
          <p:nvPr>
            <p:ph type="body" sz="quarter" idx="18" hasCustomPrompt="1"/>
          </p:nvPr>
        </p:nvSpPr>
        <p:spPr>
          <a:xfrm>
            <a:off x="6418282" y="2402244"/>
            <a:ext cx="2090597" cy="218543"/>
          </a:xfrm>
        </p:spPr>
        <p:txBody>
          <a:bodyPr/>
          <a:lstStyle>
            <a:lvl1pPr marL="0" indent="0" algn="ctr">
              <a:buNone/>
              <a:defRPr sz="1600" b="1"/>
            </a:lvl1pPr>
          </a:lstStyle>
          <a:p>
            <a:pPr lvl="0"/>
            <a:r>
              <a:rPr lang="en-US" dirty="0"/>
              <a:t>Click to enter header</a:t>
            </a:r>
          </a:p>
        </p:txBody>
      </p:sp>
    </p:spTree>
    <p:extLst>
      <p:ext uri="{BB962C8B-B14F-4D97-AF65-F5344CB8AC3E}">
        <p14:creationId xmlns:p14="http://schemas.microsoft.com/office/powerpoint/2010/main" val="34928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meline/Process: 3 Elements">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26C23C7F-605D-1549-84D4-5CE3B4BE2DE3}"/>
              </a:ext>
            </a:extLst>
          </p:cNvPr>
          <p:cNvSpPr/>
          <p:nvPr userDrawn="1"/>
        </p:nvSpPr>
        <p:spPr>
          <a:xfrm>
            <a:off x="1" y="1286550"/>
            <a:ext cx="9144000" cy="1228050"/>
          </a:xfrm>
          <a:prstGeom prst="rect">
            <a:avLst/>
          </a:prstGeom>
          <a:solidFill>
            <a:srgbClr val="8DAEC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 name="Title 1"/>
          <p:cNvSpPr>
            <a:spLocks noGrp="1"/>
          </p:cNvSpPr>
          <p:nvPr>
            <p:ph type="title" hasCustomPrompt="1"/>
          </p:nvPr>
        </p:nvSpPr>
        <p:spPr/>
        <p:txBody>
          <a:bodyPr/>
          <a:lstStyle>
            <a:lvl1pPr>
              <a:defRPr/>
            </a:lvl1pPr>
          </a:lstStyle>
          <a:p>
            <a:r>
              <a:rPr lang="en-US" dirty="0"/>
              <a:t>Click to enter title</a:t>
            </a:r>
          </a:p>
        </p:txBody>
      </p:sp>
      <p:sp>
        <p:nvSpPr>
          <p:cNvPr id="23" name="Rectangle 22">
            <a:extLst>
              <a:ext uri="{FF2B5EF4-FFF2-40B4-BE49-F238E27FC236}">
                <a16:creationId xmlns:a16="http://schemas.microsoft.com/office/drawing/2014/main" id="{A4DAA518-5942-9D47-80BB-B5B889B71A0F}"/>
              </a:ext>
            </a:extLst>
          </p:cNvPr>
          <p:cNvSpPr/>
          <p:nvPr/>
        </p:nvSpPr>
        <p:spPr>
          <a:xfrm>
            <a:off x="800921" y="1876140"/>
            <a:ext cx="8343081" cy="66584"/>
          </a:xfrm>
          <a:prstGeom prst="rect">
            <a:avLst/>
          </a:prstGeom>
          <a:solidFill>
            <a:srgbClr val="8DAE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34" name="Text Placeholder 33"/>
          <p:cNvSpPr>
            <a:spLocks noGrp="1"/>
          </p:cNvSpPr>
          <p:nvPr>
            <p:ph type="body" sz="quarter" idx="11" hasCustomPrompt="1"/>
          </p:nvPr>
        </p:nvSpPr>
        <p:spPr>
          <a:xfrm>
            <a:off x="800920" y="1944493"/>
            <a:ext cx="315912" cy="264319"/>
          </a:xfrm>
          <a:solidFill>
            <a:srgbClr val="65778F"/>
          </a:solidFill>
        </p:spPr>
        <p:txBody>
          <a:bodyPr anchor="ctr"/>
          <a:lstStyle>
            <a:lvl1pPr marL="0" indent="0" algn="ctr">
              <a:buNone/>
              <a:defRPr sz="1200" b="0">
                <a:solidFill>
                  <a:schemeClr val="bg1"/>
                </a:solidFill>
              </a:defRPr>
            </a:lvl1pPr>
          </a:lstStyle>
          <a:p>
            <a:pPr lvl="0"/>
            <a:r>
              <a:rPr lang="en-US" dirty="0"/>
              <a:t>#</a:t>
            </a:r>
          </a:p>
        </p:txBody>
      </p:sp>
      <p:sp>
        <p:nvSpPr>
          <p:cNvPr id="35" name="Text Placeholder 33"/>
          <p:cNvSpPr>
            <a:spLocks noGrp="1"/>
          </p:cNvSpPr>
          <p:nvPr>
            <p:ph type="body" sz="quarter" idx="12" hasCustomPrompt="1"/>
          </p:nvPr>
        </p:nvSpPr>
        <p:spPr>
          <a:xfrm>
            <a:off x="3816885" y="1942724"/>
            <a:ext cx="315912" cy="264319"/>
          </a:xfrm>
          <a:solidFill>
            <a:srgbClr val="92D050"/>
          </a:solidFill>
        </p:spPr>
        <p:txBody>
          <a:bodyPr anchor="ctr"/>
          <a:lstStyle>
            <a:lvl1pPr marL="0" indent="0" algn="ctr">
              <a:buNone/>
              <a:defRPr sz="1200" b="0">
                <a:solidFill>
                  <a:schemeClr val="bg1"/>
                </a:solidFill>
              </a:defRPr>
            </a:lvl1pPr>
          </a:lstStyle>
          <a:p>
            <a:pPr lvl="0"/>
            <a:r>
              <a:rPr lang="en-US" dirty="0"/>
              <a:t>#</a:t>
            </a:r>
          </a:p>
        </p:txBody>
      </p:sp>
      <p:sp>
        <p:nvSpPr>
          <p:cNvPr id="36" name="Text Placeholder 33"/>
          <p:cNvSpPr>
            <a:spLocks noGrp="1"/>
          </p:cNvSpPr>
          <p:nvPr>
            <p:ph type="body" sz="quarter" idx="13" hasCustomPrompt="1"/>
          </p:nvPr>
        </p:nvSpPr>
        <p:spPr>
          <a:xfrm>
            <a:off x="6836599" y="1940926"/>
            <a:ext cx="315912" cy="264319"/>
          </a:xfrm>
          <a:solidFill>
            <a:srgbClr val="55CAF5"/>
          </a:solidFill>
        </p:spPr>
        <p:txBody>
          <a:bodyPr anchor="ctr"/>
          <a:lstStyle>
            <a:lvl1pPr marL="0" indent="0" algn="ctr">
              <a:buNone/>
              <a:defRPr sz="1200" b="0">
                <a:solidFill>
                  <a:schemeClr val="bg1"/>
                </a:solidFill>
              </a:defRPr>
            </a:lvl1pPr>
          </a:lstStyle>
          <a:p>
            <a:pPr lvl="0"/>
            <a:r>
              <a:rPr lang="en-US" dirty="0"/>
              <a:t>#</a:t>
            </a:r>
          </a:p>
        </p:txBody>
      </p:sp>
      <p:sp>
        <p:nvSpPr>
          <p:cNvPr id="39" name="Text Placeholder 38"/>
          <p:cNvSpPr>
            <a:spLocks noGrp="1"/>
          </p:cNvSpPr>
          <p:nvPr>
            <p:ph type="body" sz="quarter" idx="15" hasCustomPrompt="1"/>
          </p:nvPr>
        </p:nvSpPr>
        <p:spPr>
          <a:xfrm>
            <a:off x="800921" y="1421450"/>
            <a:ext cx="1822638" cy="402951"/>
          </a:xfrm>
        </p:spPr>
        <p:txBody>
          <a:bodyPr anchor="b"/>
          <a:lstStyle>
            <a:lvl1pPr marL="0" indent="0">
              <a:buNone/>
              <a:defRPr sz="1400" b="1" cap="all" baseline="0">
                <a:solidFill>
                  <a:srgbClr val="15345D"/>
                </a:solidFill>
              </a:defRPr>
            </a:lvl1pPr>
          </a:lstStyle>
          <a:p>
            <a:pPr lvl="0"/>
            <a:r>
              <a:rPr lang="en-US" dirty="0"/>
              <a:t>Enter Month/Step</a:t>
            </a:r>
          </a:p>
        </p:txBody>
      </p:sp>
      <p:sp>
        <p:nvSpPr>
          <p:cNvPr id="40" name="Text Placeholder 38"/>
          <p:cNvSpPr>
            <a:spLocks noGrp="1"/>
          </p:cNvSpPr>
          <p:nvPr>
            <p:ph type="body" sz="quarter" idx="16" hasCustomPrompt="1"/>
          </p:nvPr>
        </p:nvSpPr>
        <p:spPr>
          <a:xfrm>
            <a:off x="3819226" y="1421450"/>
            <a:ext cx="1838090" cy="402951"/>
          </a:xfrm>
        </p:spPr>
        <p:txBody>
          <a:bodyPr anchor="b"/>
          <a:lstStyle>
            <a:lvl1pPr marL="0" indent="0">
              <a:buNone/>
              <a:defRPr sz="1400" b="1" cap="all" baseline="0">
                <a:solidFill>
                  <a:srgbClr val="15345D"/>
                </a:solidFill>
              </a:defRPr>
            </a:lvl1pPr>
          </a:lstStyle>
          <a:p>
            <a:pPr lvl="0"/>
            <a:r>
              <a:rPr lang="en-US" dirty="0"/>
              <a:t>Enter Month/Step</a:t>
            </a:r>
          </a:p>
        </p:txBody>
      </p:sp>
      <p:sp>
        <p:nvSpPr>
          <p:cNvPr id="41" name="Text Placeholder 38"/>
          <p:cNvSpPr>
            <a:spLocks noGrp="1"/>
          </p:cNvSpPr>
          <p:nvPr>
            <p:ph type="body" sz="quarter" idx="17" hasCustomPrompt="1"/>
          </p:nvPr>
        </p:nvSpPr>
        <p:spPr>
          <a:xfrm>
            <a:off x="6837530" y="1421450"/>
            <a:ext cx="1825057" cy="402951"/>
          </a:xfrm>
        </p:spPr>
        <p:txBody>
          <a:bodyPr anchor="b"/>
          <a:lstStyle>
            <a:lvl1pPr marL="0" indent="0">
              <a:buNone/>
              <a:defRPr sz="1400" b="1" cap="all" baseline="0">
                <a:solidFill>
                  <a:srgbClr val="15345D"/>
                </a:solidFill>
              </a:defRPr>
            </a:lvl1pPr>
          </a:lstStyle>
          <a:p>
            <a:pPr lvl="0"/>
            <a:r>
              <a:rPr lang="en-US" dirty="0"/>
              <a:t>Enter Month/step</a:t>
            </a:r>
          </a:p>
        </p:txBody>
      </p:sp>
      <p:sp>
        <p:nvSpPr>
          <p:cNvPr id="45" name="Text Placeholder 44"/>
          <p:cNvSpPr>
            <a:spLocks noGrp="1"/>
          </p:cNvSpPr>
          <p:nvPr>
            <p:ph type="body" sz="quarter" idx="19" hasCustomPrompt="1"/>
          </p:nvPr>
        </p:nvSpPr>
        <p:spPr>
          <a:xfrm>
            <a:off x="800919" y="2725939"/>
            <a:ext cx="1610368" cy="308726"/>
          </a:xfrm>
        </p:spPr>
        <p:txBody>
          <a:bodyPr/>
          <a:lstStyle>
            <a:lvl1pPr marL="0" indent="0">
              <a:spcBef>
                <a:spcPts val="0"/>
              </a:spcBef>
              <a:buNone/>
              <a:defRPr sz="1400" b="1" cap="all" baseline="0">
                <a:solidFill>
                  <a:srgbClr val="65778F"/>
                </a:solidFill>
              </a:defRPr>
            </a:lvl1pPr>
          </a:lstStyle>
          <a:p>
            <a:pPr lvl="0"/>
            <a:r>
              <a:rPr lang="en-US" dirty="0"/>
              <a:t>SUBHEADER</a:t>
            </a:r>
          </a:p>
        </p:txBody>
      </p:sp>
      <p:sp>
        <p:nvSpPr>
          <p:cNvPr id="47" name="Text Placeholder 46"/>
          <p:cNvSpPr>
            <a:spLocks noGrp="1"/>
          </p:cNvSpPr>
          <p:nvPr>
            <p:ph type="body" sz="quarter" idx="20" hasCustomPrompt="1"/>
          </p:nvPr>
        </p:nvSpPr>
        <p:spPr>
          <a:xfrm>
            <a:off x="800919" y="3086100"/>
            <a:ext cx="1609405" cy="1418035"/>
          </a:xfrm>
        </p:spPr>
        <p:txBody>
          <a:bodyPr>
            <a:normAutofit/>
          </a:bodyPr>
          <a:lstStyle>
            <a:lvl1pPr marL="0" indent="0">
              <a:buNone/>
              <a:defRPr sz="1400"/>
            </a:lvl1pPr>
          </a:lstStyle>
          <a:p>
            <a:pPr lvl="0"/>
            <a:r>
              <a:rPr lang="en-US" dirty="0"/>
              <a:t>Click to add text</a:t>
            </a:r>
          </a:p>
        </p:txBody>
      </p:sp>
      <p:sp>
        <p:nvSpPr>
          <p:cNvPr id="48" name="Text Placeholder 44"/>
          <p:cNvSpPr>
            <a:spLocks noGrp="1"/>
          </p:cNvSpPr>
          <p:nvPr>
            <p:ph type="body" sz="quarter" idx="21" hasCustomPrompt="1"/>
          </p:nvPr>
        </p:nvSpPr>
        <p:spPr>
          <a:xfrm>
            <a:off x="3816117" y="2725939"/>
            <a:ext cx="1733455" cy="308726"/>
          </a:xfrm>
        </p:spPr>
        <p:txBody>
          <a:bodyPr/>
          <a:lstStyle>
            <a:lvl1pPr marL="0" indent="0">
              <a:spcBef>
                <a:spcPts val="0"/>
              </a:spcBef>
              <a:buNone/>
              <a:defRPr sz="1400" b="1" cap="all" baseline="0">
                <a:solidFill>
                  <a:srgbClr val="92D050"/>
                </a:solidFill>
              </a:defRPr>
            </a:lvl1pPr>
          </a:lstStyle>
          <a:p>
            <a:pPr lvl="0"/>
            <a:r>
              <a:rPr lang="en-US" dirty="0"/>
              <a:t>SUBHEADER</a:t>
            </a:r>
          </a:p>
        </p:txBody>
      </p:sp>
      <p:sp>
        <p:nvSpPr>
          <p:cNvPr id="49" name="Text Placeholder 46"/>
          <p:cNvSpPr>
            <a:spLocks noGrp="1"/>
          </p:cNvSpPr>
          <p:nvPr>
            <p:ph type="body" sz="quarter" idx="22" hasCustomPrompt="1"/>
          </p:nvPr>
        </p:nvSpPr>
        <p:spPr>
          <a:xfrm>
            <a:off x="3816884" y="3086100"/>
            <a:ext cx="1732492" cy="1418035"/>
          </a:xfrm>
        </p:spPr>
        <p:txBody>
          <a:bodyPr>
            <a:normAutofit/>
          </a:bodyPr>
          <a:lstStyle>
            <a:lvl1pPr marL="0" indent="0">
              <a:buNone/>
              <a:defRPr sz="1400"/>
            </a:lvl1pPr>
          </a:lstStyle>
          <a:p>
            <a:pPr lvl="0"/>
            <a:r>
              <a:rPr lang="en-US" dirty="0"/>
              <a:t>Click to add text</a:t>
            </a:r>
          </a:p>
        </p:txBody>
      </p:sp>
      <p:sp>
        <p:nvSpPr>
          <p:cNvPr id="50" name="Text Placeholder 44"/>
          <p:cNvSpPr>
            <a:spLocks noGrp="1"/>
          </p:cNvSpPr>
          <p:nvPr>
            <p:ph type="body" sz="quarter" idx="23" hasCustomPrompt="1"/>
          </p:nvPr>
        </p:nvSpPr>
        <p:spPr>
          <a:xfrm>
            <a:off x="6835830" y="2725939"/>
            <a:ext cx="1666522" cy="308726"/>
          </a:xfrm>
        </p:spPr>
        <p:txBody>
          <a:bodyPr/>
          <a:lstStyle>
            <a:lvl1pPr marL="0" indent="0">
              <a:spcBef>
                <a:spcPts val="0"/>
              </a:spcBef>
              <a:buNone/>
              <a:defRPr sz="1400" b="1" cap="all" baseline="0">
                <a:solidFill>
                  <a:srgbClr val="55CAF5"/>
                </a:solidFill>
              </a:defRPr>
            </a:lvl1pPr>
          </a:lstStyle>
          <a:p>
            <a:pPr lvl="0"/>
            <a:r>
              <a:rPr lang="en-US" dirty="0"/>
              <a:t>SUBHEADER</a:t>
            </a:r>
          </a:p>
        </p:txBody>
      </p:sp>
      <p:sp>
        <p:nvSpPr>
          <p:cNvPr id="51" name="Text Placeholder 46"/>
          <p:cNvSpPr>
            <a:spLocks noGrp="1"/>
          </p:cNvSpPr>
          <p:nvPr>
            <p:ph type="body" sz="quarter" idx="24" hasCustomPrompt="1"/>
          </p:nvPr>
        </p:nvSpPr>
        <p:spPr>
          <a:xfrm>
            <a:off x="6836599" y="3086100"/>
            <a:ext cx="1665557" cy="1418035"/>
          </a:xfrm>
        </p:spPr>
        <p:txBody>
          <a:bodyPr>
            <a:normAutofit/>
          </a:bodyPr>
          <a:lstStyle>
            <a:lvl1pPr marL="0" indent="0">
              <a:buNone/>
              <a:defRPr sz="1400"/>
            </a:lvl1pPr>
          </a:lstStyle>
          <a:p>
            <a:pPr lvl="0"/>
            <a:r>
              <a:rPr lang="en-US" dirty="0"/>
              <a:t>Click to add text</a:t>
            </a:r>
          </a:p>
        </p:txBody>
      </p:sp>
      <p:sp>
        <p:nvSpPr>
          <p:cNvPr id="18"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1865547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meline/Process: 4 Elements">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26C23C7F-605D-1549-84D4-5CE3B4BE2DE3}"/>
              </a:ext>
            </a:extLst>
          </p:cNvPr>
          <p:cNvSpPr/>
          <p:nvPr userDrawn="1"/>
        </p:nvSpPr>
        <p:spPr>
          <a:xfrm>
            <a:off x="1" y="1286550"/>
            <a:ext cx="9144000" cy="1228050"/>
          </a:xfrm>
          <a:prstGeom prst="rect">
            <a:avLst/>
          </a:prstGeom>
          <a:solidFill>
            <a:srgbClr val="8DAEC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 name="Title 1"/>
          <p:cNvSpPr>
            <a:spLocks noGrp="1"/>
          </p:cNvSpPr>
          <p:nvPr>
            <p:ph type="title" hasCustomPrompt="1"/>
          </p:nvPr>
        </p:nvSpPr>
        <p:spPr/>
        <p:txBody>
          <a:bodyPr/>
          <a:lstStyle>
            <a:lvl1pPr>
              <a:defRPr/>
            </a:lvl1pPr>
          </a:lstStyle>
          <a:p>
            <a:r>
              <a:rPr lang="en-US" dirty="0"/>
              <a:t>Click to enter title</a:t>
            </a:r>
          </a:p>
        </p:txBody>
      </p:sp>
      <p:sp>
        <p:nvSpPr>
          <p:cNvPr id="23" name="Rectangle 22">
            <a:extLst>
              <a:ext uri="{FF2B5EF4-FFF2-40B4-BE49-F238E27FC236}">
                <a16:creationId xmlns:a16="http://schemas.microsoft.com/office/drawing/2014/main" id="{A4DAA518-5942-9D47-80BB-B5B889B71A0F}"/>
              </a:ext>
            </a:extLst>
          </p:cNvPr>
          <p:cNvSpPr/>
          <p:nvPr/>
        </p:nvSpPr>
        <p:spPr>
          <a:xfrm>
            <a:off x="800921" y="1876140"/>
            <a:ext cx="8343081" cy="66584"/>
          </a:xfrm>
          <a:prstGeom prst="rect">
            <a:avLst/>
          </a:prstGeom>
          <a:solidFill>
            <a:srgbClr val="8DAE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34" name="Text Placeholder 33"/>
          <p:cNvSpPr>
            <a:spLocks noGrp="1"/>
          </p:cNvSpPr>
          <p:nvPr>
            <p:ph type="body" sz="quarter" idx="11" hasCustomPrompt="1"/>
          </p:nvPr>
        </p:nvSpPr>
        <p:spPr>
          <a:xfrm>
            <a:off x="800920" y="1944493"/>
            <a:ext cx="315912" cy="264319"/>
          </a:xfrm>
          <a:solidFill>
            <a:srgbClr val="65778F"/>
          </a:solidFill>
        </p:spPr>
        <p:txBody>
          <a:bodyPr anchor="ctr"/>
          <a:lstStyle>
            <a:lvl1pPr marL="0" indent="0" algn="ctr">
              <a:buNone/>
              <a:defRPr sz="1200" b="0">
                <a:solidFill>
                  <a:schemeClr val="bg1"/>
                </a:solidFill>
              </a:defRPr>
            </a:lvl1pPr>
          </a:lstStyle>
          <a:p>
            <a:pPr lvl="0"/>
            <a:r>
              <a:rPr lang="en-US" dirty="0"/>
              <a:t>#</a:t>
            </a:r>
          </a:p>
        </p:txBody>
      </p:sp>
      <p:sp>
        <p:nvSpPr>
          <p:cNvPr id="35" name="Text Placeholder 33"/>
          <p:cNvSpPr>
            <a:spLocks noGrp="1"/>
          </p:cNvSpPr>
          <p:nvPr>
            <p:ph type="body" sz="quarter" idx="12" hasCustomPrompt="1"/>
          </p:nvPr>
        </p:nvSpPr>
        <p:spPr>
          <a:xfrm>
            <a:off x="2906280" y="1942724"/>
            <a:ext cx="315912" cy="264319"/>
          </a:xfrm>
          <a:solidFill>
            <a:srgbClr val="92D050"/>
          </a:solidFill>
        </p:spPr>
        <p:txBody>
          <a:bodyPr anchor="ctr"/>
          <a:lstStyle>
            <a:lvl1pPr marL="0" indent="0" algn="ctr">
              <a:buNone/>
              <a:defRPr sz="1200" b="0">
                <a:solidFill>
                  <a:schemeClr val="bg1"/>
                </a:solidFill>
              </a:defRPr>
            </a:lvl1pPr>
          </a:lstStyle>
          <a:p>
            <a:pPr lvl="0"/>
            <a:r>
              <a:rPr lang="en-US" dirty="0"/>
              <a:t>#</a:t>
            </a:r>
          </a:p>
        </p:txBody>
      </p:sp>
      <p:sp>
        <p:nvSpPr>
          <p:cNvPr id="36" name="Text Placeholder 33"/>
          <p:cNvSpPr>
            <a:spLocks noGrp="1"/>
          </p:cNvSpPr>
          <p:nvPr>
            <p:ph type="body" sz="quarter" idx="13" hasCustomPrompt="1"/>
          </p:nvPr>
        </p:nvSpPr>
        <p:spPr>
          <a:xfrm>
            <a:off x="4958471" y="1940926"/>
            <a:ext cx="315912" cy="264319"/>
          </a:xfrm>
          <a:solidFill>
            <a:srgbClr val="55CAF5"/>
          </a:solidFill>
        </p:spPr>
        <p:txBody>
          <a:bodyPr anchor="ctr"/>
          <a:lstStyle>
            <a:lvl1pPr marL="0" indent="0" algn="ctr">
              <a:buNone/>
              <a:defRPr sz="1200" b="0">
                <a:solidFill>
                  <a:schemeClr val="bg1"/>
                </a:solidFill>
              </a:defRPr>
            </a:lvl1pPr>
          </a:lstStyle>
          <a:p>
            <a:pPr lvl="0"/>
            <a:r>
              <a:rPr lang="en-US" dirty="0"/>
              <a:t>#</a:t>
            </a:r>
          </a:p>
        </p:txBody>
      </p:sp>
      <p:sp>
        <p:nvSpPr>
          <p:cNvPr id="37" name="Text Placeholder 33"/>
          <p:cNvSpPr>
            <a:spLocks noGrp="1"/>
          </p:cNvSpPr>
          <p:nvPr>
            <p:ph type="body" sz="quarter" idx="14" hasCustomPrompt="1"/>
          </p:nvPr>
        </p:nvSpPr>
        <p:spPr>
          <a:xfrm>
            <a:off x="7033324" y="1940925"/>
            <a:ext cx="315912" cy="264319"/>
          </a:xfrm>
          <a:solidFill>
            <a:srgbClr val="FACC80"/>
          </a:solidFill>
        </p:spPr>
        <p:txBody>
          <a:bodyPr anchor="ctr"/>
          <a:lstStyle>
            <a:lvl1pPr marL="0" indent="0" algn="ctr">
              <a:buNone/>
              <a:defRPr sz="1200" b="0">
                <a:solidFill>
                  <a:schemeClr val="bg1"/>
                </a:solidFill>
              </a:defRPr>
            </a:lvl1pPr>
          </a:lstStyle>
          <a:p>
            <a:pPr lvl="0"/>
            <a:r>
              <a:rPr lang="en-US" dirty="0"/>
              <a:t>#</a:t>
            </a:r>
          </a:p>
        </p:txBody>
      </p:sp>
      <p:sp>
        <p:nvSpPr>
          <p:cNvPr id="39" name="Text Placeholder 38"/>
          <p:cNvSpPr>
            <a:spLocks noGrp="1"/>
          </p:cNvSpPr>
          <p:nvPr>
            <p:ph type="body" sz="quarter" idx="15" hasCustomPrompt="1"/>
          </p:nvPr>
        </p:nvSpPr>
        <p:spPr>
          <a:xfrm>
            <a:off x="800921" y="1407208"/>
            <a:ext cx="1828335" cy="417194"/>
          </a:xfrm>
        </p:spPr>
        <p:txBody>
          <a:bodyPr anchor="b"/>
          <a:lstStyle>
            <a:lvl1pPr marL="0" indent="0">
              <a:buNone/>
              <a:defRPr sz="1400" b="1" cap="all" baseline="0">
                <a:solidFill>
                  <a:srgbClr val="15345D"/>
                </a:solidFill>
              </a:defRPr>
            </a:lvl1pPr>
          </a:lstStyle>
          <a:p>
            <a:pPr lvl="0"/>
            <a:r>
              <a:rPr lang="en-US" dirty="0"/>
              <a:t>Enter Month/step</a:t>
            </a:r>
          </a:p>
        </p:txBody>
      </p:sp>
      <p:sp>
        <p:nvSpPr>
          <p:cNvPr id="40" name="Text Placeholder 38"/>
          <p:cNvSpPr>
            <a:spLocks noGrp="1"/>
          </p:cNvSpPr>
          <p:nvPr>
            <p:ph type="body" sz="quarter" idx="16" hasCustomPrompt="1"/>
          </p:nvPr>
        </p:nvSpPr>
        <p:spPr>
          <a:xfrm>
            <a:off x="2906280" y="1407208"/>
            <a:ext cx="1828090" cy="417193"/>
          </a:xfrm>
        </p:spPr>
        <p:txBody>
          <a:bodyPr anchor="b"/>
          <a:lstStyle>
            <a:lvl1pPr marL="0" indent="0">
              <a:buNone/>
              <a:defRPr sz="1400" b="1" cap="all" baseline="0">
                <a:solidFill>
                  <a:srgbClr val="15345D"/>
                </a:solidFill>
              </a:defRPr>
            </a:lvl1pPr>
          </a:lstStyle>
          <a:p>
            <a:pPr lvl="0"/>
            <a:r>
              <a:rPr lang="en-US" dirty="0"/>
              <a:t>Enter Month/step</a:t>
            </a:r>
          </a:p>
        </p:txBody>
      </p:sp>
      <p:sp>
        <p:nvSpPr>
          <p:cNvPr id="41" name="Text Placeholder 38"/>
          <p:cNvSpPr>
            <a:spLocks noGrp="1"/>
          </p:cNvSpPr>
          <p:nvPr>
            <p:ph type="body" sz="quarter" idx="17" hasCustomPrompt="1"/>
          </p:nvPr>
        </p:nvSpPr>
        <p:spPr>
          <a:xfrm>
            <a:off x="4959402" y="1407208"/>
            <a:ext cx="1820262" cy="417193"/>
          </a:xfrm>
        </p:spPr>
        <p:txBody>
          <a:bodyPr anchor="b"/>
          <a:lstStyle>
            <a:lvl1pPr marL="0" indent="0">
              <a:buNone/>
              <a:defRPr sz="1400" b="1" cap="all" baseline="0">
                <a:solidFill>
                  <a:srgbClr val="15345D"/>
                </a:solidFill>
              </a:defRPr>
            </a:lvl1pPr>
          </a:lstStyle>
          <a:p>
            <a:pPr lvl="0"/>
            <a:r>
              <a:rPr lang="en-US" dirty="0"/>
              <a:t>Enter Month/step</a:t>
            </a:r>
          </a:p>
        </p:txBody>
      </p:sp>
      <p:sp>
        <p:nvSpPr>
          <p:cNvPr id="42" name="Text Placeholder 38"/>
          <p:cNvSpPr>
            <a:spLocks noGrp="1"/>
          </p:cNvSpPr>
          <p:nvPr>
            <p:ph type="body" sz="quarter" idx="18" hasCustomPrompt="1"/>
          </p:nvPr>
        </p:nvSpPr>
        <p:spPr>
          <a:xfrm>
            <a:off x="7033325" y="1407208"/>
            <a:ext cx="1825815" cy="417193"/>
          </a:xfrm>
        </p:spPr>
        <p:txBody>
          <a:bodyPr anchor="b"/>
          <a:lstStyle>
            <a:lvl1pPr marL="0" indent="0">
              <a:buNone/>
              <a:defRPr sz="1400" b="1" cap="all" baseline="0">
                <a:solidFill>
                  <a:srgbClr val="15345D"/>
                </a:solidFill>
              </a:defRPr>
            </a:lvl1pPr>
          </a:lstStyle>
          <a:p>
            <a:pPr lvl="0"/>
            <a:r>
              <a:rPr lang="en-US" dirty="0"/>
              <a:t>Enter Month/step</a:t>
            </a:r>
          </a:p>
        </p:txBody>
      </p:sp>
      <p:sp>
        <p:nvSpPr>
          <p:cNvPr id="45" name="Text Placeholder 44"/>
          <p:cNvSpPr>
            <a:spLocks noGrp="1"/>
          </p:cNvSpPr>
          <p:nvPr>
            <p:ph type="body" sz="quarter" idx="19" hasCustomPrompt="1"/>
          </p:nvPr>
        </p:nvSpPr>
        <p:spPr>
          <a:xfrm>
            <a:off x="800920" y="2725939"/>
            <a:ext cx="1731005" cy="308726"/>
          </a:xfrm>
        </p:spPr>
        <p:txBody>
          <a:bodyPr/>
          <a:lstStyle>
            <a:lvl1pPr marL="0" indent="0">
              <a:spcBef>
                <a:spcPts val="0"/>
              </a:spcBef>
              <a:buNone/>
              <a:defRPr sz="1400" b="1" cap="all" baseline="0">
                <a:solidFill>
                  <a:srgbClr val="65778F"/>
                </a:solidFill>
              </a:defRPr>
            </a:lvl1pPr>
          </a:lstStyle>
          <a:p>
            <a:pPr lvl="0"/>
            <a:r>
              <a:rPr lang="en-US" dirty="0"/>
              <a:t>SUBHEADER</a:t>
            </a:r>
          </a:p>
        </p:txBody>
      </p:sp>
      <p:sp>
        <p:nvSpPr>
          <p:cNvPr id="47" name="Text Placeholder 46"/>
          <p:cNvSpPr>
            <a:spLocks noGrp="1"/>
          </p:cNvSpPr>
          <p:nvPr>
            <p:ph type="body" sz="quarter" idx="20" hasCustomPrompt="1"/>
          </p:nvPr>
        </p:nvSpPr>
        <p:spPr>
          <a:xfrm>
            <a:off x="801689" y="3086100"/>
            <a:ext cx="1729383" cy="1418035"/>
          </a:xfrm>
        </p:spPr>
        <p:txBody>
          <a:bodyPr>
            <a:normAutofit/>
          </a:bodyPr>
          <a:lstStyle>
            <a:lvl1pPr marL="0" indent="0">
              <a:buNone/>
              <a:defRPr sz="1400"/>
            </a:lvl1pPr>
          </a:lstStyle>
          <a:p>
            <a:pPr lvl="0"/>
            <a:r>
              <a:rPr lang="en-US" dirty="0"/>
              <a:t>Click to add text</a:t>
            </a:r>
          </a:p>
        </p:txBody>
      </p:sp>
      <p:sp>
        <p:nvSpPr>
          <p:cNvPr id="48" name="Text Placeholder 44"/>
          <p:cNvSpPr>
            <a:spLocks noGrp="1"/>
          </p:cNvSpPr>
          <p:nvPr>
            <p:ph type="body" sz="quarter" idx="21" hasCustomPrompt="1"/>
          </p:nvPr>
        </p:nvSpPr>
        <p:spPr>
          <a:xfrm>
            <a:off x="2905512" y="2725939"/>
            <a:ext cx="1731005" cy="308726"/>
          </a:xfrm>
        </p:spPr>
        <p:txBody>
          <a:bodyPr/>
          <a:lstStyle>
            <a:lvl1pPr marL="0" indent="0">
              <a:spcBef>
                <a:spcPts val="0"/>
              </a:spcBef>
              <a:buNone/>
              <a:defRPr sz="1400" b="1" cap="all" baseline="0">
                <a:solidFill>
                  <a:srgbClr val="92D050"/>
                </a:solidFill>
              </a:defRPr>
            </a:lvl1pPr>
          </a:lstStyle>
          <a:p>
            <a:pPr lvl="0"/>
            <a:r>
              <a:rPr lang="en-US" dirty="0"/>
              <a:t>SUBHEADER</a:t>
            </a:r>
          </a:p>
        </p:txBody>
      </p:sp>
      <p:sp>
        <p:nvSpPr>
          <p:cNvPr id="49" name="Text Placeholder 46"/>
          <p:cNvSpPr>
            <a:spLocks noGrp="1"/>
          </p:cNvSpPr>
          <p:nvPr>
            <p:ph type="body" sz="quarter" idx="22" hasCustomPrompt="1"/>
          </p:nvPr>
        </p:nvSpPr>
        <p:spPr>
          <a:xfrm>
            <a:off x="2906281" y="3086100"/>
            <a:ext cx="1729383" cy="1418035"/>
          </a:xfrm>
        </p:spPr>
        <p:txBody>
          <a:bodyPr>
            <a:normAutofit/>
          </a:bodyPr>
          <a:lstStyle>
            <a:lvl1pPr marL="0" indent="0">
              <a:buNone/>
              <a:defRPr sz="1400"/>
            </a:lvl1pPr>
          </a:lstStyle>
          <a:p>
            <a:pPr lvl="0"/>
            <a:r>
              <a:rPr lang="en-US" dirty="0"/>
              <a:t>Click to add text</a:t>
            </a:r>
          </a:p>
        </p:txBody>
      </p:sp>
      <p:sp>
        <p:nvSpPr>
          <p:cNvPr id="50" name="Text Placeholder 44"/>
          <p:cNvSpPr>
            <a:spLocks noGrp="1"/>
          </p:cNvSpPr>
          <p:nvPr>
            <p:ph type="body" sz="quarter" idx="23" hasCustomPrompt="1"/>
          </p:nvPr>
        </p:nvSpPr>
        <p:spPr>
          <a:xfrm>
            <a:off x="4957703" y="2725939"/>
            <a:ext cx="1731005" cy="308726"/>
          </a:xfrm>
        </p:spPr>
        <p:txBody>
          <a:bodyPr/>
          <a:lstStyle>
            <a:lvl1pPr marL="0" indent="0">
              <a:spcBef>
                <a:spcPts val="0"/>
              </a:spcBef>
              <a:buNone/>
              <a:defRPr sz="1400" b="1" cap="all" baseline="0">
                <a:solidFill>
                  <a:srgbClr val="55CAF5"/>
                </a:solidFill>
              </a:defRPr>
            </a:lvl1pPr>
          </a:lstStyle>
          <a:p>
            <a:pPr lvl="0"/>
            <a:r>
              <a:rPr lang="en-US" dirty="0"/>
              <a:t>SUBHEADER</a:t>
            </a:r>
          </a:p>
        </p:txBody>
      </p:sp>
      <p:sp>
        <p:nvSpPr>
          <p:cNvPr id="51" name="Text Placeholder 46"/>
          <p:cNvSpPr>
            <a:spLocks noGrp="1"/>
          </p:cNvSpPr>
          <p:nvPr>
            <p:ph type="body" sz="quarter" idx="24" hasCustomPrompt="1"/>
          </p:nvPr>
        </p:nvSpPr>
        <p:spPr>
          <a:xfrm>
            <a:off x="4958472" y="3086100"/>
            <a:ext cx="1729383" cy="1418035"/>
          </a:xfrm>
        </p:spPr>
        <p:txBody>
          <a:bodyPr>
            <a:normAutofit/>
          </a:bodyPr>
          <a:lstStyle>
            <a:lvl1pPr marL="0" indent="0">
              <a:buNone/>
              <a:defRPr sz="1400"/>
            </a:lvl1pPr>
          </a:lstStyle>
          <a:p>
            <a:pPr lvl="0"/>
            <a:r>
              <a:rPr lang="en-US" dirty="0"/>
              <a:t>Click to add text</a:t>
            </a:r>
          </a:p>
        </p:txBody>
      </p:sp>
      <p:sp>
        <p:nvSpPr>
          <p:cNvPr id="52" name="Text Placeholder 44"/>
          <p:cNvSpPr>
            <a:spLocks noGrp="1"/>
          </p:cNvSpPr>
          <p:nvPr>
            <p:ph type="body" sz="quarter" idx="25" hasCustomPrompt="1"/>
          </p:nvPr>
        </p:nvSpPr>
        <p:spPr>
          <a:xfrm>
            <a:off x="7033324" y="2725939"/>
            <a:ext cx="1731005" cy="308726"/>
          </a:xfrm>
        </p:spPr>
        <p:txBody>
          <a:bodyPr/>
          <a:lstStyle>
            <a:lvl1pPr marL="0" indent="0">
              <a:spcBef>
                <a:spcPts val="0"/>
              </a:spcBef>
              <a:buNone/>
              <a:defRPr sz="1400" b="1" cap="all" baseline="0">
                <a:solidFill>
                  <a:srgbClr val="FBB32D"/>
                </a:solidFill>
              </a:defRPr>
            </a:lvl1pPr>
          </a:lstStyle>
          <a:p>
            <a:pPr lvl="0"/>
            <a:r>
              <a:rPr lang="en-US" dirty="0"/>
              <a:t>SUBHEADER</a:t>
            </a:r>
          </a:p>
        </p:txBody>
      </p:sp>
      <p:sp>
        <p:nvSpPr>
          <p:cNvPr id="53" name="Text Placeholder 46"/>
          <p:cNvSpPr>
            <a:spLocks noGrp="1"/>
          </p:cNvSpPr>
          <p:nvPr>
            <p:ph type="body" sz="quarter" idx="26" hasCustomPrompt="1"/>
          </p:nvPr>
        </p:nvSpPr>
        <p:spPr>
          <a:xfrm>
            <a:off x="7034093" y="3086100"/>
            <a:ext cx="1729383" cy="1418035"/>
          </a:xfrm>
        </p:spPr>
        <p:txBody>
          <a:bodyPr>
            <a:normAutofit/>
          </a:bodyPr>
          <a:lstStyle>
            <a:lvl1pPr marL="0" indent="0">
              <a:buNone/>
              <a:defRPr sz="1400"/>
            </a:lvl1pPr>
          </a:lstStyle>
          <a:p>
            <a:pPr lvl="0"/>
            <a:r>
              <a:rPr lang="en-US" dirty="0"/>
              <a:t>Click to add text</a:t>
            </a:r>
          </a:p>
        </p:txBody>
      </p:sp>
      <p:sp>
        <p:nvSpPr>
          <p:cNvPr id="22"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2040395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age - Bus">
    <p:spTree>
      <p:nvGrpSpPr>
        <p:cNvPr id="1" name=""/>
        <p:cNvGrpSpPr/>
        <p:nvPr/>
      </p:nvGrpSpPr>
      <p:grpSpPr>
        <a:xfrm>
          <a:off x="0" y="0"/>
          <a:ext cx="0" cy="0"/>
          <a:chOff x="0" y="0"/>
          <a:chExt cx="0" cy="0"/>
        </a:xfrm>
      </p:grpSpPr>
      <p:pic>
        <p:nvPicPr>
          <p:cNvPr id="6" name="Picture 5" descr="A bus on the road&#10;&#10;Description automatically generated with medium confidence">
            <a:extLst>
              <a:ext uri="{FF2B5EF4-FFF2-40B4-BE49-F238E27FC236}">
                <a16:creationId xmlns:a16="http://schemas.microsoft.com/office/drawing/2014/main" id="{6DD1F3A8-5DC0-EE40-A62A-5246E6688913}"/>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21777" y="-17338"/>
            <a:ext cx="9173092" cy="5128907"/>
          </a:xfrm>
          <a:prstGeom prst="rect">
            <a:avLst/>
          </a:prstGeom>
        </p:spPr>
      </p:pic>
      <p:sp>
        <p:nvSpPr>
          <p:cNvPr id="20" name="Rectangle 19">
            <a:extLst>
              <a:ext uri="{FF2B5EF4-FFF2-40B4-BE49-F238E27FC236}">
                <a16:creationId xmlns:a16="http://schemas.microsoft.com/office/drawing/2014/main" id="{F3192DC2-8AC3-BB42-A2C0-4E070D3B8236}"/>
              </a:ext>
            </a:extLst>
          </p:cNvPr>
          <p:cNvSpPr/>
          <p:nvPr userDrawn="1"/>
        </p:nvSpPr>
        <p:spPr>
          <a:xfrm>
            <a:off x="-21777" y="-8964"/>
            <a:ext cx="4844454" cy="5152464"/>
          </a:xfrm>
          <a:prstGeom prst="rect">
            <a:avLst/>
          </a:pr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6" name="TextBox 25">
            <a:extLst>
              <a:ext uri="{FF2B5EF4-FFF2-40B4-BE49-F238E27FC236}">
                <a16:creationId xmlns:a16="http://schemas.microsoft.com/office/drawing/2014/main" id="{B511DE5B-6C7C-2A44-9E96-412F506BD043}"/>
              </a:ext>
            </a:extLst>
          </p:cNvPr>
          <p:cNvSpPr txBox="1"/>
          <p:nvPr userDrawn="1"/>
        </p:nvSpPr>
        <p:spPr>
          <a:xfrm>
            <a:off x="484311" y="4733074"/>
            <a:ext cx="2016951" cy="230832"/>
          </a:xfrm>
          <a:prstGeom prst="rect">
            <a:avLst/>
          </a:prstGeom>
          <a:noFill/>
        </p:spPr>
        <p:txBody>
          <a:bodyPr wrap="square" rtlCol="0">
            <a:spAutoFit/>
          </a:bodyPr>
          <a:lstStyle/>
          <a:p>
            <a:r>
              <a:rPr lang="en-US" sz="900" dirty="0">
                <a:solidFill>
                  <a:schemeClr val="tx1">
                    <a:lumMod val="50000"/>
                  </a:schemeClr>
                </a:solidFill>
                <a:latin typeface="Arial" panose="020B0604020202020204" pitchFamily="34" charset="0"/>
                <a:cs typeface="Arial" panose="020B0604020202020204" pitchFamily="34" charset="0"/>
              </a:rPr>
              <a:t>  </a:t>
            </a:r>
            <a:endParaRPr lang="en-US" sz="900" dirty="0">
              <a:solidFill>
                <a:schemeClr val="bg2">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grpSp>
        <p:nvGrpSpPr>
          <p:cNvPr id="31" name="Group 30">
            <a:extLst>
              <a:ext uri="{FF2B5EF4-FFF2-40B4-BE49-F238E27FC236}">
                <a16:creationId xmlns:a16="http://schemas.microsoft.com/office/drawing/2014/main" id="{E5039162-6BF8-694C-A1EE-0A31D55DE59A}"/>
              </a:ext>
            </a:extLst>
          </p:cNvPr>
          <p:cNvGrpSpPr/>
          <p:nvPr userDrawn="1"/>
        </p:nvGrpSpPr>
        <p:grpSpPr>
          <a:xfrm>
            <a:off x="-12533" y="5118156"/>
            <a:ext cx="9156533" cy="3573"/>
            <a:chOff x="263460" y="6521675"/>
            <a:chExt cx="8870801" cy="4764"/>
          </a:xfrm>
        </p:grpSpPr>
        <p:cxnSp>
          <p:nvCxnSpPr>
            <p:cNvPr id="32" name="Straight Connector 31">
              <a:extLst>
                <a:ext uri="{FF2B5EF4-FFF2-40B4-BE49-F238E27FC236}">
                  <a16:creationId xmlns:a16="http://schemas.microsoft.com/office/drawing/2014/main" id="{F9833D6A-C30C-0D4F-872E-13BE14419FF0}"/>
                </a:ext>
              </a:extLst>
            </p:cNvPr>
            <p:cNvCxnSpPr>
              <a:cxnSpLocks/>
            </p:cNvCxnSpPr>
            <p:nvPr/>
          </p:nvCxnSpPr>
          <p:spPr>
            <a:xfrm flipH="1" flipV="1">
              <a:off x="263460" y="6521675"/>
              <a:ext cx="2010915" cy="476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94EBA5-0E2E-6349-B875-28A4F39F58DE}"/>
                </a:ext>
              </a:extLst>
            </p:cNvPr>
            <p:cNvCxnSpPr>
              <a:cxnSpLocks/>
            </p:cNvCxnSpPr>
            <p:nvPr/>
          </p:nvCxnSpPr>
          <p:spPr>
            <a:xfrm rot="16200000" flipV="1">
              <a:off x="5736230" y="5378270"/>
              <a:ext cx="0" cy="2296337"/>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1C95BA-C171-4F4B-A7B3-7E23F886EE64}"/>
                </a:ext>
              </a:extLst>
            </p:cNvPr>
            <p:cNvCxnSpPr>
              <a:cxnSpLocks/>
            </p:cNvCxnSpPr>
            <p:nvPr/>
          </p:nvCxnSpPr>
          <p:spPr>
            <a:xfrm>
              <a:off x="2273267" y="6524056"/>
              <a:ext cx="2319408" cy="2383"/>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74CF0D-1770-2842-8BB9-AEA4F0362C1B}"/>
                </a:ext>
              </a:extLst>
            </p:cNvPr>
            <p:cNvCxnSpPr>
              <a:cxnSpLocks/>
            </p:cNvCxnSpPr>
            <p:nvPr userDrawn="1"/>
          </p:nvCxnSpPr>
          <p:spPr>
            <a:xfrm flipH="1" flipV="1">
              <a:off x="6884771" y="6521675"/>
              <a:ext cx="2249490" cy="4763"/>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E5AAF0DB-1E41-E641-93EF-6B52324DE6CD}"/>
              </a:ext>
            </a:extLst>
          </p:cNvPr>
          <p:cNvSpPr txBox="1"/>
          <p:nvPr userDrawn="1"/>
        </p:nvSpPr>
        <p:spPr>
          <a:xfrm>
            <a:off x="0" y="4731016"/>
            <a:ext cx="4822677"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pic>
        <p:nvPicPr>
          <p:cNvPr id="38" name="Picture 37" descr="Graphical user interface, text&#10;&#10;Description automatically generated">
            <a:extLst>
              <a:ext uri="{FF2B5EF4-FFF2-40B4-BE49-F238E27FC236}">
                <a16:creationId xmlns:a16="http://schemas.microsoft.com/office/drawing/2014/main" id="{C5F0F8E4-D22B-E14A-A754-71398960CFB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35"/>
          <a:stretch/>
        </p:blipFill>
        <p:spPr>
          <a:xfrm>
            <a:off x="0" y="115199"/>
            <a:ext cx="3988695" cy="1067465"/>
          </a:xfrm>
          <a:prstGeom prst="rect">
            <a:avLst/>
          </a:prstGeom>
        </p:spPr>
      </p:pic>
    </p:spTree>
    <p:extLst>
      <p:ext uri="{BB962C8B-B14F-4D97-AF65-F5344CB8AC3E}">
        <p14:creationId xmlns:p14="http://schemas.microsoft.com/office/powerpoint/2010/main" val="2672506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extBox 4"/>
          <p:cNvSpPr txBox="1"/>
          <p:nvPr userDrawn="1"/>
        </p:nvSpPr>
        <p:spPr>
          <a:xfrm>
            <a:off x="455303" y="2311425"/>
            <a:ext cx="2413106" cy="375625"/>
          </a:xfrm>
          <a:prstGeom prst="rect">
            <a:avLst/>
          </a:prstGeom>
          <a:noFill/>
        </p:spPr>
        <p:txBody>
          <a:bodyPr wrap="square" lIns="0" tIns="0" rIns="0" bIns="0" rtlCol="0">
            <a:noAutofit/>
          </a:bodyPr>
          <a:lstStyle/>
          <a:p>
            <a:r>
              <a:rPr lang="en-US" sz="2400" b="1" dirty="0">
                <a:solidFill>
                  <a:srgbClr val="00467F"/>
                </a:solidFill>
              </a:rPr>
              <a:t>Agenda</a:t>
            </a:r>
          </a:p>
        </p:txBody>
      </p:sp>
      <p:sp>
        <p:nvSpPr>
          <p:cNvPr id="3" name="Text Placeholder 2"/>
          <p:cNvSpPr>
            <a:spLocks noGrp="1"/>
          </p:cNvSpPr>
          <p:nvPr>
            <p:ph type="body" sz="quarter" idx="18" hasCustomPrompt="1"/>
          </p:nvPr>
        </p:nvSpPr>
        <p:spPr>
          <a:xfrm>
            <a:off x="3543300" y="0"/>
            <a:ext cx="5600700" cy="5143500"/>
          </a:xfrm>
        </p:spPr>
        <p:txBody>
          <a:bodyPr anchor="ctr">
            <a:normAutofit/>
          </a:bodyPr>
          <a:lstStyle>
            <a:lvl1pPr>
              <a:defRPr baseline="0"/>
            </a:lvl1pPr>
          </a:lstStyle>
          <a:p>
            <a:pPr lvl="0"/>
            <a:r>
              <a:rPr lang="en-US" dirty="0"/>
              <a:t>Enter topics</a:t>
            </a:r>
          </a:p>
        </p:txBody>
      </p:sp>
    </p:spTree>
    <p:extLst>
      <p:ext uri="{BB962C8B-B14F-4D97-AF65-F5344CB8AC3E}">
        <p14:creationId xmlns:p14="http://schemas.microsoft.com/office/powerpoint/2010/main" val="871380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Presenters">
    <p:spTree>
      <p:nvGrpSpPr>
        <p:cNvPr id="1" name=""/>
        <p:cNvGrpSpPr/>
        <p:nvPr/>
      </p:nvGrpSpPr>
      <p:grpSpPr>
        <a:xfrm>
          <a:off x="0" y="0"/>
          <a:ext cx="0" cy="0"/>
          <a:chOff x="0" y="0"/>
          <a:chExt cx="0" cy="0"/>
        </a:xfrm>
      </p:grpSpPr>
      <p:sp>
        <p:nvSpPr>
          <p:cNvPr id="41" name="Text Placeholder 7"/>
          <p:cNvSpPr>
            <a:spLocks noGrp="1"/>
          </p:cNvSpPr>
          <p:nvPr>
            <p:ph type="body" sz="quarter" idx="17" hasCustomPrompt="1"/>
          </p:nvPr>
        </p:nvSpPr>
        <p:spPr>
          <a:xfrm>
            <a:off x="3543776" y="487018"/>
            <a:ext cx="1703591" cy="2011457"/>
          </a:xfrm>
          <a:prstGeom prst="rect">
            <a:avLst/>
          </a:prstGeom>
        </p:spPr>
        <p:txBody>
          <a:bodyPr anchor="ctr" anchorCtr="0">
            <a:normAutofit/>
          </a:bodyPr>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5" name="Text Placeholder 7"/>
          <p:cNvSpPr>
            <a:spLocks noGrp="1"/>
          </p:cNvSpPr>
          <p:nvPr>
            <p:ph type="body" sz="quarter" idx="18" hasCustomPrompt="1"/>
          </p:nvPr>
        </p:nvSpPr>
        <p:spPr>
          <a:xfrm>
            <a:off x="5531931" y="487018"/>
            <a:ext cx="2959539" cy="2011457"/>
          </a:xfrm>
          <a:prstGeom prst="rect">
            <a:avLst/>
          </a:prstGeom>
        </p:spPr>
        <p:txBody>
          <a:bodyPr anchor="ctr" anchorCtr="0">
            <a:normAutofit/>
          </a:bodyPr>
          <a:lstStyle>
            <a:lvl1pPr marL="0" indent="0" algn="l">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3" name="TextBox 2"/>
          <p:cNvSpPr txBox="1"/>
          <p:nvPr userDrawn="1"/>
        </p:nvSpPr>
        <p:spPr>
          <a:xfrm>
            <a:off x="455303" y="2311425"/>
            <a:ext cx="2413106" cy="375625"/>
          </a:xfrm>
          <a:prstGeom prst="rect">
            <a:avLst/>
          </a:prstGeom>
          <a:noFill/>
        </p:spPr>
        <p:txBody>
          <a:bodyPr wrap="square" lIns="0" tIns="0" rIns="0" bIns="0" rtlCol="0">
            <a:noAutofit/>
          </a:bodyPr>
          <a:lstStyle/>
          <a:p>
            <a:r>
              <a:rPr lang="en-US" sz="2400" b="1" dirty="0">
                <a:solidFill>
                  <a:srgbClr val="00467F"/>
                </a:solidFill>
              </a:rPr>
              <a:t>Presented by</a:t>
            </a:r>
          </a:p>
        </p:txBody>
      </p:sp>
      <p:sp>
        <p:nvSpPr>
          <p:cNvPr id="7" name="Text Placeholder 7"/>
          <p:cNvSpPr>
            <a:spLocks noGrp="1"/>
          </p:cNvSpPr>
          <p:nvPr>
            <p:ph type="body" sz="quarter" idx="19" hasCustomPrompt="1"/>
          </p:nvPr>
        </p:nvSpPr>
        <p:spPr>
          <a:xfrm>
            <a:off x="3543776" y="2622880"/>
            <a:ext cx="1703591" cy="2011457"/>
          </a:xfrm>
          <a:prstGeom prst="rect">
            <a:avLst/>
          </a:prstGeom>
        </p:spPr>
        <p:txBody>
          <a:bodyPr anchor="ctr" anchorCtr="0">
            <a:normAutofit/>
          </a:bodyPr>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8" name="Text Placeholder 7"/>
          <p:cNvSpPr>
            <a:spLocks noGrp="1"/>
          </p:cNvSpPr>
          <p:nvPr>
            <p:ph type="body" sz="quarter" idx="20" hasCustomPrompt="1"/>
          </p:nvPr>
        </p:nvSpPr>
        <p:spPr>
          <a:xfrm>
            <a:off x="5531931" y="2622880"/>
            <a:ext cx="2959539" cy="2011457"/>
          </a:xfrm>
          <a:prstGeom prst="rect">
            <a:avLst/>
          </a:prstGeom>
        </p:spPr>
        <p:txBody>
          <a:bodyPr anchor="ctr" anchorCtr="0">
            <a:normAutofit/>
          </a:bodyPr>
          <a:lstStyle>
            <a:lvl1pPr marL="0" indent="0" algn="l">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9"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3433672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Presenters">
    <p:spTree>
      <p:nvGrpSpPr>
        <p:cNvPr id="1" name=""/>
        <p:cNvGrpSpPr/>
        <p:nvPr/>
      </p:nvGrpSpPr>
      <p:grpSpPr>
        <a:xfrm>
          <a:off x="0" y="0"/>
          <a:ext cx="0" cy="0"/>
          <a:chOff x="0" y="0"/>
          <a:chExt cx="0" cy="0"/>
        </a:xfrm>
      </p:grpSpPr>
      <p:sp>
        <p:nvSpPr>
          <p:cNvPr id="41" name="Text Placeholder 7"/>
          <p:cNvSpPr>
            <a:spLocks noGrp="1"/>
          </p:cNvSpPr>
          <p:nvPr>
            <p:ph type="body" sz="quarter" idx="17" hasCustomPrompt="1"/>
          </p:nvPr>
        </p:nvSpPr>
        <p:spPr>
          <a:xfrm>
            <a:off x="3543776" y="487019"/>
            <a:ext cx="1703591" cy="1220368"/>
          </a:xfrm>
          <a:prstGeom prst="rect">
            <a:avLst/>
          </a:prstGeom>
        </p:spPr>
        <p:txBody>
          <a:bodyPr anchor="ctr" anchorCtr="0">
            <a:normAutofit/>
          </a:bodyPr>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5" name="Text Placeholder 7"/>
          <p:cNvSpPr>
            <a:spLocks noGrp="1"/>
          </p:cNvSpPr>
          <p:nvPr>
            <p:ph type="body" sz="quarter" idx="18" hasCustomPrompt="1"/>
          </p:nvPr>
        </p:nvSpPr>
        <p:spPr>
          <a:xfrm>
            <a:off x="5531931" y="487019"/>
            <a:ext cx="2959539" cy="1220368"/>
          </a:xfrm>
          <a:prstGeom prst="rect">
            <a:avLst/>
          </a:prstGeom>
        </p:spPr>
        <p:txBody>
          <a:bodyPr anchor="ctr" anchorCtr="0">
            <a:normAutofit/>
          </a:bodyPr>
          <a:lstStyle>
            <a:lvl1pPr marL="0" indent="0" algn="l">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3" name="TextBox 2"/>
          <p:cNvSpPr txBox="1"/>
          <p:nvPr userDrawn="1"/>
        </p:nvSpPr>
        <p:spPr>
          <a:xfrm>
            <a:off x="455303" y="2311425"/>
            <a:ext cx="2413106" cy="375625"/>
          </a:xfrm>
          <a:prstGeom prst="rect">
            <a:avLst/>
          </a:prstGeom>
          <a:noFill/>
        </p:spPr>
        <p:txBody>
          <a:bodyPr wrap="square" lIns="0" tIns="0" rIns="0" bIns="0" rtlCol="0">
            <a:noAutofit/>
          </a:bodyPr>
          <a:lstStyle/>
          <a:p>
            <a:r>
              <a:rPr lang="en-US" sz="2400" b="1" dirty="0">
                <a:solidFill>
                  <a:srgbClr val="00467F"/>
                </a:solidFill>
              </a:rPr>
              <a:t>Presented by</a:t>
            </a:r>
          </a:p>
        </p:txBody>
      </p:sp>
      <p:sp>
        <p:nvSpPr>
          <p:cNvPr id="9" name="Text Placeholder 7"/>
          <p:cNvSpPr>
            <a:spLocks noGrp="1"/>
          </p:cNvSpPr>
          <p:nvPr>
            <p:ph type="body" sz="quarter" idx="19" hasCustomPrompt="1"/>
          </p:nvPr>
        </p:nvSpPr>
        <p:spPr>
          <a:xfrm>
            <a:off x="3543776" y="3384954"/>
            <a:ext cx="1703591" cy="1220368"/>
          </a:xfrm>
          <a:prstGeom prst="rect">
            <a:avLst/>
          </a:prstGeom>
        </p:spPr>
        <p:txBody>
          <a:bodyPr anchor="ctr" anchorCtr="0">
            <a:normAutofit/>
          </a:bodyPr>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10" name="Text Placeholder 7"/>
          <p:cNvSpPr>
            <a:spLocks noGrp="1"/>
          </p:cNvSpPr>
          <p:nvPr>
            <p:ph type="body" sz="quarter" idx="20" hasCustomPrompt="1"/>
          </p:nvPr>
        </p:nvSpPr>
        <p:spPr>
          <a:xfrm>
            <a:off x="5531931" y="3384954"/>
            <a:ext cx="2959539" cy="1220368"/>
          </a:xfrm>
          <a:prstGeom prst="rect">
            <a:avLst/>
          </a:prstGeom>
        </p:spPr>
        <p:txBody>
          <a:bodyPr anchor="ctr" anchorCtr="0">
            <a:normAutofit/>
          </a:bodyPr>
          <a:lstStyle>
            <a:lvl1pPr marL="0" indent="0" algn="l">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err="1"/>
              <a:t>Organizaton</a:t>
            </a:r>
            <a:endParaRPr lang="en-US" noProof="0" dirty="0"/>
          </a:p>
        </p:txBody>
      </p:sp>
      <p:sp>
        <p:nvSpPr>
          <p:cNvPr id="11" name="Text Placeholder 7"/>
          <p:cNvSpPr>
            <a:spLocks noGrp="1"/>
          </p:cNvSpPr>
          <p:nvPr>
            <p:ph type="body" sz="quarter" idx="21" hasCustomPrompt="1"/>
          </p:nvPr>
        </p:nvSpPr>
        <p:spPr>
          <a:xfrm>
            <a:off x="3543776" y="1935987"/>
            <a:ext cx="1703591" cy="1220368"/>
          </a:xfrm>
          <a:prstGeom prst="rect">
            <a:avLst/>
          </a:prstGeom>
        </p:spPr>
        <p:txBody>
          <a:bodyPr anchor="ctr" anchorCtr="0">
            <a:normAutofit/>
          </a:bodyPr>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12" name="Text Placeholder 7"/>
          <p:cNvSpPr>
            <a:spLocks noGrp="1"/>
          </p:cNvSpPr>
          <p:nvPr>
            <p:ph type="body" sz="quarter" idx="22" hasCustomPrompt="1"/>
          </p:nvPr>
        </p:nvSpPr>
        <p:spPr>
          <a:xfrm>
            <a:off x="5531931" y="1935987"/>
            <a:ext cx="2959539" cy="1220368"/>
          </a:xfrm>
          <a:prstGeom prst="rect">
            <a:avLst/>
          </a:prstGeom>
        </p:spPr>
        <p:txBody>
          <a:bodyPr anchor="ctr" anchorCtr="0">
            <a:normAutofit/>
          </a:bodyPr>
          <a:lstStyle>
            <a:lvl1pPr marL="0" indent="0" algn="l">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13"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4995218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Presenters">
    <p:spTree>
      <p:nvGrpSpPr>
        <p:cNvPr id="1" name=""/>
        <p:cNvGrpSpPr/>
        <p:nvPr/>
      </p:nvGrpSpPr>
      <p:grpSpPr>
        <a:xfrm>
          <a:off x="0" y="0"/>
          <a:ext cx="0" cy="0"/>
          <a:chOff x="0" y="0"/>
          <a:chExt cx="0" cy="0"/>
        </a:xfrm>
      </p:grpSpPr>
      <p:sp>
        <p:nvSpPr>
          <p:cNvPr id="3" name="TextBox 2"/>
          <p:cNvSpPr txBox="1"/>
          <p:nvPr userDrawn="1"/>
        </p:nvSpPr>
        <p:spPr>
          <a:xfrm>
            <a:off x="455303" y="2311425"/>
            <a:ext cx="2413106" cy="375625"/>
          </a:xfrm>
          <a:prstGeom prst="rect">
            <a:avLst/>
          </a:prstGeom>
          <a:noFill/>
        </p:spPr>
        <p:txBody>
          <a:bodyPr wrap="square" lIns="0" tIns="0" rIns="0" bIns="0" rtlCol="0">
            <a:noAutofit/>
          </a:bodyPr>
          <a:lstStyle/>
          <a:p>
            <a:r>
              <a:rPr lang="en-US" sz="2400" b="1" dirty="0">
                <a:solidFill>
                  <a:srgbClr val="00467F"/>
                </a:solidFill>
              </a:rPr>
              <a:t>Presented by</a:t>
            </a:r>
          </a:p>
        </p:txBody>
      </p:sp>
      <p:sp>
        <p:nvSpPr>
          <p:cNvPr id="15" name="Text Placeholder 7"/>
          <p:cNvSpPr>
            <a:spLocks noGrp="1"/>
          </p:cNvSpPr>
          <p:nvPr>
            <p:ph type="body" sz="quarter" idx="21" hasCustomPrompt="1"/>
          </p:nvPr>
        </p:nvSpPr>
        <p:spPr>
          <a:xfrm>
            <a:off x="3543776" y="2627416"/>
            <a:ext cx="1703591" cy="593852"/>
          </a:xfrm>
          <a:prstGeom prst="rect">
            <a:avLst/>
          </a:prstGeom>
        </p:spPr>
        <p:txBody>
          <a:bodyPr anchor="t" anchorCtr="0">
            <a:normAutofit/>
          </a:bodyPr>
          <a:lstStyle>
            <a:lvl1pPr marL="0" indent="0" algn="ctr">
              <a:lnSpc>
                <a:spcPct val="85000"/>
              </a:lnSpc>
              <a:spcBef>
                <a:spcPts val="0"/>
              </a:spcBef>
              <a:spcAft>
                <a:spcPts val="800"/>
              </a:spcAft>
              <a:buNone/>
              <a:defRPr sz="1800" b="1">
                <a:solidFill>
                  <a:schemeClr val="tx2"/>
                </a:solidFill>
              </a:defRPr>
            </a:lvl1pPr>
          </a:lstStyle>
          <a:p>
            <a:pPr lvl="0"/>
            <a:r>
              <a:rPr lang="en-US" noProof="0" dirty="0"/>
              <a:t>Name</a:t>
            </a:r>
          </a:p>
        </p:txBody>
      </p:sp>
      <p:sp>
        <p:nvSpPr>
          <p:cNvPr id="16" name="Text Placeholder 7"/>
          <p:cNvSpPr>
            <a:spLocks noGrp="1"/>
          </p:cNvSpPr>
          <p:nvPr>
            <p:ph type="body" sz="quarter" idx="22" hasCustomPrompt="1"/>
          </p:nvPr>
        </p:nvSpPr>
        <p:spPr>
          <a:xfrm>
            <a:off x="3543776" y="3360790"/>
            <a:ext cx="1703591" cy="1220368"/>
          </a:xfrm>
          <a:prstGeom prst="rect">
            <a:avLst/>
          </a:prstGeom>
        </p:spPr>
        <p:txBody>
          <a:bodyPr anchor="t" anchorCtr="0">
            <a:normAutofit/>
          </a:bodyPr>
          <a:lstStyle>
            <a:lvl1pPr marL="0" indent="0" algn="ctr">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17" name="Text Placeholder 7"/>
          <p:cNvSpPr>
            <a:spLocks noGrp="1"/>
          </p:cNvSpPr>
          <p:nvPr>
            <p:ph type="body" sz="quarter" idx="23" hasCustomPrompt="1"/>
          </p:nvPr>
        </p:nvSpPr>
        <p:spPr>
          <a:xfrm>
            <a:off x="6257255" y="2627416"/>
            <a:ext cx="1703591" cy="593852"/>
          </a:xfrm>
          <a:prstGeom prst="rect">
            <a:avLst/>
          </a:prstGeom>
        </p:spPr>
        <p:txBody>
          <a:bodyPr anchor="t" anchorCtr="0">
            <a:normAutofit/>
          </a:bodyPr>
          <a:lstStyle>
            <a:lvl1pPr marL="0" indent="0" algn="ctr">
              <a:lnSpc>
                <a:spcPct val="85000"/>
              </a:lnSpc>
              <a:spcBef>
                <a:spcPts val="0"/>
              </a:spcBef>
              <a:spcAft>
                <a:spcPts val="800"/>
              </a:spcAft>
              <a:buNone/>
              <a:defRPr sz="1800" b="1">
                <a:solidFill>
                  <a:schemeClr val="tx2"/>
                </a:solidFill>
              </a:defRPr>
            </a:lvl1pPr>
          </a:lstStyle>
          <a:p>
            <a:pPr lvl="0"/>
            <a:r>
              <a:rPr lang="en-US" noProof="0" dirty="0"/>
              <a:t>Name</a:t>
            </a:r>
          </a:p>
        </p:txBody>
      </p:sp>
      <p:sp>
        <p:nvSpPr>
          <p:cNvPr id="18" name="Text Placeholder 7"/>
          <p:cNvSpPr>
            <a:spLocks noGrp="1"/>
          </p:cNvSpPr>
          <p:nvPr>
            <p:ph type="body" sz="quarter" idx="24" hasCustomPrompt="1"/>
          </p:nvPr>
        </p:nvSpPr>
        <p:spPr>
          <a:xfrm>
            <a:off x="6257255" y="3360790"/>
            <a:ext cx="1703591" cy="1220368"/>
          </a:xfrm>
          <a:prstGeom prst="rect">
            <a:avLst/>
          </a:prstGeom>
        </p:spPr>
        <p:txBody>
          <a:bodyPr anchor="t" anchorCtr="0">
            <a:normAutofit/>
          </a:bodyPr>
          <a:lstStyle>
            <a:lvl1pPr marL="0" indent="0" algn="ctr">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19" name="Text Placeholder 7"/>
          <p:cNvSpPr>
            <a:spLocks noGrp="1"/>
          </p:cNvSpPr>
          <p:nvPr>
            <p:ph type="body" sz="quarter" idx="25" hasCustomPrompt="1"/>
          </p:nvPr>
        </p:nvSpPr>
        <p:spPr>
          <a:xfrm>
            <a:off x="3543776" y="465202"/>
            <a:ext cx="1703591" cy="593852"/>
          </a:xfrm>
          <a:prstGeom prst="rect">
            <a:avLst/>
          </a:prstGeom>
        </p:spPr>
        <p:txBody>
          <a:bodyPr anchor="t" anchorCtr="0">
            <a:normAutofit/>
          </a:bodyPr>
          <a:lstStyle>
            <a:lvl1pPr marL="0" indent="0" algn="ctr">
              <a:lnSpc>
                <a:spcPct val="85000"/>
              </a:lnSpc>
              <a:spcBef>
                <a:spcPts val="0"/>
              </a:spcBef>
              <a:spcAft>
                <a:spcPts val="800"/>
              </a:spcAft>
              <a:buNone/>
              <a:defRPr sz="1800" b="1">
                <a:solidFill>
                  <a:schemeClr val="tx2"/>
                </a:solidFill>
              </a:defRPr>
            </a:lvl1pPr>
          </a:lstStyle>
          <a:p>
            <a:pPr lvl="0"/>
            <a:r>
              <a:rPr lang="en-US" noProof="0" dirty="0"/>
              <a:t>Name</a:t>
            </a:r>
          </a:p>
        </p:txBody>
      </p:sp>
      <p:sp>
        <p:nvSpPr>
          <p:cNvPr id="20" name="Text Placeholder 7"/>
          <p:cNvSpPr>
            <a:spLocks noGrp="1"/>
          </p:cNvSpPr>
          <p:nvPr>
            <p:ph type="body" sz="quarter" idx="26" hasCustomPrompt="1"/>
          </p:nvPr>
        </p:nvSpPr>
        <p:spPr>
          <a:xfrm>
            <a:off x="3543776" y="1198575"/>
            <a:ext cx="1703591" cy="1220368"/>
          </a:xfrm>
          <a:prstGeom prst="rect">
            <a:avLst/>
          </a:prstGeom>
        </p:spPr>
        <p:txBody>
          <a:bodyPr anchor="t" anchorCtr="0">
            <a:normAutofit/>
          </a:bodyPr>
          <a:lstStyle>
            <a:lvl1pPr marL="0" indent="0" algn="ctr">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21" name="Text Placeholder 7"/>
          <p:cNvSpPr>
            <a:spLocks noGrp="1"/>
          </p:cNvSpPr>
          <p:nvPr>
            <p:ph type="body" sz="quarter" idx="27" hasCustomPrompt="1"/>
          </p:nvPr>
        </p:nvSpPr>
        <p:spPr>
          <a:xfrm>
            <a:off x="6257255" y="465202"/>
            <a:ext cx="1703591" cy="593852"/>
          </a:xfrm>
          <a:prstGeom prst="rect">
            <a:avLst/>
          </a:prstGeom>
        </p:spPr>
        <p:txBody>
          <a:bodyPr anchor="t" anchorCtr="0">
            <a:normAutofit/>
          </a:bodyPr>
          <a:lstStyle>
            <a:lvl1pPr marL="0" indent="0" algn="ctr">
              <a:lnSpc>
                <a:spcPct val="85000"/>
              </a:lnSpc>
              <a:spcBef>
                <a:spcPts val="0"/>
              </a:spcBef>
              <a:spcAft>
                <a:spcPts val="800"/>
              </a:spcAft>
              <a:buNone/>
              <a:defRPr sz="1800" b="1">
                <a:solidFill>
                  <a:schemeClr val="tx2"/>
                </a:solidFill>
              </a:defRPr>
            </a:lvl1pPr>
          </a:lstStyle>
          <a:p>
            <a:pPr lvl="0"/>
            <a:r>
              <a:rPr lang="en-US" noProof="0" dirty="0"/>
              <a:t>Name</a:t>
            </a:r>
          </a:p>
        </p:txBody>
      </p:sp>
      <p:sp>
        <p:nvSpPr>
          <p:cNvPr id="22" name="Text Placeholder 7"/>
          <p:cNvSpPr>
            <a:spLocks noGrp="1"/>
          </p:cNvSpPr>
          <p:nvPr>
            <p:ph type="body" sz="quarter" idx="28" hasCustomPrompt="1"/>
          </p:nvPr>
        </p:nvSpPr>
        <p:spPr>
          <a:xfrm>
            <a:off x="6257255" y="1198575"/>
            <a:ext cx="1703591" cy="1220368"/>
          </a:xfrm>
          <a:prstGeom prst="rect">
            <a:avLst/>
          </a:prstGeom>
        </p:spPr>
        <p:txBody>
          <a:bodyPr anchor="t" anchorCtr="0">
            <a:normAutofit/>
          </a:bodyPr>
          <a:lstStyle>
            <a:lvl1pPr marL="0" indent="0" algn="ctr">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12"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4214143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7A26F-07C8-F44C-ACE0-A12D0B3424EA}"/>
              </a:ext>
            </a:extLst>
          </p:cNvPr>
          <p:cNvSpPr>
            <a:spLocks noGrp="1"/>
          </p:cNvSpPr>
          <p:nvPr>
            <p:ph type="title" hasCustomPrompt="1"/>
          </p:nvPr>
        </p:nvSpPr>
        <p:spPr>
          <a:xfrm>
            <a:off x="449421" y="2287243"/>
            <a:ext cx="8356653" cy="415136"/>
          </a:xfrm>
        </p:spPr>
        <p:txBody>
          <a:bodyPr/>
          <a:lstStyle>
            <a:lvl1pPr algn="ctr">
              <a:defRPr>
                <a:solidFill>
                  <a:srgbClr val="00467F"/>
                </a:solidFill>
              </a:defRPr>
            </a:lvl1pPr>
          </a:lstStyle>
          <a:p>
            <a:r>
              <a:rPr lang="en-US" dirty="0"/>
              <a:t>Section heading</a:t>
            </a:r>
          </a:p>
        </p:txBody>
      </p:sp>
      <p:sp>
        <p:nvSpPr>
          <p:cNvPr id="5"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13518434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D952338-BEA0-3648-9A6D-833579CF06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2166" y="994580"/>
            <a:ext cx="1785530" cy="1785530"/>
          </a:xfrm>
          <a:prstGeom prst="rect">
            <a:avLst/>
          </a:prstGeom>
        </p:spPr>
      </p:pic>
      <p:pic>
        <p:nvPicPr>
          <p:cNvPr id="14" name="Picture 13">
            <a:extLst>
              <a:ext uri="{FF2B5EF4-FFF2-40B4-BE49-F238E27FC236}">
                <a16:creationId xmlns:a16="http://schemas.microsoft.com/office/drawing/2014/main" id="{B608B81D-AFCE-BA4F-A50D-514CD51B6A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84273" y="994580"/>
            <a:ext cx="1551618" cy="1551618"/>
          </a:xfrm>
          <a:prstGeom prst="rect">
            <a:avLst/>
          </a:prstGeom>
        </p:spPr>
      </p:pic>
      <p:pic>
        <p:nvPicPr>
          <p:cNvPr id="15" name="Picture 14">
            <a:extLst>
              <a:ext uri="{FF2B5EF4-FFF2-40B4-BE49-F238E27FC236}">
                <a16:creationId xmlns:a16="http://schemas.microsoft.com/office/drawing/2014/main" id="{19871809-DF43-E440-878B-359C2B99B85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55955" y="1079721"/>
            <a:ext cx="1615248" cy="1615248"/>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4C6B7127-9F77-471E-BA61-1540CB2C57B2}" type="slidenum">
              <a:rPr lang="en-US" smtClean="0"/>
              <a:pPr/>
              <a:t>‹#›</a:t>
            </a:fld>
            <a:endParaRPr lang="en-US" dirty="0"/>
          </a:p>
        </p:txBody>
      </p:sp>
      <p:sp>
        <p:nvSpPr>
          <p:cNvPr id="8" name="Text Placeholder 14"/>
          <p:cNvSpPr>
            <a:spLocks noGrp="1"/>
          </p:cNvSpPr>
          <p:nvPr>
            <p:ph type="body" sz="quarter" idx="13" hasCustomPrompt="1"/>
          </p:nvPr>
        </p:nvSpPr>
        <p:spPr>
          <a:xfrm>
            <a:off x="944959" y="2780110"/>
            <a:ext cx="2090597" cy="1847826"/>
          </a:xfrm>
        </p:spPr>
        <p:txBody>
          <a:bodyPr>
            <a:normAutofit/>
          </a:bodyPr>
          <a:lstStyle>
            <a:lvl1pPr marL="0" indent="0" algn="ctr">
              <a:buNone/>
              <a:defRPr sz="1400" baseline="0"/>
            </a:lvl1pPr>
          </a:lstStyle>
          <a:p>
            <a:pPr lvl="0"/>
            <a:r>
              <a:rPr lang="en-US" dirty="0"/>
              <a:t>Click to enter website </a:t>
            </a:r>
            <a:r>
              <a:rPr lang="en-US" dirty="0" err="1"/>
              <a:t>addr</a:t>
            </a:r>
            <a:endParaRPr lang="en-US" dirty="0"/>
          </a:p>
        </p:txBody>
      </p:sp>
      <p:sp>
        <p:nvSpPr>
          <p:cNvPr id="9" name="Text Placeholder 14"/>
          <p:cNvSpPr>
            <a:spLocks noGrp="1"/>
          </p:cNvSpPr>
          <p:nvPr>
            <p:ph type="body" sz="quarter" idx="15" hasCustomPrompt="1"/>
          </p:nvPr>
        </p:nvSpPr>
        <p:spPr>
          <a:xfrm>
            <a:off x="3711723" y="2780110"/>
            <a:ext cx="2056484" cy="1847826"/>
          </a:xfrm>
        </p:spPr>
        <p:txBody>
          <a:bodyPr>
            <a:normAutofit/>
          </a:bodyPr>
          <a:lstStyle>
            <a:lvl1pPr marL="0" indent="0" algn="ctr">
              <a:buNone/>
              <a:defRPr sz="1400" baseline="0"/>
            </a:lvl1pPr>
          </a:lstStyle>
          <a:p>
            <a:pPr lvl="0"/>
            <a:r>
              <a:rPr lang="en-US" dirty="0"/>
              <a:t>Click to enter email </a:t>
            </a:r>
            <a:r>
              <a:rPr lang="en-US" dirty="0" err="1"/>
              <a:t>addr</a:t>
            </a:r>
            <a:endParaRPr lang="en-US" dirty="0"/>
          </a:p>
        </p:txBody>
      </p:sp>
      <p:sp>
        <p:nvSpPr>
          <p:cNvPr id="11" name="Text Placeholder 14"/>
          <p:cNvSpPr>
            <a:spLocks noGrp="1"/>
          </p:cNvSpPr>
          <p:nvPr>
            <p:ph type="body" sz="quarter" idx="17" hasCustomPrompt="1"/>
          </p:nvPr>
        </p:nvSpPr>
        <p:spPr>
          <a:xfrm>
            <a:off x="6418281" y="2780110"/>
            <a:ext cx="2090597" cy="1847826"/>
          </a:xfrm>
        </p:spPr>
        <p:txBody>
          <a:bodyPr>
            <a:normAutofit/>
          </a:bodyPr>
          <a:lstStyle>
            <a:lvl1pPr marL="0" indent="0" algn="ctr">
              <a:buNone/>
              <a:defRPr sz="1400" baseline="0"/>
            </a:lvl1pPr>
          </a:lstStyle>
          <a:p>
            <a:pPr lvl="0"/>
            <a:r>
              <a:rPr lang="en-US" dirty="0"/>
              <a:t>Click to enter </a:t>
            </a:r>
            <a:r>
              <a:rPr lang="en-US" dirty="0" err="1"/>
              <a:t>tel</a:t>
            </a:r>
            <a:r>
              <a:rPr lang="en-US" dirty="0"/>
              <a:t>#</a:t>
            </a:r>
          </a:p>
        </p:txBody>
      </p:sp>
    </p:spTree>
    <p:extLst>
      <p:ext uri="{BB962C8B-B14F-4D97-AF65-F5344CB8AC3E}">
        <p14:creationId xmlns:p14="http://schemas.microsoft.com/office/powerpoint/2010/main" val="4223286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act Info Freefor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4C6B7127-9F77-471E-BA61-1540CB2C57B2}" type="slidenum">
              <a:rPr lang="en-US" smtClean="0"/>
              <a:pPr/>
              <a:t>‹#›</a:t>
            </a:fld>
            <a:endParaRPr lang="en-US" dirty="0"/>
          </a:p>
        </p:txBody>
      </p:sp>
      <p:sp>
        <p:nvSpPr>
          <p:cNvPr id="8" name="Text Placeholder 14"/>
          <p:cNvSpPr>
            <a:spLocks noGrp="1"/>
          </p:cNvSpPr>
          <p:nvPr>
            <p:ph type="body" sz="quarter" idx="13" hasCustomPrompt="1"/>
          </p:nvPr>
        </p:nvSpPr>
        <p:spPr>
          <a:xfrm>
            <a:off x="944959" y="2937932"/>
            <a:ext cx="2090597" cy="1690003"/>
          </a:xfrm>
        </p:spPr>
        <p:txBody>
          <a:bodyPr>
            <a:normAutofit/>
          </a:bodyPr>
          <a:lstStyle>
            <a:lvl1pPr marL="0" indent="0" algn="ctr">
              <a:buNone/>
              <a:defRPr sz="1400" baseline="0"/>
            </a:lvl1pPr>
          </a:lstStyle>
          <a:p>
            <a:pPr lvl="0"/>
            <a:r>
              <a:rPr lang="en-US" dirty="0"/>
              <a:t>Click to enter contact info</a:t>
            </a:r>
          </a:p>
        </p:txBody>
      </p:sp>
      <p:sp>
        <p:nvSpPr>
          <p:cNvPr id="9" name="Text Placeholder 14"/>
          <p:cNvSpPr>
            <a:spLocks noGrp="1"/>
          </p:cNvSpPr>
          <p:nvPr>
            <p:ph type="body" sz="quarter" idx="15" hasCustomPrompt="1"/>
          </p:nvPr>
        </p:nvSpPr>
        <p:spPr>
          <a:xfrm>
            <a:off x="3711723" y="2937932"/>
            <a:ext cx="2056484" cy="1690004"/>
          </a:xfrm>
        </p:spPr>
        <p:txBody>
          <a:bodyPr>
            <a:normAutofit/>
          </a:bodyPr>
          <a:lstStyle>
            <a:lvl1pPr marL="0" indent="0" algn="ctr">
              <a:buNone/>
              <a:defRPr sz="1400" baseline="0"/>
            </a:lvl1pPr>
          </a:lstStyle>
          <a:p>
            <a:pPr lvl="0"/>
            <a:r>
              <a:rPr lang="en-US" dirty="0"/>
              <a:t>Click to enter contact info</a:t>
            </a:r>
          </a:p>
        </p:txBody>
      </p:sp>
      <p:sp>
        <p:nvSpPr>
          <p:cNvPr id="11" name="Text Placeholder 14"/>
          <p:cNvSpPr>
            <a:spLocks noGrp="1"/>
          </p:cNvSpPr>
          <p:nvPr>
            <p:ph type="body" sz="quarter" idx="17" hasCustomPrompt="1"/>
          </p:nvPr>
        </p:nvSpPr>
        <p:spPr>
          <a:xfrm>
            <a:off x="6418281" y="2937932"/>
            <a:ext cx="2090597" cy="1690004"/>
          </a:xfrm>
        </p:spPr>
        <p:txBody>
          <a:bodyPr>
            <a:normAutofit/>
          </a:bodyPr>
          <a:lstStyle>
            <a:lvl1pPr marL="0" indent="0" algn="ctr">
              <a:buNone/>
              <a:defRPr sz="1400" baseline="0"/>
            </a:lvl1pPr>
          </a:lstStyle>
          <a:p>
            <a:pPr lvl="0"/>
            <a:r>
              <a:rPr lang="en-US" dirty="0"/>
              <a:t>Click to enter contact info</a:t>
            </a:r>
          </a:p>
        </p:txBody>
      </p:sp>
      <p:sp>
        <p:nvSpPr>
          <p:cNvPr id="5" name="Picture Placeholder 4"/>
          <p:cNvSpPr>
            <a:spLocks noGrp="1"/>
          </p:cNvSpPr>
          <p:nvPr>
            <p:ph type="pic" sz="quarter" idx="18" hasCustomPrompt="1"/>
          </p:nvPr>
        </p:nvSpPr>
        <p:spPr>
          <a:xfrm>
            <a:off x="1292550" y="1350227"/>
            <a:ext cx="1371600" cy="1371600"/>
          </a:xfrm>
        </p:spPr>
        <p:txBody>
          <a:bodyPr/>
          <a:lstStyle>
            <a:lvl1pPr marL="129778" indent="0">
              <a:buNone/>
              <a:defRPr sz="1600" baseline="0"/>
            </a:lvl1pPr>
          </a:lstStyle>
          <a:p>
            <a:r>
              <a:rPr lang="en-US" dirty="0"/>
              <a:t>Insert icon</a:t>
            </a:r>
          </a:p>
        </p:txBody>
      </p:sp>
      <p:sp>
        <p:nvSpPr>
          <p:cNvPr id="12" name="Picture Placeholder 4"/>
          <p:cNvSpPr>
            <a:spLocks noGrp="1"/>
          </p:cNvSpPr>
          <p:nvPr>
            <p:ph type="pic" sz="quarter" idx="19" hasCustomPrompt="1"/>
          </p:nvPr>
        </p:nvSpPr>
        <p:spPr>
          <a:xfrm>
            <a:off x="4042258" y="1350227"/>
            <a:ext cx="1371600" cy="1371600"/>
          </a:xfrm>
        </p:spPr>
        <p:txBody>
          <a:bodyPr/>
          <a:lstStyle>
            <a:lvl1pPr marL="129778" indent="0">
              <a:buNone/>
              <a:defRPr sz="1600"/>
            </a:lvl1pPr>
          </a:lstStyle>
          <a:p>
            <a:r>
              <a:rPr lang="en-US" dirty="0"/>
              <a:t>Insert icon</a:t>
            </a:r>
          </a:p>
        </p:txBody>
      </p:sp>
      <p:sp>
        <p:nvSpPr>
          <p:cNvPr id="16" name="Picture Placeholder 4"/>
          <p:cNvSpPr>
            <a:spLocks noGrp="1"/>
          </p:cNvSpPr>
          <p:nvPr>
            <p:ph type="pic" sz="quarter" idx="20" hasCustomPrompt="1"/>
          </p:nvPr>
        </p:nvSpPr>
        <p:spPr>
          <a:xfrm>
            <a:off x="6765872" y="1350227"/>
            <a:ext cx="1371600" cy="1371600"/>
          </a:xfrm>
        </p:spPr>
        <p:txBody>
          <a:bodyPr/>
          <a:lstStyle>
            <a:lvl1pPr marL="129778" indent="0">
              <a:buNone/>
              <a:defRPr sz="1600"/>
            </a:lvl1pPr>
          </a:lstStyle>
          <a:p>
            <a:r>
              <a:rPr lang="en-US" dirty="0"/>
              <a:t>Insert icon</a:t>
            </a:r>
          </a:p>
        </p:txBody>
      </p:sp>
    </p:spTree>
    <p:extLst>
      <p:ext uri="{BB962C8B-B14F-4D97-AF65-F5344CB8AC3E}">
        <p14:creationId xmlns:p14="http://schemas.microsoft.com/office/powerpoint/2010/main" val="33092182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 No Forma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21633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Icons for Dark Backgrounds">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DDA21BE1-E493-484D-B66A-65C8ABF1F568}"/>
              </a:ext>
            </a:extLst>
          </p:cNvPr>
          <p:cNvSpPr/>
          <p:nvPr userDrawn="1"/>
        </p:nvSpPr>
        <p:spPr>
          <a:xfrm>
            <a:off x="0" y="2153846"/>
            <a:ext cx="9144000" cy="2989654"/>
          </a:xfrm>
          <a:prstGeom prst="rect">
            <a:avLst/>
          </a:prstGeom>
          <a:solidFill>
            <a:srgbClr val="015B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Google Shape;208;p37"/>
          <p:cNvSpPr txBox="1"/>
          <p:nvPr userDrawn="1"/>
        </p:nvSpPr>
        <p:spPr>
          <a:xfrm>
            <a:off x="100020" y="165818"/>
            <a:ext cx="4728354" cy="287109"/>
          </a:xfrm>
          <a:prstGeom prst="rect">
            <a:avLst/>
          </a:prstGeom>
          <a:noFill/>
          <a:ln>
            <a:noFill/>
          </a:ln>
        </p:spPr>
        <p:txBody>
          <a:bodyPr spcFirstLastPara="1" wrap="square" lIns="91400" tIns="91400" rIns="91400" bIns="91400" anchor="ctr" anchorCtr="0">
            <a:noAutofit/>
          </a:bodyPr>
          <a:lstStyle/>
          <a:p>
            <a:pPr>
              <a:buClr>
                <a:srgbClr val="046B99"/>
              </a:buClr>
              <a:buSzPts val="2800"/>
            </a:pPr>
            <a:r>
              <a:rPr lang="en-US" sz="2000" b="1" dirty="0">
                <a:solidFill>
                  <a:schemeClr val="tx2"/>
                </a:solidFill>
                <a:latin typeface="Arial" panose="020B0604020202020204" pitchFamily="34" charset="0"/>
                <a:ea typeface="Helvetica Neue"/>
                <a:cs typeface="Arial" panose="020B0604020202020204" pitchFamily="34" charset="0"/>
                <a:sym typeface="Helvetica Neue"/>
              </a:rPr>
              <a:t>Icons for Dark Backgrounds</a:t>
            </a:r>
            <a:endParaRPr sz="2000" dirty="0">
              <a:solidFill>
                <a:schemeClr val="tx2"/>
              </a:solidFill>
              <a:latin typeface="Arial" panose="020B0604020202020204" pitchFamily="34" charset="0"/>
              <a:cs typeface="Arial" panose="020B0604020202020204" pitchFamily="34" charset="0"/>
            </a:endParaRPr>
          </a:p>
        </p:txBody>
      </p:sp>
      <p:pic>
        <p:nvPicPr>
          <p:cNvPr id="55" name="Picture 54">
            <a:extLst>
              <a:ext uri="{FF2B5EF4-FFF2-40B4-BE49-F238E27FC236}">
                <a16:creationId xmlns:a16="http://schemas.microsoft.com/office/drawing/2014/main" id="{65AB7601-61CB-D94A-93E3-D6FF5A9843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834" y="2213342"/>
            <a:ext cx="914400" cy="914400"/>
          </a:xfrm>
          <a:prstGeom prst="rect">
            <a:avLst/>
          </a:prstGeom>
        </p:spPr>
      </p:pic>
      <p:pic>
        <p:nvPicPr>
          <p:cNvPr id="56" name="Picture 55">
            <a:extLst>
              <a:ext uri="{FF2B5EF4-FFF2-40B4-BE49-F238E27FC236}">
                <a16:creationId xmlns:a16="http://schemas.microsoft.com/office/drawing/2014/main" id="{71963F7B-9946-C74C-86F5-4CBEC25383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05608" y="2213342"/>
            <a:ext cx="914400" cy="914400"/>
          </a:xfrm>
          <a:prstGeom prst="rect">
            <a:avLst/>
          </a:prstGeom>
        </p:spPr>
      </p:pic>
      <p:pic>
        <p:nvPicPr>
          <p:cNvPr id="57" name="Picture 56">
            <a:extLst>
              <a:ext uri="{FF2B5EF4-FFF2-40B4-BE49-F238E27FC236}">
                <a16:creationId xmlns:a16="http://schemas.microsoft.com/office/drawing/2014/main" id="{ECE23CD6-0E21-7948-B158-11A44622B58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28995" y="2213342"/>
            <a:ext cx="914400" cy="914400"/>
          </a:xfrm>
          <a:prstGeom prst="rect">
            <a:avLst/>
          </a:prstGeom>
        </p:spPr>
      </p:pic>
      <p:pic>
        <p:nvPicPr>
          <p:cNvPr id="58" name="Picture 57">
            <a:extLst>
              <a:ext uri="{FF2B5EF4-FFF2-40B4-BE49-F238E27FC236}">
                <a16:creationId xmlns:a16="http://schemas.microsoft.com/office/drawing/2014/main" id="{407CC924-CE99-664B-8A81-E8A19DDABA6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282221" y="2213342"/>
            <a:ext cx="914400" cy="914400"/>
          </a:xfrm>
          <a:prstGeom prst="rect">
            <a:avLst/>
          </a:prstGeom>
        </p:spPr>
      </p:pic>
      <p:pic>
        <p:nvPicPr>
          <p:cNvPr id="59" name="Picture 58">
            <a:extLst>
              <a:ext uri="{FF2B5EF4-FFF2-40B4-BE49-F238E27FC236}">
                <a16:creationId xmlns:a16="http://schemas.microsoft.com/office/drawing/2014/main" id="{1883A3A0-D398-C34A-9F23-09CC8DBE411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16491" y="3254077"/>
            <a:ext cx="914400" cy="914400"/>
          </a:xfrm>
          <a:prstGeom prst="rect">
            <a:avLst/>
          </a:prstGeom>
        </p:spPr>
      </p:pic>
      <p:pic>
        <p:nvPicPr>
          <p:cNvPr id="60" name="Picture 59">
            <a:extLst>
              <a:ext uri="{FF2B5EF4-FFF2-40B4-BE49-F238E27FC236}">
                <a16:creationId xmlns:a16="http://schemas.microsoft.com/office/drawing/2014/main" id="{51AC26EC-8F6C-BB46-8950-7BA73EED467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658913" y="3254077"/>
            <a:ext cx="914400" cy="914400"/>
          </a:xfrm>
          <a:prstGeom prst="rect">
            <a:avLst/>
          </a:prstGeom>
        </p:spPr>
      </p:pic>
      <p:pic>
        <p:nvPicPr>
          <p:cNvPr id="61" name="Picture 60">
            <a:extLst>
              <a:ext uri="{FF2B5EF4-FFF2-40B4-BE49-F238E27FC236}">
                <a16:creationId xmlns:a16="http://schemas.microsoft.com/office/drawing/2014/main" id="{044C3400-BACA-124C-AC53-1B624751317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22543" y="3254077"/>
            <a:ext cx="914400" cy="914400"/>
          </a:xfrm>
          <a:prstGeom prst="rect">
            <a:avLst/>
          </a:prstGeom>
        </p:spPr>
      </p:pic>
      <p:pic>
        <p:nvPicPr>
          <p:cNvPr id="62" name="Picture 61">
            <a:extLst>
              <a:ext uri="{FF2B5EF4-FFF2-40B4-BE49-F238E27FC236}">
                <a16:creationId xmlns:a16="http://schemas.microsoft.com/office/drawing/2014/main" id="{D05E64E1-C081-704A-A2B5-5879B352C1E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517924" y="4203500"/>
            <a:ext cx="914400" cy="914400"/>
          </a:xfrm>
          <a:prstGeom prst="rect">
            <a:avLst/>
          </a:prstGeom>
        </p:spPr>
      </p:pic>
      <p:pic>
        <p:nvPicPr>
          <p:cNvPr id="63" name="Picture 62">
            <a:extLst>
              <a:ext uri="{FF2B5EF4-FFF2-40B4-BE49-F238E27FC236}">
                <a16:creationId xmlns:a16="http://schemas.microsoft.com/office/drawing/2014/main" id="{89D16190-B791-F445-B291-9FECE42FC90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652382" y="2213342"/>
            <a:ext cx="914400" cy="914400"/>
          </a:xfrm>
          <a:prstGeom prst="rect">
            <a:avLst/>
          </a:prstGeom>
        </p:spPr>
      </p:pic>
      <p:pic>
        <p:nvPicPr>
          <p:cNvPr id="64" name="Picture 63">
            <a:extLst>
              <a:ext uri="{FF2B5EF4-FFF2-40B4-BE49-F238E27FC236}">
                <a16:creationId xmlns:a16="http://schemas.microsoft.com/office/drawing/2014/main" id="{8268C5A8-D987-104A-9D93-43A5B4AC9D37}"/>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899156" y="2213342"/>
            <a:ext cx="914400" cy="914400"/>
          </a:xfrm>
          <a:prstGeom prst="rect">
            <a:avLst/>
          </a:prstGeom>
        </p:spPr>
      </p:pic>
      <p:pic>
        <p:nvPicPr>
          <p:cNvPr id="65" name="Picture 64">
            <a:extLst>
              <a:ext uri="{FF2B5EF4-FFF2-40B4-BE49-F238E27FC236}">
                <a16:creationId xmlns:a16="http://schemas.microsoft.com/office/drawing/2014/main" id="{13ED9537-A27B-7843-AA77-7AA70EAC1CB8}"/>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295280" y="3254077"/>
            <a:ext cx="914400" cy="914400"/>
          </a:xfrm>
          <a:prstGeom prst="rect">
            <a:avLst/>
          </a:prstGeom>
        </p:spPr>
      </p:pic>
      <p:pic>
        <p:nvPicPr>
          <p:cNvPr id="66" name="Picture 65">
            <a:extLst>
              <a:ext uri="{FF2B5EF4-FFF2-40B4-BE49-F238E27FC236}">
                <a16:creationId xmlns:a16="http://schemas.microsoft.com/office/drawing/2014/main" id="{6E50B609-FF6D-EC4C-9CAD-31B17D066B8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914479" y="4203500"/>
            <a:ext cx="914400" cy="914400"/>
          </a:xfrm>
          <a:prstGeom prst="rect">
            <a:avLst/>
          </a:prstGeom>
        </p:spPr>
      </p:pic>
      <p:pic>
        <p:nvPicPr>
          <p:cNvPr id="67" name="Picture 66">
            <a:extLst>
              <a:ext uri="{FF2B5EF4-FFF2-40B4-BE49-F238E27FC236}">
                <a16:creationId xmlns:a16="http://schemas.microsoft.com/office/drawing/2014/main" id="{129D5AE3-F07F-7F43-900F-CADC4E20C40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022543" y="2213342"/>
            <a:ext cx="914400" cy="914400"/>
          </a:xfrm>
          <a:prstGeom prst="rect">
            <a:avLst/>
          </a:prstGeom>
        </p:spPr>
      </p:pic>
      <p:pic>
        <p:nvPicPr>
          <p:cNvPr id="68" name="Picture 67">
            <a:extLst>
              <a:ext uri="{FF2B5EF4-FFF2-40B4-BE49-F238E27FC236}">
                <a16:creationId xmlns:a16="http://schemas.microsoft.com/office/drawing/2014/main" id="{DEB17E63-048E-9541-86C9-B9E76E843730}"/>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4069" y="3254077"/>
            <a:ext cx="914400" cy="914400"/>
          </a:xfrm>
          <a:prstGeom prst="rect">
            <a:avLst/>
          </a:prstGeom>
        </p:spPr>
      </p:pic>
      <p:pic>
        <p:nvPicPr>
          <p:cNvPr id="69" name="Picture 68">
            <a:extLst>
              <a:ext uri="{FF2B5EF4-FFF2-40B4-BE49-F238E27FC236}">
                <a16:creationId xmlns:a16="http://schemas.microsoft.com/office/drawing/2014/main" id="{52AB2829-9D79-594E-82A6-A99A5C7CD12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780124" y="3254077"/>
            <a:ext cx="914400" cy="914400"/>
          </a:xfrm>
          <a:prstGeom prst="rect">
            <a:avLst/>
          </a:prstGeom>
        </p:spPr>
      </p:pic>
      <p:pic>
        <p:nvPicPr>
          <p:cNvPr id="70" name="Picture 69">
            <a:extLst>
              <a:ext uri="{FF2B5EF4-FFF2-40B4-BE49-F238E27FC236}">
                <a16:creationId xmlns:a16="http://schemas.microsoft.com/office/drawing/2014/main" id="{846AAF6B-CB6D-AC4B-8CF6-0682BF73CBA2}"/>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901335" y="3254077"/>
            <a:ext cx="914400" cy="914400"/>
          </a:xfrm>
          <a:prstGeom prst="rect">
            <a:avLst/>
          </a:prstGeom>
        </p:spPr>
      </p:pic>
      <p:pic>
        <p:nvPicPr>
          <p:cNvPr id="71" name="Picture 70">
            <a:extLst>
              <a:ext uri="{FF2B5EF4-FFF2-40B4-BE49-F238E27FC236}">
                <a16:creationId xmlns:a16="http://schemas.microsoft.com/office/drawing/2014/main" id="{33CA735D-0E5F-C243-AB1F-5C57C72C091E}"/>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385739" y="4203500"/>
            <a:ext cx="914400" cy="914400"/>
          </a:xfrm>
          <a:prstGeom prst="rect">
            <a:avLst/>
          </a:prstGeom>
        </p:spPr>
      </p:pic>
      <p:pic>
        <p:nvPicPr>
          <p:cNvPr id="72" name="Picture 71">
            <a:extLst>
              <a:ext uri="{FF2B5EF4-FFF2-40B4-BE49-F238E27FC236}">
                <a16:creationId xmlns:a16="http://schemas.microsoft.com/office/drawing/2014/main" id="{A85EA14D-DCF4-5747-A001-3C6FA5B2D48E}"/>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537702" y="3254077"/>
            <a:ext cx="914400" cy="914400"/>
          </a:xfrm>
          <a:prstGeom prst="rect">
            <a:avLst/>
          </a:prstGeom>
        </p:spPr>
      </p:pic>
      <p:pic>
        <p:nvPicPr>
          <p:cNvPr id="73" name="Picture 72">
            <a:extLst>
              <a:ext uri="{FF2B5EF4-FFF2-40B4-BE49-F238E27FC236}">
                <a16:creationId xmlns:a16="http://schemas.microsoft.com/office/drawing/2014/main" id="{CDFDA3EB-BBD7-824C-AB7C-F4C6F5539C1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650109" y="4203500"/>
            <a:ext cx="914400" cy="914400"/>
          </a:xfrm>
          <a:prstGeom prst="rect">
            <a:avLst/>
          </a:prstGeom>
        </p:spPr>
      </p:pic>
      <p:pic>
        <p:nvPicPr>
          <p:cNvPr id="74" name="Picture 73">
            <a:extLst>
              <a:ext uri="{FF2B5EF4-FFF2-40B4-BE49-F238E27FC236}">
                <a16:creationId xmlns:a16="http://schemas.microsoft.com/office/drawing/2014/main" id="{02789A1D-B102-3646-B2BB-F92096E16E36}"/>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782294" y="4203500"/>
            <a:ext cx="914400" cy="914400"/>
          </a:xfrm>
          <a:prstGeom prst="rect">
            <a:avLst/>
          </a:prstGeom>
        </p:spPr>
      </p:pic>
      <p:pic>
        <p:nvPicPr>
          <p:cNvPr id="75" name="Picture 74">
            <a:extLst>
              <a:ext uri="{FF2B5EF4-FFF2-40B4-BE49-F238E27FC236}">
                <a16:creationId xmlns:a16="http://schemas.microsoft.com/office/drawing/2014/main" id="{89D6DA3B-7AA2-5347-90FF-57B1CB13F194}"/>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5775769" y="2213342"/>
            <a:ext cx="914400" cy="914400"/>
          </a:xfrm>
          <a:prstGeom prst="rect">
            <a:avLst/>
          </a:prstGeom>
        </p:spPr>
      </p:pic>
      <p:pic>
        <p:nvPicPr>
          <p:cNvPr id="76" name="Picture 75">
            <a:extLst>
              <a:ext uri="{FF2B5EF4-FFF2-40B4-BE49-F238E27FC236}">
                <a16:creationId xmlns:a16="http://schemas.microsoft.com/office/drawing/2014/main" id="{4DFB7B07-3553-4C47-A70A-B62E6D2F5C27}"/>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21369" y="4203500"/>
            <a:ext cx="914400" cy="914400"/>
          </a:xfrm>
          <a:prstGeom prst="rect">
            <a:avLst/>
          </a:prstGeom>
        </p:spPr>
      </p:pic>
      <p:pic>
        <p:nvPicPr>
          <p:cNvPr id="77" name="Picture 76">
            <a:extLst>
              <a:ext uri="{FF2B5EF4-FFF2-40B4-BE49-F238E27FC236}">
                <a16:creationId xmlns:a16="http://schemas.microsoft.com/office/drawing/2014/main" id="{8017752F-5CEF-E443-80A4-A6C450A43F48}"/>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253554" y="4203500"/>
            <a:ext cx="914400" cy="914400"/>
          </a:xfrm>
          <a:prstGeom prst="rect">
            <a:avLst/>
          </a:prstGeom>
        </p:spPr>
      </p:pic>
      <p:pic>
        <p:nvPicPr>
          <p:cNvPr id="78" name="Picture 77">
            <a:extLst>
              <a:ext uri="{FF2B5EF4-FFF2-40B4-BE49-F238E27FC236}">
                <a16:creationId xmlns:a16="http://schemas.microsoft.com/office/drawing/2014/main" id="{BF8CE34C-50A7-6B4B-A5B9-6C4F2D6C1644}"/>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046661" y="4203500"/>
            <a:ext cx="914400" cy="914400"/>
          </a:xfrm>
          <a:prstGeom prst="rect">
            <a:avLst/>
          </a:prstGeom>
        </p:spPr>
      </p:pic>
      <p:sp>
        <p:nvSpPr>
          <p:cNvPr id="79" name="Text Placeholder 2"/>
          <p:cNvSpPr txBox="1">
            <a:spLocks/>
          </p:cNvSpPr>
          <p:nvPr userDrawn="1"/>
        </p:nvSpPr>
        <p:spPr>
          <a:xfrm>
            <a:off x="121369" y="522755"/>
            <a:ext cx="8757711" cy="15282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tx2"/>
                </a:solidFill>
              </a:rPr>
              <a:t>These white icons should be used over dark colored backgrounds. Copy and paste into your slide as needed. </a:t>
            </a:r>
          </a:p>
          <a:p>
            <a:pPr marL="0" indent="0">
              <a:buNone/>
            </a:pPr>
            <a:r>
              <a:rPr lang="en-US" sz="1600" dirty="0">
                <a:solidFill>
                  <a:schemeClr val="tx2"/>
                </a:solidFill>
              </a:rPr>
              <a:t>To resize an icon to make it larger or smaller, hold the SHIFT key, grab any corner of the icon, and drag to the needed size. </a:t>
            </a:r>
          </a:p>
          <a:p>
            <a:pPr marL="0" indent="0">
              <a:buNone/>
            </a:pPr>
            <a:r>
              <a:rPr lang="en-US" sz="1600" dirty="0">
                <a:solidFill>
                  <a:schemeClr val="tx2"/>
                </a:solidFill>
              </a:rPr>
              <a:t>There is a far more extensive library in the Icons PowerPoint on the SharePoint site.</a:t>
            </a:r>
          </a:p>
        </p:txBody>
      </p:sp>
    </p:spTree>
    <p:extLst>
      <p:ext uri="{BB962C8B-B14F-4D97-AF65-F5344CB8AC3E}">
        <p14:creationId xmlns:p14="http://schemas.microsoft.com/office/powerpoint/2010/main" val="26712253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Icons for Light or White Backgrounds">
    <p:spTree>
      <p:nvGrpSpPr>
        <p:cNvPr id="1" name=""/>
        <p:cNvGrpSpPr/>
        <p:nvPr/>
      </p:nvGrpSpPr>
      <p:grpSpPr>
        <a:xfrm>
          <a:off x="0" y="0"/>
          <a:ext cx="0" cy="0"/>
          <a:chOff x="0" y="0"/>
          <a:chExt cx="0" cy="0"/>
        </a:xfrm>
      </p:grpSpPr>
      <p:sp>
        <p:nvSpPr>
          <p:cNvPr id="2" name="Google Shape;208;p37"/>
          <p:cNvSpPr txBox="1"/>
          <p:nvPr userDrawn="1"/>
        </p:nvSpPr>
        <p:spPr>
          <a:xfrm>
            <a:off x="100020" y="165818"/>
            <a:ext cx="4728354" cy="287109"/>
          </a:xfrm>
          <a:prstGeom prst="rect">
            <a:avLst/>
          </a:prstGeom>
          <a:noFill/>
          <a:ln>
            <a:noFill/>
          </a:ln>
        </p:spPr>
        <p:txBody>
          <a:bodyPr spcFirstLastPara="1" wrap="square" lIns="91400" tIns="91400" rIns="91400" bIns="91400" anchor="ctr" anchorCtr="0">
            <a:noAutofit/>
          </a:bodyPr>
          <a:lstStyle/>
          <a:p>
            <a:pPr>
              <a:buClr>
                <a:srgbClr val="046B99"/>
              </a:buClr>
              <a:buSzPts val="2800"/>
            </a:pPr>
            <a:r>
              <a:rPr lang="en-US" sz="2000" b="1" dirty="0">
                <a:solidFill>
                  <a:schemeClr val="tx2"/>
                </a:solidFill>
                <a:latin typeface="Arial" panose="020B0604020202020204" pitchFamily="34" charset="0"/>
                <a:ea typeface="Helvetica Neue"/>
                <a:cs typeface="Arial" panose="020B0604020202020204" pitchFamily="34" charset="0"/>
                <a:sym typeface="Helvetica Neue"/>
              </a:rPr>
              <a:t>Icons for Light or White Backgrounds</a:t>
            </a:r>
            <a:endParaRPr sz="2000" dirty="0">
              <a:solidFill>
                <a:schemeClr val="tx2"/>
              </a:solidFill>
              <a:latin typeface="Arial" panose="020B0604020202020204" pitchFamily="34" charset="0"/>
              <a:cs typeface="Arial" panose="020B0604020202020204" pitchFamily="34" charset="0"/>
            </a:endParaRPr>
          </a:p>
        </p:txBody>
      </p:sp>
      <p:sp>
        <p:nvSpPr>
          <p:cNvPr id="3" name="Text Placeholder 2"/>
          <p:cNvSpPr txBox="1">
            <a:spLocks/>
          </p:cNvSpPr>
          <p:nvPr userDrawn="1"/>
        </p:nvSpPr>
        <p:spPr>
          <a:xfrm>
            <a:off x="121369" y="522755"/>
            <a:ext cx="8757711" cy="15282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tx2"/>
                </a:solidFill>
              </a:rPr>
              <a:t>These blue icons should be used over light colored or white backgrounds. Copy and paste into your slide as needed. </a:t>
            </a:r>
          </a:p>
          <a:p>
            <a:pPr marL="0" indent="0">
              <a:buNone/>
            </a:pPr>
            <a:r>
              <a:rPr lang="en-US" sz="1600" dirty="0">
                <a:solidFill>
                  <a:schemeClr val="tx2"/>
                </a:solidFill>
              </a:rPr>
              <a:t>To resize an icon to make it larger or smaller, hold the SHIFT key, grab any corner of the icon, and drag to the needed size. </a:t>
            </a:r>
          </a:p>
          <a:p>
            <a:pPr marL="0" indent="0">
              <a:buNone/>
            </a:pPr>
            <a:r>
              <a:rPr lang="en-US" sz="1600" dirty="0">
                <a:solidFill>
                  <a:schemeClr val="tx2"/>
                </a:solidFill>
              </a:rPr>
              <a:t>There is a far more extensive library in the Icons PowerPoint on the SharePoint site.</a:t>
            </a:r>
          </a:p>
        </p:txBody>
      </p:sp>
      <p:pic>
        <p:nvPicPr>
          <p:cNvPr id="4" name="Picture 3">
            <a:extLst>
              <a:ext uri="{FF2B5EF4-FFF2-40B4-BE49-F238E27FC236}">
                <a16:creationId xmlns:a16="http://schemas.microsoft.com/office/drawing/2014/main" id="{F95AB2D4-EC9E-3F4C-8DA0-E3C84A5AF2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37226" y="2209125"/>
            <a:ext cx="914400" cy="914400"/>
          </a:xfrm>
          <a:prstGeom prst="rect">
            <a:avLst/>
          </a:prstGeom>
        </p:spPr>
      </p:pic>
      <p:pic>
        <p:nvPicPr>
          <p:cNvPr id="5" name="Picture 4">
            <a:extLst>
              <a:ext uri="{FF2B5EF4-FFF2-40B4-BE49-F238E27FC236}">
                <a16:creationId xmlns:a16="http://schemas.microsoft.com/office/drawing/2014/main" id="{0938CEB5-280C-AC4C-BABB-D6F41BF956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59988" y="2209125"/>
            <a:ext cx="914400" cy="914400"/>
          </a:xfrm>
          <a:prstGeom prst="rect">
            <a:avLst/>
          </a:prstGeom>
        </p:spPr>
      </p:pic>
      <p:pic>
        <p:nvPicPr>
          <p:cNvPr id="6" name="Picture 5">
            <a:extLst>
              <a:ext uri="{FF2B5EF4-FFF2-40B4-BE49-F238E27FC236}">
                <a16:creationId xmlns:a16="http://schemas.microsoft.com/office/drawing/2014/main" id="{F6630800-2B0A-714A-AB99-ABB5F413764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1369" y="2209125"/>
            <a:ext cx="914400" cy="914400"/>
          </a:xfrm>
          <a:prstGeom prst="rect">
            <a:avLst/>
          </a:prstGeom>
        </p:spPr>
      </p:pic>
      <p:pic>
        <p:nvPicPr>
          <p:cNvPr id="7" name="Picture 6">
            <a:extLst>
              <a:ext uri="{FF2B5EF4-FFF2-40B4-BE49-F238E27FC236}">
                <a16:creationId xmlns:a16="http://schemas.microsoft.com/office/drawing/2014/main" id="{91B55421-89A0-5244-867C-F4D37A57408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98607" y="2209125"/>
            <a:ext cx="914400" cy="914400"/>
          </a:xfrm>
          <a:prstGeom prst="rect">
            <a:avLst/>
          </a:prstGeom>
        </p:spPr>
      </p:pic>
      <p:pic>
        <p:nvPicPr>
          <p:cNvPr id="8" name="Picture 7">
            <a:extLst>
              <a:ext uri="{FF2B5EF4-FFF2-40B4-BE49-F238E27FC236}">
                <a16:creationId xmlns:a16="http://schemas.microsoft.com/office/drawing/2014/main" id="{318F1B5C-6590-B147-8990-E8D579FBC32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695893" y="3120238"/>
            <a:ext cx="914400" cy="914400"/>
          </a:xfrm>
          <a:prstGeom prst="rect">
            <a:avLst/>
          </a:prstGeom>
        </p:spPr>
      </p:pic>
      <p:pic>
        <p:nvPicPr>
          <p:cNvPr id="9" name="Picture 8">
            <a:extLst>
              <a:ext uri="{FF2B5EF4-FFF2-40B4-BE49-F238E27FC236}">
                <a16:creationId xmlns:a16="http://schemas.microsoft.com/office/drawing/2014/main" id="{AF5805BE-3E9C-4645-9C5C-84AF913D4DE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50598" y="4010787"/>
            <a:ext cx="914400" cy="914400"/>
          </a:xfrm>
          <a:prstGeom prst="rect">
            <a:avLst/>
          </a:prstGeom>
        </p:spPr>
      </p:pic>
      <p:pic>
        <p:nvPicPr>
          <p:cNvPr id="10" name="Picture 9">
            <a:extLst>
              <a:ext uri="{FF2B5EF4-FFF2-40B4-BE49-F238E27FC236}">
                <a16:creationId xmlns:a16="http://schemas.microsoft.com/office/drawing/2014/main" id="{2B217F73-9BF0-494E-9E9C-D9DC6234D77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91702" y="3120238"/>
            <a:ext cx="914400" cy="914400"/>
          </a:xfrm>
          <a:prstGeom prst="rect">
            <a:avLst/>
          </a:prstGeom>
        </p:spPr>
      </p:pic>
      <p:pic>
        <p:nvPicPr>
          <p:cNvPr id="11" name="Picture 10">
            <a:extLst>
              <a:ext uri="{FF2B5EF4-FFF2-40B4-BE49-F238E27FC236}">
                <a16:creationId xmlns:a16="http://schemas.microsoft.com/office/drawing/2014/main" id="{50E93392-737D-684B-98C0-44A5A0CFF4B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432019" y="3120238"/>
            <a:ext cx="914400" cy="914400"/>
          </a:xfrm>
          <a:prstGeom prst="rect">
            <a:avLst/>
          </a:prstGeom>
        </p:spPr>
      </p:pic>
      <p:pic>
        <p:nvPicPr>
          <p:cNvPr id="12" name="Picture 11">
            <a:extLst>
              <a:ext uri="{FF2B5EF4-FFF2-40B4-BE49-F238E27FC236}">
                <a16:creationId xmlns:a16="http://schemas.microsoft.com/office/drawing/2014/main" id="{10DAE0EE-D5B7-D34E-A089-76D895A95E7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675845" y="2209125"/>
            <a:ext cx="914400" cy="914400"/>
          </a:xfrm>
          <a:prstGeom prst="rect">
            <a:avLst/>
          </a:prstGeom>
        </p:spPr>
      </p:pic>
      <p:pic>
        <p:nvPicPr>
          <p:cNvPr id="13" name="Picture 12">
            <a:extLst>
              <a:ext uri="{FF2B5EF4-FFF2-40B4-BE49-F238E27FC236}">
                <a16:creationId xmlns:a16="http://schemas.microsoft.com/office/drawing/2014/main" id="{86246F9C-CE4B-FC48-A7A8-E985A8B7D79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27830" y="3120238"/>
            <a:ext cx="914400" cy="914400"/>
          </a:xfrm>
          <a:prstGeom prst="rect">
            <a:avLst/>
          </a:prstGeom>
        </p:spPr>
      </p:pic>
      <p:pic>
        <p:nvPicPr>
          <p:cNvPr id="14" name="Picture 13">
            <a:extLst>
              <a:ext uri="{FF2B5EF4-FFF2-40B4-BE49-F238E27FC236}">
                <a16:creationId xmlns:a16="http://schemas.microsoft.com/office/drawing/2014/main" id="{232D8B1C-F450-3445-A3F4-BEBA5D792E8E}"/>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953083" y="2209125"/>
            <a:ext cx="914400" cy="914400"/>
          </a:xfrm>
          <a:prstGeom prst="rect">
            <a:avLst/>
          </a:prstGeom>
        </p:spPr>
      </p:pic>
      <p:pic>
        <p:nvPicPr>
          <p:cNvPr id="15" name="Picture 14">
            <a:extLst>
              <a:ext uri="{FF2B5EF4-FFF2-40B4-BE49-F238E27FC236}">
                <a16:creationId xmlns:a16="http://schemas.microsoft.com/office/drawing/2014/main" id="{E2879979-CB4C-D34E-B40A-FAF0A20B82C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8145" y="3120238"/>
            <a:ext cx="914400" cy="914400"/>
          </a:xfrm>
          <a:prstGeom prst="rect">
            <a:avLst/>
          </a:prstGeom>
        </p:spPr>
      </p:pic>
      <p:pic>
        <p:nvPicPr>
          <p:cNvPr id="16" name="Picture 15">
            <a:extLst>
              <a:ext uri="{FF2B5EF4-FFF2-40B4-BE49-F238E27FC236}">
                <a16:creationId xmlns:a16="http://schemas.microsoft.com/office/drawing/2014/main" id="{897F2D86-C5A2-A848-ABCA-BD7BA3BD26D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300082" y="3120238"/>
            <a:ext cx="914400" cy="914400"/>
          </a:xfrm>
          <a:prstGeom prst="rect">
            <a:avLst/>
          </a:prstGeom>
        </p:spPr>
      </p:pic>
      <p:pic>
        <p:nvPicPr>
          <p:cNvPr id="17" name="Picture 16">
            <a:extLst>
              <a:ext uri="{FF2B5EF4-FFF2-40B4-BE49-F238E27FC236}">
                <a16:creationId xmlns:a16="http://schemas.microsoft.com/office/drawing/2014/main" id="{E230303F-D2F2-2246-A56A-A85A6FD5B8B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959767" y="3120238"/>
            <a:ext cx="914400" cy="914400"/>
          </a:xfrm>
          <a:prstGeom prst="rect">
            <a:avLst/>
          </a:prstGeom>
        </p:spPr>
      </p:pic>
      <p:pic>
        <p:nvPicPr>
          <p:cNvPr id="18" name="Picture 17">
            <a:extLst>
              <a:ext uri="{FF2B5EF4-FFF2-40B4-BE49-F238E27FC236}">
                <a16:creationId xmlns:a16="http://schemas.microsoft.com/office/drawing/2014/main" id="{D20187BD-C57C-C942-A5E2-FFDDD5D1FAE7}"/>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811270" y="4010787"/>
            <a:ext cx="914400" cy="914400"/>
          </a:xfrm>
          <a:prstGeom prst="rect">
            <a:avLst/>
          </a:prstGeom>
        </p:spPr>
      </p:pic>
      <p:pic>
        <p:nvPicPr>
          <p:cNvPr id="19" name="Picture 18">
            <a:extLst>
              <a:ext uri="{FF2B5EF4-FFF2-40B4-BE49-F238E27FC236}">
                <a16:creationId xmlns:a16="http://schemas.microsoft.com/office/drawing/2014/main" id="{025F20DC-2AA2-6C44-899F-3EFAADC6FBA2}"/>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680934" y="4010787"/>
            <a:ext cx="914400" cy="914400"/>
          </a:xfrm>
          <a:prstGeom prst="rect">
            <a:avLst/>
          </a:prstGeom>
        </p:spPr>
      </p:pic>
      <p:pic>
        <p:nvPicPr>
          <p:cNvPr id="20" name="Picture 19">
            <a:extLst>
              <a:ext uri="{FF2B5EF4-FFF2-40B4-BE49-F238E27FC236}">
                <a16:creationId xmlns:a16="http://schemas.microsoft.com/office/drawing/2014/main" id="{B608B81D-AFCE-BA4F-A50D-514CD51B6AAD}"/>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941606" y="4010787"/>
            <a:ext cx="914400" cy="914400"/>
          </a:xfrm>
          <a:prstGeom prst="rect">
            <a:avLst/>
          </a:prstGeom>
        </p:spPr>
      </p:pic>
      <p:pic>
        <p:nvPicPr>
          <p:cNvPr id="21" name="Picture 20">
            <a:extLst>
              <a:ext uri="{FF2B5EF4-FFF2-40B4-BE49-F238E27FC236}">
                <a16:creationId xmlns:a16="http://schemas.microsoft.com/office/drawing/2014/main" id="{62DB9889-76F5-054E-85FB-932A56BB238A}"/>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091702" y="2209125"/>
            <a:ext cx="914400" cy="914400"/>
          </a:xfrm>
          <a:prstGeom prst="rect">
            <a:avLst/>
          </a:prstGeom>
        </p:spPr>
      </p:pic>
      <p:pic>
        <p:nvPicPr>
          <p:cNvPr id="22" name="Picture 21">
            <a:extLst>
              <a:ext uri="{FF2B5EF4-FFF2-40B4-BE49-F238E27FC236}">
                <a16:creationId xmlns:a16="http://schemas.microsoft.com/office/drawing/2014/main" id="{EDD607C5-9029-3942-A141-DC1535A8EE06}"/>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2420262" y="4010787"/>
            <a:ext cx="914400" cy="914400"/>
          </a:xfrm>
          <a:prstGeom prst="rect">
            <a:avLst/>
          </a:prstGeom>
        </p:spPr>
      </p:pic>
      <p:pic>
        <p:nvPicPr>
          <p:cNvPr id="23" name="Picture 22">
            <a:extLst>
              <a:ext uri="{FF2B5EF4-FFF2-40B4-BE49-F238E27FC236}">
                <a16:creationId xmlns:a16="http://schemas.microsoft.com/office/drawing/2014/main" id="{05A0F786-1640-254F-A941-E82EA4347A91}"/>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814464" y="2209125"/>
            <a:ext cx="914400" cy="914400"/>
          </a:xfrm>
          <a:prstGeom prst="rect">
            <a:avLst/>
          </a:prstGeom>
        </p:spPr>
      </p:pic>
      <p:pic>
        <p:nvPicPr>
          <p:cNvPr id="24" name="Picture 23">
            <a:extLst>
              <a:ext uri="{FF2B5EF4-FFF2-40B4-BE49-F238E27FC236}">
                <a16:creationId xmlns:a16="http://schemas.microsoft.com/office/drawing/2014/main" id="{B0C518D4-5256-C54F-A12F-F4CA6D0E80EB}"/>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289926" y="4010787"/>
            <a:ext cx="914400" cy="914400"/>
          </a:xfrm>
          <a:prstGeom prst="rect">
            <a:avLst/>
          </a:prstGeom>
        </p:spPr>
      </p:pic>
      <p:pic>
        <p:nvPicPr>
          <p:cNvPr id="25" name="Picture 24">
            <a:extLst>
              <a:ext uri="{FF2B5EF4-FFF2-40B4-BE49-F238E27FC236}">
                <a16:creationId xmlns:a16="http://schemas.microsoft.com/office/drawing/2014/main" id="{5D952338-BEA0-3648-9A6D-833579CF0671}"/>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3563956" y="3120238"/>
            <a:ext cx="914400" cy="914400"/>
          </a:xfrm>
          <a:prstGeom prst="rect">
            <a:avLst/>
          </a:prstGeom>
        </p:spPr>
      </p:pic>
      <p:pic>
        <p:nvPicPr>
          <p:cNvPr id="26" name="Picture 25">
            <a:extLst>
              <a:ext uri="{FF2B5EF4-FFF2-40B4-BE49-F238E27FC236}">
                <a16:creationId xmlns:a16="http://schemas.microsoft.com/office/drawing/2014/main" id="{EE9BBDCC-36F0-5C49-B0B6-649617AC556A}"/>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59590" y="4010787"/>
            <a:ext cx="914400" cy="914400"/>
          </a:xfrm>
          <a:prstGeom prst="rect">
            <a:avLst/>
          </a:prstGeom>
        </p:spPr>
      </p:pic>
      <p:pic>
        <p:nvPicPr>
          <p:cNvPr id="27" name="Picture 26">
            <a:extLst>
              <a:ext uri="{FF2B5EF4-FFF2-40B4-BE49-F238E27FC236}">
                <a16:creationId xmlns:a16="http://schemas.microsoft.com/office/drawing/2014/main" id="{98820D13-6ABD-0A48-AE1A-7CD9C0D2693D}"/>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071942" y="4010787"/>
            <a:ext cx="914400" cy="914400"/>
          </a:xfrm>
          <a:prstGeom prst="rect">
            <a:avLst/>
          </a:prstGeom>
        </p:spPr>
      </p:pic>
    </p:spTree>
    <p:extLst>
      <p:ext uri="{BB962C8B-B14F-4D97-AF65-F5344CB8AC3E}">
        <p14:creationId xmlns:p14="http://schemas.microsoft.com/office/powerpoint/2010/main" val="686106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Page - Lodging">
    <p:spTree>
      <p:nvGrpSpPr>
        <p:cNvPr id="1" name=""/>
        <p:cNvGrpSpPr/>
        <p:nvPr/>
      </p:nvGrpSpPr>
      <p:grpSpPr>
        <a:xfrm>
          <a:off x="0" y="0"/>
          <a:ext cx="0" cy="0"/>
          <a:chOff x="0" y="0"/>
          <a:chExt cx="0" cy="0"/>
        </a:xfrm>
      </p:grpSpPr>
      <p:pic>
        <p:nvPicPr>
          <p:cNvPr id="8" name="Picture 7" descr="A room with a bed and a television&#10;&#10;Description automatically generated with low confidence">
            <a:extLst>
              <a:ext uri="{FF2B5EF4-FFF2-40B4-BE49-F238E27FC236}">
                <a16:creationId xmlns:a16="http://schemas.microsoft.com/office/drawing/2014/main" id="{E10096FB-8F3D-1C4A-9DDC-BFD20811882C}"/>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13286" y="-1"/>
            <a:ext cx="9130714" cy="5143501"/>
          </a:xfrm>
          <a:prstGeom prst="rect">
            <a:avLst/>
          </a:prstGeom>
        </p:spPr>
      </p:pic>
      <p:sp>
        <p:nvSpPr>
          <p:cNvPr id="21" name="Rectangle 20">
            <a:extLst>
              <a:ext uri="{FF2B5EF4-FFF2-40B4-BE49-F238E27FC236}">
                <a16:creationId xmlns:a16="http://schemas.microsoft.com/office/drawing/2014/main" id="{F3192DC2-8AC3-BB42-A2C0-4E070D3B8236}"/>
              </a:ext>
            </a:extLst>
          </p:cNvPr>
          <p:cNvSpPr/>
          <p:nvPr userDrawn="1"/>
        </p:nvSpPr>
        <p:spPr>
          <a:xfrm>
            <a:off x="-1" y="-1"/>
            <a:ext cx="4836921" cy="5143501"/>
          </a:xfrm>
          <a:prstGeom prst="rect">
            <a:avLst/>
          </a:pr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6" name="TextBox 25">
            <a:extLst>
              <a:ext uri="{FF2B5EF4-FFF2-40B4-BE49-F238E27FC236}">
                <a16:creationId xmlns:a16="http://schemas.microsoft.com/office/drawing/2014/main" id="{B511DE5B-6C7C-2A44-9E96-412F506BD043}"/>
              </a:ext>
            </a:extLst>
          </p:cNvPr>
          <p:cNvSpPr txBox="1"/>
          <p:nvPr userDrawn="1"/>
        </p:nvSpPr>
        <p:spPr>
          <a:xfrm>
            <a:off x="484311" y="4733074"/>
            <a:ext cx="2016951" cy="230832"/>
          </a:xfrm>
          <a:prstGeom prst="rect">
            <a:avLst/>
          </a:prstGeom>
          <a:noFill/>
        </p:spPr>
        <p:txBody>
          <a:bodyPr wrap="square" rtlCol="0">
            <a:spAutoFit/>
          </a:bodyPr>
          <a:lstStyle/>
          <a:p>
            <a:r>
              <a:rPr lang="en-US" sz="900" dirty="0">
                <a:solidFill>
                  <a:schemeClr val="tx1">
                    <a:lumMod val="50000"/>
                  </a:schemeClr>
                </a:solidFill>
                <a:latin typeface="Arial" panose="020B0604020202020204" pitchFamily="34" charset="0"/>
                <a:cs typeface="Arial" panose="020B0604020202020204" pitchFamily="34" charset="0"/>
              </a:rPr>
              <a:t>  </a:t>
            </a:r>
            <a:endParaRPr lang="en-US" sz="900" dirty="0">
              <a:solidFill>
                <a:schemeClr val="bg2">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grpSp>
        <p:nvGrpSpPr>
          <p:cNvPr id="31" name="Group 30">
            <a:extLst>
              <a:ext uri="{FF2B5EF4-FFF2-40B4-BE49-F238E27FC236}">
                <a16:creationId xmlns:a16="http://schemas.microsoft.com/office/drawing/2014/main" id="{E5039162-6BF8-694C-A1EE-0A31D55DE59A}"/>
              </a:ext>
            </a:extLst>
          </p:cNvPr>
          <p:cNvGrpSpPr/>
          <p:nvPr userDrawn="1"/>
        </p:nvGrpSpPr>
        <p:grpSpPr>
          <a:xfrm>
            <a:off x="-12533" y="5118156"/>
            <a:ext cx="9156533" cy="3573"/>
            <a:chOff x="263460" y="6521675"/>
            <a:chExt cx="8870801" cy="4764"/>
          </a:xfrm>
        </p:grpSpPr>
        <p:cxnSp>
          <p:nvCxnSpPr>
            <p:cNvPr id="32" name="Straight Connector 31">
              <a:extLst>
                <a:ext uri="{FF2B5EF4-FFF2-40B4-BE49-F238E27FC236}">
                  <a16:creationId xmlns:a16="http://schemas.microsoft.com/office/drawing/2014/main" id="{F9833D6A-C30C-0D4F-872E-13BE14419FF0}"/>
                </a:ext>
              </a:extLst>
            </p:cNvPr>
            <p:cNvCxnSpPr>
              <a:cxnSpLocks/>
            </p:cNvCxnSpPr>
            <p:nvPr/>
          </p:nvCxnSpPr>
          <p:spPr>
            <a:xfrm flipH="1" flipV="1">
              <a:off x="263460" y="6521675"/>
              <a:ext cx="2010915" cy="476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94EBA5-0E2E-6349-B875-28A4F39F58DE}"/>
                </a:ext>
              </a:extLst>
            </p:cNvPr>
            <p:cNvCxnSpPr>
              <a:cxnSpLocks/>
            </p:cNvCxnSpPr>
            <p:nvPr/>
          </p:nvCxnSpPr>
          <p:spPr>
            <a:xfrm rot="16200000" flipV="1">
              <a:off x="5736230" y="5378270"/>
              <a:ext cx="0" cy="2296337"/>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1C95BA-C171-4F4B-A7B3-7E23F886EE64}"/>
                </a:ext>
              </a:extLst>
            </p:cNvPr>
            <p:cNvCxnSpPr>
              <a:cxnSpLocks/>
            </p:cNvCxnSpPr>
            <p:nvPr/>
          </p:nvCxnSpPr>
          <p:spPr>
            <a:xfrm>
              <a:off x="2273267" y="6524056"/>
              <a:ext cx="2319408" cy="2383"/>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74CF0D-1770-2842-8BB9-AEA4F0362C1B}"/>
                </a:ext>
              </a:extLst>
            </p:cNvPr>
            <p:cNvCxnSpPr>
              <a:cxnSpLocks/>
            </p:cNvCxnSpPr>
            <p:nvPr userDrawn="1"/>
          </p:nvCxnSpPr>
          <p:spPr>
            <a:xfrm flipH="1" flipV="1">
              <a:off x="6884771" y="6521675"/>
              <a:ext cx="2249490" cy="4763"/>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E5AAF0DB-1E41-E641-93EF-6B52324DE6CD}"/>
              </a:ext>
            </a:extLst>
          </p:cNvPr>
          <p:cNvSpPr txBox="1"/>
          <p:nvPr userDrawn="1"/>
        </p:nvSpPr>
        <p:spPr>
          <a:xfrm>
            <a:off x="0" y="4731016"/>
            <a:ext cx="4836920"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pic>
        <p:nvPicPr>
          <p:cNvPr id="38" name="Picture 37" descr="Graphical user interface, text&#10;&#10;Description automatically generated">
            <a:extLst>
              <a:ext uri="{FF2B5EF4-FFF2-40B4-BE49-F238E27FC236}">
                <a16:creationId xmlns:a16="http://schemas.microsoft.com/office/drawing/2014/main" id="{C5F0F8E4-D22B-E14A-A754-71398960CFB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35"/>
          <a:stretch/>
        </p:blipFill>
        <p:spPr>
          <a:xfrm>
            <a:off x="0" y="115199"/>
            <a:ext cx="3988695" cy="1067465"/>
          </a:xfrm>
          <a:prstGeom prst="rect">
            <a:avLst/>
          </a:prstGeom>
        </p:spPr>
      </p:pic>
    </p:spTree>
    <p:extLst>
      <p:ext uri="{BB962C8B-B14F-4D97-AF65-F5344CB8AC3E}">
        <p14:creationId xmlns:p14="http://schemas.microsoft.com/office/powerpoint/2010/main" val="1169840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Page - Air">
    <p:spTree>
      <p:nvGrpSpPr>
        <p:cNvPr id="1" name=""/>
        <p:cNvGrpSpPr/>
        <p:nvPr/>
      </p:nvGrpSpPr>
      <p:grpSpPr>
        <a:xfrm>
          <a:off x="0" y="0"/>
          <a:ext cx="0" cy="0"/>
          <a:chOff x="0" y="0"/>
          <a:chExt cx="0" cy="0"/>
        </a:xfrm>
      </p:grpSpPr>
      <p:pic>
        <p:nvPicPr>
          <p:cNvPr id="4" name="Picture 3" descr="A picture containing sky, plane, outdoor, ground&#10;&#10;Description automatically generated">
            <a:extLst>
              <a:ext uri="{FF2B5EF4-FFF2-40B4-BE49-F238E27FC236}">
                <a16:creationId xmlns:a16="http://schemas.microsoft.com/office/drawing/2014/main" id="{4AE36195-0A3D-604D-967D-E4BE869DBC73}"/>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12535" y="-1"/>
            <a:ext cx="9156026" cy="5121729"/>
          </a:xfrm>
          <a:prstGeom prst="rect">
            <a:avLst/>
          </a:prstGeom>
        </p:spPr>
      </p:pic>
      <p:sp>
        <p:nvSpPr>
          <p:cNvPr id="20" name="Rectangle 19">
            <a:extLst>
              <a:ext uri="{FF2B5EF4-FFF2-40B4-BE49-F238E27FC236}">
                <a16:creationId xmlns:a16="http://schemas.microsoft.com/office/drawing/2014/main" id="{F3192DC2-8AC3-BB42-A2C0-4E070D3B8236}"/>
              </a:ext>
            </a:extLst>
          </p:cNvPr>
          <p:cNvSpPr/>
          <p:nvPr userDrawn="1"/>
        </p:nvSpPr>
        <p:spPr>
          <a:xfrm>
            <a:off x="-12535" y="0"/>
            <a:ext cx="4861986" cy="5143500"/>
          </a:xfrm>
          <a:prstGeom prst="rect">
            <a:avLst/>
          </a:pr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6" name="TextBox 25">
            <a:extLst>
              <a:ext uri="{FF2B5EF4-FFF2-40B4-BE49-F238E27FC236}">
                <a16:creationId xmlns:a16="http://schemas.microsoft.com/office/drawing/2014/main" id="{B511DE5B-6C7C-2A44-9E96-412F506BD043}"/>
              </a:ext>
            </a:extLst>
          </p:cNvPr>
          <p:cNvSpPr txBox="1"/>
          <p:nvPr userDrawn="1"/>
        </p:nvSpPr>
        <p:spPr>
          <a:xfrm>
            <a:off x="484311" y="4733074"/>
            <a:ext cx="2016951" cy="230832"/>
          </a:xfrm>
          <a:prstGeom prst="rect">
            <a:avLst/>
          </a:prstGeom>
          <a:noFill/>
        </p:spPr>
        <p:txBody>
          <a:bodyPr wrap="square" rtlCol="0">
            <a:spAutoFit/>
          </a:bodyPr>
          <a:lstStyle/>
          <a:p>
            <a:r>
              <a:rPr lang="en-US" sz="900" dirty="0">
                <a:solidFill>
                  <a:schemeClr val="tx1">
                    <a:lumMod val="50000"/>
                  </a:schemeClr>
                </a:solidFill>
                <a:latin typeface="Arial" panose="020B0604020202020204" pitchFamily="34" charset="0"/>
                <a:cs typeface="Arial" panose="020B0604020202020204" pitchFamily="34" charset="0"/>
              </a:rPr>
              <a:t>  </a:t>
            </a:r>
            <a:endParaRPr lang="en-US" sz="900" dirty="0">
              <a:solidFill>
                <a:schemeClr val="bg2">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grpSp>
        <p:nvGrpSpPr>
          <p:cNvPr id="31" name="Group 30">
            <a:extLst>
              <a:ext uri="{FF2B5EF4-FFF2-40B4-BE49-F238E27FC236}">
                <a16:creationId xmlns:a16="http://schemas.microsoft.com/office/drawing/2014/main" id="{E5039162-6BF8-694C-A1EE-0A31D55DE59A}"/>
              </a:ext>
            </a:extLst>
          </p:cNvPr>
          <p:cNvGrpSpPr/>
          <p:nvPr userDrawn="1"/>
        </p:nvGrpSpPr>
        <p:grpSpPr>
          <a:xfrm>
            <a:off x="-12533" y="5118156"/>
            <a:ext cx="9156533" cy="3573"/>
            <a:chOff x="263460" y="6521675"/>
            <a:chExt cx="8870801" cy="4764"/>
          </a:xfrm>
        </p:grpSpPr>
        <p:cxnSp>
          <p:nvCxnSpPr>
            <p:cNvPr id="32" name="Straight Connector 31">
              <a:extLst>
                <a:ext uri="{FF2B5EF4-FFF2-40B4-BE49-F238E27FC236}">
                  <a16:creationId xmlns:a16="http://schemas.microsoft.com/office/drawing/2014/main" id="{F9833D6A-C30C-0D4F-872E-13BE14419FF0}"/>
                </a:ext>
              </a:extLst>
            </p:cNvPr>
            <p:cNvCxnSpPr>
              <a:cxnSpLocks/>
            </p:cNvCxnSpPr>
            <p:nvPr/>
          </p:nvCxnSpPr>
          <p:spPr>
            <a:xfrm flipH="1" flipV="1">
              <a:off x="263460" y="6521675"/>
              <a:ext cx="2010915" cy="476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94EBA5-0E2E-6349-B875-28A4F39F58DE}"/>
                </a:ext>
              </a:extLst>
            </p:cNvPr>
            <p:cNvCxnSpPr>
              <a:cxnSpLocks/>
            </p:cNvCxnSpPr>
            <p:nvPr/>
          </p:nvCxnSpPr>
          <p:spPr>
            <a:xfrm rot="16200000" flipV="1">
              <a:off x="5736230" y="5378270"/>
              <a:ext cx="0" cy="2296337"/>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1C95BA-C171-4F4B-A7B3-7E23F886EE64}"/>
                </a:ext>
              </a:extLst>
            </p:cNvPr>
            <p:cNvCxnSpPr>
              <a:cxnSpLocks/>
            </p:cNvCxnSpPr>
            <p:nvPr/>
          </p:nvCxnSpPr>
          <p:spPr>
            <a:xfrm>
              <a:off x="2273267" y="6524056"/>
              <a:ext cx="2319408" cy="2383"/>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74CF0D-1770-2842-8BB9-AEA4F0362C1B}"/>
                </a:ext>
              </a:extLst>
            </p:cNvPr>
            <p:cNvCxnSpPr>
              <a:cxnSpLocks/>
            </p:cNvCxnSpPr>
            <p:nvPr userDrawn="1"/>
          </p:nvCxnSpPr>
          <p:spPr>
            <a:xfrm flipH="1" flipV="1">
              <a:off x="6884771" y="6521675"/>
              <a:ext cx="2249490" cy="4763"/>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E5AAF0DB-1E41-E641-93EF-6B52324DE6CD}"/>
              </a:ext>
            </a:extLst>
          </p:cNvPr>
          <p:cNvSpPr txBox="1"/>
          <p:nvPr userDrawn="1"/>
        </p:nvSpPr>
        <p:spPr>
          <a:xfrm>
            <a:off x="-2" y="4731016"/>
            <a:ext cx="4836921"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pic>
        <p:nvPicPr>
          <p:cNvPr id="38" name="Picture 37" descr="Graphical user interface, text&#10;&#10;Description automatically generated">
            <a:extLst>
              <a:ext uri="{FF2B5EF4-FFF2-40B4-BE49-F238E27FC236}">
                <a16:creationId xmlns:a16="http://schemas.microsoft.com/office/drawing/2014/main" id="{C5F0F8E4-D22B-E14A-A754-71398960CFB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35"/>
          <a:stretch/>
        </p:blipFill>
        <p:spPr>
          <a:xfrm>
            <a:off x="0" y="115199"/>
            <a:ext cx="3988695" cy="1067465"/>
          </a:xfrm>
          <a:prstGeom prst="rect">
            <a:avLst/>
          </a:prstGeom>
        </p:spPr>
      </p:pic>
    </p:spTree>
    <p:extLst>
      <p:ext uri="{BB962C8B-B14F-4D97-AF65-F5344CB8AC3E}">
        <p14:creationId xmlns:p14="http://schemas.microsoft.com/office/powerpoint/2010/main" val="3365452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Page - Rental">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E4F6C3-7C02-9945-812E-0D11A8F86EFE}"/>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7496" y="1784"/>
            <a:ext cx="9144000" cy="5118158"/>
          </a:xfrm>
          <a:prstGeom prst="rect">
            <a:avLst/>
          </a:prstGeom>
        </p:spPr>
      </p:pic>
      <p:sp>
        <p:nvSpPr>
          <p:cNvPr id="20" name="Rectangle 19">
            <a:extLst>
              <a:ext uri="{FF2B5EF4-FFF2-40B4-BE49-F238E27FC236}">
                <a16:creationId xmlns:a16="http://schemas.microsoft.com/office/drawing/2014/main" id="{F3192DC2-8AC3-BB42-A2C0-4E070D3B8236}"/>
              </a:ext>
            </a:extLst>
          </p:cNvPr>
          <p:cNvSpPr/>
          <p:nvPr userDrawn="1"/>
        </p:nvSpPr>
        <p:spPr>
          <a:xfrm>
            <a:off x="-7496" y="-1"/>
            <a:ext cx="4844416" cy="5143501"/>
          </a:xfrm>
          <a:prstGeom prst="rect">
            <a:avLst/>
          </a:pr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6" name="TextBox 25">
            <a:extLst>
              <a:ext uri="{FF2B5EF4-FFF2-40B4-BE49-F238E27FC236}">
                <a16:creationId xmlns:a16="http://schemas.microsoft.com/office/drawing/2014/main" id="{B511DE5B-6C7C-2A44-9E96-412F506BD043}"/>
              </a:ext>
            </a:extLst>
          </p:cNvPr>
          <p:cNvSpPr txBox="1"/>
          <p:nvPr userDrawn="1"/>
        </p:nvSpPr>
        <p:spPr>
          <a:xfrm>
            <a:off x="484311" y="4733074"/>
            <a:ext cx="2016951" cy="230832"/>
          </a:xfrm>
          <a:prstGeom prst="rect">
            <a:avLst/>
          </a:prstGeom>
          <a:noFill/>
        </p:spPr>
        <p:txBody>
          <a:bodyPr wrap="square" rtlCol="0">
            <a:spAutoFit/>
          </a:bodyPr>
          <a:lstStyle/>
          <a:p>
            <a:r>
              <a:rPr lang="en-US" sz="900" dirty="0">
                <a:solidFill>
                  <a:schemeClr val="tx1">
                    <a:lumMod val="50000"/>
                  </a:schemeClr>
                </a:solidFill>
                <a:latin typeface="Arial" panose="020B0604020202020204" pitchFamily="34" charset="0"/>
                <a:cs typeface="Arial" panose="020B0604020202020204" pitchFamily="34" charset="0"/>
              </a:rPr>
              <a:t>  </a:t>
            </a:r>
            <a:endParaRPr lang="en-US" sz="900" dirty="0">
              <a:solidFill>
                <a:schemeClr val="bg2">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grpSp>
        <p:nvGrpSpPr>
          <p:cNvPr id="31" name="Group 30">
            <a:extLst>
              <a:ext uri="{FF2B5EF4-FFF2-40B4-BE49-F238E27FC236}">
                <a16:creationId xmlns:a16="http://schemas.microsoft.com/office/drawing/2014/main" id="{E5039162-6BF8-694C-A1EE-0A31D55DE59A}"/>
              </a:ext>
            </a:extLst>
          </p:cNvPr>
          <p:cNvGrpSpPr/>
          <p:nvPr userDrawn="1"/>
        </p:nvGrpSpPr>
        <p:grpSpPr>
          <a:xfrm>
            <a:off x="-12533" y="5118156"/>
            <a:ext cx="9156533" cy="3573"/>
            <a:chOff x="263460" y="6521675"/>
            <a:chExt cx="8870801" cy="4764"/>
          </a:xfrm>
        </p:grpSpPr>
        <p:cxnSp>
          <p:nvCxnSpPr>
            <p:cNvPr id="32" name="Straight Connector 31">
              <a:extLst>
                <a:ext uri="{FF2B5EF4-FFF2-40B4-BE49-F238E27FC236}">
                  <a16:creationId xmlns:a16="http://schemas.microsoft.com/office/drawing/2014/main" id="{F9833D6A-C30C-0D4F-872E-13BE14419FF0}"/>
                </a:ext>
              </a:extLst>
            </p:cNvPr>
            <p:cNvCxnSpPr>
              <a:cxnSpLocks/>
            </p:cNvCxnSpPr>
            <p:nvPr/>
          </p:nvCxnSpPr>
          <p:spPr>
            <a:xfrm flipH="1" flipV="1">
              <a:off x="263460" y="6521675"/>
              <a:ext cx="2010915" cy="476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94EBA5-0E2E-6349-B875-28A4F39F58DE}"/>
                </a:ext>
              </a:extLst>
            </p:cNvPr>
            <p:cNvCxnSpPr>
              <a:cxnSpLocks/>
            </p:cNvCxnSpPr>
            <p:nvPr/>
          </p:nvCxnSpPr>
          <p:spPr>
            <a:xfrm rot="16200000" flipV="1">
              <a:off x="5736230" y="5378270"/>
              <a:ext cx="0" cy="2296337"/>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1C95BA-C171-4F4B-A7B3-7E23F886EE64}"/>
                </a:ext>
              </a:extLst>
            </p:cNvPr>
            <p:cNvCxnSpPr>
              <a:cxnSpLocks/>
            </p:cNvCxnSpPr>
            <p:nvPr/>
          </p:nvCxnSpPr>
          <p:spPr>
            <a:xfrm>
              <a:off x="2273267" y="6524056"/>
              <a:ext cx="2319408" cy="2383"/>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74CF0D-1770-2842-8BB9-AEA4F0362C1B}"/>
                </a:ext>
              </a:extLst>
            </p:cNvPr>
            <p:cNvCxnSpPr>
              <a:cxnSpLocks/>
            </p:cNvCxnSpPr>
            <p:nvPr userDrawn="1"/>
          </p:nvCxnSpPr>
          <p:spPr>
            <a:xfrm flipH="1" flipV="1">
              <a:off x="6884771" y="6521675"/>
              <a:ext cx="2249490" cy="4763"/>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E5AAF0DB-1E41-E641-93EF-6B52324DE6CD}"/>
              </a:ext>
            </a:extLst>
          </p:cNvPr>
          <p:cNvSpPr txBox="1"/>
          <p:nvPr userDrawn="1"/>
        </p:nvSpPr>
        <p:spPr>
          <a:xfrm>
            <a:off x="0" y="4731016"/>
            <a:ext cx="4836920"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pic>
        <p:nvPicPr>
          <p:cNvPr id="38" name="Picture 37" descr="Graphical user interface, text&#10;&#10;Description automatically generated">
            <a:extLst>
              <a:ext uri="{FF2B5EF4-FFF2-40B4-BE49-F238E27FC236}">
                <a16:creationId xmlns:a16="http://schemas.microsoft.com/office/drawing/2014/main" id="{C5F0F8E4-D22B-E14A-A754-71398960CFB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35"/>
          <a:stretch/>
        </p:blipFill>
        <p:spPr>
          <a:xfrm>
            <a:off x="0" y="115199"/>
            <a:ext cx="3988695" cy="1067465"/>
          </a:xfrm>
          <a:prstGeom prst="rect">
            <a:avLst/>
          </a:prstGeom>
        </p:spPr>
      </p:pic>
    </p:spTree>
    <p:extLst>
      <p:ext uri="{BB962C8B-B14F-4D97-AF65-F5344CB8AC3E}">
        <p14:creationId xmlns:p14="http://schemas.microsoft.com/office/powerpoint/2010/main" val="1946271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6" name="Title Placeholder 1"/>
          <p:cNvSpPr>
            <a:spLocks noGrp="1"/>
          </p:cNvSpPr>
          <p:nvPr>
            <p:ph type="title"/>
          </p:nvPr>
        </p:nvSpPr>
        <p:spPr>
          <a:xfrm>
            <a:off x="455303" y="271134"/>
            <a:ext cx="8350770" cy="49899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8"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4" name="Content Placeholder 3"/>
          <p:cNvSpPr>
            <a:spLocks noGrp="1"/>
          </p:cNvSpPr>
          <p:nvPr>
            <p:ph sz="quarter" idx="10" hasCustomPrompt="1"/>
          </p:nvPr>
        </p:nvSpPr>
        <p:spPr>
          <a:xfrm>
            <a:off x="455303" y="877661"/>
            <a:ext cx="8350460" cy="3951514"/>
          </a:xfrm>
        </p:spPr>
        <p:txBody>
          <a:bodyPr>
            <a:normAutofit/>
          </a:bodyPr>
          <a:lstStyle>
            <a:lvl1pPr>
              <a:lnSpc>
                <a:spcPct val="100000"/>
              </a:lnSpc>
              <a:spcBef>
                <a:spcPts val="600"/>
              </a:spcBef>
              <a:buClr>
                <a:srgbClr val="17345C"/>
              </a:buClr>
              <a:defRPr>
                <a:solidFill>
                  <a:schemeClr val="tx2"/>
                </a:solidFill>
              </a:defRPr>
            </a:lvl1pPr>
            <a:lvl2pPr>
              <a:lnSpc>
                <a:spcPct val="100000"/>
              </a:lnSpc>
              <a:spcBef>
                <a:spcPts val="600"/>
              </a:spcBef>
              <a:buClr>
                <a:srgbClr val="17345C"/>
              </a:buClr>
              <a:defRPr>
                <a:solidFill>
                  <a:schemeClr val="tx2"/>
                </a:solidFill>
              </a:defRPr>
            </a:lvl2pPr>
            <a:lvl3pPr>
              <a:lnSpc>
                <a:spcPct val="100000"/>
              </a:lnSpc>
              <a:spcBef>
                <a:spcPts val="600"/>
              </a:spcBef>
              <a:defRPr>
                <a:solidFill>
                  <a:schemeClr val="tx2"/>
                </a:solidFill>
              </a:defRPr>
            </a:lvl3pPr>
            <a:lvl4pPr>
              <a:lnSpc>
                <a:spcPct val="100000"/>
              </a:lnSpc>
              <a:spcBef>
                <a:spcPts val="600"/>
              </a:spcBef>
              <a:defRPr>
                <a:solidFill>
                  <a:schemeClr val="tx2"/>
                </a:solidFill>
              </a:defRPr>
            </a:lvl4pPr>
            <a:lvl5pPr>
              <a:lnSpc>
                <a:spcPct val="100000"/>
              </a:lnSpc>
              <a:spcBef>
                <a:spcPts val="600"/>
              </a:spcBef>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9360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Col">
    <p:spTree>
      <p:nvGrpSpPr>
        <p:cNvPr id="1" name=""/>
        <p:cNvGrpSpPr/>
        <p:nvPr/>
      </p:nvGrpSpPr>
      <p:grpSpPr>
        <a:xfrm>
          <a:off x="0" y="0"/>
          <a:ext cx="0" cy="0"/>
          <a:chOff x="0" y="0"/>
          <a:chExt cx="0" cy="0"/>
        </a:xfrm>
      </p:grpSpPr>
      <p:sp>
        <p:nvSpPr>
          <p:cNvPr id="16" name="Title Placeholder 1"/>
          <p:cNvSpPr>
            <a:spLocks noGrp="1"/>
          </p:cNvSpPr>
          <p:nvPr>
            <p:ph type="title"/>
          </p:nvPr>
        </p:nvSpPr>
        <p:spPr>
          <a:xfrm>
            <a:off x="455303" y="271134"/>
            <a:ext cx="8350770" cy="49899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8"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4" name="Content Placeholder 3"/>
          <p:cNvSpPr>
            <a:spLocks noGrp="1"/>
          </p:cNvSpPr>
          <p:nvPr>
            <p:ph sz="quarter" idx="10" hasCustomPrompt="1"/>
          </p:nvPr>
        </p:nvSpPr>
        <p:spPr>
          <a:xfrm>
            <a:off x="455303" y="877661"/>
            <a:ext cx="4018048" cy="3951514"/>
          </a:xfrm>
        </p:spPr>
        <p:txBody>
          <a:bodyPr>
            <a:normAutofit/>
          </a:bodyPr>
          <a:lstStyle>
            <a:lvl1pPr>
              <a:lnSpc>
                <a:spcPct val="100000"/>
              </a:lnSpc>
              <a:spcBef>
                <a:spcPts val="600"/>
              </a:spcBef>
              <a:defRPr>
                <a:solidFill>
                  <a:schemeClr val="tx2"/>
                </a:solidFill>
              </a:defRPr>
            </a:lvl1pPr>
            <a:lvl2pPr>
              <a:lnSpc>
                <a:spcPct val="100000"/>
              </a:lnSpc>
              <a:spcBef>
                <a:spcPts val="600"/>
              </a:spcBef>
              <a:defRPr>
                <a:solidFill>
                  <a:schemeClr val="tx2"/>
                </a:solidFill>
              </a:defRPr>
            </a:lvl2pPr>
            <a:lvl3pPr>
              <a:lnSpc>
                <a:spcPct val="100000"/>
              </a:lnSpc>
              <a:spcBef>
                <a:spcPts val="600"/>
              </a:spcBef>
              <a:defRPr>
                <a:solidFill>
                  <a:schemeClr val="tx2"/>
                </a:solidFill>
              </a:defRPr>
            </a:lvl3pPr>
            <a:lvl4pPr>
              <a:lnSpc>
                <a:spcPct val="100000"/>
              </a:lnSpc>
              <a:spcBef>
                <a:spcPts val="600"/>
              </a:spcBef>
              <a:defRPr>
                <a:solidFill>
                  <a:schemeClr val="tx2"/>
                </a:solidFill>
              </a:defRPr>
            </a:lvl4pPr>
            <a:lvl5pPr>
              <a:lnSpc>
                <a:spcPct val="100000"/>
              </a:lnSpc>
              <a:spcBef>
                <a:spcPts val="600"/>
              </a:spcBef>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3" hasCustomPrompt="1"/>
          </p:nvPr>
        </p:nvSpPr>
        <p:spPr>
          <a:xfrm>
            <a:off x="4784476" y="874980"/>
            <a:ext cx="3975153" cy="3992336"/>
          </a:xfrm>
          <a:prstGeom prst="rect">
            <a:avLst/>
          </a:prstGeom>
        </p:spPr>
        <p:txBody>
          <a:bodyPr>
            <a:normAutofit/>
          </a:bodyPr>
          <a:lstStyle>
            <a:lvl1pPr>
              <a:spcBef>
                <a:spcPts val="600"/>
              </a:spcBef>
              <a:defRPr>
                <a:solidFill>
                  <a:schemeClr val="tx2"/>
                </a:solidFill>
              </a:defRPr>
            </a:lvl1pPr>
            <a:lvl2pPr>
              <a:spcBef>
                <a:spcPts val="600"/>
              </a:spcBef>
              <a:defRPr>
                <a:solidFill>
                  <a:schemeClr val="tx2"/>
                </a:solidFill>
              </a:defRPr>
            </a:lvl2pPr>
            <a:lvl3pPr>
              <a:spcBef>
                <a:spcPts val="600"/>
              </a:spcBef>
              <a:defRPr>
                <a:solidFill>
                  <a:schemeClr val="tx2"/>
                </a:solidFill>
              </a:defRPr>
            </a:lvl3pPr>
            <a:lvl4pPr>
              <a:spcBef>
                <a:spcPts val="600"/>
              </a:spcBef>
              <a:defRPr>
                <a:solidFill>
                  <a:schemeClr val="tx2"/>
                </a:solidFill>
              </a:defRPr>
            </a:lvl4pPr>
            <a:lvl5pPr>
              <a:spcBef>
                <a:spcPts val="600"/>
              </a:spcBef>
              <a:defRPr>
                <a:solidFill>
                  <a:schemeClr val="tx2"/>
                </a:solidFill>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9439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2/3 Content 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303" y="271134"/>
            <a:ext cx="8350770" cy="486593"/>
          </a:xfrm>
        </p:spPr>
        <p:txBody>
          <a:bodyPr/>
          <a:lstStyle>
            <a:lvl1pPr>
              <a:defRPr/>
            </a:lvl1pPr>
          </a:lstStyle>
          <a:p>
            <a:r>
              <a:rPr lang="en-US" dirty="0"/>
              <a:t>Click to enter title</a:t>
            </a:r>
            <a:endParaRPr lang="en-GB" dirty="0"/>
          </a:p>
        </p:txBody>
      </p:sp>
      <p:sp>
        <p:nvSpPr>
          <p:cNvPr id="7" name="Content Placeholder 6"/>
          <p:cNvSpPr>
            <a:spLocks noGrp="1"/>
          </p:cNvSpPr>
          <p:nvPr>
            <p:ph sz="quarter" idx="13" hasCustomPrompt="1"/>
          </p:nvPr>
        </p:nvSpPr>
        <p:spPr>
          <a:xfrm>
            <a:off x="455303" y="881895"/>
            <a:ext cx="5171047" cy="3418721"/>
          </a:xfrm>
        </p:spPr>
        <p:txBody>
          <a:bodyPr>
            <a:normAutofit/>
          </a:bodyPr>
          <a:lstStyle>
            <a:lvl1pPr>
              <a:spcBef>
                <a:spcPts val="600"/>
              </a:spcBef>
              <a:buClr>
                <a:srgbClr val="00467F"/>
              </a:buClr>
              <a:defRPr sz="1650"/>
            </a:lvl1pPr>
            <a:lvl2pPr>
              <a:spcBef>
                <a:spcPts val="600"/>
              </a:spcBef>
              <a:buClr>
                <a:srgbClr val="17345C"/>
              </a:buClr>
              <a:defRPr sz="1650"/>
            </a:lvl2pPr>
            <a:lvl3pPr>
              <a:spcBef>
                <a:spcPts val="600"/>
              </a:spcBef>
              <a:defRPr sz="1650"/>
            </a:lvl3pPr>
            <a:lvl4pPr>
              <a:spcBef>
                <a:spcPts val="600"/>
              </a:spcBef>
              <a:defRPr sz="1650"/>
            </a:lvl4pPr>
            <a:lvl5pPr>
              <a:spcBef>
                <a:spcPts val="600"/>
              </a:spcBef>
              <a:defRPr sz="1650"/>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453278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With 1 Im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304" y="892078"/>
            <a:ext cx="4570930" cy="3804557"/>
          </a:xfrm>
          <a:prstGeom prst="rect">
            <a:avLst/>
          </a:prstGeom>
        </p:spPr>
        <p:txBody>
          <a:bodyPr>
            <a:normAutofit/>
          </a:bodyPr>
          <a:lstStyle>
            <a:lvl1pPr>
              <a:spcBef>
                <a:spcPts val="600"/>
              </a:spcBef>
              <a:defRPr>
                <a:solidFill>
                  <a:schemeClr val="tx2"/>
                </a:solidFill>
              </a:defRPr>
            </a:lvl1pPr>
            <a:lvl2pPr>
              <a:spcBef>
                <a:spcPts val="600"/>
              </a:spcBef>
              <a:defRPr>
                <a:solidFill>
                  <a:schemeClr val="tx2"/>
                </a:solidFill>
              </a:defRPr>
            </a:lvl2pPr>
            <a:lvl3pPr>
              <a:spcBef>
                <a:spcPts val="600"/>
              </a:spcBef>
              <a:defRPr>
                <a:solidFill>
                  <a:schemeClr val="tx2"/>
                </a:solidFill>
              </a:defRPr>
            </a:lvl3pPr>
            <a:lvl4pPr>
              <a:spcBef>
                <a:spcPts val="600"/>
              </a:spcBef>
              <a:defRPr>
                <a:solidFill>
                  <a:schemeClr val="tx2"/>
                </a:solidFill>
              </a:defRPr>
            </a:lvl4pPr>
            <a:lvl5pPr>
              <a:spcBef>
                <a:spcPts val="600"/>
              </a:spcBef>
              <a:defRPr>
                <a:solidFill>
                  <a:schemeClr val="tx2"/>
                </a:solidFill>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4"/>
          <p:cNvSpPr>
            <a:spLocks noGrp="1"/>
          </p:cNvSpPr>
          <p:nvPr>
            <p:ph type="pic" sz="quarter" idx="11" hasCustomPrompt="1"/>
          </p:nvPr>
        </p:nvSpPr>
        <p:spPr>
          <a:xfrm>
            <a:off x="5757864" y="1"/>
            <a:ext cx="3386137" cy="4487579"/>
          </a:xfrm>
        </p:spPr>
        <p:txBody>
          <a:bodyPr anchor="ctr"/>
          <a:lstStyle>
            <a:lvl1pPr marL="0" indent="0" algn="ctr">
              <a:buNone/>
              <a:defRPr/>
            </a:lvl1pPr>
          </a:lstStyle>
          <a:p>
            <a:r>
              <a:rPr lang="en-US" dirty="0"/>
              <a:t>Click to select image</a:t>
            </a:r>
          </a:p>
        </p:txBody>
      </p:sp>
      <p:sp>
        <p:nvSpPr>
          <p:cNvPr id="8"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7" name="Title Placeholder 1"/>
          <p:cNvSpPr>
            <a:spLocks noGrp="1"/>
          </p:cNvSpPr>
          <p:nvPr>
            <p:ph type="title"/>
          </p:nvPr>
        </p:nvSpPr>
        <p:spPr>
          <a:xfrm>
            <a:off x="455304" y="271134"/>
            <a:ext cx="4989361" cy="498991"/>
          </a:xfrm>
          <a:prstGeom prst="rect">
            <a:avLst/>
          </a:prstGeom>
        </p:spPr>
        <p:txBody>
          <a:bodyPr vert="horz" lIns="0" tIns="0" rIns="0" bIns="0" rtlCol="0" anchor="t" anchorCtr="0">
            <a:noAutofit/>
          </a:bodyPr>
          <a:lstStyle/>
          <a:p>
            <a:r>
              <a:rPr lang="en-US" noProof="0"/>
              <a:t>Click to edit Master title style</a:t>
            </a:r>
            <a:endParaRPr lang="en-US" noProof="0" dirty="0"/>
          </a:p>
        </p:txBody>
      </p:sp>
    </p:spTree>
    <p:extLst>
      <p:ext uri="{BB962C8B-B14F-4D97-AF65-F5344CB8AC3E}">
        <p14:creationId xmlns:p14="http://schemas.microsoft.com/office/powerpoint/2010/main" val="2365447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5303" y="271134"/>
            <a:ext cx="8350770" cy="601702"/>
          </a:xfrm>
          <a:prstGeom prst="rect">
            <a:avLst/>
          </a:prstGeom>
        </p:spPr>
        <p:txBody>
          <a:bodyPr vert="horz" lIns="0" tIns="0" rIns="0" bIns="0" rtlCol="0" anchor="t" anchorCtr="0">
            <a:noAutofit/>
          </a:bodyPr>
          <a:lstStyle/>
          <a:p>
            <a:r>
              <a:rPr lang="en-US" noProof="0" dirty="0"/>
              <a:t>Click to enter title</a:t>
            </a:r>
            <a:br>
              <a:rPr lang="en-US" noProof="0" dirty="0"/>
            </a:br>
            <a:endParaRPr lang="en-US" noProof="0" dirty="0"/>
          </a:p>
        </p:txBody>
      </p:sp>
      <p:sp>
        <p:nvSpPr>
          <p:cNvPr id="8" name="Text Placeholder 7"/>
          <p:cNvSpPr>
            <a:spLocks noGrp="1"/>
          </p:cNvSpPr>
          <p:nvPr>
            <p:ph type="body" idx="1"/>
          </p:nvPr>
        </p:nvSpPr>
        <p:spPr>
          <a:xfrm>
            <a:off x="459097" y="1039091"/>
            <a:ext cx="8346976" cy="3737016"/>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Slide Number Placeholder 5"/>
          <p:cNvSpPr>
            <a:spLocks noGrp="1"/>
          </p:cNvSpPr>
          <p:nvPr>
            <p:ph type="sldNum" sz="quarter" idx="4"/>
          </p:nvPr>
        </p:nvSpPr>
        <p:spPr>
          <a:xfrm>
            <a:off x="8534587" y="4891809"/>
            <a:ext cx="271487" cy="137392"/>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5" name="TextBox 4">
            <a:extLst>
              <a:ext uri="{FF2B5EF4-FFF2-40B4-BE49-F238E27FC236}">
                <a16:creationId xmlns:a16="http://schemas.microsoft.com/office/drawing/2014/main" id="{02478EAF-B3F1-5541-A5F4-4697B4003A3C}"/>
              </a:ext>
            </a:extLst>
          </p:cNvPr>
          <p:cNvSpPr txBox="1"/>
          <p:nvPr userDrawn="1"/>
        </p:nvSpPr>
        <p:spPr>
          <a:xfrm>
            <a:off x="362772" y="4858125"/>
            <a:ext cx="8171815" cy="213585"/>
          </a:xfrm>
          <a:prstGeom prst="rect">
            <a:avLst/>
          </a:prstGeom>
          <a:noFill/>
        </p:spPr>
        <p:txBody>
          <a:bodyPr wrap="square" rtlCol="0">
            <a:spAutoFit/>
          </a:bodyPr>
          <a:lstStyle/>
          <a:p>
            <a:pPr algn="l"/>
            <a:r>
              <a:rPr lang="en-US" sz="788" dirty="0">
                <a:solidFill>
                  <a:srgbClr val="15345D"/>
                </a:solidFill>
                <a:latin typeface="Arial" panose="020B0604020202020204" pitchFamily="34" charset="0"/>
                <a:cs typeface="Arial" panose="020B0604020202020204" pitchFamily="34" charset="0"/>
              </a:rPr>
              <a:t>Defense Travel Management Office</a:t>
            </a:r>
          </a:p>
        </p:txBody>
      </p:sp>
      <p:grpSp>
        <p:nvGrpSpPr>
          <p:cNvPr id="6" name="Group 5">
            <a:extLst>
              <a:ext uri="{FF2B5EF4-FFF2-40B4-BE49-F238E27FC236}">
                <a16:creationId xmlns:a16="http://schemas.microsoft.com/office/drawing/2014/main" id="{32E73619-2377-9E40-A7CC-FE9DC6BCAD8A}"/>
              </a:ext>
            </a:extLst>
          </p:cNvPr>
          <p:cNvGrpSpPr/>
          <p:nvPr userDrawn="1"/>
        </p:nvGrpSpPr>
        <p:grpSpPr>
          <a:xfrm rot="5400000">
            <a:off x="-2328259" y="2571750"/>
            <a:ext cx="5143500" cy="0"/>
            <a:chOff x="169672" y="5986196"/>
            <a:chExt cx="6857999" cy="3340101"/>
          </a:xfrm>
        </p:grpSpPr>
        <p:cxnSp>
          <p:nvCxnSpPr>
            <p:cNvPr id="7" name="Straight Connector 6">
              <a:extLst>
                <a:ext uri="{FF2B5EF4-FFF2-40B4-BE49-F238E27FC236}">
                  <a16:creationId xmlns:a16="http://schemas.microsoft.com/office/drawing/2014/main" id="{728A1466-0EC2-0140-B5F9-431AC9A9A3D3}"/>
                </a:ext>
              </a:extLst>
            </p:cNvPr>
            <p:cNvCxnSpPr>
              <a:cxnSpLocks/>
            </p:cNvCxnSpPr>
            <p:nvPr/>
          </p:nvCxnSpPr>
          <p:spPr>
            <a:xfrm rot="16200000" flipV="1">
              <a:off x="1029208" y="8466761"/>
              <a:ext cx="0" cy="1719072"/>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B32C13B-7C72-BB43-9B63-0E30C5034149}"/>
                </a:ext>
              </a:extLst>
            </p:cNvPr>
            <p:cNvCxnSpPr>
              <a:cxnSpLocks/>
            </p:cNvCxnSpPr>
            <p:nvPr/>
          </p:nvCxnSpPr>
          <p:spPr>
            <a:xfrm rot="16200000" flipV="1">
              <a:off x="4458207" y="5126660"/>
              <a:ext cx="0" cy="1719072"/>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FDE8FAF-1C5A-064D-A5E1-351AFC80AF8F}"/>
                </a:ext>
              </a:extLst>
            </p:cNvPr>
            <p:cNvCxnSpPr>
              <a:cxnSpLocks/>
            </p:cNvCxnSpPr>
            <p:nvPr/>
          </p:nvCxnSpPr>
          <p:spPr>
            <a:xfrm rot="16200000">
              <a:off x="2744608" y="5126660"/>
              <a:ext cx="0" cy="1719072"/>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71BFABB-6B74-2C4B-9904-5BEE64380B59}"/>
                </a:ext>
              </a:extLst>
            </p:cNvPr>
            <p:cNvCxnSpPr>
              <a:cxnSpLocks/>
            </p:cNvCxnSpPr>
            <p:nvPr/>
          </p:nvCxnSpPr>
          <p:spPr>
            <a:xfrm flipH="1">
              <a:off x="5308599" y="7656247"/>
              <a:ext cx="1719072" cy="0"/>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2361896"/>
      </p:ext>
    </p:extLst>
  </p:cSld>
  <p:clrMap bg1="lt1" tx1="dk1" bg2="lt2" tx2="dk2" accent1="accent1" accent2="accent2" accent3="accent3" accent4="accent4" accent5="accent5" accent6="accent6" hlink="hlink" folHlink="folHlink"/>
  <p:sldLayoutIdLst>
    <p:sldLayoutId id="2147483673" r:id="rId1"/>
    <p:sldLayoutId id="2147483706" r:id="rId2"/>
    <p:sldLayoutId id="2147483707" r:id="rId3"/>
    <p:sldLayoutId id="2147483708" r:id="rId4"/>
    <p:sldLayoutId id="2147483709" r:id="rId5"/>
    <p:sldLayoutId id="2147483680" r:id="rId6"/>
    <p:sldLayoutId id="2147483681" r:id="rId7"/>
    <p:sldLayoutId id="2147483688" r:id="rId8"/>
    <p:sldLayoutId id="2147483682" r:id="rId9"/>
    <p:sldLayoutId id="2147483683" r:id="rId10"/>
    <p:sldLayoutId id="2147483684" r:id="rId11"/>
    <p:sldLayoutId id="2147483685" r:id="rId12"/>
    <p:sldLayoutId id="2147483711" r:id="rId13"/>
    <p:sldLayoutId id="2147483712" r:id="rId14"/>
    <p:sldLayoutId id="2147483713" r:id="rId15"/>
    <p:sldLayoutId id="2147483714"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Lst>
  <p:hf hdr="0" ftr="0" dt="0"/>
  <p:txStyles>
    <p:titleStyle>
      <a:lvl1pPr algn="l" defTabSz="514351" rtl="0" eaLnBrk="1" latinLnBrk="0" hangingPunct="1">
        <a:lnSpc>
          <a:spcPct val="100000"/>
        </a:lnSpc>
        <a:spcBef>
          <a:spcPct val="0"/>
        </a:spcBef>
        <a:buNone/>
        <a:defRPr sz="2400" b="1" kern="1200" baseline="0">
          <a:solidFill>
            <a:srgbClr val="00467F"/>
          </a:solidFill>
          <a:latin typeface="+mj-lt"/>
          <a:ea typeface="+mj-ea"/>
          <a:cs typeface="+mj-cs"/>
        </a:defRPr>
      </a:lvl1pPr>
    </p:titleStyle>
    <p:bodyStyle>
      <a:lvl1pPr marL="342900" indent="-213122" algn="l" defTabSz="514351" rtl="0" eaLnBrk="1" latinLnBrk="0" hangingPunct="1">
        <a:lnSpc>
          <a:spcPct val="100000"/>
        </a:lnSpc>
        <a:spcBef>
          <a:spcPts val="600"/>
        </a:spcBef>
        <a:buClr>
          <a:srgbClr val="00467F"/>
        </a:buClr>
        <a:buSzPct val="110000"/>
        <a:buFont typeface="Arial" panose="020B0604020202020204" pitchFamily="34" charset="0"/>
        <a:buChar char="•"/>
        <a:defRPr sz="2000" kern="1200">
          <a:solidFill>
            <a:srgbClr val="000000"/>
          </a:solidFill>
          <a:latin typeface="+mn-lt"/>
          <a:ea typeface="+mn-ea"/>
          <a:cs typeface="+mn-cs"/>
        </a:defRPr>
      </a:lvl1pPr>
      <a:lvl2pPr marL="573088" indent="-228600" algn="l" defTabSz="514351" rtl="0" eaLnBrk="1" latinLnBrk="0" hangingPunct="1">
        <a:lnSpc>
          <a:spcPct val="100000"/>
        </a:lnSpc>
        <a:spcBef>
          <a:spcPts val="600"/>
        </a:spcBef>
        <a:buClr>
          <a:srgbClr val="00467F"/>
        </a:buClr>
        <a:buSzPct val="115000"/>
        <a:buFont typeface="Arial" panose="020B0604020202020204" pitchFamily="34" charset="0"/>
        <a:buChar char="-"/>
        <a:tabLst/>
        <a:defRPr lang="en-US" sz="1800" kern="1200" dirty="0" smtClean="0">
          <a:solidFill>
            <a:srgbClr val="000000"/>
          </a:solidFill>
          <a:latin typeface="+mn-lt"/>
          <a:ea typeface="+mn-ea"/>
          <a:cs typeface="+mn-cs"/>
        </a:defRPr>
      </a:lvl2pPr>
      <a:lvl3pPr marL="800100" indent="-200025" algn="l" defTabSz="514351" rtl="0" eaLnBrk="1" latinLnBrk="0" hangingPunct="1">
        <a:lnSpc>
          <a:spcPct val="100000"/>
        </a:lnSpc>
        <a:spcBef>
          <a:spcPts val="600"/>
        </a:spcBef>
        <a:buClr>
          <a:srgbClr val="00467F"/>
        </a:buClr>
        <a:buSzPct val="100000"/>
        <a:buFont typeface="Wingdings" panose="05000000000000000000" pitchFamily="2" charset="2"/>
        <a:buChar char="§"/>
        <a:defRPr lang="en-US" sz="1800" kern="1200" dirty="0">
          <a:solidFill>
            <a:srgbClr val="000000"/>
          </a:solidFill>
          <a:latin typeface="+mn-lt"/>
          <a:ea typeface="+mn-ea"/>
          <a:cs typeface="+mn-cs"/>
        </a:defRPr>
      </a:lvl3pPr>
      <a:lvl4pPr marL="1028700" marR="0" indent="-228600" algn="l" defTabSz="514351" rtl="0" eaLnBrk="1" fontAlgn="auto" latinLnBrk="0" hangingPunct="1">
        <a:lnSpc>
          <a:spcPct val="100000"/>
        </a:lnSpc>
        <a:spcBef>
          <a:spcPts val="600"/>
        </a:spcBef>
        <a:spcAft>
          <a:spcPts val="0"/>
        </a:spcAft>
        <a:buClr>
          <a:srgbClr val="00467F"/>
        </a:buClr>
        <a:buSzPct val="100000"/>
        <a:buFont typeface="Arial" panose="020B0604020202020204" pitchFamily="34" charset="0"/>
        <a:buChar char="○"/>
        <a:tabLst/>
        <a:defRPr lang="en-US" sz="1800" kern="1200" dirty="0">
          <a:solidFill>
            <a:srgbClr val="000000"/>
          </a:solidFill>
          <a:latin typeface="+mn-lt"/>
          <a:ea typeface="+mn-ea"/>
          <a:cs typeface="+mn-cs"/>
        </a:defRPr>
      </a:lvl4pPr>
      <a:lvl5pPr marL="1198563" indent="-169863" algn="l" defTabSz="514351" rtl="0" eaLnBrk="1" latinLnBrk="0" hangingPunct="1">
        <a:lnSpc>
          <a:spcPct val="100000"/>
        </a:lnSpc>
        <a:spcBef>
          <a:spcPts val="600"/>
        </a:spcBef>
        <a:buClr>
          <a:srgbClr val="00467F"/>
        </a:buClr>
        <a:buSzPct val="100000"/>
        <a:buFont typeface="Arial" panose="020B0604020202020204" pitchFamily="34" charset="0"/>
        <a:buChar char="•"/>
        <a:defRPr lang="en-US" sz="1800" kern="1200" dirty="0" smtClean="0">
          <a:solidFill>
            <a:schemeClr val="tx2"/>
          </a:solidFill>
          <a:latin typeface="+mn-lt"/>
          <a:ea typeface="+mn-ea"/>
          <a:cs typeface="+mn-cs"/>
        </a:defRPr>
      </a:lvl5pPr>
      <a:lvl6pPr marL="1414463"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9"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1" rtl="0" eaLnBrk="1" latinLnBrk="0" hangingPunct="1">
        <a:defRPr sz="1013" kern="1200">
          <a:solidFill>
            <a:schemeClr val="tx1"/>
          </a:solidFill>
          <a:latin typeface="+mn-lt"/>
          <a:ea typeface="+mn-ea"/>
          <a:cs typeface="+mn-cs"/>
        </a:defRPr>
      </a:lvl1pPr>
      <a:lvl2pPr marL="257174" algn="l" defTabSz="514351" rtl="0" eaLnBrk="1" latinLnBrk="0" hangingPunct="1">
        <a:defRPr sz="1013" kern="1200">
          <a:solidFill>
            <a:schemeClr val="tx1"/>
          </a:solidFill>
          <a:latin typeface="+mn-lt"/>
          <a:ea typeface="+mn-ea"/>
          <a:cs typeface="+mn-cs"/>
        </a:defRPr>
      </a:lvl2pPr>
      <a:lvl3pPr marL="514351" algn="l" defTabSz="514351" rtl="0" eaLnBrk="1" latinLnBrk="0" hangingPunct="1">
        <a:defRPr sz="1013" kern="1200">
          <a:solidFill>
            <a:schemeClr val="tx1"/>
          </a:solidFill>
          <a:latin typeface="+mn-lt"/>
          <a:ea typeface="+mn-ea"/>
          <a:cs typeface="+mn-cs"/>
        </a:defRPr>
      </a:lvl3pPr>
      <a:lvl4pPr marL="771525" algn="l" defTabSz="514351" rtl="0" eaLnBrk="1" latinLnBrk="0" hangingPunct="1">
        <a:defRPr sz="1013" kern="1200">
          <a:solidFill>
            <a:schemeClr val="tx1"/>
          </a:solidFill>
          <a:latin typeface="+mn-lt"/>
          <a:ea typeface="+mn-ea"/>
          <a:cs typeface="+mn-cs"/>
        </a:defRPr>
      </a:lvl4pPr>
      <a:lvl5pPr marL="1028701" algn="l" defTabSz="514351" rtl="0" eaLnBrk="1" latinLnBrk="0" hangingPunct="1">
        <a:defRPr sz="1013" kern="1200">
          <a:solidFill>
            <a:schemeClr val="tx1"/>
          </a:solidFill>
          <a:latin typeface="+mn-lt"/>
          <a:ea typeface="+mn-ea"/>
          <a:cs typeface="+mn-cs"/>
        </a:defRPr>
      </a:lvl5pPr>
      <a:lvl6pPr marL="1285877" algn="l" defTabSz="514351" rtl="0" eaLnBrk="1" latinLnBrk="0" hangingPunct="1">
        <a:defRPr sz="1013" kern="1200">
          <a:solidFill>
            <a:schemeClr val="tx1"/>
          </a:solidFill>
          <a:latin typeface="+mn-lt"/>
          <a:ea typeface="+mn-ea"/>
          <a:cs typeface="+mn-cs"/>
        </a:defRPr>
      </a:lvl6pPr>
      <a:lvl7pPr marL="1543052" algn="l" defTabSz="514351" rtl="0" eaLnBrk="1" latinLnBrk="0" hangingPunct="1">
        <a:defRPr sz="1013" kern="1200">
          <a:solidFill>
            <a:schemeClr val="tx1"/>
          </a:solidFill>
          <a:latin typeface="+mn-lt"/>
          <a:ea typeface="+mn-ea"/>
          <a:cs typeface="+mn-cs"/>
        </a:defRPr>
      </a:lvl7pPr>
      <a:lvl8pPr marL="1800225" algn="l" defTabSz="514351" rtl="0" eaLnBrk="1" latinLnBrk="0" hangingPunct="1">
        <a:defRPr sz="1013" kern="1200">
          <a:solidFill>
            <a:schemeClr val="tx1"/>
          </a:solidFill>
          <a:latin typeface="+mn-lt"/>
          <a:ea typeface="+mn-ea"/>
          <a:cs typeface="+mn-cs"/>
        </a:defRPr>
      </a:lvl8pPr>
      <a:lvl9pPr marL="2057399" algn="l" defTabSz="514351"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zoomgov.com/u/absGdkJ9AD"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hyperlink" Target="https://www.defensetravel.dod.mil/Docs/AP-RA-01.pdf" TargetMode="External"/><Relationship Id="rId4" Type="http://schemas.openxmlformats.org/officeDocument/2006/relationships/image" Target="../media/image6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7.xml"/><Relationship Id="rId5" Type="http://schemas.openxmlformats.org/officeDocument/2006/relationships/hyperlink" Target="https://www.defensetravel.dod.mil/Docs/AP-RA-01.pdf" TargetMode="External"/><Relationship Id="rId4" Type="http://schemas.openxmlformats.org/officeDocument/2006/relationships/image" Target="../media/image6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8.xml"/><Relationship Id="rId5" Type="http://schemas.openxmlformats.org/officeDocument/2006/relationships/hyperlink" Target="https://www.defensetravel.dod.mil/Docs/AP-RA-01.pdf" TargetMode="External"/><Relationship Id="rId4" Type="http://schemas.openxmlformats.org/officeDocument/2006/relationships/image" Target="../media/image6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69.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image" Target="../media/image6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image" Target="../media/image7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72.png"/><Relationship Id="rId4" Type="http://schemas.openxmlformats.org/officeDocument/2006/relationships/image" Target="../media/image7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74.png"/><Relationship Id="rId4" Type="http://schemas.openxmlformats.org/officeDocument/2006/relationships/image" Target="../media/image7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74.png"/><Relationship Id="rId4" Type="http://schemas.openxmlformats.org/officeDocument/2006/relationships/image" Target="../media/image7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image" Target="../media/image75.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image" Target="../media/image76.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19.xml"/><Relationship Id="rId4" Type="http://schemas.openxmlformats.org/officeDocument/2006/relationships/image" Target="../media/image77.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28.xml"/><Relationship Id="rId4" Type="http://schemas.openxmlformats.org/officeDocument/2006/relationships/image" Target="../media/image78.emf"/></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29.xml"/><Relationship Id="rId4" Type="http://schemas.openxmlformats.org/officeDocument/2006/relationships/image" Target="../media/image79.emf"/></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30.xml"/><Relationship Id="rId4" Type="http://schemas.openxmlformats.org/officeDocument/2006/relationships/image" Target="../media/image80.emf"/></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31.xml"/><Relationship Id="rId4" Type="http://schemas.openxmlformats.org/officeDocument/2006/relationships/image" Target="../media/image81.emf"/></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32.xml"/><Relationship Id="rId4" Type="http://schemas.openxmlformats.org/officeDocument/2006/relationships/image" Target="../media/image8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33.xml"/><Relationship Id="rId4" Type="http://schemas.openxmlformats.org/officeDocument/2006/relationships/image" Target="../media/image83.emf"/></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34.xml"/><Relationship Id="rId4" Type="http://schemas.openxmlformats.org/officeDocument/2006/relationships/image" Target="../media/image84.emf"/></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ags" Target="../tags/tag35.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36.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tags" Target="../tags/tag3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38.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ags" Target="../tags/tag39.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tags" Target="../tags/tag40.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tags" Target="../tags/tag41.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tags" Target="../tags/tag4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hyperlink" Target="https://www.travel.dod.mil/Programs/Commercial-Air/" TargetMode="External"/><Relationship Id="rId2" Type="http://schemas.openxmlformats.org/officeDocument/2006/relationships/hyperlink" Target="https://www.travel.dod.mil/Policy-Regulations/Joint-Travel-Regulations/" TargetMode="External"/><Relationship Id="rId1" Type="http://schemas.openxmlformats.org/officeDocument/2006/relationships/slideLayout" Target="../slideLayouts/slideLayout6.xml"/><Relationship Id="rId5" Type="http://schemas.openxmlformats.org/officeDocument/2006/relationships/hyperlink" Target="https://media.defense.gov/2022/May/13/2002996901/-1/-1/0/LOOK_AHEAD_IP_2.PDF" TargetMode="External"/><Relationship Id="rId4" Type="http://schemas.openxmlformats.org/officeDocument/2006/relationships/hyperlink" Target="https://www.travel.dod.mil/Portals/119/Documents/JTR/Supplements/Restricted_Airfares_Checklist.pdf"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media.defense.gov/2022/May/13/2002996896/-1/-1/0/ADVANCE_FOR_TICKETED_RESTRICTED_FARE.PDF" TargetMode="Externa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hyperlink" Target="https://www.travel.dod.mil/passport"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8647616B-7E97-4550-8816-07BDF6E5C8A8}"/>
              </a:ext>
            </a:extLst>
          </p:cNvPr>
          <p:cNvSpPr>
            <a:spLocks noGrp="1"/>
          </p:cNvSpPr>
          <p:nvPr>
            <p:ph type="title"/>
          </p:nvPr>
        </p:nvSpPr>
        <p:spPr/>
        <p:txBody>
          <a:bodyPr/>
          <a:lstStyle/>
          <a:p>
            <a:r>
              <a:rPr lang="en-US" dirty="0"/>
              <a:t>Welcome to the TAC Outreach Call</a:t>
            </a:r>
          </a:p>
        </p:txBody>
      </p:sp>
      <p:sp>
        <p:nvSpPr>
          <p:cNvPr id="27" name="Content Placeholder 26">
            <a:extLst>
              <a:ext uri="{FF2B5EF4-FFF2-40B4-BE49-F238E27FC236}">
                <a16:creationId xmlns:a16="http://schemas.microsoft.com/office/drawing/2014/main" id="{BB76C96F-C0F3-41CD-9FE6-B18FA8B4FC17}"/>
              </a:ext>
            </a:extLst>
          </p:cNvPr>
          <p:cNvSpPr>
            <a:spLocks noGrp="1"/>
          </p:cNvSpPr>
          <p:nvPr>
            <p:ph sz="quarter" idx="10"/>
          </p:nvPr>
        </p:nvSpPr>
        <p:spPr>
          <a:xfrm>
            <a:off x="455303" y="767762"/>
            <a:ext cx="8350460" cy="1614079"/>
          </a:xfrm>
        </p:spPr>
        <p:txBody>
          <a:bodyPr/>
          <a:lstStyle/>
          <a:p>
            <a:pPr marL="129778" indent="0">
              <a:buNone/>
            </a:pPr>
            <a:r>
              <a:rPr lang="en-US" dirty="0"/>
              <a:t>Presenter(s) 	– Dan Greene</a:t>
            </a:r>
            <a:br>
              <a:rPr lang="en-US" dirty="0"/>
            </a:br>
            <a:r>
              <a:rPr lang="en-US" dirty="0"/>
              <a:t>				– Jason Prado</a:t>
            </a:r>
          </a:p>
          <a:p>
            <a:pPr marL="129778" indent="0">
              <a:buNone/>
            </a:pPr>
            <a:r>
              <a:rPr lang="en-US" dirty="0"/>
              <a:t>	Date 		– April 11, 2023</a:t>
            </a:r>
          </a:p>
          <a:p>
            <a:pPr marL="129778" indent="0">
              <a:buNone/>
            </a:pPr>
            <a:r>
              <a:rPr lang="en-US" dirty="0"/>
              <a:t>	Topic		– Types of Fares in DTS</a:t>
            </a:r>
          </a:p>
        </p:txBody>
      </p:sp>
      <p:sp>
        <p:nvSpPr>
          <p:cNvPr id="28" name="Content Placeholder 26">
            <a:extLst>
              <a:ext uri="{FF2B5EF4-FFF2-40B4-BE49-F238E27FC236}">
                <a16:creationId xmlns:a16="http://schemas.microsoft.com/office/drawing/2014/main" id="{7635D9DE-38B0-433E-9BB9-52C6974D3753}"/>
              </a:ext>
            </a:extLst>
          </p:cNvPr>
          <p:cNvSpPr txBox="1">
            <a:spLocks/>
          </p:cNvSpPr>
          <p:nvPr/>
        </p:nvSpPr>
        <p:spPr>
          <a:xfrm>
            <a:off x="455613" y="2216525"/>
            <a:ext cx="8350460" cy="2228226"/>
          </a:xfrm>
          <a:prstGeom prst="rect">
            <a:avLst/>
          </a:prstGeom>
        </p:spPr>
        <p:txBody>
          <a:bodyPr vert="horz" lIns="0" tIns="0" rIns="0" bIns="0" rtlCol="0" anchor="t" anchorCtr="0">
            <a:normAutofit/>
          </a:bodyPr>
          <a:lstStyle>
            <a:lvl1pPr marL="342900" indent="-213122" algn="l" defTabSz="514351" rtl="0" eaLnBrk="1" latinLnBrk="0" hangingPunct="1">
              <a:lnSpc>
                <a:spcPct val="100000"/>
              </a:lnSpc>
              <a:spcBef>
                <a:spcPts val="750"/>
              </a:spcBef>
              <a:buClr>
                <a:srgbClr val="17345C"/>
              </a:buClr>
              <a:buSzPct val="110000"/>
              <a:buFont typeface="Arial" panose="020B0604020202020204" pitchFamily="34" charset="0"/>
              <a:buChar char="•"/>
              <a:defRPr sz="2000" kern="1200">
                <a:solidFill>
                  <a:schemeClr val="tx2"/>
                </a:solidFill>
                <a:latin typeface="+mn-lt"/>
                <a:ea typeface="+mn-ea"/>
                <a:cs typeface="+mn-cs"/>
              </a:defRPr>
            </a:lvl1pPr>
            <a:lvl2pPr marL="573088" indent="-228600" algn="l" defTabSz="514351" rtl="0" eaLnBrk="1" latinLnBrk="0" hangingPunct="1">
              <a:lnSpc>
                <a:spcPct val="100000"/>
              </a:lnSpc>
              <a:spcBef>
                <a:spcPts val="750"/>
              </a:spcBef>
              <a:buClr>
                <a:srgbClr val="17345C"/>
              </a:buClr>
              <a:buSzPct val="115000"/>
              <a:buFont typeface="Arial" panose="020B0604020202020204" pitchFamily="34" charset="0"/>
              <a:buChar char="-"/>
              <a:tabLst/>
              <a:defRPr lang="en-US" sz="1800" kern="1200">
                <a:solidFill>
                  <a:schemeClr val="tx2"/>
                </a:solidFill>
                <a:latin typeface="+mn-lt"/>
                <a:ea typeface="+mn-ea"/>
                <a:cs typeface="+mn-cs"/>
              </a:defRPr>
            </a:lvl2pPr>
            <a:lvl3pPr marL="800100" indent="-200025" algn="l" defTabSz="514351" rtl="0" eaLnBrk="1" latinLnBrk="0" hangingPunct="1">
              <a:lnSpc>
                <a:spcPct val="100000"/>
              </a:lnSpc>
              <a:spcBef>
                <a:spcPts val="750"/>
              </a:spcBef>
              <a:buClr>
                <a:srgbClr val="00467F"/>
              </a:buClr>
              <a:buSzPct val="100000"/>
              <a:buFont typeface="Wingdings" panose="05000000000000000000" pitchFamily="2" charset="2"/>
              <a:buChar char="§"/>
              <a:defRPr lang="en-US" sz="1800" kern="1200">
                <a:solidFill>
                  <a:schemeClr val="tx2"/>
                </a:solidFill>
                <a:latin typeface="+mn-lt"/>
                <a:ea typeface="+mn-ea"/>
                <a:cs typeface="+mn-cs"/>
              </a:defRPr>
            </a:lvl3pPr>
            <a:lvl4pPr marL="1028700" marR="0" indent="-228600" algn="l" defTabSz="514351" rtl="0" eaLnBrk="1" fontAlgn="auto" latinLnBrk="0" hangingPunct="1">
              <a:lnSpc>
                <a:spcPct val="100000"/>
              </a:lnSpc>
              <a:spcBef>
                <a:spcPts val="750"/>
              </a:spcBef>
              <a:spcAft>
                <a:spcPts val="0"/>
              </a:spcAft>
              <a:buClr>
                <a:srgbClr val="00467F"/>
              </a:buClr>
              <a:buSzPct val="100000"/>
              <a:buFont typeface="Arial" panose="020B0604020202020204" pitchFamily="34" charset="0"/>
              <a:buChar char="○"/>
              <a:tabLst/>
              <a:defRPr lang="en-US" sz="1800" kern="1200">
                <a:solidFill>
                  <a:schemeClr val="tx2"/>
                </a:solidFill>
                <a:latin typeface="+mn-lt"/>
                <a:ea typeface="+mn-ea"/>
                <a:cs typeface="+mn-cs"/>
              </a:defRPr>
            </a:lvl4pPr>
            <a:lvl5pPr marL="1198563" indent="-169863" algn="l" defTabSz="514351" rtl="0" eaLnBrk="1" latinLnBrk="0" hangingPunct="1">
              <a:lnSpc>
                <a:spcPct val="100000"/>
              </a:lnSpc>
              <a:spcBef>
                <a:spcPts val="750"/>
              </a:spcBef>
              <a:buClr>
                <a:srgbClr val="00467F"/>
              </a:buClr>
              <a:buSzPct val="100000"/>
              <a:buFont typeface="Arial" panose="020B0604020202020204" pitchFamily="34" charset="0"/>
              <a:buChar char="•"/>
              <a:defRPr lang="en-US" sz="1800" kern="1200">
                <a:solidFill>
                  <a:schemeClr val="tx2"/>
                </a:solidFill>
                <a:latin typeface="+mn-lt"/>
                <a:ea typeface="+mn-ea"/>
                <a:cs typeface="+mn-cs"/>
              </a:defRPr>
            </a:lvl5pPr>
            <a:lvl6pPr marL="1414463"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9"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129778" indent="0" algn="ctr">
              <a:buNone/>
            </a:pPr>
            <a:r>
              <a:rPr lang="en-US" b="1" u="sng" dirty="0"/>
              <a:t>The presentation will begin shortly</a:t>
            </a:r>
          </a:p>
          <a:p>
            <a:pPr marL="129778" indent="0">
              <a:buNone/>
            </a:pPr>
            <a:r>
              <a:rPr lang="en-US" dirty="0"/>
              <a:t>Audio is available through ZoomGov or using the telephone number(s) below.				</a:t>
            </a:r>
          </a:p>
          <a:p>
            <a:pPr marL="129778" indent="0">
              <a:buNone/>
            </a:pPr>
            <a:endParaRPr lang="en-US" dirty="0"/>
          </a:p>
        </p:txBody>
      </p:sp>
      <p:graphicFrame>
        <p:nvGraphicFramePr>
          <p:cNvPr id="2" name="Table 2">
            <a:extLst>
              <a:ext uri="{FF2B5EF4-FFF2-40B4-BE49-F238E27FC236}">
                <a16:creationId xmlns:a16="http://schemas.microsoft.com/office/drawing/2014/main" id="{9505D456-3136-4DCB-AADD-47AE87130FE0}"/>
              </a:ext>
            </a:extLst>
          </p:cNvPr>
          <p:cNvGraphicFramePr>
            <a:graphicFrameLocks noGrp="1"/>
          </p:cNvGraphicFramePr>
          <p:nvPr>
            <p:extLst>
              <p:ext uri="{D42A27DB-BD31-4B8C-83A1-F6EECF244321}">
                <p14:modId xmlns:p14="http://schemas.microsoft.com/office/powerpoint/2010/main" val="1743184757"/>
              </p:ext>
            </p:extLst>
          </p:nvPr>
        </p:nvGraphicFramePr>
        <p:xfrm>
          <a:off x="1670501" y="3087683"/>
          <a:ext cx="5920064" cy="1779654"/>
        </p:xfrm>
        <a:graphic>
          <a:graphicData uri="http://schemas.openxmlformats.org/drawingml/2006/table">
            <a:tbl>
              <a:tblPr firstRow="1" bandRow="1">
                <a:tableStyleId>{5C22544A-7EE6-4342-B048-85BDC9FD1C3A}</a:tableStyleId>
              </a:tblPr>
              <a:tblGrid>
                <a:gridCol w="2999703">
                  <a:extLst>
                    <a:ext uri="{9D8B030D-6E8A-4147-A177-3AD203B41FA5}">
                      <a16:colId xmlns:a16="http://schemas.microsoft.com/office/drawing/2014/main" val="442405700"/>
                    </a:ext>
                  </a:extLst>
                </a:gridCol>
                <a:gridCol w="2920361">
                  <a:extLst>
                    <a:ext uri="{9D8B030D-6E8A-4147-A177-3AD203B41FA5}">
                      <a16:colId xmlns:a16="http://schemas.microsoft.com/office/drawing/2014/main" val="668181005"/>
                    </a:ext>
                  </a:extLst>
                </a:gridCol>
              </a:tblGrid>
              <a:tr h="231342">
                <a:tc>
                  <a:txBody>
                    <a:bodyPr/>
                    <a:lstStyle/>
                    <a:p>
                      <a:pPr algn="ctr"/>
                      <a:r>
                        <a:rPr lang="en-US" b="1" dirty="0"/>
                        <a:t>Location</a:t>
                      </a:r>
                    </a:p>
                  </a:txBody>
                  <a:tcPr anchor="ctr"/>
                </a:tc>
                <a:tc>
                  <a:txBody>
                    <a:bodyPr/>
                    <a:lstStyle/>
                    <a:p>
                      <a:pPr algn="ctr"/>
                      <a:r>
                        <a:rPr lang="en-US" b="1" dirty="0"/>
                        <a:t>Phone Number</a:t>
                      </a:r>
                    </a:p>
                  </a:txBody>
                  <a:tcPr anchor="ctr"/>
                </a:tc>
                <a:extLst>
                  <a:ext uri="{0D108BD9-81ED-4DB2-BD59-A6C34878D82A}">
                    <a16:rowId xmlns:a16="http://schemas.microsoft.com/office/drawing/2014/main" val="3740866572"/>
                  </a:ext>
                </a:extLst>
              </a:tr>
              <a:tr h="230456">
                <a:tc>
                  <a:txBody>
                    <a:bodyPr/>
                    <a:lstStyle/>
                    <a:p>
                      <a:pPr algn="ctr"/>
                      <a:r>
                        <a:rPr lang="en-US" dirty="0"/>
                        <a:t>United States</a:t>
                      </a:r>
                    </a:p>
                  </a:txBody>
                  <a:tcPr anchor="ctr"/>
                </a:tc>
                <a:tc>
                  <a:txBody>
                    <a:bodyPr/>
                    <a:lstStyle/>
                    <a:p>
                      <a:pPr algn="ctr"/>
                      <a:r>
                        <a:rPr lang="en-US" sz="1013" kern="1200" dirty="0">
                          <a:solidFill>
                            <a:schemeClr val="dk1"/>
                          </a:solidFill>
                          <a:effectLst/>
                          <a:latin typeface="+mn-lt"/>
                          <a:ea typeface="+mn-ea"/>
                          <a:cs typeface="+mn-cs"/>
                        </a:rPr>
                        <a:t>551 285 1373</a:t>
                      </a:r>
                      <a:endParaRPr lang="en-US" dirty="0"/>
                    </a:p>
                  </a:txBody>
                  <a:tcPr anchor="ctr"/>
                </a:tc>
                <a:extLst>
                  <a:ext uri="{0D108BD9-81ED-4DB2-BD59-A6C34878D82A}">
                    <a16:rowId xmlns:a16="http://schemas.microsoft.com/office/drawing/2014/main" val="10253231"/>
                  </a:ext>
                </a:extLst>
              </a:tr>
              <a:tr h="230456">
                <a:tc>
                  <a:txBody>
                    <a:bodyPr/>
                    <a:lstStyle/>
                    <a:p>
                      <a:pPr algn="ctr"/>
                      <a:r>
                        <a:rPr lang="en-US" dirty="0"/>
                        <a:t>United States (San Jose)</a:t>
                      </a:r>
                    </a:p>
                  </a:txBody>
                  <a:tcPr anchor="ctr"/>
                </a:tc>
                <a:tc>
                  <a:txBody>
                    <a:bodyPr/>
                    <a:lstStyle/>
                    <a:p>
                      <a:pPr algn="ctr"/>
                      <a:r>
                        <a:rPr lang="en-US" sz="1013" kern="1200" dirty="0">
                          <a:solidFill>
                            <a:schemeClr val="dk1"/>
                          </a:solidFill>
                          <a:effectLst/>
                          <a:latin typeface="+mn-lt"/>
                          <a:ea typeface="+mn-ea"/>
                          <a:cs typeface="+mn-cs"/>
                        </a:rPr>
                        <a:t>669 254 5252</a:t>
                      </a:r>
                      <a:endParaRPr lang="en-US" dirty="0"/>
                    </a:p>
                  </a:txBody>
                  <a:tcPr anchor="ctr"/>
                </a:tc>
                <a:extLst>
                  <a:ext uri="{0D108BD9-81ED-4DB2-BD59-A6C34878D82A}">
                    <a16:rowId xmlns:a16="http://schemas.microsoft.com/office/drawing/2014/main" val="64216419"/>
                  </a:ext>
                </a:extLst>
              </a:tr>
              <a:tr h="230456">
                <a:tc>
                  <a:txBody>
                    <a:bodyPr/>
                    <a:lstStyle/>
                    <a:p>
                      <a:pPr algn="ctr"/>
                      <a:r>
                        <a:rPr lang="en-US" dirty="0"/>
                        <a:t>United States (New York)</a:t>
                      </a:r>
                    </a:p>
                  </a:txBody>
                  <a:tcPr anchor="ctr"/>
                </a:tc>
                <a:tc>
                  <a:txBody>
                    <a:bodyPr/>
                    <a:lstStyle/>
                    <a:p>
                      <a:pPr algn="ctr"/>
                      <a:r>
                        <a:rPr lang="en-US" sz="1013" kern="1200" dirty="0">
                          <a:solidFill>
                            <a:schemeClr val="dk1"/>
                          </a:solidFill>
                          <a:effectLst/>
                          <a:latin typeface="+mn-lt"/>
                          <a:ea typeface="+mn-ea"/>
                          <a:cs typeface="+mn-cs"/>
                        </a:rPr>
                        <a:t>646 828 7666</a:t>
                      </a:r>
                      <a:endParaRPr lang="en-US" dirty="0"/>
                    </a:p>
                  </a:txBody>
                  <a:tcPr anchor="ctr"/>
                </a:tc>
                <a:extLst>
                  <a:ext uri="{0D108BD9-81ED-4DB2-BD59-A6C34878D82A}">
                    <a16:rowId xmlns:a16="http://schemas.microsoft.com/office/drawing/2014/main" val="1620546200"/>
                  </a:ext>
                </a:extLst>
              </a:tr>
              <a:tr h="230456">
                <a:tc>
                  <a:txBody>
                    <a:bodyPr/>
                    <a:lstStyle/>
                    <a:p>
                      <a:pPr algn="ctr"/>
                      <a:r>
                        <a:rPr lang="en-US" dirty="0"/>
                        <a:t>United States (Toll Free)</a:t>
                      </a:r>
                    </a:p>
                  </a:txBody>
                  <a:tcPr anchor="ctr"/>
                </a:tc>
                <a:tc>
                  <a:txBody>
                    <a:bodyPr/>
                    <a:lstStyle/>
                    <a:p>
                      <a:pPr algn="ctr"/>
                      <a:r>
                        <a:rPr lang="en-US" sz="1013" kern="1200" dirty="0">
                          <a:solidFill>
                            <a:schemeClr val="dk1"/>
                          </a:solidFill>
                          <a:effectLst/>
                          <a:latin typeface="+mn-lt"/>
                          <a:ea typeface="+mn-ea"/>
                          <a:cs typeface="+mn-cs"/>
                        </a:rPr>
                        <a:t>833 568 8864</a:t>
                      </a:r>
                      <a:endParaRPr lang="en-US" dirty="0"/>
                    </a:p>
                  </a:txBody>
                  <a:tcPr anchor="ctr"/>
                </a:tc>
                <a:extLst>
                  <a:ext uri="{0D108BD9-81ED-4DB2-BD59-A6C34878D82A}">
                    <a16:rowId xmlns:a16="http://schemas.microsoft.com/office/drawing/2014/main" val="2850575749"/>
                  </a:ext>
                </a:extLst>
              </a:tr>
              <a:tr h="230456">
                <a:tc gridSpan="2">
                  <a:txBody>
                    <a:bodyPr/>
                    <a:lstStyle/>
                    <a:p>
                      <a:pPr algn="ctr"/>
                      <a:r>
                        <a:rPr lang="en-US" dirty="0"/>
                        <a:t>If you are dialing internationally, find your phone number at </a:t>
                      </a:r>
                      <a:r>
                        <a:rPr lang="en-US" dirty="0">
                          <a:hlinkClick r:id="rId2"/>
                        </a:rPr>
                        <a:t>https://zoomgov.com/u/absGdkJ9AD</a:t>
                      </a:r>
                      <a:r>
                        <a:rPr lang="en-US" dirty="0"/>
                        <a:t> </a:t>
                      </a:r>
                    </a:p>
                  </a:txBody>
                  <a:tcPr anchor="ctr"/>
                </a:tc>
                <a:tc hMerge="1">
                  <a:txBody>
                    <a:bodyPr/>
                    <a:lstStyle/>
                    <a:p>
                      <a:pPr algn="ctr"/>
                      <a:endParaRPr lang="en-US" dirty="0"/>
                    </a:p>
                  </a:txBody>
                  <a:tcPr/>
                </a:tc>
                <a:extLst>
                  <a:ext uri="{0D108BD9-81ED-4DB2-BD59-A6C34878D82A}">
                    <a16:rowId xmlns:a16="http://schemas.microsoft.com/office/drawing/2014/main" val="1892298472"/>
                  </a:ext>
                </a:extLst>
              </a:tr>
              <a:tr h="230456">
                <a:tc gridSpan="2">
                  <a:txBody>
                    <a:bodyPr/>
                    <a:lstStyle/>
                    <a:p>
                      <a:pPr algn="ctr"/>
                      <a:r>
                        <a:rPr lang="en-US" sz="1400" dirty="0"/>
                        <a:t>Meeting ID - </a:t>
                      </a:r>
                      <a:r>
                        <a:rPr lang="en-US" sz="1400" b="0" i="0" kern="1200" dirty="0">
                          <a:solidFill>
                            <a:schemeClr val="dk1"/>
                          </a:solidFill>
                          <a:effectLst/>
                          <a:latin typeface="+mn-lt"/>
                          <a:ea typeface="+mn-ea"/>
                          <a:cs typeface="+mn-cs"/>
                        </a:rPr>
                        <a:t>161 892 0052</a:t>
                      </a:r>
                      <a:endParaRPr lang="en-US" sz="1400" dirty="0"/>
                    </a:p>
                  </a:txBody>
                  <a:tcPr anchor="ctr"/>
                </a:tc>
                <a:tc hMerge="1">
                  <a:txBody>
                    <a:bodyPr/>
                    <a:lstStyle/>
                    <a:p>
                      <a:endParaRPr lang="en-US"/>
                    </a:p>
                  </a:txBody>
                  <a:tcPr/>
                </a:tc>
                <a:extLst>
                  <a:ext uri="{0D108BD9-81ED-4DB2-BD59-A6C34878D82A}">
                    <a16:rowId xmlns:a16="http://schemas.microsoft.com/office/drawing/2014/main" val="1940995040"/>
                  </a:ext>
                </a:extLst>
              </a:tr>
            </a:tbl>
          </a:graphicData>
        </a:graphic>
      </p:graphicFrame>
    </p:spTree>
    <p:extLst>
      <p:ext uri="{BB962C8B-B14F-4D97-AF65-F5344CB8AC3E}">
        <p14:creationId xmlns:p14="http://schemas.microsoft.com/office/powerpoint/2010/main" val="1788630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64161-EA05-4D37-A566-C02D1D5672C5}"/>
              </a:ext>
            </a:extLst>
          </p:cNvPr>
          <p:cNvSpPr>
            <a:spLocks noGrp="1"/>
          </p:cNvSpPr>
          <p:nvPr>
            <p:ph type="title"/>
          </p:nvPr>
        </p:nvSpPr>
        <p:spPr/>
        <p:txBody>
          <a:bodyPr/>
          <a:lstStyle/>
          <a:p>
            <a:r>
              <a:rPr lang="en-US" dirty="0"/>
              <a:t>GSA City Pair Program Fare Types (cont.)</a:t>
            </a:r>
          </a:p>
        </p:txBody>
      </p:sp>
      <p:sp>
        <p:nvSpPr>
          <p:cNvPr id="3" name="Slide Number Placeholder 2">
            <a:extLst>
              <a:ext uri="{FF2B5EF4-FFF2-40B4-BE49-F238E27FC236}">
                <a16:creationId xmlns:a16="http://schemas.microsoft.com/office/drawing/2014/main" id="{6E914B85-18C6-4672-82C2-CA829647C416}"/>
              </a:ext>
            </a:extLst>
          </p:cNvPr>
          <p:cNvSpPr>
            <a:spLocks noGrp="1"/>
          </p:cNvSpPr>
          <p:nvPr>
            <p:ph type="sldNum" sz="quarter" idx="4"/>
          </p:nvPr>
        </p:nvSpPr>
        <p:spPr/>
        <p:txBody>
          <a:bodyPr/>
          <a:lstStyle/>
          <a:p>
            <a:fld id="{4C6B7127-9F77-471E-BA61-1540CB2C57B2}" type="slidenum">
              <a:rPr lang="en-US" smtClean="0"/>
              <a:pPr/>
              <a:t>10</a:t>
            </a:fld>
            <a:endParaRPr lang="en-US" dirty="0"/>
          </a:p>
        </p:txBody>
      </p:sp>
      <p:sp>
        <p:nvSpPr>
          <p:cNvPr id="4" name="Content Placeholder 3">
            <a:extLst>
              <a:ext uri="{FF2B5EF4-FFF2-40B4-BE49-F238E27FC236}">
                <a16:creationId xmlns:a16="http://schemas.microsoft.com/office/drawing/2014/main" id="{542F3710-1202-4B96-B794-900A6D7F9725}"/>
              </a:ext>
            </a:extLst>
          </p:cNvPr>
          <p:cNvSpPr>
            <a:spLocks noGrp="1"/>
          </p:cNvSpPr>
          <p:nvPr>
            <p:ph sz="quarter" idx="10"/>
          </p:nvPr>
        </p:nvSpPr>
        <p:spPr/>
        <p:txBody>
          <a:bodyPr>
            <a:normAutofit lnSpcReduction="10000"/>
          </a:bodyPr>
          <a:lstStyle/>
          <a:p>
            <a:r>
              <a:rPr lang="en-US" dirty="0"/>
              <a:t>A command cannot permit a Travel Management Company (TMC) to purchase </a:t>
            </a:r>
            <a:r>
              <a:rPr lang="en-US" b="1" dirty="0">
                <a:solidFill>
                  <a:schemeClr val="accent6">
                    <a:lumMod val="75000"/>
                  </a:schemeClr>
                </a:solidFill>
              </a:rPr>
              <a:t>YCA</a:t>
            </a:r>
            <a:r>
              <a:rPr lang="en-US" dirty="0"/>
              <a:t> airfare when a </a:t>
            </a:r>
            <a:r>
              <a:rPr lang="en-US" b="1" dirty="0">
                <a:solidFill>
                  <a:schemeClr val="accent4">
                    <a:lumMod val="60000"/>
                    <a:lumOff val="40000"/>
                  </a:schemeClr>
                </a:solidFill>
              </a:rPr>
              <a:t>_CA </a:t>
            </a:r>
            <a:r>
              <a:rPr lang="en-US" dirty="0"/>
              <a:t>airfare is available, and the Approving Official (AO) determines that a </a:t>
            </a:r>
            <a:r>
              <a:rPr lang="en-US" b="1" dirty="0">
                <a:solidFill>
                  <a:schemeClr val="accent4">
                    <a:lumMod val="60000"/>
                    <a:lumOff val="40000"/>
                  </a:schemeClr>
                </a:solidFill>
              </a:rPr>
              <a:t>_CA </a:t>
            </a:r>
            <a:r>
              <a:rPr lang="en-US" dirty="0"/>
              <a:t>airfare meets the mission’s needs. </a:t>
            </a:r>
          </a:p>
          <a:p>
            <a:endParaRPr lang="en-US" dirty="0"/>
          </a:p>
          <a:p>
            <a:r>
              <a:rPr lang="en-US" dirty="0"/>
              <a:t>Personal frequent flyer points or miles use is not a valid reason to request a </a:t>
            </a:r>
            <a:r>
              <a:rPr lang="en-US" b="1" dirty="0">
                <a:solidFill>
                  <a:schemeClr val="accent6">
                    <a:lumMod val="75000"/>
                  </a:schemeClr>
                </a:solidFill>
              </a:rPr>
              <a:t>YCA</a:t>
            </a:r>
            <a:r>
              <a:rPr lang="en-US" dirty="0"/>
              <a:t> airfare when a </a:t>
            </a:r>
            <a:r>
              <a:rPr lang="en-US" b="1" dirty="0">
                <a:solidFill>
                  <a:schemeClr val="accent4">
                    <a:lumMod val="60000"/>
                    <a:lumOff val="40000"/>
                  </a:schemeClr>
                </a:solidFill>
              </a:rPr>
              <a:t>_CA </a:t>
            </a:r>
            <a:r>
              <a:rPr lang="en-US" dirty="0"/>
              <a:t>fare is available. </a:t>
            </a:r>
          </a:p>
          <a:p>
            <a:endParaRPr lang="en-US" dirty="0"/>
          </a:p>
          <a:p>
            <a:r>
              <a:rPr lang="en-US" dirty="0"/>
              <a:t>A traveler who elects to use a </a:t>
            </a:r>
            <a:r>
              <a:rPr lang="en-US" b="1" dirty="0">
                <a:solidFill>
                  <a:schemeClr val="accent6">
                    <a:lumMod val="75000"/>
                  </a:schemeClr>
                </a:solidFill>
              </a:rPr>
              <a:t>YCA</a:t>
            </a:r>
            <a:r>
              <a:rPr lang="en-US" dirty="0"/>
              <a:t> airfare when a </a:t>
            </a:r>
            <a:r>
              <a:rPr lang="en-US" b="1" dirty="0">
                <a:solidFill>
                  <a:schemeClr val="accent4">
                    <a:lumMod val="60000"/>
                    <a:lumOff val="40000"/>
                  </a:schemeClr>
                </a:solidFill>
              </a:rPr>
              <a:t>_CA </a:t>
            </a:r>
            <a:r>
              <a:rPr lang="en-US" dirty="0"/>
              <a:t>airfare is available, in order to use points or miles, is financially responsible to the Government for the cost difference between the </a:t>
            </a:r>
            <a:r>
              <a:rPr lang="en-US" b="1" dirty="0">
                <a:solidFill>
                  <a:schemeClr val="accent6">
                    <a:lumMod val="75000"/>
                  </a:schemeClr>
                </a:solidFill>
              </a:rPr>
              <a:t>YCA</a:t>
            </a:r>
            <a:r>
              <a:rPr lang="en-US" dirty="0"/>
              <a:t> airfare and the </a:t>
            </a:r>
            <a:r>
              <a:rPr lang="en-US" b="1" dirty="0">
                <a:solidFill>
                  <a:schemeClr val="accent4">
                    <a:lumMod val="60000"/>
                    <a:lumOff val="40000"/>
                  </a:schemeClr>
                </a:solidFill>
              </a:rPr>
              <a:t>_CA</a:t>
            </a:r>
            <a:r>
              <a:rPr lang="en-US" b="1" dirty="0"/>
              <a:t>.</a:t>
            </a:r>
          </a:p>
        </p:txBody>
      </p:sp>
    </p:spTree>
    <p:extLst>
      <p:ext uri="{BB962C8B-B14F-4D97-AF65-F5344CB8AC3E}">
        <p14:creationId xmlns:p14="http://schemas.microsoft.com/office/powerpoint/2010/main" val="2464124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F0F00974-8DD9-47DA-B345-D17516BBEF84}"/>
              </a:ext>
            </a:extLst>
          </p:cNvPr>
          <p:cNvPicPr>
            <a:picLocks noGrp="1" noChangeAspect="1"/>
          </p:cNvPicPr>
          <p:nvPr>
            <p:ph sz="quarter" idx="10"/>
          </p:nvPr>
        </p:nvPicPr>
        <p:blipFill>
          <a:blip r:embed="rId2"/>
          <a:srcRect/>
          <a:stretch/>
        </p:blipFill>
        <p:spPr>
          <a:xfrm>
            <a:off x="2197610" y="1150745"/>
            <a:ext cx="4866255" cy="3405572"/>
          </a:xfrm>
        </p:spPr>
      </p:pic>
      <p:sp>
        <p:nvSpPr>
          <p:cNvPr id="2" name="Title 1">
            <a:extLst>
              <a:ext uri="{FF2B5EF4-FFF2-40B4-BE49-F238E27FC236}">
                <a16:creationId xmlns:a16="http://schemas.microsoft.com/office/drawing/2014/main" id="{94CCEB69-2627-4CEE-B3C2-51D75DF110A7}"/>
              </a:ext>
            </a:extLst>
          </p:cNvPr>
          <p:cNvSpPr>
            <a:spLocks noGrp="1"/>
          </p:cNvSpPr>
          <p:nvPr>
            <p:ph type="title"/>
          </p:nvPr>
        </p:nvSpPr>
        <p:spPr/>
        <p:txBody>
          <a:bodyPr/>
          <a:lstStyle/>
          <a:p>
            <a:r>
              <a:rPr lang="en-US" dirty="0"/>
              <a:t>City Pair Search Tool</a:t>
            </a:r>
          </a:p>
        </p:txBody>
      </p:sp>
      <p:sp>
        <p:nvSpPr>
          <p:cNvPr id="3" name="Slide Number Placeholder 2">
            <a:extLst>
              <a:ext uri="{FF2B5EF4-FFF2-40B4-BE49-F238E27FC236}">
                <a16:creationId xmlns:a16="http://schemas.microsoft.com/office/drawing/2014/main" id="{10EA0AAF-0F75-4FE5-841B-BF6A1071A4BA}"/>
              </a:ext>
            </a:extLst>
          </p:cNvPr>
          <p:cNvSpPr>
            <a:spLocks noGrp="1"/>
          </p:cNvSpPr>
          <p:nvPr>
            <p:ph type="sldNum" sz="quarter" idx="4"/>
          </p:nvPr>
        </p:nvSpPr>
        <p:spPr/>
        <p:txBody>
          <a:bodyPr/>
          <a:lstStyle/>
          <a:p>
            <a:fld id="{4C6B7127-9F77-471E-BA61-1540CB2C57B2}" type="slidenum">
              <a:rPr lang="en-US" smtClean="0"/>
              <a:pPr/>
              <a:t>11</a:t>
            </a:fld>
            <a:endParaRPr lang="en-US" dirty="0"/>
          </a:p>
        </p:txBody>
      </p:sp>
      <p:sp>
        <p:nvSpPr>
          <p:cNvPr id="10" name="TextBox 9">
            <a:extLst>
              <a:ext uri="{FF2B5EF4-FFF2-40B4-BE49-F238E27FC236}">
                <a16:creationId xmlns:a16="http://schemas.microsoft.com/office/drawing/2014/main" id="{5119C6E2-1AB0-4EC7-99C1-154D2998A482}"/>
              </a:ext>
            </a:extLst>
          </p:cNvPr>
          <p:cNvSpPr txBox="1"/>
          <p:nvPr/>
        </p:nvSpPr>
        <p:spPr>
          <a:xfrm>
            <a:off x="455303" y="1885950"/>
            <a:ext cx="1726406" cy="1371600"/>
          </a:xfrm>
          <a:prstGeom prst="rect">
            <a:avLst/>
          </a:prstGeom>
          <a:solidFill>
            <a:schemeClr val="bg1"/>
          </a:solidFill>
          <a:ln>
            <a:solidFill>
              <a:schemeClr val="tx1"/>
            </a:solidFill>
          </a:ln>
        </p:spPr>
        <p:txBody>
          <a:bodyPr wrap="square" rtlCol="0" anchor="ctr">
            <a:normAutofit/>
          </a:bodyPr>
          <a:lstStyle/>
          <a:p>
            <a:r>
              <a:rPr lang="en-US" sz="1050" dirty="0">
                <a:solidFill>
                  <a:schemeClr val="tx2"/>
                </a:solidFill>
                <a:latin typeface="+mj-lt"/>
              </a:rPr>
              <a:t>The GSA website has a search tool that allows users to see the contracted rates for both </a:t>
            </a:r>
            <a:r>
              <a:rPr lang="en-US" sz="1050" b="1" dirty="0">
                <a:solidFill>
                  <a:schemeClr val="accent6">
                    <a:lumMod val="75000"/>
                  </a:schemeClr>
                </a:solidFill>
                <a:latin typeface="+mj-lt"/>
              </a:rPr>
              <a:t>YCA</a:t>
            </a:r>
            <a:r>
              <a:rPr lang="en-US" sz="1050" dirty="0">
                <a:solidFill>
                  <a:schemeClr val="tx2"/>
                </a:solidFill>
                <a:latin typeface="+mj-lt"/>
              </a:rPr>
              <a:t> and </a:t>
            </a:r>
            <a:r>
              <a:rPr lang="en-US" sz="1050" b="1" dirty="0">
                <a:solidFill>
                  <a:schemeClr val="accent4">
                    <a:lumMod val="60000"/>
                    <a:lumOff val="40000"/>
                  </a:schemeClr>
                </a:solidFill>
                <a:latin typeface="+mj-lt"/>
              </a:rPr>
              <a:t>_CA </a:t>
            </a:r>
            <a:r>
              <a:rPr lang="en-US" sz="1050" dirty="0">
                <a:solidFill>
                  <a:schemeClr val="tx2"/>
                </a:solidFill>
                <a:latin typeface="+mj-lt"/>
              </a:rPr>
              <a:t>fares.</a:t>
            </a:r>
          </a:p>
        </p:txBody>
      </p:sp>
    </p:spTree>
    <p:extLst>
      <p:ext uri="{BB962C8B-B14F-4D97-AF65-F5344CB8AC3E}">
        <p14:creationId xmlns:p14="http://schemas.microsoft.com/office/powerpoint/2010/main" val="1970549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4D724-9D81-418F-A118-1A0957DA543F}"/>
              </a:ext>
            </a:extLst>
          </p:cNvPr>
          <p:cNvSpPr>
            <a:spLocks noGrp="1"/>
          </p:cNvSpPr>
          <p:nvPr>
            <p:ph type="title"/>
          </p:nvPr>
        </p:nvSpPr>
        <p:spPr/>
        <p:txBody>
          <a:bodyPr/>
          <a:lstStyle/>
          <a:p>
            <a:r>
              <a:rPr lang="en-US" dirty="0"/>
              <a:t>City Pair Search Tool (cont.)</a:t>
            </a:r>
          </a:p>
        </p:txBody>
      </p:sp>
      <p:sp>
        <p:nvSpPr>
          <p:cNvPr id="3" name="Slide Number Placeholder 2">
            <a:extLst>
              <a:ext uri="{FF2B5EF4-FFF2-40B4-BE49-F238E27FC236}">
                <a16:creationId xmlns:a16="http://schemas.microsoft.com/office/drawing/2014/main" id="{150D93BF-3CA3-4264-98E5-21975013B0F9}"/>
              </a:ext>
            </a:extLst>
          </p:cNvPr>
          <p:cNvSpPr>
            <a:spLocks noGrp="1"/>
          </p:cNvSpPr>
          <p:nvPr>
            <p:ph type="sldNum" sz="quarter" idx="4"/>
          </p:nvPr>
        </p:nvSpPr>
        <p:spPr/>
        <p:txBody>
          <a:bodyPr/>
          <a:lstStyle/>
          <a:p>
            <a:fld id="{4C6B7127-9F77-471E-BA61-1540CB2C57B2}" type="slidenum">
              <a:rPr lang="en-US" smtClean="0"/>
              <a:pPr/>
              <a:t>12</a:t>
            </a:fld>
            <a:endParaRPr lang="en-US" dirty="0"/>
          </a:p>
        </p:txBody>
      </p:sp>
      <p:sp>
        <p:nvSpPr>
          <p:cNvPr id="6" name="TextBox 5">
            <a:extLst>
              <a:ext uri="{FF2B5EF4-FFF2-40B4-BE49-F238E27FC236}">
                <a16:creationId xmlns:a16="http://schemas.microsoft.com/office/drawing/2014/main" id="{5FC450D9-3695-40F1-B37D-ED31CC6C0833}"/>
              </a:ext>
            </a:extLst>
          </p:cNvPr>
          <p:cNvSpPr txBox="1"/>
          <p:nvPr/>
        </p:nvSpPr>
        <p:spPr>
          <a:xfrm>
            <a:off x="3104396" y="3670237"/>
            <a:ext cx="3052583" cy="1371600"/>
          </a:xfrm>
          <a:prstGeom prst="rect">
            <a:avLst/>
          </a:prstGeom>
          <a:solidFill>
            <a:schemeClr val="bg1"/>
          </a:solidFill>
          <a:ln>
            <a:solidFill>
              <a:schemeClr val="tx1"/>
            </a:solidFill>
          </a:ln>
        </p:spPr>
        <p:txBody>
          <a:bodyPr wrap="square" rtlCol="0" anchor="ctr">
            <a:normAutofit/>
          </a:bodyPr>
          <a:lstStyle/>
          <a:p>
            <a:r>
              <a:rPr lang="en-US" sz="1050" dirty="0">
                <a:solidFill>
                  <a:schemeClr val="tx2"/>
                </a:solidFill>
                <a:latin typeface="+mj-lt"/>
              </a:rPr>
              <a:t>Travelers can quickly see the Airline, </a:t>
            </a:r>
            <a:r>
              <a:rPr lang="en-US" sz="1050" b="1" dirty="0">
                <a:solidFill>
                  <a:schemeClr val="accent6">
                    <a:lumMod val="75000"/>
                  </a:schemeClr>
                </a:solidFill>
                <a:latin typeface="+mj-lt"/>
              </a:rPr>
              <a:t>YCA</a:t>
            </a:r>
            <a:r>
              <a:rPr lang="en-US" sz="1050" dirty="0">
                <a:solidFill>
                  <a:schemeClr val="tx2"/>
                </a:solidFill>
                <a:latin typeface="+mj-lt"/>
              </a:rPr>
              <a:t> fare cost, and </a:t>
            </a:r>
            <a:r>
              <a:rPr lang="en-US" sz="1050" b="1" dirty="0">
                <a:solidFill>
                  <a:schemeClr val="accent4">
                    <a:lumMod val="60000"/>
                    <a:lumOff val="40000"/>
                  </a:schemeClr>
                </a:solidFill>
                <a:latin typeface="+mj-lt"/>
              </a:rPr>
              <a:t>_CA </a:t>
            </a:r>
            <a:r>
              <a:rPr lang="en-US" sz="1050" dirty="0">
                <a:solidFill>
                  <a:schemeClr val="tx2"/>
                </a:solidFill>
                <a:latin typeface="+mj-lt"/>
              </a:rPr>
              <a:t>fare cost.</a:t>
            </a:r>
          </a:p>
          <a:p>
            <a:endParaRPr lang="en-US" sz="1050" dirty="0">
              <a:solidFill>
                <a:schemeClr val="tx2"/>
              </a:solidFill>
              <a:latin typeface="+mj-lt"/>
            </a:endParaRPr>
          </a:p>
          <a:p>
            <a:r>
              <a:rPr lang="en-US" sz="1050" dirty="0">
                <a:solidFill>
                  <a:schemeClr val="tx2"/>
                </a:solidFill>
                <a:latin typeface="+mj-lt"/>
              </a:rPr>
              <a:t>Keep in mind that this price does not include taxes and fees which the traveler is entitled to if the </a:t>
            </a:r>
            <a:r>
              <a:rPr lang="en-US" sz="1050" b="1" dirty="0">
                <a:solidFill>
                  <a:schemeClr val="accent6">
                    <a:lumMod val="75000"/>
                  </a:schemeClr>
                </a:solidFill>
                <a:latin typeface="+mj-lt"/>
              </a:rPr>
              <a:t>YCA</a:t>
            </a:r>
            <a:r>
              <a:rPr lang="en-US" sz="1050" dirty="0">
                <a:solidFill>
                  <a:schemeClr val="tx2"/>
                </a:solidFill>
                <a:latin typeface="+mj-lt"/>
              </a:rPr>
              <a:t> fare is being used for cost comparison purposes (Constructed Travel).</a:t>
            </a:r>
          </a:p>
        </p:txBody>
      </p:sp>
      <p:pic>
        <p:nvPicPr>
          <p:cNvPr id="9" name="Content Placeholder 8">
            <a:extLst>
              <a:ext uri="{FF2B5EF4-FFF2-40B4-BE49-F238E27FC236}">
                <a16:creationId xmlns:a16="http://schemas.microsoft.com/office/drawing/2014/main" id="{0EEFA152-9437-4933-8AE7-842744A2066B}"/>
              </a:ext>
            </a:extLst>
          </p:cNvPr>
          <p:cNvPicPr>
            <a:picLocks noGrp="1" noChangeAspect="1"/>
          </p:cNvPicPr>
          <p:nvPr>
            <p:ph sz="quarter" idx="10"/>
          </p:nvPr>
        </p:nvPicPr>
        <p:blipFill>
          <a:blip r:embed="rId2"/>
          <a:srcRect/>
          <a:stretch/>
        </p:blipFill>
        <p:spPr>
          <a:xfrm>
            <a:off x="1404498" y="865602"/>
            <a:ext cx="6452380" cy="2804635"/>
          </a:xfrm>
        </p:spPr>
      </p:pic>
    </p:spTree>
    <p:extLst>
      <p:ext uri="{BB962C8B-B14F-4D97-AF65-F5344CB8AC3E}">
        <p14:creationId xmlns:p14="http://schemas.microsoft.com/office/powerpoint/2010/main" val="1361666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6E63CFAC-944D-4BFF-83DE-10627F471E33}"/>
              </a:ext>
            </a:extLst>
          </p:cNvPr>
          <p:cNvPicPr>
            <a:picLocks noGrp="1" noChangeAspect="1"/>
          </p:cNvPicPr>
          <p:nvPr>
            <p:ph sz="quarter" idx="10"/>
          </p:nvPr>
        </p:nvPicPr>
        <p:blipFill>
          <a:blip r:embed="rId2"/>
          <a:srcRect/>
          <a:stretch/>
        </p:blipFill>
        <p:spPr>
          <a:xfrm>
            <a:off x="511694" y="936803"/>
            <a:ext cx="8238088" cy="3833457"/>
          </a:xfrm>
        </p:spPr>
      </p:pic>
      <p:sp>
        <p:nvSpPr>
          <p:cNvPr id="2" name="Title 1">
            <a:extLst>
              <a:ext uri="{FF2B5EF4-FFF2-40B4-BE49-F238E27FC236}">
                <a16:creationId xmlns:a16="http://schemas.microsoft.com/office/drawing/2014/main" id="{44E9CD47-29B1-4313-9726-B699A332ABD6}"/>
              </a:ext>
            </a:extLst>
          </p:cNvPr>
          <p:cNvSpPr>
            <a:spLocks noGrp="1"/>
          </p:cNvSpPr>
          <p:nvPr>
            <p:ph type="title"/>
          </p:nvPr>
        </p:nvSpPr>
        <p:spPr/>
        <p:txBody>
          <a:bodyPr/>
          <a:lstStyle/>
          <a:p>
            <a:r>
              <a:rPr lang="en-US" dirty="0"/>
              <a:t>City Pair Search Tool (cont.)</a:t>
            </a:r>
          </a:p>
        </p:txBody>
      </p:sp>
      <p:sp>
        <p:nvSpPr>
          <p:cNvPr id="3" name="Slide Number Placeholder 2">
            <a:extLst>
              <a:ext uri="{FF2B5EF4-FFF2-40B4-BE49-F238E27FC236}">
                <a16:creationId xmlns:a16="http://schemas.microsoft.com/office/drawing/2014/main" id="{1C8D8590-D2F2-455A-A1E6-C0E151BA9890}"/>
              </a:ext>
            </a:extLst>
          </p:cNvPr>
          <p:cNvSpPr>
            <a:spLocks noGrp="1"/>
          </p:cNvSpPr>
          <p:nvPr>
            <p:ph type="sldNum" sz="quarter" idx="4"/>
          </p:nvPr>
        </p:nvSpPr>
        <p:spPr/>
        <p:txBody>
          <a:bodyPr/>
          <a:lstStyle/>
          <a:p>
            <a:fld id="{4C6B7127-9F77-471E-BA61-1540CB2C57B2}" type="slidenum">
              <a:rPr lang="en-US" smtClean="0"/>
              <a:pPr/>
              <a:t>13</a:t>
            </a:fld>
            <a:endParaRPr lang="en-US" dirty="0"/>
          </a:p>
        </p:txBody>
      </p:sp>
      <p:sp>
        <p:nvSpPr>
          <p:cNvPr id="12" name="TextBox 11">
            <a:extLst>
              <a:ext uri="{FF2B5EF4-FFF2-40B4-BE49-F238E27FC236}">
                <a16:creationId xmlns:a16="http://schemas.microsoft.com/office/drawing/2014/main" id="{0AB36D93-9303-4689-83D5-7D8F56E6EC2B}"/>
              </a:ext>
            </a:extLst>
          </p:cNvPr>
          <p:cNvSpPr txBox="1"/>
          <p:nvPr/>
        </p:nvSpPr>
        <p:spPr>
          <a:xfrm>
            <a:off x="5697199" y="630184"/>
            <a:ext cx="3052583" cy="1371600"/>
          </a:xfrm>
          <a:prstGeom prst="rect">
            <a:avLst/>
          </a:prstGeom>
          <a:solidFill>
            <a:schemeClr val="bg1"/>
          </a:solidFill>
          <a:ln>
            <a:solidFill>
              <a:schemeClr val="tx1"/>
            </a:solidFill>
          </a:ln>
        </p:spPr>
        <p:txBody>
          <a:bodyPr wrap="square" rtlCol="0" anchor="ctr">
            <a:normAutofit fontScale="92500" lnSpcReduction="10000"/>
          </a:bodyPr>
          <a:lstStyle/>
          <a:p>
            <a:r>
              <a:rPr lang="en-US" sz="1050" dirty="0">
                <a:solidFill>
                  <a:schemeClr val="tx2"/>
                </a:solidFill>
                <a:latin typeface="+mj-lt"/>
              </a:rPr>
              <a:t>For locations with multiple airports, the search tool is an excellent way to determine the most cost-effective way a traveler should book their trip.</a:t>
            </a:r>
          </a:p>
          <a:p>
            <a:endParaRPr lang="en-US" sz="1050" dirty="0">
              <a:solidFill>
                <a:schemeClr val="tx2"/>
              </a:solidFill>
              <a:latin typeface="+mj-lt"/>
            </a:endParaRPr>
          </a:p>
          <a:p>
            <a:r>
              <a:rPr lang="en-US" sz="1050" dirty="0">
                <a:solidFill>
                  <a:schemeClr val="tx2"/>
                </a:solidFill>
                <a:latin typeface="+mj-lt"/>
              </a:rPr>
              <a:t>In this example the traveler will be going from the DC to New York.</a:t>
            </a:r>
          </a:p>
          <a:p>
            <a:endParaRPr lang="en-US" sz="1050" dirty="0">
              <a:solidFill>
                <a:schemeClr val="tx2"/>
              </a:solidFill>
              <a:latin typeface="+mj-lt"/>
            </a:endParaRPr>
          </a:p>
          <a:p>
            <a:r>
              <a:rPr lang="en-US" sz="1050" dirty="0">
                <a:solidFill>
                  <a:schemeClr val="tx2"/>
                </a:solidFill>
                <a:latin typeface="+mj-lt"/>
              </a:rPr>
              <a:t>Flying from IAD to LGA costs $482, while flying out of DCA costs only $60.</a:t>
            </a:r>
          </a:p>
        </p:txBody>
      </p:sp>
      <p:sp>
        <p:nvSpPr>
          <p:cNvPr id="13" name="Rectangle 12">
            <a:extLst>
              <a:ext uri="{FF2B5EF4-FFF2-40B4-BE49-F238E27FC236}">
                <a16:creationId xmlns:a16="http://schemas.microsoft.com/office/drawing/2014/main" id="{6BC15B5C-ABAB-45FC-819F-B77B3262C1A0}"/>
              </a:ext>
            </a:extLst>
          </p:cNvPr>
          <p:cNvSpPr/>
          <p:nvPr/>
        </p:nvSpPr>
        <p:spPr>
          <a:xfrm>
            <a:off x="1105468" y="3066764"/>
            <a:ext cx="5342187" cy="4231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Tree>
    <p:extLst>
      <p:ext uri="{BB962C8B-B14F-4D97-AF65-F5344CB8AC3E}">
        <p14:creationId xmlns:p14="http://schemas.microsoft.com/office/powerpoint/2010/main" val="1103654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53556-A29C-4C40-9721-863DA8F0A15C}"/>
              </a:ext>
            </a:extLst>
          </p:cNvPr>
          <p:cNvSpPr>
            <a:spLocks noGrp="1"/>
          </p:cNvSpPr>
          <p:nvPr>
            <p:ph type="title"/>
          </p:nvPr>
        </p:nvSpPr>
        <p:spPr/>
        <p:txBody>
          <a:bodyPr/>
          <a:lstStyle/>
          <a:p>
            <a:r>
              <a:rPr lang="en-US" dirty="0"/>
              <a:t>GSA City Pair Fares in DTS</a:t>
            </a:r>
          </a:p>
        </p:txBody>
      </p:sp>
      <p:sp>
        <p:nvSpPr>
          <p:cNvPr id="3" name="Slide Number Placeholder 2">
            <a:extLst>
              <a:ext uri="{FF2B5EF4-FFF2-40B4-BE49-F238E27FC236}">
                <a16:creationId xmlns:a16="http://schemas.microsoft.com/office/drawing/2014/main" id="{724F7546-18E4-4ECA-AD2B-22CE8E5DB5ED}"/>
              </a:ext>
            </a:extLst>
          </p:cNvPr>
          <p:cNvSpPr>
            <a:spLocks noGrp="1"/>
          </p:cNvSpPr>
          <p:nvPr>
            <p:ph type="sldNum" sz="quarter" idx="4"/>
          </p:nvPr>
        </p:nvSpPr>
        <p:spPr/>
        <p:txBody>
          <a:bodyPr/>
          <a:lstStyle/>
          <a:p>
            <a:fld id="{4C6B7127-9F77-471E-BA61-1540CB2C57B2}" type="slidenum">
              <a:rPr lang="en-US" smtClean="0"/>
              <a:pPr/>
              <a:t>14</a:t>
            </a:fld>
            <a:endParaRPr lang="en-US" dirty="0"/>
          </a:p>
        </p:txBody>
      </p:sp>
      <p:pic>
        <p:nvPicPr>
          <p:cNvPr id="5" name="Content Placeholder 4">
            <a:extLst>
              <a:ext uri="{FF2B5EF4-FFF2-40B4-BE49-F238E27FC236}">
                <a16:creationId xmlns:a16="http://schemas.microsoft.com/office/drawing/2014/main" id="{37737D55-684E-4BF7-A407-2EB92762CD20}"/>
              </a:ext>
            </a:extLst>
          </p:cNvPr>
          <p:cNvPicPr>
            <a:picLocks noGrp="1" noChangeAspect="1"/>
          </p:cNvPicPr>
          <p:nvPr>
            <p:ph sz="quarter" idx="10"/>
          </p:nvPr>
        </p:nvPicPr>
        <p:blipFill>
          <a:blip r:embed="rId2"/>
          <a:srcRect/>
          <a:stretch/>
        </p:blipFill>
        <p:spPr>
          <a:xfrm>
            <a:off x="3462443" y="877888"/>
            <a:ext cx="5561764" cy="3951287"/>
          </a:xfrm>
          <a:prstGeom prst="rect">
            <a:avLst/>
          </a:prstGeom>
        </p:spPr>
      </p:pic>
      <p:sp>
        <p:nvSpPr>
          <p:cNvPr id="6" name="TextBox 5">
            <a:extLst>
              <a:ext uri="{FF2B5EF4-FFF2-40B4-BE49-F238E27FC236}">
                <a16:creationId xmlns:a16="http://schemas.microsoft.com/office/drawing/2014/main" id="{2D2C6450-31AA-4385-A13F-E0965116BC1D}"/>
              </a:ext>
            </a:extLst>
          </p:cNvPr>
          <p:cNvSpPr txBox="1"/>
          <p:nvPr/>
        </p:nvSpPr>
        <p:spPr>
          <a:xfrm>
            <a:off x="455303" y="1621612"/>
            <a:ext cx="2616967" cy="2463838"/>
          </a:xfrm>
          <a:prstGeom prst="rect">
            <a:avLst/>
          </a:prstGeom>
          <a:solidFill>
            <a:schemeClr val="bg1"/>
          </a:solidFill>
          <a:ln>
            <a:solidFill>
              <a:schemeClr val="tx1"/>
            </a:solidFill>
          </a:ln>
        </p:spPr>
        <p:txBody>
          <a:bodyPr wrap="square" rtlCol="0" anchor="ctr">
            <a:normAutofit lnSpcReduction="10000"/>
          </a:bodyPr>
          <a:lstStyle/>
          <a:p>
            <a:r>
              <a:rPr lang="en-US" sz="1050" dirty="0">
                <a:solidFill>
                  <a:schemeClr val="tx2"/>
                </a:solidFill>
                <a:latin typeface="+mj-lt"/>
              </a:rPr>
              <a:t>When looking for flights in DTS, if available, the GSA City Pair Fares will always be listed before other options.</a:t>
            </a:r>
          </a:p>
          <a:p>
            <a:endParaRPr lang="en-US" sz="1050" dirty="0">
              <a:solidFill>
                <a:schemeClr val="tx2"/>
              </a:solidFill>
              <a:latin typeface="+mj-lt"/>
            </a:endParaRPr>
          </a:p>
          <a:p>
            <a:r>
              <a:rPr lang="en-US" sz="1050" b="1" dirty="0">
                <a:solidFill>
                  <a:schemeClr val="accent4">
                    <a:lumMod val="60000"/>
                    <a:lumOff val="40000"/>
                  </a:schemeClr>
                </a:solidFill>
                <a:latin typeface="+mj-lt"/>
              </a:rPr>
              <a:t>_CA </a:t>
            </a:r>
            <a:r>
              <a:rPr lang="en-US" sz="1050" dirty="0">
                <a:solidFill>
                  <a:schemeClr val="tx2"/>
                </a:solidFill>
                <a:latin typeface="+mj-lt"/>
              </a:rPr>
              <a:t>fares appear in DTS as “GSA Contract Rate w/ Limited Availability”.</a:t>
            </a:r>
          </a:p>
          <a:p>
            <a:endParaRPr lang="en-US" sz="1050" dirty="0">
              <a:solidFill>
                <a:schemeClr val="tx2"/>
              </a:solidFill>
              <a:latin typeface="+mj-lt"/>
            </a:endParaRPr>
          </a:p>
          <a:p>
            <a:r>
              <a:rPr lang="en-US" sz="1050" b="1" dirty="0">
                <a:solidFill>
                  <a:schemeClr val="accent6">
                    <a:lumMod val="75000"/>
                  </a:schemeClr>
                </a:solidFill>
                <a:latin typeface="+mj-lt"/>
              </a:rPr>
              <a:t>YCA</a:t>
            </a:r>
            <a:r>
              <a:rPr lang="en-US" sz="1050" dirty="0">
                <a:solidFill>
                  <a:schemeClr val="tx2"/>
                </a:solidFill>
                <a:latin typeface="+mj-lt"/>
              </a:rPr>
              <a:t> fares appear as “GSA Contract Rate”. </a:t>
            </a:r>
          </a:p>
          <a:p>
            <a:endParaRPr lang="en-US" sz="1050" dirty="0">
              <a:solidFill>
                <a:schemeClr val="tx2"/>
              </a:solidFill>
              <a:latin typeface="+mj-lt"/>
            </a:endParaRPr>
          </a:p>
          <a:p>
            <a:r>
              <a:rPr lang="en-US" sz="1050" dirty="0">
                <a:solidFill>
                  <a:schemeClr val="tx2"/>
                </a:solidFill>
                <a:latin typeface="+mj-lt"/>
              </a:rPr>
              <a:t>DTS will display </a:t>
            </a:r>
            <a:r>
              <a:rPr lang="en-US" sz="1050" b="1" dirty="0">
                <a:solidFill>
                  <a:schemeClr val="accent4">
                    <a:lumMod val="60000"/>
                    <a:lumOff val="40000"/>
                  </a:schemeClr>
                </a:solidFill>
                <a:latin typeface="+mj-lt"/>
              </a:rPr>
              <a:t>_CA </a:t>
            </a:r>
            <a:r>
              <a:rPr lang="en-US" sz="1050" dirty="0">
                <a:solidFill>
                  <a:schemeClr val="tx2"/>
                </a:solidFill>
                <a:latin typeface="+mj-lt"/>
              </a:rPr>
              <a:t>fares first before </a:t>
            </a:r>
            <a:r>
              <a:rPr lang="en-US" sz="1050" b="1" dirty="0">
                <a:solidFill>
                  <a:schemeClr val="accent6">
                    <a:lumMod val="75000"/>
                  </a:schemeClr>
                </a:solidFill>
                <a:latin typeface="+mj-lt"/>
              </a:rPr>
              <a:t>YCA</a:t>
            </a:r>
            <a:r>
              <a:rPr lang="en-US" sz="1050" dirty="0">
                <a:solidFill>
                  <a:schemeClr val="tx2"/>
                </a:solidFill>
                <a:latin typeface="+mj-lt"/>
              </a:rPr>
              <a:t>.</a:t>
            </a:r>
          </a:p>
          <a:p>
            <a:endParaRPr lang="en-US" sz="1050" dirty="0">
              <a:solidFill>
                <a:schemeClr val="tx2"/>
              </a:solidFill>
              <a:latin typeface="+mj-lt"/>
            </a:endParaRPr>
          </a:p>
          <a:p>
            <a:r>
              <a:rPr lang="en-US" sz="1050" dirty="0">
                <a:solidFill>
                  <a:schemeClr val="tx2"/>
                </a:solidFill>
                <a:latin typeface="+mj-lt"/>
              </a:rPr>
              <a:t>A </a:t>
            </a:r>
            <a:r>
              <a:rPr lang="en-US" sz="1050" b="1" dirty="0">
                <a:solidFill>
                  <a:schemeClr val="accent4">
                    <a:lumMod val="60000"/>
                    <a:lumOff val="40000"/>
                  </a:schemeClr>
                </a:solidFill>
                <a:latin typeface="+mj-lt"/>
              </a:rPr>
              <a:t>_CA </a:t>
            </a:r>
            <a:r>
              <a:rPr lang="en-US" sz="1050" dirty="0">
                <a:solidFill>
                  <a:schemeClr val="tx2"/>
                </a:solidFill>
                <a:latin typeface="+mj-lt"/>
              </a:rPr>
              <a:t>airfare should be used when available.</a:t>
            </a:r>
          </a:p>
        </p:txBody>
      </p:sp>
    </p:spTree>
    <p:extLst>
      <p:ext uri="{BB962C8B-B14F-4D97-AF65-F5344CB8AC3E}">
        <p14:creationId xmlns:p14="http://schemas.microsoft.com/office/powerpoint/2010/main" val="749182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53556-A29C-4C40-9721-863DA8F0A15C}"/>
              </a:ext>
            </a:extLst>
          </p:cNvPr>
          <p:cNvSpPr>
            <a:spLocks noGrp="1"/>
          </p:cNvSpPr>
          <p:nvPr>
            <p:ph type="title"/>
          </p:nvPr>
        </p:nvSpPr>
        <p:spPr/>
        <p:txBody>
          <a:bodyPr/>
          <a:lstStyle/>
          <a:p>
            <a:r>
              <a:rPr lang="en-US" dirty="0"/>
              <a:t>GSA City Pair Fares in DTS</a:t>
            </a:r>
          </a:p>
        </p:txBody>
      </p:sp>
      <p:sp>
        <p:nvSpPr>
          <p:cNvPr id="3" name="Slide Number Placeholder 2">
            <a:extLst>
              <a:ext uri="{FF2B5EF4-FFF2-40B4-BE49-F238E27FC236}">
                <a16:creationId xmlns:a16="http://schemas.microsoft.com/office/drawing/2014/main" id="{724F7546-18E4-4ECA-AD2B-22CE8E5DB5ED}"/>
              </a:ext>
            </a:extLst>
          </p:cNvPr>
          <p:cNvSpPr>
            <a:spLocks noGrp="1"/>
          </p:cNvSpPr>
          <p:nvPr>
            <p:ph type="sldNum" sz="quarter" idx="4"/>
          </p:nvPr>
        </p:nvSpPr>
        <p:spPr/>
        <p:txBody>
          <a:bodyPr/>
          <a:lstStyle/>
          <a:p>
            <a:fld id="{4C6B7127-9F77-471E-BA61-1540CB2C57B2}" type="slidenum">
              <a:rPr lang="en-US" smtClean="0"/>
              <a:pPr/>
              <a:t>15</a:t>
            </a:fld>
            <a:endParaRPr lang="en-US" dirty="0"/>
          </a:p>
        </p:txBody>
      </p:sp>
      <p:pic>
        <p:nvPicPr>
          <p:cNvPr id="5" name="Content Placeholder 4">
            <a:extLst>
              <a:ext uri="{FF2B5EF4-FFF2-40B4-BE49-F238E27FC236}">
                <a16:creationId xmlns:a16="http://schemas.microsoft.com/office/drawing/2014/main" id="{37737D55-684E-4BF7-A407-2EB92762CD20}"/>
              </a:ext>
            </a:extLst>
          </p:cNvPr>
          <p:cNvPicPr>
            <a:picLocks noGrp="1" noChangeAspect="1"/>
          </p:cNvPicPr>
          <p:nvPr>
            <p:ph sz="quarter" idx="10"/>
          </p:nvPr>
        </p:nvPicPr>
        <p:blipFill>
          <a:blip r:embed="rId2"/>
          <a:srcRect/>
          <a:stretch/>
        </p:blipFill>
        <p:spPr>
          <a:xfrm>
            <a:off x="3462443" y="877888"/>
            <a:ext cx="5561764" cy="3951287"/>
          </a:xfrm>
          <a:prstGeom prst="rect">
            <a:avLst/>
          </a:prstGeom>
        </p:spPr>
      </p:pic>
      <p:sp>
        <p:nvSpPr>
          <p:cNvPr id="6" name="TextBox 5">
            <a:extLst>
              <a:ext uri="{FF2B5EF4-FFF2-40B4-BE49-F238E27FC236}">
                <a16:creationId xmlns:a16="http://schemas.microsoft.com/office/drawing/2014/main" id="{2D2C6450-31AA-4385-A13F-E0965116BC1D}"/>
              </a:ext>
            </a:extLst>
          </p:cNvPr>
          <p:cNvSpPr txBox="1"/>
          <p:nvPr/>
        </p:nvSpPr>
        <p:spPr>
          <a:xfrm>
            <a:off x="455303" y="1621612"/>
            <a:ext cx="2616967" cy="2463838"/>
          </a:xfrm>
          <a:prstGeom prst="rect">
            <a:avLst/>
          </a:prstGeom>
          <a:solidFill>
            <a:schemeClr val="bg1"/>
          </a:solidFill>
          <a:ln>
            <a:solidFill>
              <a:schemeClr val="tx1"/>
            </a:solidFill>
          </a:ln>
        </p:spPr>
        <p:txBody>
          <a:bodyPr wrap="square" rtlCol="0" anchor="ctr">
            <a:normAutofit/>
          </a:bodyPr>
          <a:lstStyle/>
          <a:p>
            <a:r>
              <a:rPr lang="en-US" sz="1050" dirty="0">
                <a:solidFill>
                  <a:schemeClr val="tx2"/>
                </a:solidFill>
                <a:latin typeface="+mj-lt"/>
              </a:rPr>
              <a:t>In this example, the flight time for the </a:t>
            </a:r>
            <a:r>
              <a:rPr lang="en-US" sz="1050" b="1" dirty="0">
                <a:solidFill>
                  <a:schemeClr val="accent4">
                    <a:lumMod val="60000"/>
                    <a:lumOff val="40000"/>
                  </a:schemeClr>
                </a:solidFill>
                <a:latin typeface="+mj-lt"/>
              </a:rPr>
              <a:t>_CA</a:t>
            </a:r>
            <a:r>
              <a:rPr lang="en-US" sz="1050" dirty="0">
                <a:solidFill>
                  <a:schemeClr val="tx2"/>
                </a:solidFill>
                <a:latin typeface="+mj-lt"/>
              </a:rPr>
              <a:t> fare is almost doubled compared to the </a:t>
            </a:r>
            <a:r>
              <a:rPr lang="en-US" sz="1050" b="1" dirty="0">
                <a:solidFill>
                  <a:schemeClr val="accent6">
                    <a:lumMod val="75000"/>
                  </a:schemeClr>
                </a:solidFill>
                <a:latin typeface="+mj-lt"/>
              </a:rPr>
              <a:t>YCA</a:t>
            </a:r>
            <a:r>
              <a:rPr lang="en-US" sz="1050" dirty="0">
                <a:solidFill>
                  <a:schemeClr val="tx2"/>
                </a:solidFill>
                <a:latin typeface="+mj-lt"/>
              </a:rPr>
              <a:t>. </a:t>
            </a:r>
          </a:p>
          <a:p>
            <a:endParaRPr lang="en-US" sz="1050" dirty="0">
              <a:solidFill>
                <a:schemeClr val="tx2"/>
              </a:solidFill>
              <a:latin typeface="+mj-lt"/>
            </a:endParaRPr>
          </a:p>
          <a:p>
            <a:r>
              <a:rPr lang="en-US" sz="1050" dirty="0">
                <a:solidFill>
                  <a:schemeClr val="tx2"/>
                </a:solidFill>
                <a:latin typeface="+mj-lt"/>
              </a:rPr>
              <a:t>While the cost of the flight is cheaper, the traveler’s mission requirements may justify them choosing the </a:t>
            </a:r>
            <a:r>
              <a:rPr lang="en-US" sz="1050" b="1" dirty="0">
                <a:solidFill>
                  <a:schemeClr val="accent6">
                    <a:lumMod val="75000"/>
                  </a:schemeClr>
                </a:solidFill>
                <a:latin typeface="+mj-lt"/>
              </a:rPr>
              <a:t>YCA</a:t>
            </a:r>
            <a:r>
              <a:rPr lang="en-US" sz="1050" dirty="0">
                <a:solidFill>
                  <a:schemeClr val="tx2"/>
                </a:solidFill>
                <a:latin typeface="+mj-lt"/>
              </a:rPr>
              <a:t> instead.</a:t>
            </a:r>
          </a:p>
          <a:p>
            <a:endParaRPr lang="en-US" sz="1050" dirty="0">
              <a:solidFill>
                <a:schemeClr val="tx2"/>
              </a:solidFill>
              <a:latin typeface="+mj-lt"/>
            </a:endParaRPr>
          </a:p>
          <a:p>
            <a:r>
              <a:rPr lang="en-US" sz="1050" dirty="0">
                <a:solidFill>
                  <a:schemeClr val="tx2"/>
                </a:solidFill>
                <a:latin typeface="+mj-lt"/>
              </a:rPr>
              <a:t>If the traveler chooses either the </a:t>
            </a:r>
            <a:r>
              <a:rPr lang="en-US" sz="1050" b="1" dirty="0">
                <a:solidFill>
                  <a:schemeClr val="accent4">
                    <a:lumMod val="60000"/>
                    <a:lumOff val="40000"/>
                  </a:schemeClr>
                </a:solidFill>
                <a:latin typeface="+mj-lt"/>
              </a:rPr>
              <a:t>_CA</a:t>
            </a:r>
            <a:r>
              <a:rPr lang="en-US" sz="1050" dirty="0">
                <a:solidFill>
                  <a:schemeClr val="tx2"/>
                </a:solidFill>
                <a:latin typeface="+mj-lt"/>
              </a:rPr>
              <a:t> or </a:t>
            </a:r>
            <a:r>
              <a:rPr lang="en-US" sz="1050" b="1" dirty="0">
                <a:solidFill>
                  <a:schemeClr val="accent6">
                    <a:lumMod val="75000"/>
                  </a:schemeClr>
                </a:solidFill>
                <a:latin typeface="+mj-lt"/>
              </a:rPr>
              <a:t>YCA</a:t>
            </a:r>
            <a:r>
              <a:rPr lang="en-US" sz="1050" dirty="0">
                <a:solidFill>
                  <a:schemeClr val="tx2"/>
                </a:solidFill>
                <a:latin typeface="+mj-lt"/>
              </a:rPr>
              <a:t> fares, they will not receive a Pre-Audit flag.</a:t>
            </a:r>
          </a:p>
        </p:txBody>
      </p:sp>
    </p:spTree>
    <p:extLst>
      <p:ext uri="{BB962C8B-B14F-4D97-AF65-F5344CB8AC3E}">
        <p14:creationId xmlns:p14="http://schemas.microsoft.com/office/powerpoint/2010/main" val="2278648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53556-A29C-4C40-9721-863DA8F0A15C}"/>
              </a:ext>
            </a:extLst>
          </p:cNvPr>
          <p:cNvSpPr>
            <a:spLocks noGrp="1"/>
          </p:cNvSpPr>
          <p:nvPr>
            <p:ph type="title"/>
          </p:nvPr>
        </p:nvSpPr>
        <p:spPr/>
        <p:txBody>
          <a:bodyPr/>
          <a:lstStyle/>
          <a:p>
            <a:r>
              <a:rPr lang="en-US" dirty="0"/>
              <a:t>GSA City Pair Fares in DTS</a:t>
            </a:r>
          </a:p>
        </p:txBody>
      </p:sp>
      <p:sp>
        <p:nvSpPr>
          <p:cNvPr id="3" name="Slide Number Placeholder 2">
            <a:extLst>
              <a:ext uri="{FF2B5EF4-FFF2-40B4-BE49-F238E27FC236}">
                <a16:creationId xmlns:a16="http://schemas.microsoft.com/office/drawing/2014/main" id="{724F7546-18E4-4ECA-AD2B-22CE8E5DB5ED}"/>
              </a:ext>
            </a:extLst>
          </p:cNvPr>
          <p:cNvSpPr>
            <a:spLocks noGrp="1"/>
          </p:cNvSpPr>
          <p:nvPr>
            <p:ph type="sldNum" sz="quarter" idx="4"/>
          </p:nvPr>
        </p:nvSpPr>
        <p:spPr/>
        <p:txBody>
          <a:bodyPr/>
          <a:lstStyle/>
          <a:p>
            <a:fld id="{4C6B7127-9F77-471E-BA61-1540CB2C57B2}" type="slidenum">
              <a:rPr lang="en-US" smtClean="0"/>
              <a:pPr/>
              <a:t>16</a:t>
            </a:fld>
            <a:endParaRPr lang="en-US" dirty="0"/>
          </a:p>
        </p:txBody>
      </p:sp>
      <p:pic>
        <p:nvPicPr>
          <p:cNvPr id="5" name="Content Placeholder 4">
            <a:extLst>
              <a:ext uri="{FF2B5EF4-FFF2-40B4-BE49-F238E27FC236}">
                <a16:creationId xmlns:a16="http://schemas.microsoft.com/office/drawing/2014/main" id="{37737D55-684E-4BF7-A407-2EB92762CD20}"/>
              </a:ext>
            </a:extLst>
          </p:cNvPr>
          <p:cNvPicPr>
            <a:picLocks noGrp="1" noChangeAspect="1"/>
          </p:cNvPicPr>
          <p:nvPr>
            <p:ph sz="quarter" idx="10"/>
          </p:nvPr>
        </p:nvPicPr>
        <p:blipFill>
          <a:blip r:embed="rId2"/>
          <a:srcRect/>
          <a:stretch/>
        </p:blipFill>
        <p:spPr>
          <a:xfrm>
            <a:off x="3532667" y="877888"/>
            <a:ext cx="5421315" cy="3951287"/>
          </a:xfrm>
          <a:prstGeom prst="rect">
            <a:avLst/>
          </a:prstGeom>
        </p:spPr>
      </p:pic>
      <p:sp>
        <p:nvSpPr>
          <p:cNvPr id="6" name="TextBox 5">
            <a:extLst>
              <a:ext uri="{FF2B5EF4-FFF2-40B4-BE49-F238E27FC236}">
                <a16:creationId xmlns:a16="http://schemas.microsoft.com/office/drawing/2014/main" id="{2D2C6450-31AA-4385-A13F-E0965116BC1D}"/>
              </a:ext>
            </a:extLst>
          </p:cNvPr>
          <p:cNvSpPr txBox="1"/>
          <p:nvPr/>
        </p:nvSpPr>
        <p:spPr>
          <a:xfrm>
            <a:off x="455303" y="1621612"/>
            <a:ext cx="2616967" cy="2463838"/>
          </a:xfrm>
          <a:prstGeom prst="rect">
            <a:avLst/>
          </a:prstGeom>
          <a:solidFill>
            <a:schemeClr val="bg1"/>
          </a:solidFill>
          <a:ln>
            <a:solidFill>
              <a:schemeClr val="tx1"/>
            </a:solidFill>
          </a:ln>
        </p:spPr>
        <p:txBody>
          <a:bodyPr wrap="square" rtlCol="0" anchor="ctr">
            <a:normAutofit/>
          </a:bodyPr>
          <a:lstStyle/>
          <a:p>
            <a:r>
              <a:rPr lang="en-US" sz="1050" dirty="0">
                <a:solidFill>
                  <a:schemeClr val="tx2"/>
                </a:solidFill>
                <a:latin typeface="+mj-lt"/>
              </a:rPr>
              <a:t>In this example, the traveler is traveling from Chicago to San Antonio.</a:t>
            </a:r>
          </a:p>
          <a:p>
            <a:endParaRPr lang="en-US" sz="1050" dirty="0">
              <a:solidFill>
                <a:schemeClr val="tx2"/>
              </a:solidFill>
              <a:latin typeface="+mj-lt"/>
            </a:endParaRPr>
          </a:p>
          <a:p>
            <a:r>
              <a:rPr lang="en-US" sz="1050" dirty="0">
                <a:solidFill>
                  <a:schemeClr val="tx2"/>
                </a:solidFill>
                <a:latin typeface="+mj-lt"/>
              </a:rPr>
              <a:t>If the traveler wishes to have the non-stop flight that leaves at 9:20am, they must choose the </a:t>
            </a:r>
            <a:r>
              <a:rPr lang="en-US" sz="1050" b="1" dirty="0">
                <a:solidFill>
                  <a:schemeClr val="accent4">
                    <a:lumMod val="60000"/>
                    <a:lumOff val="40000"/>
                  </a:schemeClr>
                </a:solidFill>
                <a:latin typeface="+mj-lt"/>
              </a:rPr>
              <a:t>_CA</a:t>
            </a:r>
            <a:r>
              <a:rPr lang="en-US" sz="1050" dirty="0">
                <a:solidFill>
                  <a:schemeClr val="tx2"/>
                </a:solidFill>
                <a:latin typeface="+mj-lt"/>
              </a:rPr>
              <a:t> fare.</a:t>
            </a:r>
          </a:p>
          <a:p>
            <a:endParaRPr lang="en-US" sz="1050" dirty="0">
              <a:solidFill>
                <a:schemeClr val="tx2"/>
              </a:solidFill>
              <a:latin typeface="+mj-lt"/>
            </a:endParaRPr>
          </a:p>
          <a:p>
            <a:r>
              <a:rPr lang="en-US" sz="1050" dirty="0">
                <a:solidFill>
                  <a:schemeClr val="tx2"/>
                </a:solidFill>
                <a:latin typeface="+mj-lt"/>
              </a:rPr>
              <a:t>This fare will not display as a </a:t>
            </a:r>
            <a:r>
              <a:rPr lang="en-US" sz="1050" b="1" dirty="0">
                <a:solidFill>
                  <a:schemeClr val="accent6">
                    <a:lumMod val="75000"/>
                  </a:schemeClr>
                </a:solidFill>
                <a:latin typeface="+mj-lt"/>
              </a:rPr>
              <a:t>YCA</a:t>
            </a:r>
            <a:r>
              <a:rPr lang="en-US" sz="1050" dirty="0">
                <a:solidFill>
                  <a:schemeClr val="tx2"/>
                </a:solidFill>
                <a:latin typeface="+mj-lt"/>
              </a:rPr>
              <a:t> fare until all the </a:t>
            </a:r>
            <a:r>
              <a:rPr lang="en-US" sz="1050" b="1" dirty="0">
                <a:solidFill>
                  <a:schemeClr val="accent4">
                    <a:lumMod val="60000"/>
                    <a:lumOff val="40000"/>
                  </a:schemeClr>
                </a:solidFill>
                <a:latin typeface="+mj-lt"/>
              </a:rPr>
              <a:t>_CA</a:t>
            </a:r>
            <a:r>
              <a:rPr lang="en-US" sz="1050" dirty="0">
                <a:solidFill>
                  <a:schemeClr val="tx2"/>
                </a:solidFill>
                <a:latin typeface="+mj-lt"/>
              </a:rPr>
              <a:t> seats have been selected.</a:t>
            </a:r>
          </a:p>
          <a:p>
            <a:endParaRPr lang="en-US" sz="1050" dirty="0">
              <a:solidFill>
                <a:schemeClr val="tx2"/>
              </a:solidFill>
              <a:latin typeface="+mj-lt"/>
            </a:endParaRPr>
          </a:p>
          <a:p>
            <a:r>
              <a:rPr lang="en-US" sz="1050" dirty="0">
                <a:solidFill>
                  <a:schemeClr val="tx2"/>
                </a:solidFill>
                <a:latin typeface="+mj-lt"/>
              </a:rPr>
              <a:t>This is one way that DTS will force your travelers to book </a:t>
            </a:r>
            <a:r>
              <a:rPr lang="en-US" sz="1050" b="1" dirty="0">
                <a:solidFill>
                  <a:schemeClr val="accent4">
                    <a:lumMod val="60000"/>
                    <a:lumOff val="40000"/>
                  </a:schemeClr>
                </a:solidFill>
                <a:latin typeface="+mj-lt"/>
              </a:rPr>
              <a:t>_CA</a:t>
            </a:r>
            <a:r>
              <a:rPr lang="en-US" sz="1050" dirty="0">
                <a:solidFill>
                  <a:schemeClr val="tx2"/>
                </a:solidFill>
                <a:latin typeface="+mj-lt"/>
              </a:rPr>
              <a:t> over </a:t>
            </a:r>
            <a:r>
              <a:rPr lang="en-US" sz="1050" b="1" dirty="0">
                <a:solidFill>
                  <a:schemeClr val="accent6">
                    <a:lumMod val="75000"/>
                  </a:schemeClr>
                </a:solidFill>
                <a:latin typeface="+mj-lt"/>
              </a:rPr>
              <a:t>YCA</a:t>
            </a:r>
            <a:r>
              <a:rPr lang="en-US" sz="1050" dirty="0">
                <a:solidFill>
                  <a:schemeClr val="tx2"/>
                </a:solidFill>
                <a:latin typeface="+mj-lt"/>
              </a:rPr>
              <a:t> fares.</a:t>
            </a:r>
          </a:p>
        </p:txBody>
      </p:sp>
    </p:spTree>
    <p:extLst>
      <p:ext uri="{BB962C8B-B14F-4D97-AF65-F5344CB8AC3E}">
        <p14:creationId xmlns:p14="http://schemas.microsoft.com/office/powerpoint/2010/main" val="1563452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F6682-0222-4830-ADC6-591610E41FF4}"/>
              </a:ext>
            </a:extLst>
          </p:cNvPr>
          <p:cNvSpPr>
            <a:spLocks noGrp="1"/>
          </p:cNvSpPr>
          <p:nvPr>
            <p:ph type="title"/>
          </p:nvPr>
        </p:nvSpPr>
        <p:spPr/>
        <p:txBody>
          <a:bodyPr/>
          <a:lstStyle/>
          <a:p>
            <a:r>
              <a:rPr lang="en-US" dirty="0"/>
              <a:t>Other Government Rate Fares</a:t>
            </a:r>
          </a:p>
        </p:txBody>
      </p:sp>
      <p:sp>
        <p:nvSpPr>
          <p:cNvPr id="4" name="Slide Number Placeholder 3">
            <a:extLst>
              <a:ext uri="{FF2B5EF4-FFF2-40B4-BE49-F238E27FC236}">
                <a16:creationId xmlns:a16="http://schemas.microsoft.com/office/drawing/2014/main" id="{8A2B2E8B-11BD-4E1A-9AFF-8893D7953A08}"/>
              </a:ext>
            </a:extLst>
          </p:cNvPr>
          <p:cNvSpPr>
            <a:spLocks noGrp="1"/>
          </p:cNvSpPr>
          <p:nvPr>
            <p:ph type="sldNum" sz="quarter" idx="4"/>
          </p:nvPr>
        </p:nvSpPr>
        <p:spPr/>
        <p:txBody>
          <a:bodyPr/>
          <a:lstStyle/>
          <a:p>
            <a:pPr>
              <a:defRPr/>
            </a:pPr>
            <a:fld id="{7D187A4C-A87B-41AC-8A01-0B3AA42528A5}" type="slidenum">
              <a:rPr lang="en-US" smtClean="0"/>
              <a:pPr>
                <a:defRPr/>
              </a:pPr>
              <a:t>17</a:t>
            </a:fld>
            <a:endParaRPr lang="en-US"/>
          </a:p>
        </p:txBody>
      </p:sp>
      <p:sp>
        <p:nvSpPr>
          <p:cNvPr id="3" name="Content Placeholder 2">
            <a:extLst>
              <a:ext uri="{FF2B5EF4-FFF2-40B4-BE49-F238E27FC236}">
                <a16:creationId xmlns:a16="http://schemas.microsoft.com/office/drawing/2014/main" id="{92B12B41-03F6-4C3C-9D51-CAD2F7CD53DA}"/>
              </a:ext>
            </a:extLst>
          </p:cNvPr>
          <p:cNvSpPr>
            <a:spLocks noGrp="1"/>
          </p:cNvSpPr>
          <p:nvPr>
            <p:ph sz="quarter" idx="10"/>
          </p:nvPr>
        </p:nvSpPr>
        <p:spPr/>
        <p:txBody>
          <a:bodyPr>
            <a:normAutofit/>
          </a:bodyPr>
          <a:lstStyle/>
          <a:p>
            <a:r>
              <a:rPr lang="en-US" dirty="0"/>
              <a:t>Other Gov’t Rate fares are competitive fares with many (but not all) of same benefits of GSA fares at around the same cost.</a:t>
            </a:r>
          </a:p>
          <a:p>
            <a:endParaRPr lang="en-US" dirty="0"/>
          </a:p>
          <a:p>
            <a:r>
              <a:rPr lang="en-US" dirty="0"/>
              <a:t>Some differences with Other Gov’t Rate compared to GSA Fares:</a:t>
            </a:r>
          </a:p>
          <a:p>
            <a:pPr lvl="1"/>
            <a:r>
              <a:rPr lang="en-US" dirty="0"/>
              <a:t>The fare is not guaranteed until ticketing</a:t>
            </a:r>
          </a:p>
          <a:p>
            <a:pPr lvl="1"/>
            <a:r>
              <a:rPr lang="en-US" dirty="0"/>
              <a:t>The airline can cancel earlier for lack of ticketing</a:t>
            </a:r>
          </a:p>
          <a:p>
            <a:pPr lvl="1"/>
            <a:r>
              <a:rPr lang="en-US" dirty="0"/>
              <a:t>Last seat availability is not applicable</a:t>
            </a:r>
          </a:p>
          <a:p>
            <a:endParaRPr lang="en-US" dirty="0"/>
          </a:p>
          <a:p>
            <a:r>
              <a:rPr lang="en-US" dirty="0"/>
              <a:t>These fares are offered in City Pair Markets by other airlines that do not have the City Pair Contract.</a:t>
            </a:r>
          </a:p>
          <a:p>
            <a:pPr lvl="1"/>
            <a:endParaRPr lang="en-US" dirty="0"/>
          </a:p>
        </p:txBody>
      </p:sp>
    </p:spTree>
    <p:custDataLst>
      <p:tags r:id="rId1"/>
    </p:custDataLst>
    <p:extLst>
      <p:ext uri="{BB962C8B-B14F-4D97-AF65-F5344CB8AC3E}">
        <p14:creationId xmlns:p14="http://schemas.microsoft.com/office/powerpoint/2010/main" val="1535371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51779-589E-4922-9CD0-CA40B6B666DC}"/>
              </a:ext>
            </a:extLst>
          </p:cNvPr>
          <p:cNvSpPr>
            <a:spLocks noGrp="1"/>
          </p:cNvSpPr>
          <p:nvPr>
            <p:ph type="title"/>
          </p:nvPr>
        </p:nvSpPr>
        <p:spPr/>
        <p:txBody>
          <a:bodyPr/>
          <a:lstStyle/>
          <a:p>
            <a:r>
              <a:rPr lang="en-US" dirty="0"/>
              <a:t>Other Government Rate Fares (cont.)</a:t>
            </a:r>
          </a:p>
        </p:txBody>
      </p:sp>
      <p:sp>
        <p:nvSpPr>
          <p:cNvPr id="3" name="Slide Number Placeholder 2">
            <a:extLst>
              <a:ext uri="{FF2B5EF4-FFF2-40B4-BE49-F238E27FC236}">
                <a16:creationId xmlns:a16="http://schemas.microsoft.com/office/drawing/2014/main" id="{B9E4D121-556A-4D88-87C5-D228655B4F35}"/>
              </a:ext>
            </a:extLst>
          </p:cNvPr>
          <p:cNvSpPr>
            <a:spLocks noGrp="1"/>
          </p:cNvSpPr>
          <p:nvPr>
            <p:ph type="sldNum" sz="quarter" idx="4"/>
          </p:nvPr>
        </p:nvSpPr>
        <p:spPr/>
        <p:txBody>
          <a:bodyPr/>
          <a:lstStyle/>
          <a:p>
            <a:fld id="{4C6B7127-9F77-471E-BA61-1540CB2C57B2}" type="slidenum">
              <a:rPr lang="en-US" smtClean="0"/>
              <a:pPr/>
              <a:t>18</a:t>
            </a:fld>
            <a:endParaRPr lang="en-US" dirty="0"/>
          </a:p>
        </p:txBody>
      </p:sp>
      <p:sp>
        <p:nvSpPr>
          <p:cNvPr id="4" name="Content Placeholder 3">
            <a:extLst>
              <a:ext uri="{FF2B5EF4-FFF2-40B4-BE49-F238E27FC236}">
                <a16:creationId xmlns:a16="http://schemas.microsoft.com/office/drawing/2014/main" id="{3670EF6B-578A-4BF5-AE94-E53E0B474292}"/>
              </a:ext>
            </a:extLst>
          </p:cNvPr>
          <p:cNvSpPr>
            <a:spLocks noGrp="1"/>
          </p:cNvSpPr>
          <p:nvPr>
            <p:ph sz="quarter" idx="10"/>
          </p:nvPr>
        </p:nvSpPr>
        <p:spPr/>
        <p:txBody>
          <a:bodyPr/>
          <a:lstStyle/>
          <a:p>
            <a:r>
              <a:rPr lang="en-US" dirty="0"/>
              <a:t>These flights should only be selected when GSA rates are not available or do not meet your travel needs. </a:t>
            </a:r>
          </a:p>
          <a:p>
            <a:pPr lvl="1"/>
            <a:r>
              <a:rPr lang="en-US" dirty="0"/>
              <a:t>Selecting this type of fare when a GSA is available will create a Pre-Audit Flag that requires a Reason Code and Justification.</a:t>
            </a:r>
          </a:p>
          <a:p>
            <a:pPr lvl="1"/>
            <a:endParaRPr lang="en-US" dirty="0"/>
          </a:p>
          <a:p>
            <a:r>
              <a:rPr lang="en-US" b="1" u="sng" dirty="0">
                <a:solidFill>
                  <a:srgbClr val="FF0000"/>
                </a:solidFill>
              </a:rPr>
              <a:t>Price is not a valid justification</a:t>
            </a:r>
            <a:r>
              <a:rPr lang="en-US" dirty="0"/>
              <a:t> for this rate because this fare is not offered to the general public.</a:t>
            </a:r>
          </a:p>
          <a:p>
            <a:endParaRPr lang="en-US" dirty="0"/>
          </a:p>
        </p:txBody>
      </p:sp>
    </p:spTree>
    <p:extLst>
      <p:ext uri="{BB962C8B-B14F-4D97-AF65-F5344CB8AC3E}">
        <p14:creationId xmlns:p14="http://schemas.microsoft.com/office/powerpoint/2010/main" val="2784932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7F9CC-17A5-4BAD-B5F1-8AFA6E4A22DE}"/>
              </a:ext>
            </a:extLst>
          </p:cNvPr>
          <p:cNvSpPr>
            <a:spLocks noGrp="1"/>
          </p:cNvSpPr>
          <p:nvPr>
            <p:ph type="title"/>
          </p:nvPr>
        </p:nvSpPr>
        <p:spPr/>
        <p:txBody>
          <a:bodyPr/>
          <a:lstStyle/>
          <a:p>
            <a:r>
              <a:rPr lang="en-US" dirty="0"/>
              <a:t>Other Government Rate Fares in DTS</a:t>
            </a:r>
          </a:p>
        </p:txBody>
      </p:sp>
      <p:sp>
        <p:nvSpPr>
          <p:cNvPr id="3" name="Slide Number Placeholder 2">
            <a:extLst>
              <a:ext uri="{FF2B5EF4-FFF2-40B4-BE49-F238E27FC236}">
                <a16:creationId xmlns:a16="http://schemas.microsoft.com/office/drawing/2014/main" id="{9354979D-3B89-4570-86F4-89A3FB21F4FB}"/>
              </a:ext>
            </a:extLst>
          </p:cNvPr>
          <p:cNvSpPr>
            <a:spLocks noGrp="1"/>
          </p:cNvSpPr>
          <p:nvPr>
            <p:ph type="sldNum" sz="quarter" idx="4"/>
          </p:nvPr>
        </p:nvSpPr>
        <p:spPr/>
        <p:txBody>
          <a:bodyPr/>
          <a:lstStyle/>
          <a:p>
            <a:fld id="{4C6B7127-9F77-471E-BA61-1540CB2C57B2}" type="slidenum">
              <a:rPr lang="en-US" smtClean="0"/>
              <a:pPr/>
              <a:t>19</a:t>
            </a:fld>
            <a:endParaRPr lang="en-US" dirty="0"/>
          </a:p>
        </p:txBody>
      </p:sp>
      <p:pic>
        <p:nvPicPr>
          <p:cNvPr id="5" name="Content Placeholder 4">
            <a:extLst>
              <a:ext uri="{FF2B5EF4-FFF2-40B4-BE49-F238E27FC236}">
                <a16:creationId xmlns:a16="http://schemas.microsoft.com/office/drawing/2014/main" id="{7BC67CA9-D48A-4F63-A31C-E2DE38251DB9}"/>
              </a:ext>
            </a:extLst>
          </p:cNvPr>
          <p:cNvPicPr>
            <a:picLocks noGrp="1" noChangeAspect="1"/>
          </p:cNvPicPr>
          <p:nvPr>
            <p:ph sz="quarter" idx="10"/>
          </p:nvPr>
        </p:nvPicPr>
        <p:blipFill>
          <a:blip r:embed="rId2"/>
          <a:srcRect/>
          <a:stretch/>
        </p:blipFill>
        <p:spPr>
          <a:xfrm>
            <a:off x="3361417" y="1122496"/>
            <a:ext cx="5531630" cy="3624764"/>
          </a:xfrm>
          <a:prstGeom prst="rect">
            <a:avLst/>
          </a:prstGeom>
        </p:spPr>
      </p:pic>
      <p:sp>
        <p:nvSpPr>
          <p:cNvPr id="6" name="TextBox 5">
            <a:extLst>
              <a:ext uri="{FF2B5EF4-FFF2-40B4-BE49-F238E27FC236}">
                <a16:creationId xmlns:a16="http://schemas.microsoft.com/office/drawing/2014/main" id="{FDF2A0BC-6B90-440D-93B4-5E4ED53B966A}"/>
              </a:ext>
            </a:extLst>
          </p:cNvPr>
          <p:cNvSpPr txBox="1"/>
          <p:nvPr/>
        </p:nvSpPr>
        <p:spPr>
          <a:xfrm>
            <a:off x="399803" y="1295542"/>
            <a:ext cx="2616967" cy="3177398"/>
          </a:xfrm>
          <a:prstGeom prst="rect">
            <a:avLst/>
          </a:prstGeom>
          <a:solidFill>
            <a:schemeClr val="bg1"/>
          </a:solidFill>
          <a:ln>
            <a:solidFill>
              <a:schemeClr val="tx1"/>
            </a:solidFill>
          </a:ln>
        </p:spPr>
        <p:txBody>
          <a:bodyPr wrap="square" rtlCol="0" anchor="ctr">
            <a:normAutofit/>
          </a:bodyPr>
          <a:lstStyle/>
          <a:p>
            <a:r>
              <a:rPr lang="en-US" sz="1050" dirty="0">
                <a:solidFill>
                  <a:schemeClr val="tx2"/>
                </a:solidFill>
                <a:latin typeface="+mj-lt"/>
              </a:rPr>
              <a:t>These appear in DTS as “Other Gov’t Rate” below all the GSA City Pair options.</a:t>
            </a:r>
          </a:p>
          <a:p>
            <a:endParaRPr lang="en-US" sz="1050" dirty="0">
              <a:solidFill>
                <a:schemeClr val="tx2"/>
              </a:solidFill>
              <a:latin typeface="+mj-lt"/>
            </a:endParaRPr>
          </a:p>
          <a:p>
            <a:r>
              <a:rPr lang="en-US" sz="1050" dirty="0">
                <a:solidFill>
                  <a:schemeClr val="tx2"/>
                </a:solidFill>
                <a:latin typeface="+mj-lt"/>
              </a:rPr>
              <a:t>In this example, the cost of this rate is priced to compete with the GSA City Pair cost.</a:t>
            </a:r>
          </a:p>
          <a:p>
            <a:endParaRPr lang="en-US" sz="1050" dirty="0">
              <a:solidFill>
                <a:schemeClr val="tx2"/>
              </a:solidFill>
              <a:latin typeface="+mj-lt"/>
            </a:endParaRPr>
          </a:p>
          <a:p>
            <a:r>
              <a:rPr lang="en-US" sz="1050" dirty="0">
                <a:solidFill>
                  <a:schemeClr val="tx2"/>
                </a:solidFill>
                <a:latin typeface="+mj-lt"/>
              </a:rPr>
              <a:t>Unfortunately, since this price is not offered to the general public, cost cannot be a determining factor in justification to the Approving Official.</a:t>
            </a:r>
          </a:p>
          <a:p>
            <a:endParaRPr lang="en-US" sz="1050" dirty="0">
              <a:solidFill>
                <a:schemeClr val="tx2"/>
              </a:solidFill>
              <a:latin typeface="+mj-lt"/>
            </a:endParaRPr>
          </a:p>
          <a:p>
            <a:r>
              <a:rPr lang="en-US" sz="1050" dirty="0">
                <a:solidFill>
                  <a:schemeClr val="tx2"/>
                </a:solidFill>
                <a:latin typeface="+mj-lt"/>
              </a:rPr>
              <a:t>Selecting a Non-GSA Fare when a GSA Fare is available will result in a Pre-Audit flag that requires a reason code and justification.</a:t>
            </a:r>
          </a:p>
        </p:txBody>
      </p:sp>
    </p:spTree>
    <p:extLst>
      <p:ext uri="{BB962C8B-B14F-4D97-AF65-F5344CB8AC3E}">
        <p14:creationId xmlns:p14="http://schemas.microsoft.com/office/powerpoint/2010/main" val="1396126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99911" y="1695934"/>
            <a:ext cx="4131874" cy="1223701"/>
          </a:xfrm>
        </p:spPr>
        <p:txBody>
          <a:bodyPr/>
          <a:lstStyle/>
          <a:p>
            <a:r>
              <a:rPr lang="en-US" dirty="0"/>
              <a:t>TAC Outreach Call</a:t>
            </a:r>
            <a:br>
              <a:rPr lang="en-US" dirty="0"/>
            </a:br>
            <a:r>
              <a:rPr lang="en-US" sz="1800" dirty="0"/>
              <a:t>Types of Fares in DTS</a:t>
            </a:r>
            <a:br>
              <a:rPr lang="en-US" dirty="0"/>
            </a:br>
            <a:endParaRPr lang="en-US" dirty="0"/>
          </a:p>
        </p:txBody>
      </p:sp>
      <p:sp>
        <p:nvSpPr>
          <p:cNvPr id="9" name="Text Placeholder 8"/>
          <p:cNvSpPr>
            <a:spLocks noGrp="1"/>
          </p:cNvSpPr>
          <p:nvPr>
            <p:ph type="body" sz="quarter" idx="10"/>
          </p:nvPr>
        </p:nvSpPr>
        <p:spPr/>
        <p:txBody>
          <a:bodyPr/>
          <a:lstStyle/>
          <a:p>
            <a:r>
              <a:rPr lang="en-US" sz="1600" dirty="0"/>
              <a:t>Dan Greene – TAC Outreach Call Coordinator</a:t>
            </a:r>
          </a:p>
          <a:p>
            <a:r>
              <a:rPr lang="en-US" sz="1600" dirty="0"/>
              <a:t>Jason Prado – TAC Manager</a:t>
            </a:r>
          </a:p>
        </p:txBody>
      </p:sp>
      <p:sp>
        <p:nvSpPr>
          <p:cNvPr id="10" name="Text Placeholder 9"/>
          <p:cNvSpPr>
            <a:spLocks noGrp="1"/>
          </p:cNvSpPr>
          <p:nvPr>
            <p:ph type="body" sz="quarter" idx="11"/>
          </p:nvPr>
        </p:nvSpPr>
        <p:spPr>
          <a:xfrm>
            <a:off x="399911" y="4166118"/>
            <a:ext cx="2322512" cy="203126"/>
          </a:xfrm>
        </p:spPr>
        <p:txBody>
          <a:bodyPr/>
          <a:lstStyle/>
          <a:p>
            <a:r>
              <a:rPr lang="en-US" dirty="0"/>
              <a:t>April 11, 2023</a:t>
            </a:r>
          </a:p>
        </p:txBody>
      </p:sp>
    </p:spTree>
    <p:extLst>
      <p:ext uri="{BB962C8B-B14F-4D97-AF65-F5344CB8AC3E}">
        <p14:creationId xmlns:p14="http://schemas.microsoft.com/office/powerpoint/2010/main" val="2711156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771C-736B-4D9F-BA04-9221D0050907}"/>
              </a:ext>
            </a:extLst>
          </p:cNvPr>
          <p:cNvSpPr>
            <a:spLocks noGrp="1"/>
          </p:cNvSpPr>
          <p:nvPr>
            <p:ph type="title"/>
          </p:nvPr>
        </p:nvSpPr>
        <p:spPr/>
        <p:txBody>
          <a:bodyPr/>
          <a:lstStyle/>
          <a:p>
            <a:r>
              <a:rPr lang="en-US" dirty="0"/>
              <a:t>Other Airfare</a:t>
            </a:r>
          </a:p>
        </p:txBody>
      </p:sp>
      <p:sp>
        <p:nvSpPr>
          <p:cNvPr id="3" name="Slide Number Placeholder 2">
            <a:extLst>
              <a:ext uri="{FF2B5EF4-FFF2-40B4-BE49-F238E27FC236}">
                <a16:creationId xmlns:a16="http://schemas.microsoft.com/office/drawing/2014/main" id="{777AAC90-FF33-4515-83AA-92F8055B4D5A}"/>
              </a:ext>
            </a:extLst>
          </p:cNvPr>
          <p:cNvSpPr>
            <a:spLocks noGrp="1"/>
          </p:cNvSpPr>
          <p:nvPr>
            <p:ph type="sldNum" sz="quarter" idx="4"/>
          </p:nvPr>
        </p:nvSpPr>
        <p:spPr/>
        <p:txBody>
          <a:bodyPr/>
          <a:lstStyle/>
          <a:p>
            <a:fld id="{4C6B7127-9F77-471E-BA61-1540CB2C57B2}" type="slidenum">
              <a:rPr lang="en-US" smtClean="0"/>
              <a:pPr/>
              <a:t>20</a:t>
            </a:fld>
            <a:endParaRPr lang="en-US" dirty="0"/>
          </a:p>
        </p:txBody>
      </p:sp>
      <p:sp>
        <p:nvSpPr>
          <p:cNvPr id="4" name="Content Placeholder 3">
            <a:extLst>
              <a:ext uri="{FF2B5EF4-FFF2-40B4-BE49-F238E27FC236}">
                <a16:creationId xmlns:a16="http://schemas.microsoft.com/office/drawing/2014/main" id="{21D48544-9C1D-4C4C-8BF9-DDA688864E7E}"/>
              </a:ext>
            </a:extLst>
          </p:cNvPr>
          <p:cNvSpPr>
            <a:spLocks noGrp="1"/>
          </p:cNvSpPr>
          <p:nvPr>
            <p:ph sz="quarter" idx="10"/>
          </p:nvPr>
        </p:nvSpPr>
        <p:spPr/>
        <p:txBody>
          <a:bodyPr/>
          <a:lstStyle/>
          <a:p>
            <a:r>
              <a:rPr lang="en-US" dirty="0"/>
              <a:t>Other Airfare is fully refundable, economy coach class airfare offered to the general public.</a:t>
            </a:r>
          </a:p>
          <a:p>
            <a:pPr lvl="1"/>
            <a:r>
              <a:rPr lang="en-US" dirty="0"/>
              <a:t>Price can be a valid justification for this type of rate, however, it’s very unlikely that you’ll find an Other Rate fare that is cheaper than the GSA City Pair.</a:t>
            </a:r>
          </a:p>
          <a:p>
            <a:endParaRPr lang="en-US" dirty="0"/>
          </a:p>
        </p:txBody>
      </p:sp>
      <p:pic>
        <p:nvPicPr>
          <p:cNvPr id="5" name="Picture 4">
            <a:extLst>
              <a:ext uri="{FF2B5EF4-FFF2-40B4-BE49-F238E27FC236}">
                <a16:creationId xmlns:a16="http://schemas.microsoft.com/office/drawing/2014/main" id="{A1450E54-41B1-4480-B664-D269017A1CB5}"/>
              </a:ext>
            </a:extLst>
          </p:cNvPr>
          <p:cNvPicPr>
            <a:picLocks noChangeAspect="1"/>
          </p:cNvPicPr>
          <p:nvPr/>
        </p:nvPicPr>
        <p:blipFill>
          <a:blip r:embed="rId2"/>
          <a:stretch>
            <a:fillRect/>
          </a:stretch>
        </p:blipFill>
        <p:spPr>
          <a:xfrm>
            <a:off x="1869389" y="2377838"/>
            <a:ext cx="5405222" cy="2318309"/>
          </a:xfrm>
          <a:prstGeom prst="rect">
            <a:avLst/>
          </a:prstGeom>
        </p:spPr>
      </p:pic>
      <p:sp>
        <p:nvSpPr>
          <p:cNvPr id="6" name="Rectangle 5">
            <a:extLst>
              <a:ext uri="{FF2B5EF4-FFF2-40B4-BE49-F238E27FC236}">
                <a16:creationId xmlns:a16="http://schemas.microsoft.com/office/drawing/2014/main" id="{E45A91E0-8B04-4A0A-AC85-F84FB70BD246}"/>
              </a:ext>
            </a:extLst>
          </p:cNvPr>
          <p:cNvSpPr/>
          <p:nvPr/>
        </p:nvSpPr>
        <p:spPr>
          <a:xfrm>
            <a:off x="1869389" y="3536992"/>
            <a:ext cx="5405222" cy="11591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Tree>
    <p:extLst>
      <p:ext uri="{BB962C8B-B14F-4D97-AF65-F5344CB8AC3E}">
        <p14:creationId xmlns:p14="http://schemas.microsoft.com/office/powerpoint/2010/main" val="3834325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D222E-A445-43A3-BB71-5C259D9E6CC0}"/>
              </a:ext>
            </a:extLst>
          </p:cNvPr>
          <p:cNvSpPr>
            <a:spLocks noGrp="1"/>
          </p:cNvSpPr>
          <p:nvPr>
            <p:ph type="title"/>
          </p:nvPr>
        </p:nvSpPr>
        <p:spPr/>
        <p:txBody>
          <a:bodyPr/>
          <a:lstStyle/>
          <a:p>
            <a:r>
              <a:rPr lang="en-US" dirty="0"/>
              <a:t>Restricted Airfare</a:t>
            </a:r>
          </a:p>
        </p:txBody>
      </p:sp>
      <p:sp>
        <p:nvSpPr>
          <p:cNvPr id="4" name="Slide Number Placeholder 3">
            <a:extLst>
              <a:ext uri="{FF2B5EF4-FFF2-40B4-BE49-F238E27FC236}">
                <a16:creationId xmlns:a16="http://schemas.microsoft.com/office/drawing/2014/main" id="{19D8AEC8-9E38-4A12-91CA-091BF33778F9}"/>
              </a:ext>
            </a:extLst>
          </p:cNvPr>
          <p:cNvSpPr>
            <a:spLocks noGrp="1"/>
          </p:cNvSpPr>
          <p:nvPr>
            <p:ph type="sldNum" sz="quarter" idx="4"/>
          </p:nvPr>
        </p:nvSpPr>
        <p:spPr/>
        <p:txBody>
          <a:bodyPr/>
          <a:lstStyle/>
          <a:p>
            <a:pPr>
              <a:defRPr/>
            </a:pPr>
            <a:fld id="{7D187A4C-A87B-41AC-8A01-0B3AA42528A5}" type="slidenum">
              <a:rPr lang="en-US" smtClean="0"/>
              <a:pPr>
                <a:defRPr/>
              </a:pPr>
              <a:t>21</a:t>
            </a:fld>
            <a:endParaRPr lang="en-US"/>
          </a:p>
        </p:txBody>
      </p:sp>
      <p:sp>
        <p:nvSpPr>
          <p:cNvPr id="3" name="Content Placeholder 2">
            <a:extLst>
              <a:ext uri="{FF2B5EF4-FFF2-40B4-BE49-F238E27FC236}">
                <a16:creationId xmlns:a16="http://schemas.microsoft.com/office/drawing/2014/main" id="{B5319314-9521-427F-ACFB-B46205D3313C}"/>
              </a:ext>
            </a:extLst>
          </p:cNvPr>
          <p:cNvSpPr>
            <a:spLocks noGrp="1"/>
          </p:cNvSpPr>
          <p:nvPr>
            <p:ph sz="quarter" idx="10"/>
          </p:nvPr>
        </p:nvSpPr>
        <p:spPr/>
        <p:txBody>
          <a:bodyPr>
            <a:normAutofit/>
          </a:bodyPr>
          <a:lstStyle/>
          <a:p>
            <a:r>
              <a:rPr lang="en-US" dirty="0"/>
              <a:t>Restricted Airfare is airfare that may not be fully refundable, may have advance purchase and ticketing requirements, or may have penalties for changes and cancellations.</a:t>
            </a:r>
          </a:p>
          <a:p>
            <a:endParaRPr lang="en-US" dirty="0"/>
          </a:p>
          <a:p>
            <a:r>
              <a:rPr lang="en-US" dirty="0"/>
              <a:t>The rules and requirements for ticketing, changing, and cancelling vary from airline to airline.</a:t>
            </a:r>
          </a:p>
          <a:p>
            <a:pPr lvl="1"/>
            <a:r>
              <a:rPr lang="en-US" dirty="0"/>
              <a:t>Travelers should check with the Fare Rules prior to making reservations.</a:t>
            </a:r>
          </a:p>
          <a:p>
            <a:pPr lvl="1"/>
            <a:endParaRPr lang="en-US" dirty="0"/>
          </a:p>
          <a:p>
            <a:r>
              <a:rPr lang="en-US" dirty="0"/>
              <a:t>Restricted airfares cannot be applied in a blanket fashion but can be considered for each trip on an individual basis. </a:t>
            </a:r>
          </a:p>
        </p:txBody>
      </p:sp>
    </p:spTree>
    <p:custDataLst>
      <p:tags r:id="rId1"/>
    </p:custDataLst>
    <p:extLst>
      <p:ext uri="{BB962C8B-B14F-4D97-AF65-F5344CB8AC3E}">
        <p14:creationId xmlns:p14="http://schemas.microsoft.com/office/powerpoint/2010/main" val="4248007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D222E-A445-43A3-BB71-5C259D9E6CC0}"/>
              </a:ext>
            </a:extLst>
          </p:cNvPr>
          <p:cNvSpPr>
            <a:spLocks noGrp="1"/>
          </p:cNvSpPr>
          <p:nvPr>
            <p:ph type="title"/>
          </p:nvPr>
        </p:nvSpPr>
        <p:spPr/>
        <p:txBody>
          <a:bodyPr/>
          <a:lstStyle/>
          <a:p>
            <a:r>
              <a:rPr lang="en-US" dirty="0"/>
              <a:t>Restricted Airfare (cont.)</a:t>
            </a:r>
          </a:p>
        </p:txBody>
      </p:sp>
      <p:sp>
        <p:nvSpPr>
          <p:cNvPr id="4" name="Slide Number Placeholder 3">
            <a:extLst>
              <a:ext uri="{FF2B5EF4-FFF2-40B4-BE49-F238E27FC236}">
                <a16:creationId xmlns:a16="http://schemas.microsoft.com/office/drawing/2014/main" id="{19D8AEC8-9E38-4A12-91CA-091BF33778F9}"/>
              </a:ext>
            </a:extLst>
          </p:cNvPr>
          <p:cNvSpPr>
            <a:spLocks noGrp="1"/>
          </p:cNvSpPr>
          <p:nvPr>
            <p:ph type="sldNum" sz="quarter" idx="4"/>
          </p:nvPr>
        </p:nvSpPr>
        <p:spPr/>
        <p:txBody>
          <a:bodyPr/>
          <a:lstStyle/>
          <a:p>
            <a:pPr>
              <a:defRPr/>
            </a:pPr>
            <a:fld id="{7D187A4C-A87B-41AC-8A01-0B3AA42528A5}" type="slidenum">
              <a:rPr lang="en-US" smtClean="0"/>
              <a:pPr>
                <a:defRPr/>
              </a:pPr>
              <a:t>22</a:t>
            </a:fld>
            <a:endParaRPr lang="en-US"/>
          </a:p>
        </p:txBody>
      </p:sp>
      <p:sp>
        <p:nvSpPr>
          <p:cNvPr id="3" name="Content Placeholder 2">
            <a:extLst>
              <a:ext uri="{FF2B5EF4-FFF2-40B4-BE49-F238E27FC236}">
                <a16:creationId xmlns:a16="http://schemas.microsoft.com/office/drawing/2014/main" id="{B5319314-9521-427F-ACFB-B46205D3313C}"/>
              </a:ext>
            </a:extLst>
          </p:cNvPr>
          <p:cNvSpPr>
            <a:spLocks noGrp="1"/>
          </p:cNvSpPr>
          <p:nvPr>
            <p:ph sz="quarter" idx="10"/>
          </p:nvPr>
        </p:nvSpPr>
        <p:spPr/>
        <p:txBody>
          <a:bodyPr>
            <a:normAutofit fontScale="92500" lnSpcReduction="20000"/>
          </a:bodyPr>
          <a:lstStyle/>
          <a:p>
            <a:r>
              <a:rPr lang="en-US" dirty="0"/>
              <a:t>The AO may authorize or approve restricted airfares when they are offered to the general public and if trip cancellation would not impose significant costs. </a:t>
            </a:r>
          </a:p>
          <a:p>
            <a:endParaRPr lang="en-US" dirty="0"/>
          </a:p>
          <a:p>
            <a:r>
              <a:rPr lang="en-US" dirty="0"/>
              <a:t>Reservations MUST be made through the TMC (via DTS) and not an online booking tool.</a:t>
            </a:r>
          </a:p>
          <a:p>
            <a:endParaRPr lang="en-US" dirty="0"/>
          </a:p>
          <a:p>
            <a:r>
              <a:rPr lang="en-US" dirty="0"/>
              <a:t>For City Pair Program routes, if the contract carrier offers a lower fare, the traveler must use that airline’s restricted fare before selecting another airline’s restricted economy or coach airfare. </a:t>
            </a:r>
          </a:p>
          <a:p>
            <a:pPr lvl="1"/>
            <a:endParaRPr lang="en-US" dirty="0"/>
          </a:p>
          <a:p>
            <a:r>
              <a:rPr lang="en-US" dirty="0"/>
              <a:t>If the AO approves a restricted airfare, the funding Command, not the traveler, accepts total financial responsibility for the restricted airline ticket if the trip is changed or canceled for any official reason.</a:t>
            </a:r>
          </a:p>
        </p:txBody>
      </p:sp>
    </p:spTree>
    <p:custDataLst>
      <p:tags r:id="rId1"/>
    </p:custDataLst>
    <p:extLst>
      <p:ext uri="{BB962C8B-B14F-4D97-AF65-F5344CB8AC3E}">
        <p14:creationId xmlns:p14="http://schemas.microsoft.com/office/powerpoint/2010/main" val="996035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285AA-BBEA-467D-BA47-D1271BD8DFB6}"/>
              </a:ext>
            </a:extLst>
          </p:cNvPr>
          <p:cNvSpPr>
            <a:spLocks noGrp="1"/>
          </p:cNvSpPr>
          <p:nvPr>
            <p:ph type="title"/>
          </p:nvPr>
        </p:nvSpPr>
        <p:spPr/>
        <p:txBody>
          <a:bodyPr/>
          <a:lstStyle/>
          <a:p>
            <a:r>
              <a:rPr lang="en-US" dirty="0"/>
              <a:t>Restricted Airfare Requirements with GSA City Pair</a:t>
            </a:r>
          </a:p>
        </p:txBody>
      </p:sp>
      <p:sp>
        <p:nvSpPr>
          <p:cNvPr id="4" name="Slide Number Placeholder 3">
            <a:extLst>
              <a:ext uri="{FF2B5EF4-FFF2-40B4-BE49-F238E27FC236}">
                <a16:creationId xmlns:a16="http://schemas.microsoft.com/office/drawing/2014/main" id="{5F42F51C-CAA6-4F97-AD20-2F0B1614E7A1}"/>
              </a:ext>
            </a:extLst>
          </p:cNvPr>
          <p:cNvSpPr>
            <a:spLocks noGrp="1"/>
          </p:cNvSpPr>
          <p:nvPr>
            <p:ph type="sldNum" sz="quarter" idx="4"/>
          </p:nvPr>
        </p:nvSpPr>
        <p:spPr/>
        <p:txBody>
          <a:bodyPr/>
          <a:lstStyle/>
          <a:p>
            <a:pPr>
              <a:defRPr/>
            </a:pPr>
            <a:fld id="{7D187A4C-A87B-41AC-8A01-0B3AA42528A5}" type="slidenum">
              <a:rPr lang="en-US" smtClean="0"/>
              <a:pPr>
                <a:defRPr/>
              </a:pPr>
              <a:t>23</a:t>
            </a:fld>
            <a:endParaRPr lang="en-US"/>
          </a:p>
        </p:txBody>
      </p:sp>
      <p:sp>
        <p:nvSpPr>
          <p:cNvPr id="3" name="Content Placeholder 2">
            <a:extLst>
              <a:ext uri="{FF2B5EF4-FFF2-40B4-BE49-F238E27FC236}">
                <a16:creationId xmlns:a16="http://schemas.microsoft.com/office/drawing/2014/main" id="{65BF3C37-71CA-43D3-93BF-CB7BB72E7ABB}"/>
              </a:ext>
            </a:extLst>
          </p:cNvPr>
          <p:cNvSpPr>
            <a:spLocks noGrp="1"/>
          </p:cNvSpPr>
          <p:nvPr>
            <p:ph sz="quarter" idx="10"/>
          </p:nvPr>
        </p:nvSpPr>
        <p:spPr>
          <a:xfrm>
            <a:off x="455302" y="877661"/>
            <a:ext cx="4116697" cy="3951514"/>
          </a:xfrm>
        </p:spPr>
        <p:txBody>
          <a:bodyPr/>
          <a:lstStyle/>
          <a:p>
            <a:r>
              <a:rPr lang="en-US" dirty="0"/>
              <a:t>When a GSA City Pair fare </a:t>
            </a:r>
            <a:br>
              <a:rPr lang="en-US" dirty="0"/>
            </a:br>
            <a:r>
              <a:rPr lang="en-US" b="1" u="sng" dirty="0">
                <a:solidFill>
                  <a:srgbClr val="FF0000"/>
                </a:solidFill>
              </a:rPr>
              <a:t>is available</a:t>
            </a:r>
            <a:r>
              <a:rPr lang="en-US" dirty="0"/>
              <a:t>, the AO must complete the Restricted Airfare Checklist to determine the feasibility of a traveler using a restricted airfare.</a:t>
            </a:r>
          </a:p>
          <a:p>
            <a:pPr lvl="1"/>
            <a:endParaRPr lang="en-US" dirty="0"/>
          </a:p>
        </p:txBody>
      </p:sp>
      <p:pic>
        <p:nvPicPr>
          <p:cNvPr id="9" name="Content Placeholder 8">
            <a:extLst>
              <a:ext uri="{FF2B5EF4-FFF2-40B4-BE49-F238E27FC236}">
                <a16:creationId xmlns:a16="http://schemas.microsoft.com/office/drawing/2014/main" id="{5AA359C0-D595-4B95-8A7D-75AAD89264D9}"/>
              </a:ext>
            </a:extLst>
          </p:cNvPr>
          <p:cNvPicPr>
            <a:picLocks noGrp="1" noChangeAspect="1"/>
          </p:cNvPicPr>
          <p:nvPr>
            <p:ph idx="13"/>
          </p:nvPr>
        </p:nvPicPr>
        <p:blipFill>
          <a:blip r:embed="rId4"/>
          <a:stretch>
            <a:fillRect/>
          </a:stretch>
        </p:blipFill>
        <p:spPr>
          <a:xfrm>
            <a:off x="4952705" y="874713"/>
            <a:ext cx="3639140" cy="3992562"/>
          </a:xfrm>
          <a:prstGeom prst="rect">
            <a:avLst/>
          </a:prstGeom>
          <a:ln>
            <a:solidFill>
              <a:schemeClr val="tx2"/>
            </a:solidFill>
          </a:ln>
        </p:spPr>
      </p:pic>
      <p:sp>
        <p:nvSpPr>
          <p:cNvPr id="7" name="TextBox 6">
            <a:extLst>
              <a:ext uri="{FF2B5EF4-FFF2-40B4-BE49-F238E27FC236}">
                <a16:creationId xmlns:a16="http://schemas.microsoft.com/office/drawing/2014/main" id="{6368EAEC-C806-400A-AAAA-6895FC6784B4}"/>
              </a:ext>
            </a:extLst>
          </p:cNvPr>
          <p:cNvSpPr txBox="1"/>
          <p:nvPr/>
        </p:nvSpPr>
        <p:spPr>
          <a:xfrm>
            <a:off x="692677" y="4063559"/>
            <a:ext cx="2569332" cy="628650"/>
          </a:xfrm>
          <a:prstGeom prst="rect">
            <a:avLst/>
          </a:prstGeom>
          <a:solidFill>
            <a:schemeClr val="bg1"/>
          </a:solidFill>
          <a:ln>
            <a:solidFill>
              <a:schemeClr val="tx1"/>
            </a:solidFill>
          </a:ln>
        </p:spPr>
        <p:txBody>
          <a:bodyPr wrap="square" rtlCol="0" anchor="ctr">
            <a:normAutofit/>
          </a:bodyPr>
          <a:lstStyle/>
          <a:p>
            <a:r>
              <a:rPr lang="en-US" sz="1050" dirty="0">
                <a:solidFill>
                  <a:schemeClr val="tx2"/>
                </a:solidFill>
                <a:latin typeface="+mj-lt"/>
                <a:hlinkClick r:id="rId5">
                  <a:extLst>
                    <a:ext uri="{A12FA001-AC4F-418D-AE19-62706E023703}">
                      <ahyp:hlinkClr xmlns:ahyp="http://schemas.microsoft.com/office/drawing/2018/hyperlinkcolor" val="tx"/>
                    </a:ext>
                  </a:extLst>
                </a:hlinkClick>
              </a:rPr>
              <a:t>https://www.defensetravel.dod.mil/Docs/AP-RA-01.pdf</a:t>
            </a:r>
            <a:r>
              <a:rPr lang="en-US" sz="1050" dirty="0">
                <a:solidFill>
                  <a:schemeClr val="tx2"/>
                </a:solidFill>
                <a:latin typeface="+mj-lt"/>
              </a:rPr>
              <a:t> </a:t>
            </a:r>
          </a:p>
        </p:txBody>
      </p:sp>
    </p:spTree>
    <p:custDataLst>
      <p:tags r:id="rId1"/>
    </p:custDataLst>
    <p:extLst>
      <p:ext uri="{BB962C8B-B14F-4D97-AF65-F5344CB8AC3E}">
        <p14:creationId xmlns:p14="http://schemas.microsoft.com/office/powerpoint/2010/main" val="747590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DEB80-CAD0-4721-AC27-9A0053B32781}"/>
              </a:ext>
            </a:extLst>
          </p:cNvPr>
          <p:cNvSpPr>
            <a:spLocks noGrp="1"/>
          </p:cNvSpPr>
          <p:nvPr>
            <p:ph type="title"/>
          </p:nvPr>
        </p:nvSpPr>
        <p:spPr/>
        <p:txBody>
          <a:bodyPr/>
          <a:lstStyle/>
          <a:p>
            <a:r>
              <a:rPr lang="en-US" dirty="0"/>
              <a:t>Restricted Airfare Checklist</a:t>
            </a:r>
          </a:p>
        </p:txBody>
      </p:sp>
      <p:sp>
        <p:nvSpPr>
          <p:cNvPr id="4" name="Slide Number Placeholder 3">
            <a:extLst>
              <a:ext uri="{FF2B5EF4-FFF2-40B4-BE49-F238E27FC236}">
                <a16:creationId xmlns:a16="http://schemas.microsoft.com/office/drawing/2014/main" id="{66F4A524-1ABF-4281-BBF5-E58ABF994E30}"/>
              </a:ext>
            </a:extLst>
          </p:cNvPr>
          <p:cNvSpPr>
            <a:spLocks noGrp="1"/>
          </p:cNvSpPr>
          <p:nvPr>
            <p:ph type="sldNum" sz="quarter" idx="4"/>
          </p:nvPr>
        </p:nvSpPr>
        <p:spPr/>
        <p:txBody>
          <a:bodyPr/>
          <a:lstStyle/>
          <a:p>
            <a:pPr>
              <a:defRPr/>
            </a:pPr>
            <a:fld id="{7D187A4C-A87B-41AC-8A01-0B3AA42528A5}" type="slidenum">
              <a:rPr lang="en-US" smtClean="0"/>
              <a:pPr>
                <a:defRPr/>
              </a:pPr>
              <a:t>24</a:t>
            </a:fld>
            <a:endParaRPr lang="en-US"/>
          </a:p>
        </p:txBody>
      </p:sp>
      <p:sp>
        <p:nvSpPr>
          <p:cNvPr id="6" name="TextBox 5">
            <a:extLst>
              <a:ext uri="{FF2B5EF4-FFF2-40B4-BE49-F238E27FC236}">
                <a16:creationId xmlns:a16="http://schemas.microsoft.com/office/drawing/2014/main" id="{D4A802DF-7AFD-46DB-8C0F-331F1FFA825F}"/>
              </a:ext>
            </a:extLst>
          </p:cNvPr>
          <p:cNvSpPr txBox="1"/>
          <p:nvPr/>
        </p:nvSpPr>
        <p:spPr>
          <a:xfrm>
            <a:off x="970482" y="1971769"/>
            <a:ext cx="2175624" cy="903115"/>
          </a:xfrm>
          <a:prstGeom prst="rect">
            <a:avLst/>
          </a:prstGeom>
          <a:solidFill>
            <a:schemeClr val="bg1"/>
          </a:solidFill>
          <a:ln>
            <a:solidFill>
              <a:schemeClr val="tx1"/>
            </a:solidFill>
          </a:ln>
        </p:spPr>
        <p:txBody>
          <a:bodyPr wrap="square" rtlCol="0" anchor="ctr">
            <a:normAutofit/>
          </a:bodyPr>
          <a:lstStyle/>
          <a:p>
            <a:r>
              <a:rPr lang="en-US" sz="1050" dirty="0">
                <a:solidFill>
                  <a:schemeClr val="tx2"/>
                </a:solidFill>
                <a:latin typeface="+mj-lt"/>
              </a:rPr>
              <a:t>The Restricted Airfare Checklist </a:t>
            </a:r>
            <a:r>
              <a:rPr lang="en-US" sz="1050" b="1" dirty="0">
                <a:solidFill>
                  <a:schemeClr val="tx2"/>
                </a:solidFill>
                <a:latin typeface="+mj-lt"/>
              </a:rPr>
              <a:t>must</a:t>
            </a:r>
            <a:r>
              <a:rPr lang="en-US" sz="1050" dirty="0">
                <a:solidFill>
                  <a:schemeClr val="tx2"/>
                </a:solidFill>
                <a:latin typeface="+mj-lt"/>
              </a:rPr>
              <a:t> be completed by the </a:t>
            </a:r>
            <a:r>
              <a:rPr lang="en-US" sz="1050" u="sng" dirty="0">
                <a:solidFill>
                  <a:srgbClr val="FF0000"/>
                </a:solidFill>
                <a:latin typeface="+mj-lt"/>
              </a:rPr>
              <a:t>Approving Official</a:t>
            </a:r>
            <a:r>
              <a:rPr lang="en-US" sz="1050" dirty="0">
                <a:solidFill>
                  <a:schemeClr val="tx2"/>
                </a:solidFill>
                <a:latin typeface="+mj-lt"/>
              </a:rPr>
              <a:t> prior to the traveler making reservations.</a:t>
            </a:r>
          </a:p>
        </p:txBody>
      </p:sp>
      <p:pic>
        <p:nvPicPr>
          <p:cNvPr id="7" name="Content Placeholder 6">
            <a:extLst>
              <a:ext uri="{FF2B5EF4-FFF2-40B4-BE49-F238E27FC236}">
                <a16:creationId xmlns:a16="http://schemas.microsoft.com/office/drawing/2014/main" id="{32800A3A-A44D-42E4-801F-7895FA720031}"/>
              </a:ext>
            </a:extLst>
          </p:cNvPr>
          <p:cNvPicPr>
            <a:picLocks noGrp="1" noChangeAspect="1"/>
          </p:cNvPicPr>
          <p:nvPr>
            <p:ph sz="quarter" idx="10"/>
          </p:nvPr>
        </p:nvPicPr>
        <p:blipFill>
          <a:blip r:embed="rId4"/>
          <a:stretch>
            <a:fillRect/>
          </a:stretch>
        </p:blipFill>
        <p:spPr>
          <a:xfrm>
            <a:off x="4572000" y="877888"/>
            <a:ext cx="3601518" cy="3951287"/>
          </a:xfrm>
          <a:prstGeom prst="rect">
            <a:avLst/>
          </a:prstGeom>
          <a:ln>
            <a:solidFill>
              <a:schemeClr val="tx2"/>
            </a:solidFill>
          </a:ln>
        </p:spPr>
      </p:pic>
      <p:sp>
        <p:nvSpPr>
          <p:cNvPr id="10" name="TextBox 9">
            <a:extLst>
              <a:ext uri="{FF2B5EF4-FFF2-40B4-BE49-F238E27FC236}">
                <a16:creationId xmlns:a16="http://schemas.microsoft.com/office/drawing/2014/main" id="{59AE80EA-C6D7-4ACC-9CBA-7A78ECF9132F}"/>
              </a:ext>
            </a:extLst>
          </p:cNvPr>
          <p:cNvSpPr txBox="1"/>
          <p:nvPr/>
        </p:nvSpPr>
        <p:spPr>
          <a:xfrm>
            <a:off x="692677" y="4063559"/>
            <a:ext cx="2562846" cy="628650"/>
          </a:xfrm>
          <a:prstGeom prst="rect">
            <a:avLst/>
          </a:prstGeom>
          <a:solidFill>
            <a:schemeClr val="bg1"/>
          </a:solidFill>
          <a:ln>
            <a:solidFill>
              <a:schemeClr val="tx1"/>
            </a:solidFill>
          </a:ln>
        </p:spPr>
        <p:txBody>
          <a:bodyPr wrap="square" rtlCol="0" anchor="ctr">
            <a:normAutofit/>
          </a:bodyPr>
          <a:lstStyle/>
          <a:p>
            <a:r>
              <a:rPr lang="en-US" sz="1050" dirty="0">
                <a:solidFill>
                  <a:schemeClr val="tx2"/>
                </a:solidFill>
                <a:latin typeface="+mj-lt"/>
                <a:hlinkClick r:id="rId5">
                  <a:extLst>
                    <a:ext uri="{A12FA001-AC4F-418D-AE19-62706E023703}">
                      <ahyp:hlinkClr xmlns:ahyp="http://schemas.microsoft.com/office/drawing/2018/hyperlinkcolor" val="tx"/>
                    </a:ext>
                  </a:extLst>
                </a:hlinkClick>
              </a:rPr>
              <a:t>https://www.defensetravel.dod.mil/Docs/AP-RA-01.pdf</a:t>
            </a:r>
            <a:r>
              <a:rPr lang="en-US" sz="1050" dirty="0">
                <a:solidFill>
                  <a:schemeClr val="tx2"/>
                </a:solidFill>
                <a:latin typeface="+mj-lt"/>
              </a:rPr>
              <a:t> </a:t>
            </a:r>
          </a:p>
        </p:txBody>
      </p:sp>
    </p:spTree>
    <p:custDataLst>
      <p:tags r:id="rId1"/>
    </p:custDataLst>
    <p:extLst>
      <p:ext uri="{BB962C8B-B14F-4D97-AF65-F5344CB8AC3E}">
        <p14:creationId xmlns:p14="http://schemas.microsoft.com/office/powerpoint/2010/main" val="3596775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DEB80-CAD0-4721-AC27-9A0053B32781}"/>
              </a:ext>
            </a:extLst>
          </p:cNvPr>
          <p:cNvSpPr>
            <a:spLocks noGrp="1"/>
          </p:cNvSpPr>
          <p:nvPr>
            <p:ph type="title"/>
          </p:nvPr>
        </p:nvSpPr>
        <p:spPr/>
        <p:txBody>
          <a:bodyPr/>
          <a:lstStyle/>
          <a:p>
            <a:r>
              <a:rPr lang="en-US" dirty="0"/>
              <a:t>Restricted Airfare Checklist</a:t>
            </a:r>
          </a:p>
        </p:txBody>
      </p:sp>
      <p:sp>
        <p:nvSpPr>
          <p:cNvPr id="4" name="Slide Number Placeholder 3">
            <a:extLst>
              <a:ext uri="{FF2B5EF4-FFF2-40B4-BE49-F238E27FC236}">
                <a16:creationId xmlns:a16="http://schemas.microsoft.com/office/drawing/2014/main" id="{66F4A524-1ABF-4281-BBF5-E58ABF994E30}"/>
              </a:ext>
            </a:extLst>
          </p:cNvPr>
          <p:cNvSpPr>
            <a:spLocks noGrp="1"/>
          </p:cNvSpPr>
          <p:nvPr>
            <p:ph type="sldNum" sz="quarter" idx="4"/>
          </p:nvPr>
        </p:nvSpPr>
        <p:spPr/>
        <p:txBody>
          <a:bodyPr/>
          <a:lstStyle/>
          <a:p>
            <a:pPr>
              <a:defRPr/>
            </a:pPr>
            <a:fld id="{7D187A4C-A87B-41AC-8A01-0B3AA42528A5}" type="slidenum">
              <a:rPr lang="en-US" smtClean="0"/>
              <a:pPr>
                <a:defRPr/>
              </a:pPr>
              <a:t>25</a:t>
            </a:fld>
            <a:endParaRPr lang="en-US"/>
          </a:p>
        </p:txBody>
      </p:sp>
      <p:sp>
        <p:nvSpPr>
          <p:cNvPr id="6" name="TextBox 5">
            <a:extLst>
              <a:ext uri="{FF2B5EF4-FFF2-40B4-BE49-F238E27FC236}">
                <a16:creationId xmlns:a16="http://schemas.microsoft.com/office/drawing/2014/main" id="{D4A802DF-7AFD-46DB-8C0F-331F1FFA825F}"/>
              </a:ext>
            </a:extLst>
          </p:cNvPr>
          <p:cNvSpPr txBox="1"/>
          <p:nvPr/>
        </p:nvSpPr>
        <p:spPr>
          <a:xfrm>
            <a:off x="455303" y="1885950"/>
            <a:ext cx="1726406" cy="1371600"/>
          </a:xfrm>
          <a:prstGeom prst="rect">
            <a:avLst/>
          </a:prstGeom>
          <a:solidFill>
            <a:schemeClr val="bg1"/>
          </a:solidFill>
          <a:ln>
            <a:solidFill>
              <a:schemeClr val="tx1"/>
            </a:solidFill>
          </a:ln>
        </p:spPr>
        <p:txBody>
          <a:bodyPr wrap="square" rtlCol="0" anchor="ctr">
            <a:normAutofit/>
          </a:bodyPr>
          <a:lstStyle/>
          <a:p>
            <a:r>
              <a:rPr lang="en-US" sz="1050" dirty="0">
                <a:solidFill>
                  <a:schemeClr val="tx2"/>
                </a:solidFill>
                <a:latin typeface="+mj-lt"/>
              </a:rPr>
              <a:t>If the answer to any of the questions is no, then the AO must determine if the savings from a reduced fare is worth the risk that the itinerary may change, and penalties could be incurred.</a:t>
            </a:r>
          </a:p>
        </p:txBody>
      </p:sp>
      <p:pic>
        <p:nvPicPr>
          <p:cNvPr id="13" name="Content Placeholder 12">
            <a:extLst>
              <a:ext uri="{FF2B5EF4-FFF2-40B4-BE49-F238E27FC236}">
                <a16:creationId xmlns:a16="http://schemas.microsoft.com/office/drawing/2014/main" id="{4E14E4B2-7B02-442C-8C5E-C5CD9D93045B}"/>
              </a:ext>
            </a:extLst>
          </p:cNvPr>
          <p:cNvPicPr>
            <a:picLocks noGrp="1" noChangeAspect="1"/>
          </p:cNvPicPr>
          <p:nvPr>
            <p:ph sz="quarter" idx="10"/>
          </p:nvPr>
        </p:nvPicPr>
        <p:blipFill>
          <a:blip r:embed="rId4"/>
          <a:stretch>
            <a:fillRect/>
          </a:stretch>
        </p:blipFill>
        <p:spPr>
          <a:xfrm>
            <a:off x="2808765" y="1423082"/>
            <a:ext cx="5879932" cy="2537027"/>
          </a:xfrm>
          <a:prstGeom prst="rect">
            <a:avLst/>
          </a:prstGeom>
        </p:spPr>
      </p:pic>
      <p:sp>
        <p:nvSpPr>
          <p:cNvPr id="14" name="TextBox 13">
            <a:extLst>
              <a:ext uri="{FF2B5EF4-FFF2-40B4-BE49-F238E27FC236}">
                <a16:creationId xmlns:a16="http://schemas.microsoft.com/office/drawing/2014/main" id="{934740D4-2E35-43C8-A235-0BC9FC31EAB6}"/>
              </a:ext>
            </a:extLst>
          </p:cNvPr>
          <p:cNvSpPr txBox="1"/>
          <p:nvPr/>
        </p:nvSpPr>
        <p:spPr>
          <a:xfrm>
            <a:off x="692677" y="4063559"/>
            <a:ext cx="1771650" cy="628650"/>
          </a:xfrm>
          <a:prstGeom prst="rect">
            <a:avLst/>
          </a:prstGeom>
          <a:solidFill>
            <a:schemeClr val="bg1"/>
          </a:solidFill>
          <a:ln>
            <a:solidFill>
              <a:schemeClr val="tx1"/>
            </a:solidFill>
          </a:ln>
        </p:spPr>
        <p:txBody>
          <a:bodyPr wrap="square" rtlCol="0" anchor="ctr">
            <a:normAutofit/>
          </a:bodyPr>
          <a:lstStyle/>
          <a:p>
            <a:r>
              <a:rPr lang="en-US" sz="1050" dirty="0">
                <a:solidFill>
                  <a:schemeClr val="tx2"/>
                </a:solidFill>
                <a:latin typeface="+mj-lt"/>
                <a:hlinkClick r:id="rId5">
                  <a:extLst>
                    <a:ext uri="{A12FA001-AC4F-418D-AE19-62706E023703}">
                      <ahyp:hlinkClr xmlns:ahyp="http://schemas.microsoft.com/office/drawing/2018/hyperlinkcolor" val="tx"/>
                    </a:ext>
                  </a:extLst>
                </a:hlinkClick>
              </a:rPr>
              <a:t>https://www.defensetravel.dod.mil/Docs/AP-RA-01.pdf</a:t>
            </a:r>
            <a:r>
              <a:rPr lang="en-US" sz="1050" dirty="0">
                <a:solidFill>
                  <a:schemeClr val="tx2"/>
                </a:solidFill>
                <a:latin typeface="+mj-lt"/>
              </a:rPr>
              <a:t> </a:t>
            </a:r>
          </a:p>
        </p:txBody>
      </p:sp>
    </p:spTree>
    <p:custDataLst>
      <p:tags r:id="rId1"/>
    </p:custDataLst>
    <p:extLst>
      <p:ext uri="{BB962C8B-B14F-4D97-AF65-F5344CB8AC3E}">
        <p14:creationId xmlns:p14="http://schemas.microsoft.com/office/powerpoint/2010/main" val="4273329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93DD4-14A0-4AD9-9F1C-CC8F16269086}"/>
              </a:ext>
            </a:extLst>
          </p:cNvPr>
          <p:cNvSpPr>
            <a:spLocks noGrp="1"/>
          </p:cNvSpPr>
          <p:nvPr>
            <p:ph type="title"/>
          </p:nvPr>
        </p:nvSpPr>
        <p:spPr/>
        <p:txBody>
          <a:bodyPr/>
          <a:lstStyle/>
          <a:p>
            <a:r>
              <a:rPr lang="en-US" dirty="0"/>
              <a:t>Restricted Airfare Requirements with GSA City Pair</a:t>
            </a:r>
          </a:p>
        </p:txBody>
      </p:sp>
      <p:sp>
        <p:nvSpPr>
          <p:cNvPr id="4" name="Slide Number Placeholder 3">
            <a:extLst>
              <a:ext uri="{FF2B5EF4-FFF2-40B4-BE49-F238E27FC236}">
                <a16:creationId xmlns:a16="http://schemas.microsoft.com/office/drawing/2014/main" id="{79BADF06-A7D9-44CB-9735-B3E7500C7754}"/>
              </a:ext>
            </a:extLst>
          </p:cNvPr>
          <p:cNvSpPr>
            <a:spLocks noGrp="1"/>
          </p:cNvSpPr>
          <p:nvPr>
            <p:ph type="sldNum" sz="quarter" idx="4"/>
          </p:nvPr>
        </p:nvSpPr>
        <p:spPr/>
        <p:txBody>
          <a:bodyPr/>
          <a:lstStyle/>
          <a:p>
            <a:pPr>
              <a:defRPr/>
            </a:pPr>
            <a:fld id="{7D187A4C-A87B-41AC-8A01-0B3AA42528A5}" type="slidenum">
              <a:rPr lang="en-US" smtClean="0"/>
              <a:pPr>
                <a:defRPr/>
              </a:pPr>
              <a:t>26</a:t>
            </a:fld>
            <a:endParaRPr lang="en-US"/>
          </a:p>
        </p:txBody>
      </p:sp>
      <p:sp>
        <p:nvSpPr>
          <p:cNvPr id="3" name="Content Placeholder 2">
            <a:extLst>
              <a:ext uri="{FF2B5EF4-FFF2-40B4-BE49-F238E27FC236}">
                <a16:creationId xmlns:a16="http://schemas.microsoft.com/office/drawing/2014/main" id="{6D43055B-EE10-4F73-B13F-81AEF3771C8A}"/>
              </a:ext>
            </a:extLst>
          </p:cNvPr>
          <p:cNvSpPr>
            <a:spLocks noGrp="1"/>
          </p:cNvSpPr>
          <p:nvPr>
            <p:ph sz="quarter" idx="10"/>
          </p:nvPr>
        </p:nvSpPr>
        <p:spPr/>
        <p:txBody>
          <a:bodyPr>
            <a:normAutofit fontScale="92500"/>
          </a:bodyPr>
          <a:lstStyle/>
          <a:p>
            <a:r>
              <a:rPr lang="en-US" dirty="0"/>
              <a:t>When a City Pair Program fare </a:t>
            </a:r>
            <a:r>
              <a:rPr lang="en-US" b="1" u="sng" dirty="0">
                <a:solidFill>
                  <a:srgbClr val="FF0000"/>
                </a:solidFill>
              </a:rPr>
              <a:t>is not available</a:t>
            </a:r>
            <a:r>
              <a:rPr lang="en-US" dirty="0"/>
              <a:t>, the traveler and AO must consider: </a:t>
            </a:r>
          </a:p>
          <a:p>
            <a:pPr lvl="1"/>
            <a:r>
              <a:rPr lang="en-US" dirty="0"/>
              <a:t>The chance that the flight will be changed or canceled.</a:t>
            </a:r>
          </a:p>
          <a:p>
            <a:pPr lvl="1"/>
            <a:r>
              <a:rPr lang="en-US" dirty="0"/>
              <a:t>Applicable charges and fees that may be incurred, when determining if the savings is worth the risk that the trip will change. </a:t>
            </a:r>
          </a:p>
          <a:p>
            <a:pPr lvl="1"/>
            <a:endParaRPr lang="en-US" dirty="0"/>
          </a:p>
          <a:p>
            <a:r>
              <a:rPr lang="en-US" dirty="0"/>
              <a:t>Use of the Restricted Airfare Checklist is not required, but travelers still must follow their Service or Agency guidelines for using restricted tickets.</a:t>
            </a:r>
          </a:p>
          <a:p>
            <a:endParaRPr lang="en-US" dirty="0"/>
          </a:p>
          <a:p>
            <a:r>
              <a:rPr lang="en-US" dirty="0"/>
              <a:t>Reservations still need to be made with the Travel Management Company (TMC) via DTS.</a:t>
            </a:r>
          </a:p>
          <a:p>
            <a:pPr lvl="1"/>
            <a:r>
              <a:rPr lang="en-US" dirty="0"/>
              <a:t>Travelers are </a:t>
            </a:r>
            <a:r>
              <a:rPr lang="en-US" b="1" u="sng" dirty="0">
                <a:solidFill>
                  <a:srgbClr val="FF0000"/>
                </a:solidFill>
              </a:rPr>
              <a:t>not</a:t>
            </a:r>
            <a:r>
              <a:rPr lang="en-US" dirty="0"/>
              <a:t> permitted to book airfare outside of the TMC or DTS.</a:t>
            </a:r>
          </a:p>
        </p:txBody>
      </p:sp>
    </p:spTree>
    <p:custDataLst>
      <p:tags r:id="rId1"/>
    </p:custDataLst>
    <p:extLst>
      <p:ext uri="{BB962C8B-B14F-4D97-AF65-F5344CB8AC3E}">
        <p14:creationId xmlns:p14="http://schemas.microsoft.com/office/powerpoint/2010/main" val="1049612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552F2-A07A-43EB-BD19-D37427DB7025}"/>
              </a:ext>
            </a:extLst>
          </p:cNvPr>
          <p:cNvSpPr>
            <a:spLocks noGrp="1"/>
          </p:cNvSpPr>
          <p:nvPr>
            <p:ph type="title"/>
          </p:nvPr>
        </p:nvSpPr>
        <p:spPr/>
        <p:txBody>
          <a:bodyPr/>
          <a:lstStyle/>
          <a:p>
            <a:r>
              <a:rPr lang="en-US" dirty="0"/>
              <a:t>Lowest Logical Airfare – Restricted Airfare in DTS</a:t>
            </a:r>
          </a:p>
        </p:txBody>
      </p:sp>
      <p:sp>
        <p:nvSpPr>
          <p:cNvPr id="4" name="Slide Number Placeholder 3">
            <a:extLst>
              <a:ext uri="{FF2B5EF4-FFF2-40B4-BE49-F238E27FC236}">
                <a16:creationId xmlns:a16="http://schemas.microsoft.com/office/drawing/2014/main" id="{6AD19527-BA20-4530-A496-044F5622521E}"/>
              </a:ext>
            </a:extLst>
          </p:cNvPr>
          <p:cNvSpPr>
            <a:spLocks noGrp="1"/>
          </p:cNvSpPr>
          <p:nvPr>
            <p:ph type="sldNum" sz="quarter" idx="4"/>
          </p:nvPr>
        </p:nvSpPr>
        <p:spPr/>
        <p:txBody>
          <a:bodyPr/>
          <a:lstStyle/>
          <a:p>
            <a:pPr>
              <a:defRPr/>
            </a:pPr>
            <a:fld id="{7D187A4C-A87B-41AC-8A01-0B3AA42528A5}" type="slidenum">
              <a:rPr lang="en-US" smtClean="0"/>
              <a:pPr>
                <a:defRPr/>
              </a:pPr>
              <a:t>27</a:t>
            </a:fld>
            <a:endParaRPr lang="en-US"/>
          </a:p>
        </p:txBody>
      </p:sp>
      <p:sp>
        <p:nvSpPr>
          <p:cNvPr id="3" name="Content Placeholder 2">
            <a:extLst>
              <a:ext uri="{FF2B5EF4-FFF2-40B4-BE49-F238E27FC236}">
                <a16:creationId xmlns:a16="http://schemas.microsoft.com/office/drawing/2014/main" id="{934C7AE0-5ED2-41B6-8ECD-B2957499A9E2}"/>
              </a:ext>
            </a:extLst>
          </p:cNvPr>
          <p:cNvSpPr>
            <a:spLocks noGrp="1"/>
          </p:cNvSpPr>
          <p:nvPr>
            <p:ph sz="quarter" idx="10"/>
          </p:nvPr>
        </p:nvSpPr>
        <p:spPr/>
        <p:txBody>
          <a:bodyPr>
            <a:normAutofit lnSpcReduction="10000"/>
          </a:bodyPr>
          <a:lstStyle/>
          <a:p>
            <a:r>
              <a:rPr lang="en-US" dirty="0"/>
              <a:t>DTS allows travelers to select restricted airfares if all of the following conditions are true: </a:t>
            </a:r>
          </a:p>
          <a:p>
            <a:pPr marL="685800" lvl="1" indent="-342900">
              <a:buFont typeface="+mj-lt"/>
              <a:buAutoNum type="arabicPeriod"/>
            </a:pPr>
            <a:r>
              <a:rPr lang="en-US" dirty="0"/>
              <a:t>The trip includes only a single TDY location. </a:t>
            </a:r>
          </a:p>
          <a:p>
            <a:pPr marL="685800" lvl="1" indent="-342900">
              <a:buFont typeface="+mj-lt"/>
              <a:buAutoNum type="arabicPeriod"/>
            </a:pPr>
            <a:r>
              <a:rPr lang="en-US" dirty="0"/>
              <a:t>The overall trip is not a City Pair market. </a:t>
            </a:r>
          </a:p>
          <a:p>
            <a:pPr marL="685800" lvl="1" indent="-342900">
              <a:buFont typeface="+mj-lt"/>
              <a:buAutoNum type="arabicPeriod"/>
            </a:pPr>
            <a:r>
              <a:rPr lang="en-US" dirty="0"/>
              <a:t>The traveler has a Government travel charge card (GTCC) or the traveler’s unit has a traditionally reconciled (i.e., outside DTS) centrally billed account (CBA).</a:t>
            </a:r>
          </a:p>
          <a:p>
            <a:pPr marL="685800" lvl="1" indent="-342900">
              <a:buFont typeface="+mj-lt"/>
              <a:buAutoNum type="arabicPeriod"/>
            </a:pPr>
            <a:endParaRPr lang="en-US" dirty="0"/>
          </a:p>
          <a:p>
            <a:pPr marL="385763" indent="-342900"/>
            <a:r>
              <a:rPr lang="en-US" dirty="0"/>
              <a:t>The process DTS uses to search for and display available flights is referred to as Lowest Logical Airfare (LLA).</a:t>
            </a:r>
          </a:p>
          <a:p>
            <a:pPr marL="385763" indent="-342900"/>
            <a:endParaRPr lang="en-US" dirty="0"/>
          </a:p>
          <a:p>
            <a:pPr marL="385763" indent="-342900"/>
            <a:r>
              <a:rPr lang="en-US" dirty="0"/>
              <a:t>Once a Restricted Airfare is selected in DTS, it </a:t>
            </a:r>
            <a:r>
              <a:rPr lang="en-US" b="1" u="sng" dirty="0">
                <a:solidFill>
                  <a:srgbClr val="FF0000"/>
                </a:solidFill>
              </a:rPr>
              <a:t>CANNOT</a:t>
            </a:r>
            <a:r>
              <a:rPr lang="en-US" dirty="0"/>
              <a:t> be cancelled or changed.</a:t>
            </a:r>
          </a:p>
        </p:txBody>
      </p:sp>
    </p:spTree>
    <p:custDataLst>
      <p:tags r:id="rId1"/>
    </p:custDataLst>
    <p:extLst>
      <p:ext uri="{BB962C8B-B14F-4D97-AF65-F5344CB8AC3E}">
        <p14:creationId xmlns:p14="http://schemas.microsoft.com/office/powerpoint/2010/main" val="1483099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D2FE45C-3733-41CA-B4A8-C09D53297791}"/>
              </a:ext>
            </a:extLst>
          </p:cNvPr>
          <p:cNvPicPr>
            <a:picLocks noGrp="1" noChangeAspect="1"/>
          </p:cNvPicPr>
          <p:nvPr>
            <p:ph sz="quarter" idx="10"/>
          </p:nvPr>
        </p:nvPicPr>
        <p:blipFill>
          <a:blip r:embed="rId4"/>
          <a:srcRect/>
          <a:stretch/>
        </p:blipFill>
        <p:spPr>
          <a:xfrm>
            <a:off x="803634" y="877888"/>
            <a:ext cx="7654206" cy="3951287"/>
          </a:xfrm>
          <a:prstGeom prst="rect">
            <a:avLst/>
          </a:prstGeom>
        </p:spPr>
      </p:pic>
      <p:sp>
        <p:nvSpPr>
          <p:cNvPr id="2" name="Title 1">
            <a:extLst>
              <a:ext uri="{FF2B5EF4-FFF2-40B4-BE49-F238E27FC236}">
                <a16:creationId xmlns:a16="http://schemas.microsoft.com/office/drawing/2014/main" id="{AC219295-2718-4AE1-A3A5-9A2E7BEF9843}"/>
              </a:ext>
            </a:extLst>
          </p:cNvPr>
          <p:cNvSpPr>
            <a:spLocks noGrp="1"/>
          </p:cNvSpPr>
          <p:nvPr>
            <p:ph type="title"/>
          </p:nvPr>
        </p:nvSpPr>
        <p:spPr/>
        <p:txBody>
          <a:bodyPr/>
          <a:lstStyle/>
          <a:p>
            <a:r>
              <a:rPr lang="en-US" dirty="0"/>
              <a:t>Lowest Logical Airfare</a:t>
            </a:r>
          </a:p>
        </p:txBody>
      </p:sp>
      <p:sp>
        <p:nvSpPr>
          <p:cNvPr id="4" name="Slide Number Placeholder 3">
            <a:extLst>
              <a:ext uri="{FF2B5EF4-FFF2-40B4-BE49-F238E27FC236}">
                <a16:creationId xmlns:a16="http://schemas.microsoft.com/office/drawing/2014/main" id="{B60921EB-D9BD-400A-A942-FD64F423F991}"/>
              </a:ext>
            </a:extLst>
          </p:cNvPr>
          <p:cNvSpPr>
            <a:spLocks noGrp="1"/>
          </p:cNvSpPr>
          <p:nvPr>
            <p:ph type="sldNum" sz="quarter" idx="4"/>
          </p:nvPr>
        </p:nvSpPr>
        <p:spPr/>
        <p:txBody>
          <a:bodyPr/>
          <a:lstStyle/>
          <a:p>
            <a:pPr>
              <a:defRPr/>
            </a:pPr>
            <a:fld id="{7D187A4C-A87B-41AC-8A01-0B3AA42528A5}" type="slidenum">
              <a:rPr lang="en-US" smtClean="0"/>
              <a:pPr>
                <a:defRPr/>
              </a:pPr>
              <a:t>28</a:t>
            </a:fld>
            <a:endParaRPr lang="en-US"/>
          </a:p>
        </p:txBody>
      </p:sp>
      <p:sp>
        <p:nvSpPr>
          <p:cNvPr id="9" name="TextBox 8">
            <a:extLst>
              <a:ext uri="{FF2B5EF4-FFF2-40B4-BE49-F238E27FC236}">
                <a16:creationId xmlns:a16="http://schemas.microsoft.com/office/drawing/2014/main" id="{C7E64B5F-65E4-4BBF-946C-6EF9DA990576}"/>
              </a:ext>
            </a:extLst>
          </p:cNvPr>
          <p:cNvSpPr txBox="1"/>
          <p:nvPr/>
        </p:nvSpPr>
        <p:spPr>
          <a:xfrm>
            <a:off x="57150" y="1593057"/>
            <a:ext cx="1600200" cy="777257"/>
          </a:xfrm>
          <a:prstGeom prst="rect">
            <a:avLst/>
          </a:prstGeom>
          <a:solidFill>
            <a:schemeClr val="bg1"/>
          </a:solidFill>
          <a:ln>
            <a:solidFill>
              <a:schemeClr val="tx1"/>
            </a:solidFill>
          </a:ln>
        </p:spPr>
        <p:txBody>
          <a:bodyPr wrap="square" rtlCol="0" anchor="ctr">
            <a:normAutofit/>
          </a:bodyPr>
          <a:lstStyle/>
          <a:p>
            <a:r>
              <a:rPr lang="en-US" sz="1050" dirty="0">
                <a:solidFill>
                  <a:schemeClr val="tx2"/>
                </a:solidFill>
                <a:latin typeface="+mj-lt"/>
              </a:rPr>
              <a:t>When DTS displays restricted flights, the system highlights them in several ways.</a:t>
            </a:r>
          </a:p>
        </p:txBody>
      </p:sp>
    </p:spTree>
    <p:custDataLst>
      <p:tags r:id="rId1"/>
    </p:custDataLst>
    <p:extLst>
      <p:ext uri="{BB962C8B-B14F-4D97-AF65-F5344CB8AC3E}">
        <p14:creationId xmlns:p14="http://schemas.microsoft.com/office/powerpoint/2010/main" val="2589097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F190B448-712F-4146-983A-C5670613BF02}"/>
              </a:ext>
            </a:extLst>
          </p:cNvPr>
          <p:cNvPicPr>
            <a:picLocks noGrp="1" noChangeAspect="1"/>
          </p:cNvPicPr>
          <p:nvPr>
            <p:ph sz="quarter" idx="10"/>
          </p:nvPr>
        </p:nvPicPr>
        <p:blipFill>
          <a:blip r:embed="rId4"/>
          <a:srcRect/>
          <a:stretch/>
        </p:blipFill>
        <p:spPr>
          <a:xfrm>
            <a:off x="803634" y="877888"/>
            <a:ext cx="7654206" cy="3951287"/>
          </a:xfrm>
          <a:prstGeom prst="rect">
            <a:avLst/>
          </a:prstGeom>
        </p:spPr>
      </p:pic>
      <p:sp>
        <p:nvSpPr>
          <p:cNvPr id="2" name="Title 1">
            <a:extLst>
              <a:ext uri="{FF2B5EF4-FFF2-40B4-BE49-F238E27FC236}">
                <a16:creationId xmlns:a16="http://schemas.microsoft.com/office/drawing/2014/main" id="{AC219295-2718-4AE1-A3A5-9A2E7BEF9843}"/>
              </a:ext>
            </a:extLst>
          </p:cNvPr>
          <p:cNvSpPr>
            <a:spLocks noGrp="1"/>
          </p:cNvSpPr>
          <p:nvPr>
            <p:ph type="title"/>
          </p:nvPr>
        </p:nvSpPr>
        <p:spPr/>
        <p:txBody>
          <a:bodyPr/>
          <a:lstStyle/>
          <a:p>
            <a:r>
              <a:rPr lang="en-US" dirty="0"/>
              <a:t>Lowest Logical Airfare</a:t>
            </a:r>
          </a:p>
        </p:txBody>
      </p:sp>
      <p:sp>
        <p:nvSpPr>
          <p:cNvPr id="4" name="Slide Number Placeholder 3">
            <a:extLst>
              <a:ext uri="{FF2B5EF4-FFF2-40B4-BE49-F238E27FC236}">
                <a16:creationId xmlns:a16="http://schemas.microsoft.com/office/drawing/2014/main" id="{B60921EB-D9BD-400A-A942-FD64F423F991}"/>
              </a:ext>
            </a:extLst>
          </p:cNvPr>
          <p:cNvSpPr>
            <a:spLocks noGrp="1"/>
          </p:cNvSpPr>
          <p:nvPr>
            <p:ph type="sldNum" sz="quarter" idx="4"/>
          </p:nvPr>
        </p:nvSpPr>
        <p:spPr/>
        <p:txBody>
          <a:bodyPr/>
          <a:lstStyle/>
          <a:p>
            <a:pPr>
              <a:defRPr/>
            </a:pPr>
            <a:fld id="{7D187A4C-A87B-41AC-8A01-0B3AA42528A5}" type="slidenum">
              <a:rPr lang="en-US" smtClean="0"/>
              <a:pPr>
                <a:defRPr/>
              </a:pPr>
              <a:t>29</a:t>
            </a:fld>
            <a:endParaRPr lang="en-US"/>
          </a:p>
        </p:txBody>
      </p:sp>
      <p:sp>
        <p:nvSpPr>
          <p:cNvPr id="9" name="TextBox 8">
            <a:extLst>
              <a:ext uri="{FF2B5EF4-FFF2-40B4-BE49-F238E27FC236}">
                <a16:creationId xmlns:a16="http://schemas.microsoft.com/office/drawing/2014/main" id="{C7E64B5F-65E4-4BBF-946C-6EF9DA990576}"/>
              </a:ext>
            </a:extLst>
          </p:cNvPr>
          <p:cNvSpPr txBox="1"/>
          <p:nvPr/>
        </p:nvSpPr>
        <p:spPr>
          <a:xfrm>
            <a:off x="110307" y="2278049"/>
            <a:ext cx="1945373" cy="1161907"/>
          </a:xfrm>
          <a:prstGeom prst="rect">
            <a:avLst/>
          </a:prstGeom>
          <a:solidFill>
            <a:schemeClr val="bg1"/>
          </a:solidFill>
          <a:ln>
            <a:solidFill>
              <a:schemeClr val="tx1"/>
            </a:solidFill>
          </a:ln>
        </p:spPr>
        <p:txBody>
          <a:bodyPr wrap="square" rtlCol="0" anchor="ctr">
            <a:normAutofit/>
          </a:bodyPr>
          <a:lstStyle/>
          <a:p>
            <a:r>
              <a:rPr lang="en-US" sz="1050" dirty="0">
                <a:solidFill>
                  <a:schemeClr val="tx2"/>
                </a:solidFill>
                <a:latin typeface="+mj-lt"/>
              </a:rPr>
              <a:t>A large yellow box marked “Nonrefundable - </a:t>
            </a:r>
            <a:r>
              <a:rPr lang="en-US" sz="1050" i="1" dirty="0">
                <a:solidFill>
                  <a:schemeClr val="tx2"/>
                </a:solidFill>
                <a:latin typeface="+mj-lt"/>
              </a:rPr>
              <a:t>Restrictions Apply</a:t>
            </a:r>
            <a:r>
              <a:rPr lang="en-US" sz="1050" dirty="0">
                <a:solidFill>
                  <a:schemeClr val="tx2"/>
                </a:solidFill>
                <a:latin typeface="+mj-lt"/>
              </a:rPr>
              <a:t>” or “Refundable – </a:t>
            </a:r>
            <a:r>
              <a:rPr lang="en-US" sz="1050" i="1" dirty="0">
                <a:solidFill>
                  <a:schemeClr val="tx2"/>
                </a:solidFill>
                <a:latin typeface="+mj-lt"/>
              </a:rPr>
              <a:t>Restrictions Apply</a:t>
            </a:r>
            <a:r>
              <a:rPr lang="en-US" sz="1050" dirty="0">
                <a:solidFill>
                  <a:schemeClr val="tx2"/>
                </a:solidFill>
                <a:latin typeface="+mj-lt"/>
              </a:rPr>
              <a:t>” identifies the fare as restricted.</a:t>
            </a:r>
          </a:p>
        </p:txBody>
      </p:sp>
      <p:sp>
        <p:nvSpPr>
          <p:cNvPr id="3" name="Rectangle 2">
            <a:extLst>
              <a:ext uri="{FF2B5EF4-FFF2-40B4-BE49-F238E27FC236}">
                <a16:creationId xmlns:a16="http://schemas.microsoft.com/office/drawing/2014/main" id="{8418DF47-EBA9-4DA1-A21C-AB694A05ACEA}"/>
              </a:ext>
            </a:extLst>
          </p:cNvPr>
          <p:cNvSpPr/>
          <p:nvPr/>
        </p:nvSpPr>
        <p:spPr bwMode="auto">
          <a:xfrm>
            <a:off x="4773529" y="1639093"/>
            <a:ext cx="1702898" cy="618331"/>
          </a:xfrm>
          <a:prstGeom prst="rect">
            <a:avLst/>
          </a:prstGeom>
          <a:noFill/>
          <a:ln w="28575" cap="flat" cmpd="sng" algn="ctr">
            <a:solidFill>
              <a:srgbClr val="FF33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sp>
        <p:nvSpPr>
          <p:cNvPr id="7" name="Rectangle 6">
            <a:extLst>
              <a:ext uri="{FF2B5EF4-FFF2-40B4-BE49-F238E27FC236}">
                <a16:creationId xmlns:a16="http://schemas.microsoft.com/office/drawing/2014/main" id="{3E5AC4EE-4F83-4304-9E1B-AAF4E122FD09}"/>
              </a:ext>
            </a:extLst>
          </p:cNvPr>
          <p:cNvSpPr/>
          <p:nvPr/>
        </p:nvSpPr>
        <p:spPr bwMode="auto">
          <a:xfrm>
            <a:off x="4773529" y="3383452"/>
            <a:ext cx="1702898" cy="618331"/>
          </a:xfrm>
          <a:prstGeom prst="rect">
            <a:avLst/>
          </a:prstGeom>
          <a:noFill/>
          <a:ln w="28575" cap="flat" cmpd="sng" algn="ctr">
            <a:solidFill>
              <a:srgbClr val="FF33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spTree>
    <p:custDataLst>
      <p:tags r:id="rId1"/>
    </p:custDataLst>
    <p:extLst>
      <p:ext uri="{BB962C8B-B14F-4D97-AF65-F5344CB8AC3E}">
        <p14:creationId xmlns:p14="http://schemas.microsoft.com/office/powerpoint/2010/main" val="1650022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09469A4-AAF7-41A9-AC1A-285DC08A8336}"/>
              </a:ext>
            </a:extLst>
          </p:cNvPr>
          <p:cNvSpPr>
            <a:spLocks noGrp="1"/>
          </p:cNvSpPr>
          <p:nvPr>
            <p:ph type="body" sz="quarter" idx="18"/>
          </p:nvPr>
        </p:nvSpPr>
        <p:spPr>
          <a:xfrm>
            <a:off x="3543300" y="0"/>
            <a:ext cx="5600700" cy="5143500"/>
          </a:xfrm>
        </p:spPr>
        <p:txBody>
          <a:bodyPr>
            <a:normAutofit/>
          </a:bodyPr>
          <a:lstStyle/>
          <a:p>
            <a:r>
              <a:rPr lang="en-US" sz="1800" dirty="0"/>
              <a:t>Top Issues for March/April</a:t>
            </a:r>
          </a:p>
          <a:p>
            <a:r>
              <a:rPr lang="en-US" sz="1800" dirty="0"/>
              <a:t>CCV Timeframe and Delays</a:t>
            </a:r>
          </a:p>
          <a:p>
            <a:r>
              <a:rPr lang="en-US" sz="1800" dirty="0"/>
              <a:t>GSA City Pair Program</a:t>
            </a:r>
          </a:p>
          <a:p>
            <a:pPr lvl="2"/>
            <a:r>
              <a:rPr lang="en-US" sz="1600" b="1" dirty="0">
                <a:solidFill>
                  <a:schemeClr val="accent6">
                    <a:lumMod val="75000"/>
                  </a:schemeClr>
                </a:solidFill>
              </a:rPr>
              <a:t>YCA</a:t>
            </a:r>
          </a:p>
          <a:p>
            <a:pPr lvl="2"/>
            <a:r>
              <a:rPr lang="en-US" sz="1600" b="1" dirty="0">
                <a:solidFill>
                  <a:schemeClr val="accent4">
                    <a:lumMod val="60000"/>
                    <a:lumOff val="40000"/>
                  </a:schemeClr>
                </a:solidFill>
              </a:rPr>
              <a:t>_CA</a:t>
            </a:r>
          </a:p>
          <a:p>
            <a:r>
              <a:rPr lang="en-US" sz="1800" dirty="0"/>
              <a:t>Other Government Airfare</a:t>
            </a:r>
          </a:p>
          <a:p>
            <a:r>
              <a:rPr lang="en-US" sz="1800" dirty="0"/>
              <a:t>Other Airfare</a:t>
            </a:r>
          </a:p>
          <a:p>
            <a:r>
              <a:rPr lang="en-US" sz="1800" dirty="0"/>
              <a:t>Restricted Fares</a:t>
            </a:r>
          </a:p>
          <a:p>
            <a:pPr lvl="1"/>
            <a:r>
              <a:rPr lang="en-US" sz="1600" dirty="0"/>
              <a:t>Checklist</a:t>
            </a:r>
          </a:p>
          <a:p>
            <a:pPr lvl="1"/>
            <a:r>
              <a:rPr lang="en-US" sz="1600" dirty="0"/>
              <a:t>Lowest Logical Airfare</a:t>
            </a:r>
          </a:p>
          <a:p>
            <a:pPr lvl="1"/>
            <a:r>
              <a:rPr lang="en-US" sz="1600" dirty="0"/>
              <a:t>Issues with Restricted Airfare</a:t>
            </a:r>
          </a:p>
          <a:p>
            <a:pPr lvl="1"/>
            <a:r>
              <a:rPr lang="en-US" sz="1600" dirty="0"/>
              <a:t>Tips for Travelers when booking</a:t>
            </a:r>
          </a:p>
          <a:p>
            <a:r>
              <a:rPr lang="en-US" sz="1800" dirty="0"/>
              <a:t>Resources</a:t>
            </a:r>
          </a:p>
          <a:p>
            <a:r>
              <a:rPr lang="en-US" sz="1800" dirty="0"/>
              <a:t>Questions</a:t>
            </a:r>
          </a:p>
        </p:txBody>
      </p:sp>
    </p:spTree>
    <p:extLst>
      <p:ext uri="{BB962C8B-B14F-4D97-AF65-F5344CB8AC3E}">
        <p14:creationId xmlns:p14="http://schemas.microsoft.com/office/powerpoint/2010/main" val="1211556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DD96B-67FB-4E75-AFE9-6121477717F9}"/>
              </a:ext>
            </a:extLst>
          </p:cNvPr>
          <p:cNvSpPr>
            <a:spLocks noGrp="1"/>
          </p:cNvSpPr>
          <p:nvPr>
            <p:ph type="title"/>
          </p:nvPr>
        </p:nvSpPr>
        <p:spPr/>
        <p:txBody>
          <a:bodyPr/>
          <a:lstStyle/>
          <a:p>
            <a:r>
              <a:rPr lang="en-US" dirty="0"/>
              <a:t>Lowest Logical Airfare</a:t>
            </a:r>
          </a:p>
        </p:txBody>
      </p:sp>
      <p:sp>
        <p:nvSpPr>
          <p:cNvPr id="4" name="Slide Number Placeholder 3">
            <a:extLst>
              <a:ext uri="{FF2B5EF4-FFF2-40B4-BE49-F238E27FC236}">
                <a16:creationId xmlns:a16="http://schemas.microsoft.com/office/drawing/2014/main" id="{2B977A94-2230-4835-BF37-402D08DEE725}"/>
              </a:ext>
            </a:extLst>
          </p:cNvPr>
          <p:cNvSpPr>
            <a:spLocks noGrp="1"/>
          </p:cNvSpPr>
          <p:nvPr>
            <p:ph type="sldNum" sz="quarter" idx="4"/>
          </p:nvPr>
        </p:nvSpPr>
        <p:spPr/>
        <p:txBody>
          <a:bodyPr/>
          <a:lstStyle/>
          <a:p>
            <a:pPr>
              <a:defRPr/>
            </a:pPr>
            <a:fld id="{7D187A4C-A87B-41AC-8A01-0B3AA42528A5}" type="slidenum">
              <a:rPr lang="en-US" smtClean="0"/>
              <a:pPr>
                <a:defRPr/>
              </a:pPr>
              <a:t>30</a:t>
            </a:fld>
            <a:endParaRPr lang="en-US"/>
          </a:p>
        </p:txBody>
      </p:sp>
      <p:sp>
        <p:nvSpPr>
          <p:cNvPr id="6" name="TextBox 5">
            <a:extLst>
              <a:ext uri="{FF2B5EF4-FFF2-40B4-BE49-F238E27FC236}">
                <a16:creationId xmlns:a16="http://schemas.microsoft.com/office/drawing/2014/main" id="{5E00E2E0-8C59-4127-A107-39F0DC42970E}"/>
              </a:ext>
            </a:extLst>
          </p:cNvPr>
          <p:cNvSpPr txBox="1"/>
          <p:nvPr/>
        </p:nvSpPr>
        <p:spPr>
          <a:xfrm>
            <a:off x="69057" y="1828800"/>
            <a:ext cx="1726406" cy="914400"/>
          </a:xfrm>
          <a:prstGeom prst="rect">
            <a:avLst/>
          </a:prstGeom>
          <a:solidFill>
            <a:schemeClr val="bg1"/>
          </a:solidFill>
          <a:ln>
            <a:solidFill>
              <a:schemeClr val="tx1"/>
            </a:solidFill>
          </a:ln>
        </p:spPr>
        <p:txBody>
          <a:bodyPr wrap="square" rtlCol="0" anchor="ctr">
            <a:normAutofit/>
          </a:bodyPr>
          <a:lstStyle/>
          <a:p>
            <a:r>
              <a:rPr lang="en-US" sz="1050" dirty="0">
                <a:solidFill>
                  <a:schemeClr val="tx2"/>
                </a:solidFill>
                <a:latin typeface="+mj-lt"/>
              </a:rPr>
              <a:t>Hovering over the “?” icon will display a general warning about selecting a restricted flight.</a:t>
            </a:r>
          </a:p>
        </p:txBody>
      </p:sp>
      <p:pic>
        <p:nvPicPr>
          <p:cNvPr id="24" name="Content Placeholder 23">
            <a:extLst>
              <a:ext uri="{FF2B5EF4-FFF2-40B4-BE49-F238E27FC236}">
                <a16:creationId xmlns:a16="http://schemas.microsoft.com/office/drawing/2014/main" id="{391C602E-3889-7D67-0829-F99F760D30AB}"/>
              </a:ext>
            </a:extLst>
          </p:cNvPr>
          <p:cNvPicPr>
            <a:picLocks noGrp="1" noChangeAspect="1"/>
          </p:cNvPicPr>
          <p:nvPr>
            <p:ph sz="quarter" idx="10"/>
          </p:nvPr>
        </p:nvPicPr>
        <p:blipFill>
          <a:blip r:embed="rId4"/>
          <a:stretch>
            <a:fillRect/>
          </a:stretch>
        </p:blipFill>
        <p:spPr>
          <a:xfrm>
            <a:off x="1927044" y="916029"/>
            <a:ext cx="6743286" cy="3951287"/>
          </a:xfrm>
          <a:prstGeom prst="rect">
            <a:avLst/>
          </a:prstGeom>
        </p:spPr>
      </p:pic>
    </p:spTree>
    <p:custDataLst>
      <p:tags r:id="rId1"/>
    </p:custDataLst>
    <p:extLst>
      <p:ext uri="{BB962C8B-B14F-4D97-AF65-F5344CB8AC3E}">
        <p14:creationId xmlns:p14="http://schemas.microsoft.com/office/powerpoint/2010/main" val="3601297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C982E769-5CC6-4D8E-9654-667DED5FC52E}"/>
              </a:ext>
            </a:extLst>
          </p:cNvPr>
          <p:cNvPicPr>
            <a:picLocks noGrp="1" noChangeAspect="1"/>
          </p:cNvPicPr>
          <p:nvPr>
            <p:ph idx="13"/>
          </p:nvPr>
        </p:nvPicPr>
        <p:blipFill>
          <a:blip r:embed="rId4"/>
          <a:stretch>
            <a:fillRect/>
          </a:stretch>
        </p:blipFill>
        <p:spPr>
          <a:xfrm>
            <a:off x="4784725" y="1069777"/>
            <a:ext cx="3975100" cy="3602434"/>
          </a:xfrm>
          <a:prstGeom prst="rect">
            <a:avLst/>
          </a:prstGeom>
        </p:spPr>
      </p:pic>
      <p:pic>
        <p:nvPicPr>
          <p:cNvPr id="16" name="Content Placeholder 15">
            <a:extLst>
              <a:ext uri="{FF2B5EF4-FFF2-40B4-BE49-F238E27FC236}">
                <a16:creationId xmlns:a16="http://schemas.microsoft.com/office/drawing/2014/main" id="{91ED4A8B-C763-4E50-ABDD-3FAA94671833}"/>
              </a:ext>
            </a:extLst>
          </p:cNvPr>
          <p:cNvPicPr>
            <a:picLocks noGrp="1" noChangeAspect="1"/>
          </p:cNvPicPr>
          <p:nvPr>
            <p:ph sz="quarter" idx="10"/>
          </p:nvPr>
        </p:nvPicPr>
        <p:blipFill>
          <a:blip r:embed="rId5"/>
          <a:stretch>
            <a:fillRect/>
          </a:stretch>
        </p:blipFill>
        <p:spPr>
          <a:xfrm>
            <a:off x="455613" y="1036512"/>
            <a:ext cx="4017962" cy="3634038"/>
          </a:xfrm>
          <a:prstGeom prst="rect">
            <a:avLst/>
          </a:prstGeom>
        </p:spPr>
      </p:pic>
      <p:sp>
        <p:nvSpPr>
          <p:cNvPr id="2" name="Title 1">
            <a:extLst>
              <a:ext uri="{FF2B5EF4-FFF2-40B4-BE49-F238E27FC236}">
                <a16:creationId xmlns:a16="http://schemas.microsoft.com/office/drawing/2014/main" id="{4B436E34-835E-450B-9587-90DAA2415DC8}"/>
              </a:ext>
            </a:extLst>
          </p:cNvPr>
          <p:cNvSpPr>
            <a:spLocks noGrp="1"/>
          </p:cNvSpPr>
          <p:nvPr>
            <p:ph type="title"/>
          </p:nvPr>
        </p:nvSpPr>
        <p:spPr/>
        <p:txBody>
          <a:bodyPr/>
          <a:lstStyle/>
          <a:p>
            <a:r>
              <a:rPr lang="en-US" dirty="0"/>
              <a:t>Lowest Logical Airfare</a:t>
            </a:r>
          </a:p>
        </p:txBody>
      </p:sp>
      <p:sp>
        <p:nvSpPr>
          <p:cNvPr id="4" name="Slide Number Placeholder 3">
            <a:extLst>
              <a:ext uri="{FF2B5EF4-FFF2-40B4-BE49-F238E27FC236}">
                <a16:creationId xmlns:a16="http://schemas.microsoft.com/office/drawing/2014/main" id="{FDA9765E-E645-4BA0-9236-EE0041567488}"/>
              </a:ext>
            </a:extLst>
          </p:cNvPr>
          <p:cNvSpPr>
            <a:spLocks noGrp="1"/>
          </p:cNvSpPr>
          <p:nvPr>
            <p:ph type="sldNum" sz="quarter" idx="4"/>
          </p:nvPr>
        </p:nvSpPr>
        <p:spPr/>
        <p:txBody>
          <a:bodyPr/>
          <a:lstStyle/>
          <a:p>
            <a:pPr>
              <a:defRPr/>
            </a:pPr>
            <a:fld id="{7D187A4C-A87B-41AC-8A01-0B3AA42528A5}" type="slidenum">
              <a:rPr lang="en-US" smtClean="0"/>
              <a:pPr>
                <a:defRPr/>
              </a:pPr>
              <a:t>31</a:t>
            </a:fld>
            <a:endParaRPr lang="en-US"/>
          </a:p>
        </p:txBody>
      </p:sp>
      <p:sp>
        <p:nvSpPr>
          <p:cNvPr id="6" name="Rectangle 5">
            <a:extLst>
              <a:ext uri="{FF2B5EF4-FFF2-40B4-BE49-F238E27FC236}">
                <a16:creationId xmlns:a16="http://schemas.microsoft.com/office/drawing/2014/main" id="{DE3C59E5-CEB6-43DA-91FE-9AF594EBBF08}"/>
              </a:ext>
            </a:extLst>
          </p:cNvPr>
          <p:cNvSpPr/>
          <p:nvPr/>
        </p:nvSpPr>
        <p:spPr bwMode="auto">
          <a:xfrm>
            <a:off x="666893" y="2571749"/>
            <a:ext cx="2358189" cy="907096"/>
          </a:xfrm>
          <a:prstGeom prst="rect">
            <a:avLst/>
          </a:prstGeom>
          <a:noFill/>
          <a:ln w="28575" cap="flat" cmpd="sng" algn="ctr">
            <a:solidFill>
              <a:srgbClr val="FF33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sp>
        <p:nvSpPr>
          <p:cNvPr id="9" name="TextBox 8">
            <a:extLst>
              <a:ext uri="{FF2B5EF4-FFF2-40B4-BE49-F238E27FC236}">
                <a16:creationId xmlns:a16="http://schemas.microsoft.com/office/drawing/2014/main" id="{89C6EC4A-A093-4888-9FEE-288DA6ABABB9}"/>
              </a:ext>
            </a:extLst>
          </p:cNvPr>
          <p:cNvSpPr txBox="1"/>
          <p:nvPr/>
        </p:nvSpPr>
        <p:spPr>
          <a:xfrm>
            <a:off x="7233797" y="712440"/>
            <a:ext cx="1783556" cy="1883570"/>
          </a:xfrm>
          <a:prstGeom prst="rect">
            <a:avLst/>
          </a:prstGeom>
          <a:solidFill>
            <a:schemeClr val="bg1"/>
          </a:solidFill>
          <a:ln>
            <a:solidFill>
              <a:schemeClr val="tx1"/>
            </a:solidFill>
          </a:ln>
        </p:spPr>
        <p:txBody>
          <a:bodyPr wrap="square" rtlCol="0" anchor="ctr">
            <a:normAutofit lnSpcReduction="10000"/>
          </a:bodyPr>
          <a:lstStyle/>
          <a:p>
            <a:r>
              <a:rPr lang="en-US" sz="1050" dirty="0">
                <a:solidFill>
                  <a:schemeClr val="tx2"/>
                </a:solidFill>
                <a:latin typeface="+mj-lt"/>
              </a:rPr>
              <a:t>Travelers should review the fare rules prior to selection.</a:t>
            </a:r>
            <a:br>
              <a:rPr lang="en-US" sz="1050" dirty="0">
                <a:solidFill>
                  <a:schemeClr val="tx2"/>
                </a:solidFill>
                <a:latin typeface="+mj-lt"/>
              </a:rPr>
            </a:br>
            <a:br>
              <a:rPr lang="en-US" sz="1050" dirty="0">
                <a:solidFill>
                  <a:schemeClr val="tx2"/>
                </a:solidFill>
                <a:latin typeface="+mj-lt"/>
              </a:rPr>
            </a:br>
            <a:r>
              <a:rPr lang="en-US" sz="1050" dirty="0">
                <a:solidFill>
                  <a:schemeClr val="tx2"/>
                </a:solidFill>
                <a:latin typeface="+mj-lt"/>
              </a:rPr>
              <a:t>This will include an indication of whether the fare is refundable or changeable, and if so, under what circumstances, the penalty for changing or canceling the flight after ticketing, and much more. </a:t>
            </a:r>
          </a:p>
        </p:txBody>
      </p:sp>
    </p:spTree>
    <p:custDataLst>
      <p:tags r:id="rId1"/>
    </p:custDataLst>
    <p:extLst>
      <p:ext uri="{BB962C8B-B14F-4D97-AF65-F5344CB8AC3E}">
        <p14:creationId xmlns:p14="http://schemas.microsoft.com/office/powerpoint/2010/main" val="4019069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7E84F-0D4E-47BB-BC8C-893C73C81CD3}"/>
              </a:ext>
            </a:extLst>
          </p:cNvPr>
          <p:cNvSpPr>
            <a:spLocks noGrp="1"/>
          </p:cNvSpPr>
          <p:nvPr>
            <p:ph type="title"/>
          </p:nvPr>
        </p:nvSpPr>
        <p:spPr/>
        <p:txBody>
          <a:bodyPr/>
          <a:lstStyle/>
          <a:p>
            <a:r>
              <a:rPr lang="en-US" dirty="0"/>
              <a:t>Lowest Logical Airfare</a:t>
            </a:r>
          </a:p>
        </p:txBody>
      </p:sp>
      <p:sp>
        <p:nvSpPr>
          <p:cNvPr id="4" name="Slide Number Placeholder 3">
            <a:extLst>
              <a:ext uri="{FF2B5EF4-FFF2-40B4-BE49-F238E27FC236}">
                <a16:creationId xmlns:a16="http://schemas.microsoft.com/office/drawing/2014/main" id="{9BB8DF6C-6568-4D3C-A0FD-D9D409AC79EC}"/>
              </a:ext>
            </a:extLst>
          </p:cNvPr>
          <p:cNvSpPr>
            <a:spLocks noGrp="1"/>
          </p:cNvSpPr>
          <p:nvPr>
            <p:ph type="sldNum" sz="quarter" idx="4"/>
          </p:nvPr>
        </p:nvSpPr>
        <p:spPr/>
        <p:txBody>
          <a:bodyPr/>
          <a:lstStyle/>
          <a:p>
            <a:pPr>
              <a:defRPr/>
            </a:pPr>
            <a:fld id="{7D187A4C-A87B-41AC-8A01-0B3AA42528A5}" type="slidenum">
              <a:rPr lang="en-US" smtClean="0"/>
              <a:pPr>
                <a:defRPr/>
              </a:pPr>
              <a:t>32</a:t>
            </a:fld>
            <a:endParaRPr lang="en-US"/>
          </a:p>
        </p:txBody>
      </p:sp>
      <p:pic>
        <p:nvPicPr>
          <p:cNvPr id="8" name="Content Placeholder 7">
            <a:extLst>
              <a:ext uri="{FF2B5EF4-FFF2-40B4-BE49-F238E27FC236}">
                <a16:creationId xmlns:a16="http://schemas.microsoft.com/office/drawing/2014/main" id="{39745C52-B80E-4D6B-9BA1-008F656FF5E9}"/>
              </a:ext>
            </a:extLst>
          </p:cNvPr>
          <p:cNvPicPr>
            <a:picLocks noGrp="1" noChangeAspect="1"/>
          </p:cNvPicPr>
          <p:nvPr>
            <p:ph sz="quarter" idx="10"/>
          </p:nvPr>
        </p:nvPicPr>
        <p:blipFill>
          <a:blip r:embed="rId4"/>
          <a:stretch>
            <a:fillRect/>
          </a:stretch>
        </p:blipFill>
        <p:spPr>
          <a:xfrm>
            <a:off x="455613" y="1420898"/>
            <a:ext cx="4017962" cy="2865267"/>
          </a:xfrm>
          <a:prstGeom prst="rect">
            <a:avLst/>
          </a:prstGeom>
        </p:spPr>
      </p:pic>
      <p:pic>
        <p:nvPicPr>
          <p:cNvPr id="10" name="Content Placeholder 9">
            <a:extLst>
              <a:ext uri="{FF2B5EF4-FFF2-40B4-BE49-F238E27FC236}">
                <a16:creationId xmlns:a16="http://schemas.microsoft.com/office/drawing/2014/main" id="{B493A68A-AAC0-4DC5-9932-505542B04A35}"/>
              </a:ext>
            </a:extLst>
          </p:cNvPr>
          <p:cNvPicPr>
            <a:picLocks noGrp="1" noChangeAspect="1"/>
          </p:cNvPicPr>
          <p:nvPr>
            <p:ph idx="13"/>
          </p:nvPr>
        </p:nvPicPr>
        <p:blipFill>
          <a:blip r:embed="rId5"/>
          <a:stretch>
            <a:fillRect/>
          </a:stretch>
        </p:blipFill>
        <p:spPr>
          <a:xfrm>
            <a:off x="4784725" y="1458355"/>
            <a:ext cx="3975100" cy="2825277"/>
          </a:xfrm>
          <a:prstGeom prst="rect">
            <a:avLst/>
          </a:prstGeom>
        </p:spPr>
      </p:pic>
      <p:sp>
        <p:nvSpPr>
          <p:cNvPr id="6" name="TextBox 5">
            <a:extLst>
              <a:ext uri="{FF2B5EF4-FFF2-40B4-BE49-F238E27FC236}">
                <a16:creationId xmlns:a16="http://schemas.microsoft.com/office/drawing/2014/main" id="{332EC1D1-5F15-4828-8401-96733E7E1802}"/>
              </a:ext>
            </a:extLst>
          </p:cNvPr>
          <p:cNvSpPr txBox="1"/>
          <p:nvPr/>
        </p:nvSpPr>
        <p:spPr>
          <a:xfrm>
            <a:off x="5530217" y="257923"/>
            <a:ext cx="2484115" cy="1024403"/>
          </a:xfrm>
          <a:prstGeom prst="rect">
            <a:avLst/>
          </a:prstGeom>
          <a:solidFill>
            <a:schemeClr val="bg1"/>
          </a:solidFill>
          <a:ln>
            <a:solidFill>
              <a:schemeClr val="tx1"/>
            </a:solidFill>
          </a:ln>
        </p:spPr>
        <p:txBody>
          <a:bodyPr wrap="square" rtlCol="0" anchor="ctr">
            <a:normAutofit lnSpcReduction="10000"/>
          </a:bodyPr>
          <a:lstStyle/>
          <a:p>
            <a:r>
              <a:rPr lang="en-US" sz="1050" dirty="0">
                <a:solidFill>
                  <a:schemeClr val="tx2"/>
                </a:solidFill>
                <a:latin typeface="+mj-lt"/>
              </a:rPr>
              <a:t>Selecting a restricted airfare generates a message that explains the specifics of choosing the selected airfare, provides a reminder to ensure their GTCC is active, and other key information.</a:t>
            </a:r>
          </a:p>
        </p:txBody>
      </p:sp>
    </p:spTree>
    <p:custDataLst>
      <p:tags r:id="rId1"/>
    </p:custDataLst>
    <p:extLst>
      <p:ext uri="{BB962C8B-B14F-4D97-AF65-F5344CB8AC3E}">
        <p14:creationId xmlns:p14="http://schemas.microsoft.com/office/powerpoint/2010/main" val="1205479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7E84F-0D4E-47BB-BC8C-893C73C81CD3}"/>
              </a:ext>
            </a:extLst>
          </p:cNvPr>
          <p:cNvSpPr>
            <a:spLocks noGrp="1"/>
          </p:cNvSpPr>
          <p:nvPr>
            <p:ph type="title"/>
          </p:nvPr>
        </p:nvSpPr>
        <p:spPr/>
        <p:txBody>
          <a:bodyPr/>
          <a:lstStyle/>
          <a:p>
            <a:r>
              <a:rPr lang="en-US" dirty="0"/>
              <a:t>Lowest Logical Airfare</a:t>
            </a:r>
          </a:p>
        </p:txBody>
      </p:sp>
      <p:sp>
        <p:nvSpPr>
          <p:cNvPr id="4" name="Slide Number Placeholder 3">
            <a:extLst>
              <a:ext uri="{FF2B5EF4-FFF2-40B4-BE49-F238E27FC236}">
                <a16:creationId xmlns:a16="http://schemas.microsoft.com/office/drawing/2014/main" id="{9BB8DF6C-6568-4D3C-A0FD-D9D409AC79EC}"/>
              </a:ext>
            </a:extLst>
          </p:cNvPr>
          <p:cNvSpPr>
            <a:spLocks noGrp="1"/>
          </p:cNvSpPr>
          <p:nvPr>
            <p:ph type="sldNum" sz="quarter" idx="4"/>
          </p:nvPr>
        </p:nvSpPr>
        <p:spPr/>
        <p:txBody>
          <a:bodyPr/>
          <a:lstStyle/>
          <a:p>
            <a:pPr>
              <a:defRPr/>
            </a:pPr>
            <a:fld id="{7D187A4C-A87B-41AC-8A01-0B3AA42528A5}" type="slidenum">
              <a:rPr lang="en-US" smtClean="0"/>
              <a:pPr>
                <a:defRPr/>
              </a:pPr>
              <a:t>33</a:t>
            </a:fld>
            <a:endParaRPr lang="en-US"/>
          </a:p>
        </p:txBody>
      </p:sp>
      <p:pic>
        <p:nvPicPr>
          <p:cNvPr id="8" name="Content Placeholder 7">
            <a:extLst>
              <a:ext uri="{FF2B5EF4-FFF2-40B4-BE49-F238E27FC236}">
                <a16:creationId xmlns:a16="http://schemas.microsoft.com/office/drawing/2014/main" id="{39745C52-B80E-4D6B-9BA1-008F656FF5E9}"/>
              </a:ext>
            </a:extLst>
          </p:cNvPr>
          <p:cNvPicPr>
            <a:picLocks noGrp="1" noChangeAspect="1"/>
          </p:cNvPicPr>
          <p:nvPr>
            <p:ph sz="quarter" idx="10"/>
          </p:nvPr>
        </p:nvPicPr>
        <p:blipFill>
          <a:blip r:embed="rId4"/>
          <a:stretch>
            <a:fillRect/>
          </a:stretch>
        </p:blipFill>
        <p:spPr>
          <a:xfrm>
            <a:off x="455613" y="1420898"/>
            <a:ext cx="4017962" cy="2865267"/>
          </a:xfrm>
          <a:prstGeom prst="rect">
            <a:avLst/>
          </a:prstGeom>
        </p:spPr>
      </p:pic>
      <p:pic>
        <p:nvPicPr>
          <p:cNvPr id="10" name="Content Placeholder 9">
            <a:extLst>
              <a:ext uri="{FF2B5EF4-FFF2-40B4-BE49-F238E27FC236}">
                <a16:creationId xmlns:a16="http://schemas.microsoft.com/office/drawing/2014/main" id="{B493A68A-AAC0-4DC5-9932-505542B04A35}"/>
              </a:ext>
            </a:extLst>
          </p:cNvPr>
          <p:cNvPicPr>
            <a:picLocks noGrp="1" noChangeAspect="1"/>
          </p:cNvPicPr>
          <p:nvPr>
            <p:ph idx="13"/>
          </p:nvPr>
        </p:nvPicPr>
        <p:blipFill>
          <a:blip r:embed="rId5"/>
          <a:stretch>
            <a:fillRect/>
          </a:stretch>
        </p:blipFill>
        <p:spPr>
          <a:xfrm>
            <a:off x="4784725" y="1458355"/>
            <a:ext cx="3975100" cy="2825277"/>
          </a:xfrm>
          <a:prstGeom prst="rect">
            <a:avLst/>
          </a:prstGeom>
        </p:spPr>
      </p:pic>
      <p:sp>
        <p:nvSpPr>
          <p:cNvPr id="6" name="TextBox 5">
            <a:extLst>
              <a:ext uri="{FF2B5EF4-FFF2-40B4-BE49-F238E27FC236}">
                <a16:creationId xmlns:a16="http://schemas.microsoft.com/office/drawing/2014/main" id="{332EC1D1-5F15-4828-8401-96733E7E1802}"/>
              </a:ext>
            </a:extLst>
          </p:cNvPr>
          <p:cNvSpPr txBox="1"/>
          <p:nvPr/>
        </p:nvSpPr>
        <p:spPr>
          <a:xfrm>
            <a:off x="5914607" y="271134"/>
            <a:ext cx="2484115" cy="1392614"/>
          </a:xfrm>
          <a:prstGeom prst="rect">
            <a:avLst/>
          </a:prstGeom>
          <a:solidFill>
            <a:schemeClr val="bg1"/>
          </a:solidFill>
          <a:ln>
            <a:solidFill>
              <a:schemeClr val="tx1"/>
            </a:solidFill>
          </a:ln>
        </p:spPr>
        <p:txBody>
          <a:bodyPr wrap="square" rtlCol="0" anchor="ctr">
            <a:normAutofit/>
          </a:bodyPr>
          <a:lstStyle/>
          <a:p>
            <a:r>
              <a:rPr lang="en-US" sz="1050" dirty="0">
                <a:solidFill>
                  <a:schemeClr val="tx2"/>
                </a:solidFill>
              </a:rPr>
              <a:t>It gives the traveler a chance to Confirm their airfare choice before proceeding to seat selection. </a:t>
            </a:r>
          </a:p>
          <a:p>
            <a:endParaRPr lang="en-US" sz="1050" dirty="0">
              <a:solidFill>
                <a:schemeClr val="tx2"/>
              </a:solidFill>
            </a:endParaRPr>
          </a:p>
          <a:p>
            <a:r>
              <a:rPr lang="en-US" sz="1050" dirty="0">
                <a:solidFill>
                  <a:schemeClr val="tx2"/>
                </a:solidFill>
              </a:rPr>
              <a:t>Canceling the selection gives the traveler the chance to look for cheaper Government fares on the Alternative Options results list.</a:t>
            </a:r>
          </a:p>
        </p:txBody>
      </p:sp>
    </p:spTree>
    <p:custDataLst>
      <p:tags r:id="rId1"/>
    </p:custDataLst>
    <p:extLst>
      <p:ext uri="{BB962C8B-B14F-4D97-AF65-F5344CB8AC3E}">
        <p14:creationId xmlns:p14="http://schemas.microsoft.com/office/powerpoint/2010/main" val="2358005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0B11F417-0B93-4F90-83F8-E6604D4C2449}"/>
              </a:ext>
            </a:extLst>
          </p:cNvPr>
          <p:cNvPicPr>
            <a:picLocks noGrp="1" noChangeAspect="1"/>
          </p:cNvPicPr>
          <p:nvPr>
            <p:ph sz="quarter" idx="10"/>
          </p:nvPr>
        </p:nvPicPr>
        <p:blipFill>
          <a:blip r:embed="rId4"/>
          <a:srcRect/>
          <a:stretch/>
        </p:blipFill>
        <p:spPr>
          <a:xfrm>
            <a:off x="2437170" y="850997"/>
            <a:ext cx="6233160" cy="4103579"/>
          </a:xfrm>
          <a:prstGeom prst="rect">
            <a:avLst/>
          </a:prstGeom>
        </p:spPr>
      </p:pic>
      <p:sp>
        <p:nvSpPr>
          <p:cNvPr id="2" name="Title 1">
            <a:extLst>
              <a:ext uri="{FF2B5EF4-FFF2-40B4-BE49-F238E27FC236}">
                <a16:creationId xmlns:a16="http://schemas.microsoft.com/office/drawing/2014/main" id="{BE715F31-B976-4345-804C-4AF1738F0A98}"/>
              </a:ext>
            </a:extLst>
          </p:cNvPr>
          <p:cNvSpPr>
            <a:spLocks noGrp="1"/>
          </p:cNvSpPr>
          <p:nvPr>
            <p:ph type="title"/>
          </p:nvPr>
        </p:nvSpPr>
        <p:spPr/>
        <p:txBody>
          <a:bodyPr/>
          <a:lstStyle/>
          <a:p>
            <a:r>
              <a:rPr lang="en-US" dirty="0"/>
              <a:t>Lowest Logical Airfare</a:t>
            </a:r>
          </a:p>
        </p:txBody>
      </p:sp>
      <p:sp>
        <p:nvSpPr>
          <p:cNvPr id="4" name="Slide Number Placeholder 3">
            <a:extLst>
              <a:ext uri="{FF2B5EF4-FFF2-40B4-BE49-F238E27FC236}">
                <a16:creationId xmlns:a16="http://schemas.microsoft.com/office/drawing/2014/main" id="{8792A0D5-BE17-4045-84C7-1E93BC28E00E}"/>
              </a:ext>
            </a:extLst>
          </p:cNvPr>
          <p:cNvSpPr>
            <a:spLocks noGrp="1"/>
          </p:cNvSpPr>
          <p:nvPr>
            <p:ph type="sldNum" sz="quarter" idx="4"/>
          </p:nvPr>
        </p:nvSpPr>
        <p:spPr/>
        <p:txBody>
          <a:bodyPr/>
          <a:lstStyle/>
          <a:p>
            <a:pPr>
              <a:defRPr/>
            </a:pPr>
            <a:fld id="{7D187A4C-A87B-41AC-8A01-0B3AA42528A5}" type="slidenum">
              <a:rPr lang="en-US" smtClean="0"/>
              <a:pPr>
                <a:defRPr/>
              </a:pPr>
              <a:t>34</a:t>
            </a:fld>
            <a:endParaRPr lang="en-US"/>
          </a:p>
        </p:txBody>
      </p:sp>
      <p:sp>
        <p:nvSpPr>
          <p:cNvPr id="6" name="TextBox 5">
            <a:extLst>
              <a:ext uri="{FF2B5EF4-FFF2-40B4-BE49-F238E27FC236}">
                <a16:creationId xmlns:a16="http://schemas.microsoft.com/office/drawing/2014/main" id="{6E46CE50-A8B9-4DF3-BA03-FB13A1818387}"/>
              </a:ext>
            </a:extLst>
          </p:cNvPr>
          <p:cNvSpPr txBox="1"/>
          <p:nvPr/>
        </p:nvSpPr>
        <p:spPr>
          <a:xfrm>
            <a:off x="392906" y="1771650"/>
            <a:ext cx="1714500" cy="1257300"/>
          </a:xfrm>
          <a:prstGeom prst="rect">
            <a:avLst/>
          </a:prstGeom>
          <a:solidFill>
            <a:schemeClr val="bg1"/>
          </a:solidFill>
          <a:ln>
            <a:solidFill>
              <a:schemeClr val="tx1"/>
            </a:solidFill>
          </a:ln>
        </p:spPr>
        <p:txBody>
          <a:bodyPr wrap="square" rtlCol="0" anchor="ctr">
            <a:normAutofit/>
          </a:bodyPr>
          <a:lstStyle/>
          <a:p>
            <a:r>
              <a:rPr lang="en-US" sz="1050" dirty="0">
                <a:solidFill>
                  <a:schemeClr val="tx2"/>
                </a:solidFill>
                <a:latin typeface="+mj-lt"/>
              </a:rPr>
              <a:t>Just before booking the flight, DTS cautions the traveler once again that the flight is restricted and tells the traveler whether the fare is refundable. </a:t>
            </a:r>
          </a:p>
        </p:txBody>
      </p:sp>
    </p:spTree>
    <p:custDataLst>
      <p:tags r:id="rId1"/>
    </p:custDataLst>
    <p:extLst>
      <p:ext uri="{BB962C8B-B14F-4D97-AF65-F5344CB8AC3E}">
        <p14:creationId xmlns:p14="http://schemas.microsoft.com/office/powerpoint/2010/main" val="7022016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15F31-B976-4345-804C-4AF1738F0A98}"/>
              </a:ext>
            </a:extLst>
          </p:cNvPr>
          <p:cNvSpPr>
            <a:spLocks noGrp="1"/>
          </p:cNvSpPr>
          <p:nvPr>
            <p:ph type="title"/>
          </p:nvPr>
        </p:nvSpPr>
        <p:spPr/>
        <p:txBody>
          <a:bodyPr/>
          <a:lstStyle/>
          <a:p>
            <a:r>
              <a:rPr lang="en-US" dirty="0"/>
              <a:t>Lowest Logical Airfare</a:t>
            </a:r>
          </a:p>
        </p:txBody>
      </p:sp>
      <p:sp>
        <p:nvSpPr>
          <p:cNvPr id="4" name="Slide Number Placeholder 3">
            <a:extLst>
              <a:ext uri="{FF2B5EF4-FFF2-40B4-BE49-F238E27FC236}">
                <a16:creationId xmlns:a16="http://schemas.microsoft.com/office/drawing/2014/main" id="{8792A0D5-BE17-4045-84C7-1E93BC28E00E}"/>
              </a:ext>
            </a:extLst>
          </p:cNvPr>
          <p:cNvSpPr>
            <a:spLocks noGrp="1"/>
          </p:cNvSpPr>
          <p:nvPr>
            <p:ph type="sldNum" sz="quarter" idx="4"/>
          </p:nvPr>
        </p:nvSpPr>
        <p:spPr/>
        <p:txBody>
          <a:bodyPr/>
          <a:lstStyle/>
          <a:p>
            <a:pPr>
              <a:defRPr/>
            </a:pPr>
            <a:fld id="{7D187A4C-A87B-41AC-8A01-0B3AA42528A5}" type="slidenum">
              <a:rPr lang="en-US" smtClean="0"/>
              <a:pPr>
                <a:defRPr/>
              </a:pPr>
              <a:t>35</a:t>
            </a:fld>
            <a:endParaRPr lang="en-US"/>
          </a:p>
        </p:txBody>
      </p:sp>
      <p:sp>
        <p:nvSpPr>
          <p:cNvPr id="6" name="TextBox 5">
            <a:extLst>
              <a:ext uri="{FF2B5EF4-FFF2-40B4-BE49-F238E27FC236}">
                <a16:creationId xmlns:a16="http://schemas.microsoft.com/office/drawing/2014/main" id="{6E46CE50-A8B9-4DF3-BA03-FB13A1818387}"/>
              </a:ext>
            </a:extLst>
          </p:cNvPr>
          <p:cNvSpPr txBox="1"/>
          <p:nvPr/>
        </p:nvSpPr>
        <p:spPr>
          <a:xfrm>
            <a:off x="5551646" y="770125"/>
            <a:ext cx="2197894" cy="1257300"/>
          </a:xfrm>
          <a:prstGeom prst="rect">
            <a:avLst/>
          </a:prstGeom>
          <a:solidFill>
            <a:schemeClr val="bg1"/>
          </a:solidFill>
          <a:ln>
            <a:solidFill>
              <a:schemeClr val="tx1"/>
            </a:solidFill>
          </a:ln>
        </p:spPr>
        <p:txBody>
          <a:bodyPr wrap="square" rtlCol="0" anchor="ctr">
            <a:normAutofit/>
          </a:bodyPr>
          <a:lstStyle/>
          <a:p>
            <a:r>
              <a:rPr lang="en-US" sz="1050" dirty="0">
                <a:solidFill>
                  <a:schemeClr val="tx2"/>
                </a:solidFill>
                <a:latin typeface="+mj-lt"/>
              </a:rPr>
              <a:t>DTS will add a pre-audit flag when a Restricted Fare has been selected letting the traveler know of the urgency.</a:t>
            </a:r>
          </a:p>
        </p:txBody>
      </p:sp>
      <p:pic>
        <p:nvPicPr>
          <p:cNvPr id="10" name="Content Placeholder 9">
            <a:extLst>
              <a:ext uri="{FF2B5EF4-FFF2-40B4-BE49-F238E27FC236}">
                <a16:creationId xmlns:a16="http://schemas.microsoft.com/office/drawing/2014/main" id="{8DB5CFE4-E037-527B-DD0C-5CCD57DC6CEB}"/>
              </a:ext>
            </a:extLst>
          </p:cNvPr>
          <p:cNvPicPr>
            <a:picLocks noGrp="1" noChangeAspect="1"/>
          </p:cNvPicPr>
          <p:nvPr>
            <p:ph sz="quarter" idx="10"/>
          </p:nvPr>
        </p:nvPicPr>
        <p:blipFill>
          <a:blip r:embed="rId4"/>
          <a:stretch>
            <a:fillRect/>
          </a:stretch>
        </p:blipFill>
        <p:spPr>
          <a:xfrm>
            <a:off x="455824" y="2076057"/>
            <a:ext cx="8350250" cy="1905785"/>
          </a:xfrm>
          <a:prstGeom prst="rect">
            <a:avLst/>
          </a:prstGeom>
        </p:spPr>
      </p:pic>
    </p:spTree>
    <p:custDataLst>
      <p:tags r:id="rId1"/>
    </p:custDataLst>
    <p:extLst>
      <p:ext uri="{BB962C8B-B14F-4D97-AF65-F5344CB8AC3E}">
        <p14:creationId xmlns:p14="http://schemas.microsoft.com/office/powerpoint/2010/main" val="3552145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15F31-B976-4345-804C-4AF1738F0A98}"/>
              </a:ext>
            </a:extLst>
          </p:cNvPr>
          <p:cNvSpPr>
            <a:spLocks noGrp="1"/>
          </p:cNvSpPr>
          <p:nvPr>
            <p:ph type="title"/>
          </p:nvPr>
        </p:nvSpPr>
        <p:spPr/>
        <p:txBody>
          <a:bodyPr/>
          <a:lstStyle/>
          <a:p>
            <a:r>
              <a:rPr lang="en-US" dirty="0"/>
              <a:t>Lowest Logical Airfare</a:t>
            </a:r>
          </a:p>
        </p:txBody>
      </p:sp>
      <p:sp>
        <p:nvSpPr>
          <p:cNvPr id="4" name="Slide Number Placeholder 3">
            <a:extLst>
              <a:ext uri="{FF2B5EF4-FFF2-40B4-BE49-F238E27FC236}">
                <a16:creationId xmlns:a16="http://schemas.microsoft.com/office/drawing/2014/main" id="{8792A0D5-BE17-4045-84C7-1E93BC28E00E}"/>
              </a:ext>
            </a:extLst>
          </p:cNvPr>
          <p:cNvSpPr>
            <a:spLocks noGrp="1"/>
          </p:cNvSpPr>
          <p:nvPr>
            <p:ph type="sldNum" sz="quarter" idx="4"/>
          </p:nvPr>
        </p:nvSpPr>
        <p:spPr/>
        <p:txBody>
          <a:bodyPr/>
          <a:lstStyle/>
          <a:p>
            <a:pPr>
              <a:defRPr/>
            </a:pPr>
            <a:fld id="{7D187A4C-A87B-41AC-8A01-0B3AA42528A5}" type="slidenum">
              <a:rPr lang="en-US" smtClean="0"/>
              <a:pPr>
                <a:defRPr/>
              </a:pPr>
              <a:t>36</a:t>
            </a:fld>
            <a:endParaRPr lang="en-US"/>
          </a:p>
        </p:txBody>
      </p:sp>
      <p:sp>
        <p:nvSpPr>
          <p:cNvPr id="6" name="TextBox 5">
            <a:extLst>
              <a:ext uri="{FF2B5EF4-FFF2-40B4-BE49-F238E27FC236}">
                <a16:creationId xmlns:a16="http://schemas.microsoft.com/office/drawing/2014/main" id="{6E46CE50-A8B9-4DF3-BA03-FB13A1818387}"/>
              </a:ext>
            </a:extLst>
          </p:cNvPr>
          <p:cNvSpPr txBox="1"/>
          <p:nvPr/>
        </p:nvSpPr>
        <p:spPr>
          <a:xfrm>
            <a:off x="5425271" y="610105"/>
            <a:ext cx="2735580" cy="1257300"/>
          </a:xfrm>
          <a:prstGeom prst="rect">
            <a:avLst/>
          </a:prstGeom>
          <a:solidFill>
            <a:schemeClr val="bg1"/>
          </a:solidFill>
          <a:ln>
            <a:solidFill>
              <a:schemeClr val="tx1"/>
            </a:solidFill>
          </a:ln>
        </p:spPr>
        <p:txBody>
          <a:bodyPr wrap="square" rtlCol="0" anchor="ctr">
            <a:normAutofit/>
          </a:bodyPr>
          <a:lstStyle/>
          <a:p>
            <a:r>
              <a:rPr lang="en-US" sz="1050" dirty="0">
                <a:solidFill>
                  <a:schemeClr val="tx2"/>
                </a:solidFill>
                <a:latin typeface="+mj-lt"/>
              </a:rPr>
              <a:t>Additionally, there will also be a message on the Digital Signature page about the ticketing requirements and what to do if the fare expires.</a:t>
            </a:r>
          </a:p>
        </p:txBody>
      </p:sp>
      <p:pic>
        <p:nvPicPr>
          <p:cNvPr id="10" name="Content Placeholder 9">
            <a:extLst>
              <a:ext uri="{FF2B5EF4-FFF2-40B4-BE49-F238E27FC236}">
                <a16:creationId xmlns:a16="http://schemas.microsoft.com/office/drawing/2014/main" id="{8DB5CFE4-E037-527B-DD0C-5CCD57DC6CEB}"/>
              </a:ext>
            </a:extLst>
          </p:cNvPr>
          <p:cNvPicPr>
            <a:picLocks noGrp="1" noChangeAspect="1"/>
          </p:cNvPicPr>
          <p:nvPr>
            <p:ph sz="quarter" idx="10"/>
          </p:nvPr>
        </p:nvPicPr>
        <p:blipFill>
          <a:blip r:embed="rId4"/>
          <a:srcRect/>
          <a:stretch/>
        </p:blipFill>
        <p:spPr>
          <a:xfrm>
            <a:off x="1488959" y="2205597"/>
            <a:ext cx="6671892" cy="2526423"/>
          </a:xfrm>
          <a:prstGeom prst="rect">
            <a:avLst/>
          </a:prstGeom>
        </p:spPr>
      </p:pic>
    </p:spTree>
    <p:custDataLst>
      <p:tags r:id="rId1"/>
    </p:custDataLst>
    <p:extLst>
      <p:ext uri="{BB962C8B-B14F-4D97-AF65-F5344CB8AC3E}">
        <p14:creationId xmlns:p14="http://schemas.microsoft.com/office/powerpoint/2010/main" val="15876137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3A169-C467-4C1D-A95F-E4C380ED6912}"/>
              </a:ext>
            </a:extLst>
          </p:cNvPr>
          <p:cNvSpPr>
            <a:spLocks noGrp="1"/>
          </p:cNvSpPr>
          <p:nvPr>
            <p:ph type="title"/>
          </p:nvPr>
        </p:nvSpPr>
        <p:spPr/>
        <p:txBody>
          <a:bodyPr/>
          <a:lstStyle/>
          <a:p>
            <a:r>
              <a:rPr lang="en-US" dirty="0"/>
              <a:t>Lowest Logical Airfare</a:t>
            </a:r>
          </a:p>
        </p:txBody>
      </p:sp>
      <p:sp>
        <p:nvSpPr>
          <p:cNvPr id="4" name="Slide Number Placeholder 3">
            <a:extLst>
              <a:ext uri="{FF2B5EF4-FFF2-40B4-BE49-F238E27FC236}">
                <a16:creationId xmlns:a16="http://schemas.microsoft.com/office/drawing/2014/main" id="{C2E65096-22DB-4D79-BF69-123D0856065D}"/>
              </a:ext>
            </a:extLst>
          </p:cNvPr>
          <p:cNvSpPr>
            <a:spLocks noGrp="1"/>
          </p:cNvSpPr>
          <p:nvPr>
            <p:ph type="sldNum" sz="quarter" idx="4"/>
          </p:nvPr>
        </p:nvSpPr>
        <p:spPr/>
        <p:txBody>
          <a:bodyPr/>
          <a:lstStyle/>
          <a:p>
            <a:pPr>
              <a:defRPr/>
            </a:pPr>
            <a:fld id="{7D187A4C-A87B-41AC-8A01-0B3AA42528A5}" type="slidenum">
              <a:rPr lang="en-US" smtClean="0"/>
              <a:pPr>
                <a:defRPr/>
              </a:pPr>
              <a:t>37</a:t>
            </a:fld>
            <a:endParaRPr lang="en-US"/>
          </a:p>
        </p:txBody>
      </p:sp>
      <p:sp>
        <p:nvSpPr>
          <p:cNvPr id="3" name="Content Placeholder 2">
            <a:extLst>
              <a:ext uri="{FF2B5EF4-FFF2-40B4-BE49-F238E27FC236}">
                <a16:creationId xmlns:a16="http://schemas.microsoft.com/office/drawing/2014/main" id="{CB9D928A-599D-44D1-9D7D-FD4ED0F1935D}"/>
              </a:ext>
            </a:extLst>
          </p:cNvPr>
          <p:cNvSpPr>
            <a:spLocks noGrp="1"/>
          </p:cNvSpPr>
          <p:nvPr>
            <p:ph sz="quarter" idx="10"/>
          </p:nvPr>
        </p:nvSpPr>
        <p:spPr/>
        <p:txBody>
          <a:bodyPr/>
          <a:lstStyle/>
          <a:p>
            <a:r>
              <a:rPr lang="en-US" dirty="0"/>
              <a:t>Upon signing the document, the document will update to CTO SUBMIT.</a:t>
            </a:r>
          </a:p>
          <a:p>
            <a:pPr lvl="1"/>
            <a:r>
              <a:rPr lang="en-US" dirty="0"/>
              <a:t>It’s very important that the document update to CTO BOOKED as soon as possible, so travelers should monitor their document after they’ve stamped it SIGNED.</a:t>
            </a:r>
          </a:p>
          <a:p>
            <a:endParaRPr lang="en-US" dirty="0"/>
          </a:p>
          <a:p>
            <a:r>
              <a:rPr lang="en-US" dirty="0"/>
              <a:t>After the document updates to CTO BOOKED, DTS emails all applicable AOs and ROs to urge immediate approval. </a:t>
            </a:r>
          </a:p>
          <a:p>
            <a:pPr lvl="1"/>
            <a:r>
              <a:rPr lang="en-US" dirty="0"/>
              <a:t>It re-sends this email at 6, 12, and 18 hours before the ticketing deadline until APPROVED.</a:t>
            </a:r>
          </a:p>
          <a:p>
            <a:pPr lvl="1"/>
            <a:endParaRPr lang="en-US" dirty="0"/>
          </a:p>
          <a:p>
            <a:pPr lvl="1"/>
            <a:endParaRPr lang="en-US" dirty="0"/>
          </a:p>
        </p:txBody>
      </p:sp>
    </p:spTree>
    <p:custDataLst>
      <p:tags r:id="rId1"/>
    </p:custDataLst>
    <p:extLst>
      <p:ext uri="{BB962C8B-B14F-4D97-AF65-F5344CB8AC3E}">
        <p14:creationId xmlns:p14="http://schemas.microsoft.com/office/powerpoint/2010/main" val="20122167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B1B17-2295-4C2F-B19B-CEA6E4EEB010}"/>
              </a:ext>
            </a:extLst>
          </p:cNvPr>
          <p:cNvSpPr>
            <a:spLocks noGrp="1"/>
          </p:cNvSpPr>
          <p:nvPr>
            <p:ph type="title"/>
          </p:nvPr>
        </p:nvSpPr>
        <p:spPr/>
        <p:txBody>
          <a:bodyPr/>
          <a:lstStyle/>
          <a:p>
            <a:r>
              <a:rPr lang="en-US" dirty="0"/>
              <a:t>Issues with Restricted Airfare</a:t>
            </a:r>
          </a:p>
        </p:txBody>
      </p:sp>
      <p:sp>
        <p:nvSpPr>
          <p:cNvPr id="4" name="Slide Number Placeholder 3">
            <a:extLst>
              <a:ext uri="{FF2B5EF4-FFF2-40B4-BE49-F238E27FC236}">
                <a16:creationId xmlns:a16="http://schemas.microsoft.com/office/drawing/2014/main" id="{91237A1F-56EC-4A55-8FCC-598DECCFBD4D}"/>
              </a:ext>
            </a:extLst>
          </p:cNvPr>
          <p:cNvSpPr>
            <a:spLocks noGrp="1"/>
          </p:cNvSpPr>
          <p:nvPr>
            <p:ph type="sldNum" sz="quarter" idx="4"/>
          </p:nvPr>
        </p:nvSpPr>
        <p:spPr/>
        <p:txBody>
          <a:bodyPr/>
          <a:lstStyle/>
          <a:p>
            <a:pPr>
              <a:defRPr/>
            </a:pPr>
            <a:fld id="{7D187A4C-A87B-41AC-8A01-0B3AA42528A5}" type="slidenum">
              <a:rPr lang="en-US" smtClean="0"/>
              <a:pPr>
                <a:defRPr/>
              </a:pPr>
              <a:t>38</a:t>
            </a:fld>
            <a:endParaRPr lang="en-US"/>
          </a:p>
        </p:txBody>
      </p:sp>
      <p:sp>
        <p:nvSpPr>
          <p:cNvPr id="3" name="Content Placeholder 2">
            <a:extLst>
              <a:ext uri="{FF2B5EF4-FFF2-40B4-BE49-F238E27FC236}">
                <a16:creationId xmlns:a16="http://schemas.microsoft.com/office/drawing/2014/main" id="{64AA1056-7219-4778-B20A-D6C90DEAC5AE}"/>
              </a:ext>
            </a:extLst>
          </p:cNvPr>
          <p:cNvSpPr>
            <a:spLocks noGrp="1"/>
          </p:cNvSpPr>
          <p:nvPr>
            <p:ph sz="quarter" idx="10"/>
          </p:nvPr>
        </p:nvSpPr>
        <p:spPr/>
        <p:txBody>
          <a:bodyPr/>
          <a:lstStyle/>
          <a:p>
            <a:r>
              <a:rPr lang="en-US" dirty="0"/>
              <a:t>Ticketing time limit expires</a:t>
            </a:r>
          </a:p>
          <a:p>
            <a:pPr lvl="1"/>
            <a:r>
              <a:rPr lang="en-US" dirty="0"/>
              <a:t>RETURN FARE EXPIRED</a:t>
            </a:r>
          </a:p>
          <a:p>
            <a:r>
              <a:rPr lang="en-US" dirty="0"/>
              <a:t>Requesting TMC Assistance to Book Restricted Airfares</a:t>
            </a:r>
          </a:p>
          <a:p>
            <a:r>
              <a:rPr lang="en-US" dirty="0"/>
              <a:t>Paying for Restricted Fares</a:t>
            </a:r>
          </a:p>
          <a:p>
            <a:r>
              <a:rPr lang="en-US" dirty="0"/>
              <a:t>Changing/Cancelling Restricted Fares</a:t>
            </a:r>
          </a:p>
        </p:txBody>
      </p:sp>
    </p:spTree>
    <p:custDataLst>
      <p:tags r:id="rId1"/>
    </p:custDataLst>
    <p:extLst>
      <p:ext uri="{BB962C8B-B14F-4D97-AF65-F5344CB8AC3E}">
        <p14:creationId xmlns:p14="http://schemas.microsoft.com/office/powerpoint/2010/main" val="27283014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9B4B3-9C40-4918-B0EA-AC39512E521E}"/>
              </a:ext>
            </a:extLst>
          </p:cNvPr>
          <p:cNvSpPr>
            <a:spLocks noGrp="1"/>
          </p:cNvSpPr>
          <p:nvPr>
            <p:ph type="title"/>
          </p:nvPr>
        </p:nvSpPr>
        <p:spPr/>
        <p:txBody>
          <a:bodyPr/>
          <a:lstStyle/>
          <a:p>
            <a:r>
              <a:rPr lang="en-US" dirty="0"/>
              <a:t>Ticketing Time Limit Expires Prior to Approval</a:t>
            </a:r>
          </a:p>
        </p:txBody>
      </p:sp>
      <p:sp>
        <p:nvSpPr>
          <p:cNvPr id="4" name="Slide Number Placeholder 3">
            <a:extLst>
              <a:ext uri="{FF2B5EF4-FFF2-40B4-BE49-F238E27FC236}">
                <a16:creationId xmlns:a16="http://schemas.microsoft.com/office/drawing/2014/main" id="{82570EB9-E86C-4C81-A47C-01FF2DA532FB}"/>
              </a:ext>
            </a:extLst>
          </p:cNvPr>
          <p:cNvSpPr>
            <a:spLocks noGrp="1"/>
          </p:cNvSpPr>
          <p:nvPr>
            <p:ph type="sldNum" sz="quarter" idx="4"/>
          </p:nvPr>
        </p:nvSpPr>
        <p:spPr/>
        <p:txBody>
          <a:bodyPr/>
          <a:lstStyle/>
          <a:p>
            <a:pPr>
              <a:defRPr/>
            </a:pPr>
            <a:fld id="{7D187A4C-A87B-41AC-8A01-0B3AA42528A5}" type="slidenum">
              <a:rPr lang="en-US" smtClean="0"/>
              <a:pPr>
                <a:defRPr/>
              </a:pPr>
              <a:t>39</a:t>
            </a:fld>
            <a:endParaRPr lang="en-US"/>
          </a:p>
        </p:txBody>
      </p:sp>
      <p:sp>
        <p:nvSpPr>
          <p:cNvPr id="3" name="Content Placeholder 2">
            <a:extLst>
              <a:ext uri="{FF2B5EF4-FFF2-40B4-BE49-F238E27FC236}">
                <a16:creationId xmlns:a16="http://schemas.microsoft.com/office/drawing/2014/main" id="{2D9579AE-20D7-44FB-B36E-9BD436DFC5D8}"/>
              </a:ext>
            </a:extLst>
          </p:cNvPr>
          <p:cNvSpPr>
            <a:spLocks noGrp="1"/>
          </p:cNvSpPr>
          <p:nvPr>
            <p:ph sz="quarter" idx="10"/>
          </p:nvPr>
        </p:nvSpPr>
        <p:spPr/>
        <p:txBody>
          <a:bodyPr/>
          <a:lstStyle/>
          <a:p>
            <a:r>
              <a:rPr lang="en-US" dirty="0"/>
              <a:t>Upon selecting the flight, the clock begins ticking down.</a:t>
            </a:r>
          </a:p>
          <a:p>
            <a:pPr lvl="1"/>
            <a:r>
              <a:rPr lang="en-US" dirty="0"/>
              <a:t>Travelers have a limited amount of time between selecting the flight and ticketing or else the flight will be cancelled.</a:t>
            </a:r>
          </a:p>
          <a:p>
            <a:endParaRPr lang="en-US" dirty="0"/>
          </a:p>
          <a:p>
            <a:r>
              <a:rPr lang="en-US" dirty="0"/>
              <a:t>If the ticketing time limit expires before the AO approves the authorization, DTS prevents approval and requires the AO to use the RETURN FARE EXPIRED stamp to return the document. </a:t>
            </a:r>
          </a:p>
          <a:p>
            <a:pPr lvl="1"/>
            <a:endParaRPr lang="en-US" dirty="0"/>
          </a:p>
          <a:p>
            <a:r>
              <a:rPr lang="en-US" dirty="0"/>
              <a:t>DTS emails the traveler, as well as all applicable NDEAs, AOs, and ROs, when the ticketing time limit expires. </a:t>
            </a:r>
          </a:p>
        </p:txBody>
      </p:sp>
    </p:spTree>
    <p:custDataLst>
      <p:tags r:id="rId1"/>
    </p:custDataLst>
    <p:extLst>
      <p:ext uri="{BB962C8B-B14F-4D97-AF65-F5344CB8AC3E}">
        <p14:creationId xmlns:p14="http://schemas.microsoft.com/office/powerpoint/2010/main" val="1933577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B3E56-B1AF-4F7D-90FF-00ABBD88F51D}"/>
              </a:ext>
            </a:extLst>
          </p:cNvPr>
          <p:cNvSpPr>
            <a:spLocks noGrp="1"/>
          </p:cNvSpPr>
          <p:nvPr>
            <p:ph type="title"/>
          </p:nvPr>
        </p:nvSpPr>
        <p:spPr>
          <a:xfrm>
            <a:off x="455303" y="276137"/>
            <a:ext cx="8350770" cy="498991"/>
          </a:xfrm>
        </p:spPr>
        <p:txBody>
          <a:bodyPr/>
          <a:lstStyle/>
          <a:p>
            <a:r>
              <a:rPr lang="en-US" dirty="0"/>
              <a:t>Top Issues for March/April</a:t>
            </a:r>
          </a:p>
        </p:txBody>
      </p:sp>
      <p:sp>
        <p:nvSpPr>
          <p:cNvPr id="3" name="Slide Number Placeholder 2">
            <a:extLst>
              <a:ext uri="{FF2B5EF4-FFF2-40B4-BE49-F238E27FC236}">
                <a16:creationId xmlns:a16="http://schemas.microsoft.com/office/drawing/2014/main" id="{5E939191-AEA5-4528-AA74-C02C720A1220}"/>
              </a:ext>
            </a:extLst>
          </p:cNvPr>
          <p:cNvSpPr>
            <a:spLocks noGrp="1"/>
          </p:cNvSpPr>
          <p:nvPr>
            <p:ph type="sldNum" sz="quarter" idx="4"/>
          </p:nvPr>
        </p:nvSpPr>
        <p:spPr/>
        <p:txBody>
          <a:bodyPr/>
          <a:lstStyle/>
          <a:p>
            <a:fld id="{4C6B7127-9F77-471E-BA61-1540CB2C57B2}" type="slidenum">
              <a:rPr lang="en-US" smtClean="0"/>
              <a:pPr/>
              <a:t>4</a:t>
            </a:fld>
            <a:endParaRPr lang="en-US" dirty="0"/>
          </a:p>
        </p:txBody>
      </p:sp>
      <p:graphicFrame>
        <p:nvGraphicFramePr>
          <p:cNvPr id="7" name="Table 5">
            <a:extLst>
              <a:ext uri="{FF2B5EF4-FFF2-40B4-BE49-F238E27FC236}">
                <a16:creationId xmlns:a16="http://schemas.microsoft.com/office/drawing/2014/main" id="{20F22C3F-5839-463A-946E-521796D08E26}"/>
              </a:ext>
            </a:extLst>
          </p:cNvPr>
          <p:cNvGraphicFramePr>
            <a:graphicFrameLocks noGrp="1"/>
          </p:cNvGraphicFramePr>
          <p:nvPr>
            <p:ph sz="quarter" idx="10"/>
            <p:extLst>
              <p:ext uri="{D42A27DB-BD31-4B8C-83A1-F6EECF244321}">
                <p14:modId xmlns:p14="http://schemas.microsoft.com/office/powerpoint/2010/main" val="977302564"/>
              </p:ext>
            </p:extLst>
          </p:nvPr>
        </p:nvGraphicFramePr>
        <p:xfrm>
          <a:off x="455613" y="877888"/>
          <a:ext cx="8632824" cy="4182752"/>
        </p:xfrm>
        <a:graphic>
          <a:graphicData uri="http://schemas.openxmlformats.org/drawingml/2006/table">
            <a:tbl>
              <a:tblPr firstRow="1" bandRow="1">
                <a:tableStyleId>{5C22544A-7EE6-4342-B048-85BDC9FD1C3A}</a:tableStyleId>
              </a:tblPr>
              <a:tblGrid>
                <a:gridCol w="1188084">
                  <a:extLst>
                    <a:ext uri="{9D8B030D-6E8A-4147-A177-3AD203B41FA5}">
                      <a16:colId xmlns:a16="http://schemas.microsoft.com/office/drawing/2014/main" val="3050094265"/>
                    </a:ext>
                  </a:extLst>
                </a:gridCol>
                <a:gridCol w="3436620">
                  <a:extLst>
                    <a:ext uri="{9D8B030D-6E8A-4147-A177-3AD203B41FA5}">
                      <a16:colId xmlns:a16="http://schemas.microsoft.com/office/drawing/2014/main" val="1722081071"/>
                    </a:ext>
                  </a:extLst>
                </a:gridCol>
                <a:gridCol w="3131820">
                  <a:extLst>
                    <a:ext uri="{9D8B030D-6E8A-4147-A177-3AD203B41FA5}">
                      <a16:colId xmlns:a16="http://schemas.microsoft.com/office/drawing/2014/main" val="4286681458"/>
                    </a:ext>
                  </a:extLst>
                </a:gridCol>
                <a:gridCol w="876300">
                  <a:extLst>
                    <a:ext uri="{9D8B030D-6E8A-4147-A177-3AD203B41FA5}">
                      <a16:colId xmlns:a16="http://schemas.microsoft.com/office/drawing/2014/main" val="1957256232"/>
                    </a:ext>
                  </a:extLst>
                </a:gridCol>
              </a:tblGrid>
              <a:tr h="324965">
                <a:tc>
                  <a:txBody>
                    <a:bodyPr/>
                    <a:lstStyle/>
                    <a:p>
                      <a:pPr algn="ctr"/>
                      <a:r>
                        <a:rPr lang="en-US" sz="1400" dirty="0">
                          <a:solidFill>
                            <a:schemeClr val="bg1"/>
                          </a:solidFill>
                        </a:rPr>
                        <a:t>Issue #</a:t>
                      </a:r>
                    </a:p>
                  </a:txBody>
                  <a:tcPr anchor="ctr"/>
                </a:tc>
                <a:tc>
                  <a:txBody>
                    <a:bodyPr/>
                    <a:lstStyle/>
                    <a:p>
                      <a:pPr algn="ctr"/>
                      <a:r>
                        <a:rPr lang="en-US" sz="1400" dirty="0">
                          <a:solidFill>
                            <a:schemeClr val="bg1"/>
                          </a:solidFill>
                        </a:rPr>
                        <a:t>Summary</a:t>
                      </a:r>
                    </a:p>
                  </a:txBody>
                  <a:tcPr anchor="ctr"/>
                </a:tc>
                <a:tc>
                  <a:txBody>
                    <a:bodyPr/>
                    <a:lstStyle/>
                    <a:p>
                      <a:pPr algn="ctr"/>
                      <a:r>
                        <a:rPr lang="en-US" sz="1400" dirty="0">
                          <a:solidFill>
                            <a:schemeClr val="bg1"/>
                          </a:solidFill>
                        </a:rPr>
                        <a:t>Workaround</a:t>
                      </a:r>
                    </a:p>
                  </a:txBody>
                  <a:tcPr anchor="ctr"/>
                </a:tc>
                <a:tc>
                  <a:txBody>
                    <a:bodyPr/>
                    <a:lstStyle/>
                    <a:p>
                      <a:pPr algn="ctr"/>
                      <a:r>
                        <a:rPr lang="en-US" sz="1400" dirty="0">
                          <a:solidFill>
                            <a:schemeClr val="bg1"/>
                          </a:solidFill>
                        </a:rPr>
                        <a:t>Release</a:t>
                      </a:r>
                    </a:p>
                  </a:txBody>
                  <a:tcPr anchor="ctr"/>
                </a:tc>
                <a:extLst>
                  <a:ext uri="{0D108BD9-81ED-4DB2-BD59-A6C34878D82A}">
                    <a16:rowId xmlns:a16="http://schemas.microsoft.com/office/drawing/2014/main" val="4111442952"/>
                  </a:ext>
                </a:extLst>
              </a:tr>
              <a:tr h="592830">
                <a:tc>
                  <a:txBody>
                    <a:bodyPr/>
                    <a:lstStyle/>
                    <a:p>
                      <a:pPr algn="ctr"/>
                      <a:r>
                        <a:rPr lang="en-US" sz="1000" dirty="0">
                          <a:latin typeface="+mj-lt"/>
                        </a:rPr>
                        <a:t>Stuck at CTO SUBMIT</a:t>
                      </a:r>
                    </a:p>
                  </a:txBody>
                  <a:tcPr anchor="ctr"/>
                </a:tc>
                <a:tc>
                  <a:txBody>
                    <a:bodyPr/>
                    <a:lstStyle/>
                    <a:p>
                      <a:pPr algn="l"/>
                      <a:r>
                        <a:rPr lang="en-US" sz="900" dirty="0">
                          <a:latin typeface="+mj-lt"/>
                        </a:rPr>
                        <a:t>There are multiple factors that can cause an authorization to get stuck at CTO SUBMIT. Authorizations are not considered stuck until they remain at CTO SUBMIT </a:t>
                      </a:r>
                      <a:r>
                        <a:rPr lang="en-US" sz="900" kern="1200" dirty="0">
                          <a:solidFill>
                            <a:schemeClr val="dk1"/>
                          </a:solidFill>
                          <a:effectLst/>
                          <a:latin typeface="+mn-lt"/>
                          <a:ea typeface="+mn-ea"/>
                          <a:cs typeface="+mn-cs"/>
                        </a:rPr>
                        <a:t>longer than the close of business on the next business day.</a:t>
                      </a:r>
                      <a:endParaRPr lang="en-US" sz="900" dirty="0">
                        <a:latin typeface="+mj-lt"/>
                      </a:endParaRPr>
                    </a:p>
                  </a:txBody>
                  <a:tcPr anchor="ctr"/>
                </a:tc>
                <a:tc>
                  <a:txBody>
                    <a:bodyPr/>
                    <a:lstStyle/>
                    <a:p>
                      <a:pPr marL="0" marR="0" lvl="0" indent="0" algn="l" defTabSz="514351" rtl="0" eaLnBrk="1" fontAlgn="auto" latinLnBrk="0" hangingPunct="1">
                        <a:lnSpc>
                          <a:spcPct val="100000"/>
                        </a:lnSpc>
                        <a:spcBef>
                          <a:spcPts val="0"/>
                        </a:spcBef>
                        <a:spcAft>
                          <a:spcPts val="0"/>
                        </a:spcAft>
                        <a:buClrTx/>
                        <a:buSzTx/>
                        <a:buFontTx/>
                        <a:buNone/>
                        <a:tabLst/>
                        <a:defRPr/>
                      </a:pPr>
                      <a:r>
                        <a:rPr lang="en-US" sz="900" dirty="0"/>
                        <a:t>The TAC can access the Global Distribution System (GDS) and will attempt to push the document to CTO BOOKED. If unsuccessful, these documents must be manually abandoned.</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t>Issues are regularly researched and resolved.</a:t>
                      </a:r>
                    </a:p>
                  </a:txBody>
                  <a:tcPr anchor="ctr"/>
                </a:tc>
                <a:extLst>
                  <a:ext uri="{0D108BD9-81ED-4DB2-BD59-A6C34878D82A}">
                    <a16:rowId xmlns:a16="http://schemas.microsoft.com/office/drawing/2014/main" val="1368126481"/>
                  </a:ext>
                </a:extLst>
              </a:tr>
              <a:tr h="747419">
                <a:tc>
                  <a:txBody>
                    <a:bodyPr/>
                    <a:lstStyle/>
                    <a:p>
                      <a:pPr marL="0" algn="ctr" defTabSz="514351" rtl="0" eaLnBrk="1" fontAlgn="ctr" latinLnBrk="0" hangingPunct="1"/>
                      <a:r>
                        <a:rPr lang="en-US" sz="1000" kern="1200" dirty="0">
                          <a:solidFill>
                            <a:schemeClr val="dk1"/>
                          </a:solidFill>
                          <a:latin typeface="+mj-lt"/>
                          <a:ea typeface="+mn-ea"/>
                          <a:cs typeface="+mn-cs"/>
                        </a:rPr>
                        <a:t>DTS-22273</a:t>
                      </a:r>
                    </a:p>
                  </a:txBody>
                  <a:tcPr marL="9525" marR="9525" marT="9525" marB="0" anchor="ctr"/>
                </a:tc>
                <a:tc>
                  <a:txBody>
                    <a:bodyPr/>
                    <a:lstStyle/>
                    <a:p>
                      <a:pPr algn="l"/>
                      <a:r>
                        <a:rPr lang="en-US" sz="1000" dirty="0">
                          <a:solidFill>
                            <a:schemeClr val="tx1"/>
                          </a:solidFill>
                        </a:rPr>
                        <a:t>DTA Maintenance error occurs when attempting to receive or create deleted profiles.</a:t>
                      </a:r>
                    </a:p>
                  </a:txBody>
                  <a:tcPr anchor="ctr"/>
                </a:tc>
                <a:tc>
                  <a:txBody>
                    <a:bodyPr/>
                    <a:lstStyle/>
                    <a:p>
                      <a:pPr algn="l"/>
                      <a:r>
                        <a:rPr lang="en-US" sz="1000" dirty="0"/>
                        <a:t>Please have the traveler self-register their profile. If they are unable to perform this action, please submit a ticket.</a:t>
                      </a:r>
                    </a:p>
                  </a:txBody>
                  <a:tcPr anchor="ctr"/>
                </a:tc>
                <a:tc>
                  <a:txBody>
                    <a:bodyPr/>
                    <a:lstStyle/>
                    <a:p>
                      <a:pPr marL="0" marR="0" indent="0" algn="ctr" defTabSz="514351" rtl="0" eaLnBrk="1" fontAlgn="auto" latinLnBrk="0" hangingPunct="1">
                        <a:lnSpc>
                          <a:spcPct val="100000"/>
                        </a:lnSpc>
                        <a:spcBef>
                          <a:spcPts val="0"/>
                        </a:spcBef>
                        <a:spcAft>
                          <a:spcPts val="0"/>
                        </a:spcAft>
                        <a:buClrTx/>
                        <a:buSzTx/>
                        <a:buFontTx/>
                        <a:buNone/>
                        <a:tabLst/>
                        <a:defRPr/>
                      </a:pPr>
                      <a:r>
                        <a:rPr lang="en-US" sz="1000" dirty="0">
                          <a:latin typeface="+mn-lt"/>
                        </a:rPr>
                        <a:t>FY23-MR-3</a:t>
                      </a:r>
                      <a:endParaRPr lang="en-US" sz="1000" kern="1200" dirty="0">
                        <a:solidFill>
                          <a:schemeClr val="dk1"/>
                        </a:solidFill>
                        <a:latin typeface="+mj-lt"/>
                        <a:ea typeface="+mn-ea"/>
                        <a:cs typeface="+mn-cs"/>
                      </a:endParaRPr>
                    </a:p>
                  </a:txBody>
                  <a:tcPr anchor="ctr"/>
                </a:tc>
                <a:extLst>
                  <a:ext uri="{0D108BD9-81ED-4DB2-BD59-A6C34878D82A}">
                    <a16:rowId xmlns:a16="http://schemas.microsoft.com/office/drawing/2014/main" val="557643080"/>
                  </a:ext>
                </a:extLst>
              </a:tr>
              <a:tr h="909902">
                <a:tc>
                  <a:txBody>
                    <a:bodyPr/>
                    <a:lstStyle/>
                    <a:p>
                      <a:pPr algn="ctr"/>
                      <a:r>
                        <a:rPr lang="en-US" sz="1000" dirty="0">
                          <a:latin typeface="+mj-lt"/>
                        </a:rPr>
                        <a:t>DTS-22083</a:t>
                      </a:r>
                    </a:p>
                  </a:txBody>
                  <a:tcPr anchor="ctr"/>
                </a:tc>
                <a:tc>
                  <a:txBody>
                    <a:bodyPr/>
                    <a:lstStyle/>
                    <a:p>
                      <a:pPr algn="l"/>
                      <a:r>
                        <a:rPr lang="en-US" sz="1000" kern="1200" dirty="0">
                          <a:solidFill>
                            <a:schemeClr val="dk1"/>
                          </a:solidFill>
                          <a:effectLst/>
                          <a:latin typeface="+mn-lt"/>
                          <a:ea typeface="+mn-ea"/>
                          <a:cs typeface="+mn-cs"/>
                        </a:rPr>
                        <a:t>Authorization stuck at ADJUSTED after CTO TICKETED with two PNRs.</a:t>
                      </a:r>
                      <a:endParaRPr lang="en-US" sz="1000" dirty="0">
                        <a:latin typeface="+mn-lt"/>
                      </a:endParaRPr>
                    </a:p>
                  </a:txBody>
                  <a:tcPr anchor="ctr"/>
                </a:tc>
                <a:tc>
                  <a:txBody>
                    <a:bodyPr/>
                    <a:lstStyle/>
                    <a:p>
                      <a:pPr marL="0" marR="0" lvl="0" indent="0" algn="l" defTabSz="514351" rtl="0" eaLnBrk="1" fontAlgn="auto" latinLnBrk="0" hangingPunct="1">
                        <a:lnSpc>
                          <a:spcPct val="100000"/>
                        </a:lnSpc>
                        <a:spcBef>
                          <a:spcPts val="0"/>
                        </a:spcBef>
                        <a:spcAft>
                          <a:spcPts val="0"/>
                        </a:spcAft>
                        <a:buClrTx/>
                        <a:buSzTx/>
                        <a:buFontTx/>
                        <a:buNone/>
                        <a:tabLst/>
                        <a:defRPr/>
                      </a:pPr>
                      <a:r>
                        <a:rPr lang="en-US" sz="1000" dirty="0">
                          <a:latin typeface="+mn-lt"/>
                        </a:rPr>
                        <a:t>Both PNRs must be placed on the Outbound queue for the document to update properly. Please contact the TAC for further assistance.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latin typeface="+mn-lt"/>
                        </a:rPr>
                        <a:t>FY23-MR-3</a:t>
                      </a:r>
                      <a:endParaRPr lang="en-US" sz="1000" dirty="0"/>
                    </a:p>
                  </a:txBody>
                  <a:tcPr anchor="ctr"/>
                </a:tc>
                <a:extLst>
                  <a:ext uri="{0D108BD9-81ED-4DB2-BD59-A6C34878D82A}">
                    <a16:rowId xmlns:a16="http://schemas.microsoft.com/office/drawing/2014/main" val="819758298"/>
                  </a:ext>
                </a:extLst>
              </a:tr>
              <a:tr h="747419">
                <a:tc>
                  <a:txBody>
                    <a:bodyPr/>
                    <a:lstStyle/>
                    <a:p>
                      <a:pPr algn="ctr"/>
                      <a:r>
                        <a:rPr lang="en-US" sz="1000" dirty="0">
                          <a:latin typeface="+mj-lt"/>
                        </a:rPr>
                        <a:t>PPT</a:t>
                      </a:r>
                    </a:p>
                  </a:txBody>
                  <a:tcPr anchor="ctr"/>
                </a:tc>
                <a:tc>
                  <a:txBody>
                    <a:bodyPr/>
                    <a:lstStyle/>
                    <a:p>
                      <a:pPr algn="l"/>
                      <a:r>
                        <a:rPr lang="en-US" sz="1000" kern="1200" dirty="0">
                          <a:solidFill>
                            <a:schemeClr val="dk1"/>
                          </a:solidFill>
                          <a:latin typeface="+mn-lt"/>
                          <a:ea typeface="+mn-ea"/>
                          <a:cs typeface="+mn-cs"/>
                        </a:rPr>
                        <a:t>Expenses screen is blank on a document, preventing different actions from being taken including stamping the document approved, updating a Line of Accounting (LOA), cancelling an authorization, or trying to update the itinerary.</a:t>
                      </a:r>
                    </a:p>
                  </a:txBody>
                  <a:tcPr anchor="ctr"/>
                </a:tc>
                <a:tc>
                  <a:txBody>
                    <a:bodyPr/>
                    <a:lstStyle/>
                    <a:p>
                      <a:pPr algn="l"/>
                      <a:r>
                        <a:rPr lang="en-US" sz="1000" dirty="0"/>
                        <a:t>Unfortunately, there is currently no workaround for this issue. Please contact the TAC for further assistance.</a:t>
                      </a:r>
                    </a:p>
                  </a:txBody>
                  <a:tcPr anchor="ctr"/>
                </a:tc>
                <a:tc>
                  <a:txBody>
                    <a:bodyPr/>
                    <a:lstStyle/>
                    <a:p>
                      <a:pPr algn="ctr"/>
                      <a:endParaRPr lang="en-US" sz="1000" dirty="0">
                        <a:latin typeface="+mj-lt"/>
                      </a:endParaRPr>
                    </a:p>
                  </a:txBody>
                  <a:tcPr anchor="ctr"/>
                </a:tc>
                <a:extLst>
                  <a:ext uri="{0D108BD9-81ED-4DB2-BD59-A6C34878D82A}">
                    <a16:rowId xmlns:a16="http://schemas.microsoft.com/office/drawing/2014/main" val="4062080045"/>
                  </a:ext>
                </a:extLst>
              </a:tr>
              <a:tr h="584937">
                <a:tc>
                  <a:txBody>
                    <a:bodyPr/>
                    <a:lstStyle/>
                    <a:p>
                      <a:pPr algn="ctr"/>
                      <a:r>
                        <a:rPr lang="en-US" sz="1000" dirty="0">
                          <a:latin typeface="+mj-lt"/>
                        </a:rPr>
                        <a:t>DTS-15645</a:t>
                      </a:r>
                    </a:p>
                  </a:txBody>
                  <a:tcPr anchor="ctr"/>
                </a:tc>
                <a:tc>
                  <a:txBody>
                    <a:bodyPr/>
                    <a:lstStyle/>
                    <a:p>
                      <a:pPr algn="l"/>
                      <a:r>
                        <a:rPr lang="en-US" sz="1000" kern="1200" dirty="0">
                          <a:solidFill>
                            <a:schemeClr val="dk1"/>
                          </a:solidFill>
                          <a:latin typeface="+mn-lt"/>
                          <a:ea typeface="+mn-ea"/>
                          <a:cs typeface="+mn-cs"/>
                        </a:rPr>
                        <a:t>Generic error message received when attempting to book reservations. </a:t>
                      </a:r>
                      <a:r>
                        <a:rPr lang="en-US" sz="1013" b="0" i="0" kern="1200" dirty="0">
                          <a:solidFill>
                            <a:schemeClr val="dk1"/>
                          </a:solidFill>
                          <a:effectLst/>
                          <a:latin typeface="+mn-lt"/>
                          <a:ea typeface="+mn-ea"/>
                          <a:cs typeface="+mn-cs"/>
                        </a:rPr>
                        <a:t>Error Message: An error has occurred. We are encountering an issue with our partner system. Please try again in a few minutes.</a:t>
                      </a:r>
                      <a:endParaRPr lang="en-US" sz="1000" kern="1200" dirty="0">
                        <a:solidFill>
                          <a:schemeClr val="dk1"/>
                        </a:solidFill>
                        <a:latin typeface="+mn-lt"/>
                        <a:ea typeface="+mn-ea"/>
                        <a:cs typeface="+mn-cs"/>
                      </a:endParaRPr>
                    </a:p>
                  </a:txBody>
                  <a:tcPr anchor="ctr"/>
                </a:tc>
                <a:tc>
                  <a:txBody>
                    <a:bodyPr/>
                    <a:lstStyle/>
                    <a:p>
                      <a:pPr algn="l"/>
                      <a:r>
                        <a:rPr lang="en-US" sz="1000" dirty="0"/>
                        <a:t>We are currently working with Operations to improve the error message to fit the situation. Please contact the TAC for further assistance.</a:t>
                      </a:r>
                    </a:p>
                  </a:txBody>
                  <a:tcPr anchor="ctr"/>
                </a:tc>
                <a:tc>
                  <a:txBody>
                    <a:bodyPr/>
                    <a:lstStyle/>
                    <a:p>
                      <a:pPr marL="0" marR="0" lvl="0" indent="0" algn="ctr" defTabSz="514351" rtl="0" eaLnBrk="1" fontAlgn="auto" latinLnBrk="0" hangingPunct="1">
                        <a:lnSpc>
                          <a:spcPct val="100000"/>
                        </a:lnSpc>
                        <a:spcBef>
                          <a:spcPts val="0"/>
                        </a:spcBef>
                        <a:spcAft>
                          <a:spcPts val="0"/>
                        </a:spcAft>
                        <a:buClrTx/>
                        <a:buSzTx/>
                        <a:buFontTx/>
                        <a:buNone/>
                        <a:tabLst/>
                        <a:defRPr/>
                      </a:pPr>
                      <a:r>
                        <a:rPr lang="en-US" sz="1000" dirty="0">
                          <a:latin typeface="+mn-lt"/>
                        </a:rPr>
                        <a:t>FY23-MR-3</a:t>
                      </a:r>
                    </a:p>
                  </a:txBody>
                  <a:tcPr anchor="ctr"/>
                </a:tc>
                <a:extLst>
                  <a:ext uri="{0D108BD9-81ED-4DB2-BD59-A6C34878D82A}">
                    <a16:rowId xmlns:a16="http://schemas.microsoft.com/office/drawing/2014/main" val="659423140"/>
                  </a:ext>
                </a:extLst>
              </a:tr>
            </a:tbl>
          </a:graphicData>
        </a:graphic>
      </p:graphicFrame>
    </p:spTree>
    <p:extLst>
      <p:ext uri="{BB962C8B-B14F-4D97-AF65-F5344CB8AC3E}">
        <p14:creationId xmlns:p14="http://schemas.microsoft.com/office/powerpoint/2010/main" val="23583771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9B4B3-9C40-4918-B0EA-AC39512E521E}"/>
              </a:ext>
            </a:extLst>
          </p:cNvPr>
          <p:cNvSpPr>
            <a:spLocks noGrp="1"/>
          </p:cNvSpPr>
          <p:nvPr>
            <p:ph type="title"/>
          </p:nvPr>
        </p:nvSpPr>
        <p:spPr/>
        <p:txBody>
          <a:bodyPr/>
          <a:lstStyle/>
          <a:p>
            <a:r>
              <a:rPr lang="en-US" dirty="0"/>
              <a:t>Ticketing Time Limit Expires Prior to Approval</a:t>
            </a:r>
          </a:p>
        </p:txBody>
      </p:sp>
      <p:sp>
        <p:nvSpPr>
          <p:cNvPr id="4" name="Slide Number Placeholder 3">
            <a:extLst>
              <a:ext uri="{FF2B5EF4-FFF2-40B4-BE49-F238E27FC236}">
                <a16:creationId xmlns:a16="http://schemas.microsoft.com/office/drawing/2014/main" id="{82570EB9-E86C-4C81-A47C-01FF2DA532FB}"/>
              </a:ext>
            </a:extLst>
          </p:cNvPr>
          <p:cNvSpPr>
            <a:spLocks noGrp="1"/>
          </p:cNvSpPr>
          <p:nvPr>
            <p:ph type="sldNum" sz="quarter" idx="4"/>
          </p:nvPr>
        </p:nvSpPr>
        <p:spPr/>
        <p:txBody>
          <a:bodyPr/>
          <a:lstStyle/>
          <a:p>
            <a:pPr>
              <a:defRPr/>
            </a:pPr>
            <a:fld id="{7D187A4C-A87B-41AC-8A01-0B3AA42528A5}" type="slidenum">
              <a:rPr lang="en-US" smtClean="0"/>
              <a:pPr>
                <a:defRPr/>
              </a:pPr>
              <a:t>40</a:t>
            </a:fld>
            <a:endParaRPr lang="en-US"/>
          </a:p>
        </p:txBody>
      </p:sp>
      <p:sp>
        <p:nvSpPr>
          <p:cNvPr id="3" name="Content Placeholder 2">
            <a:extLst>
              <a:ext uri="{FF2B5EF4-FFF2-40B4-BE49-F238E27FC236}">
                <a16:creationId xmlns:a16="http://schemas.microsoft.com/office/drawing/2014/main" id="{2D9579AE-20D7-44FB-B36E-9BD436DFC5D8}"/>
              </a:ext>
            </a:extLst>
          </p:cNvPr>
          <p:cNvSpPr>
            <a:spLocks noGrp="1"/>
          </p:cNvSpPr>
          <p:nvPr>
            <p:ph sz="quarter" idx="10"/>
          </p:nvPr>
        </p:nvSpPr>
        <p:spPr/>
        <p:txBody>
          <a:bodyPr/>
          <a:lstStyle/>
          <a:p>
            <a:r>
              <a:rPr lang="en-US" dirty="0"/>
              <a:t>Upon receiving the RETURN FARE EXPIRED stamp in the DTS document, the traveler should initiate the Trip Cancel.</a:t>
            </a:r>
          </a:p>
          <a:p>
            <a:pPr lvl="1"/>
            <a:r>
              <a:rPr lang="en-US" dirty="0"/>
              <a:t>Once the time limit has expired, the only stamp an Approving Official can apply is RETURN FARE EXPIRED.</a:t>
            </a:r>
          </a:p>
          <a:p>
            <a:endParaRPr lang="en-US" dirty="0"/>
          </a:p>
          <a:p>
            <a:r>
              <a:rPr lang="en-US" dirty="0"/>
              <a:t>The traveler should not try to re-book another flight on the same authorization. </a:t>
            </a:r>
          </a:p>
          <a:p>
            <a:pPr lvl="1"/>
            <a:r>
              <a:rPr lang="en-US" dirty="0"/>
              <a:t>That document is now DEAD.</a:t>
            </a:r>
          </a:p>
          <a:p>
            <a:endParaRPr lang="en-US" dirty="0"/>
          </a:p>
          <a:p>
            <a:r>
              <a:rPr lang="en-US" dirty="0"/>
              <a:t>Instead, the traveler </a:t>
            </a:r>
            <a:r>
              <a:rPr lang="en-US" b="1" u="sng" dirty="0">
                <a:solidFill>
                  <a:srgbClr val="FF0000"/>
                </a:solidFill>
              </a:rPr>
              <a:t>must</a:t>
            </a:r>
            <a:r>
              <a:rPr lang="en-US" dirty="0"/>
              <a:t> cancel their original authorization and create a new one.</a:t>
            </a:r>
          </a:p>
          <a:p>
            <a:endParaRPr lang="en-US" dirty="0"/>
          </a:p>
          <a:p>
            <a:endParaRPr lang="en-US" dirty="0"/>
          </a:p>
        </p:txBody>
      </p:sp>
    </p:spTree>
    <p:custDataLst>
      <p:tags r:id="rId1"/>
    </p:custDataLst>
    <p:extLst>
      <p:ext uri="{BB962C8B-B14F-4D97-AF65-F5344CB8AC3E}">
        <p14:creationId xmlns:p14="http://schemas.microsoft.com/office/powerpoint/2010/main" val="27040788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9B4B3-9C40-4918-B0EA-AC39512E521E}"/>
              </a:ext>
            </a:extLst>
          </p:cNvPr>
          <p:cNvSpPr>
            <a:spLocks noGrp="1"/>
          </p:cNvSpPr>
          <p:nvPr>
            <p:ph type="title"/>
          </p:nvPr>
        </p:nvSpPr>
        <p:spPr/>
        <p:txBody>
          <a:bodyPr/>
          <a:lstStyle/>
          <a:p>
            <a:r>
              <a:rPr lang="en-US" dirty="0"/>
              <a:t>Ticketing Time Limit Expires Prior to Approval (cont.)</a:t>
            </a:r>
          </a:p>
        </p:txBody>
      </p:sp>
      <p:sp>
        <p:nvSpPr>
          <p:cNvPr id="4" name="Slide Number Placeholder 3">
            <a:extLst>
              <a:ext uri="{FF2B5EF4-FFF2-40B4-BE49-F238E27FC236}">
                <a16:creationId xmlns:a16="http://schemas.microsoft.com/office/drawing/2014/main" id="{82570EB9-E86C-4C81-A47C-01FF2DA532FB}"/>
              </a:ext>
            </a:extLst>
          </p:cNvPr>
          <p:cNvSpPr>
            <a:spLocks noGrp="1"/>
          </p:cNvSpPr>
          <p:nvPr>
            <p:ph type="sldNum" sz="quarter" idx="4"/>
          </p:nvPr>
        </p:nvSpPr>
        <p:spPr/>
        <p:txBody>
          <a:bodyPr/>
          <a:lstStyle/>
          <a:p>
            <a:pPr>
              <a:defRPr/>
            </a:pPr>
            <a:fld id="{7D187A4C-A87B-41AC-8A01-0B3AA42528A5}" type="slidenum">
              <a:rPr lang="en-US" smtClean="0"/>
              <a:pPr>
                <a:defRPr/>
              </a:pPr>
              <a:t>41</a:t>
            </a:fld>
            <a:endParaRPr lang="en-US"/>
          </a:p>
        </p:txBody>
      </p:sp>
      <p:sp>
        <p:nvSpPr>
          <p:cNvPr id="3" name="Content Placeholder 2">
            <a:extLst>
              <a:ext uri="{FF2B5EF4-FFF2-40B4-BE49-F238E27FC236}">
                <a16:creationId xmlns:a16="http://schemas.microsoft.com/office/drawing/2014/main" id="{2D9579AE-20D7-44FB-B36E-9BD436DFC5D8}"/>
              </a:ext>
            </a:extLst>
          </p:cNvPr>
          <p:cNvSpPr>
            <a:spLocks noGrp="1"/>
          </p:cNvSpPr>
          <p:nvPr>
            <p:ph sz="quarter" idx="10"/>
          </p:nvPr>
        </p:nvSpPr>
        <p:spPr/>
        <p:txBody>
          <a:bodyPr/>
          <a:lstStyle/>
          <a:p>
            <a:r>
              <a:rPr lang="en-US" dirty="0"/>
              <a:t>If the document has been imported from another system, you will not be able to trip cancel.</a:t>
            </a:r>
          </a:p>
          <a:p>
            <a:endParaRPr lang="en-US" dirty="0"/>
          </a:p>
          <a:p>
            <a:r>
              <a:rPr lang="en-US" dirty="0"/>
              <a:t>Instead, please submit a ticket to the Travel Assistance Center (TAC) for assistance on how this document will be handled.</a:t>
            </a:r>
          </a:p>
        </p:txBody>
      </p:sp>
    </p:spTree>
    <p:custDataLst>
      <p:tags r:id="rId1"/>
    </p:custDataLst>
    <p:extLst>
      <p:ext uri="{BB962C8B-B14F-4D97-AF65-F5344CB8AC3E}">
        <p14:creationId xmlns:p14="http://schemas.microsoft.com/office/powerpoint/2010/main" val="9712846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27ED4-1103-4F10-953F-37C761F21284}"/>
              </a:ext>
            </a:extLst>
          </p:cNvPr>
          <p:cNvSpPr>
            <a:spLocks noGrp="1"/>
          </p:cNvSpPr>
          <p:nvPr>
            <p:ph type="title"/>
          </p:nvPr>
        </p:nvSpPr>
        <p:spPr/>
        <p:txBody>
          <a:bodyPr/>
          <a:lstStyle/>
          <a:p>
            <a:r>
              <a:rPr lang="en-US" dirty="0"/>
              <a:t>Request TMC Assistance</a:t>
            </a:r>
          </a:p>
        </p:txBody>
      </p:sp>
      <p:sp>
        <p:nvSpPr>
          <p:cNvPr id="4" name="Slide Number Placeholder 3">
            <a:extLst>
              <a:ext uri="{FF2B5EF4-FFF2-40B4-BE49-F238E27FC236}">
                <a16:creationId xmlns:a16="http://schemas.microsoft.com/office/drawing/2014/main" id="{E134C1A0-4491-4F6D-887D-0141C7D8967E}"/>
              </a:ext>
            </a:extLst>
          </p:cNvPr>
          <p:cNvSpPr>
            <a:spLocks noGrp="1"/>
          </p:cNvSpPr>
          <p:nvPr>
            <p:ph type="sldNum" sz="quarter" idx="4"/>
          </p:nvPr>
        </p:nvSpPr>
        <p:spPr/>
        <p:txBody>
          <a:bodyPr/>
          <a:lstStyle/>
          <a:p>
            <a:pPr>
              <a:defRPr/>
            </a:pPr>
            <a:fld id="{7D187A4C-A87B-41AC-8A01-0B3AA42528A5}" type="slidenum">
              <a:rPr lang="en-US" smtClean="0"/>
              <a:pPr>
                <a:defRPr/>
              </a:pPr>
              <a:t>42</a:t>
            </a:fld>
            <a:endParaRPr lang="en-US"/>
          </a:p>
        </p:txBody>
      </p:sp>
      <p:sp>
        <p:nvSpPr>
          <p:cNvPr id="3" name="Content Placeholder 2">
            <a:extLst>
              <a:ext uri="{FF2B5EF4-FFF2-40B4-BE49-F238E27FC236}">
                <a16:creationId xmlns:a16="http://schemas.microsoft.com/office/drawing/2014/main" id="{08C3C624-91BA-420E-B00E-9BE41E92AC16}"/>
              </a:ext>
            </a:extLst>
          </p:cNvPr>
          <p:cNvSpPr>
            <a:spLocks noGrp="1"/>
          </p:cNvSpPr>
          <p:nvPr>
            <p:ph sz="quarter" idx="10"/>
          </p:nvPr>
        </p:nvSpPr>
        <p:spPr/>
        <p:txBody>
          <a:bodyPr/>
          <a:lstStyle/>
          <a:p>
            <a:r>
              <a:rPr lang="en-US" dirty="0"/>
              <a:t>If a City Pair flight is available, the traveler and AO are required to fill out a Restricted Airfare Checklist prior to making reservations.</a:t>
            </a:r>
          </a:p>
          <a:p>
            <a:endParaRPr lang="en-US" dirty="0"/>
          </a:p>
          <a:p>
            <a:r>
              <a:rPr lang="en-US" dirty="0"/>
              <a:t>Reservations still need to be made with the TMC via DTS.</a:t>
            </a:r>
          </a:p>
          <a:p>
            <a:pPr lvl="1"/>
            <a:r>
              <a:rPr lang="en-US" dirty="0"/>
              <a:t>Since DTS will not present the traveler with Lowest Logical Airfare, booking a Restricted flight is done by performing a Request for TMC Assistance.</a:t>
            </a:r>
          </a:p>
          <a:p>
            <a:pPr lvl="1"/>
            <a:endParaRPr lang="en-US" dirty="0"/>
          </a:p>
          <a:p>
            <a:r>
              <a:rPr lang="en-US" dirty="0"/>
              <a:t>The traveler must include the need for urgency in their comments to the TMC and watch carefully for remarks from the TMC to make sure they don’t miss the purchase deadline.</a:t>
            </a:r>
          </a:p>
        </p:txBody>
      </p:sp>
    </p:spTree>
    <p:custDataLst>
      <p:tags r:id="rId1"/>
    </p:custDataLst>
    <p:extLst>
      <p:ext uri="{BB962C8B-B14F-4D97-AF65-F5344CB8AC3E}">
        <p14:creationId xmlns:p14="http://schemas.microsoft.com/office/powerpoint/2010/main" val="18472957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67143-E1FF-4703-9D7D-FBF0105266D3}"/>
              </a:ext>
            </a:extLst>
          </p:cNvPr>
          <p:cNvSpPr>
            <a:spLocks noGrp="1"/>
          </p:cNvSpPr>
          <p:nvPr>
            <p:ph type="title"/>
          </p:nvPr>
        </p:nvSpPr>
        <p:spPr/>
        <p:txBody>
          <a:bodyPr/>
          <a:lstStyle/>
          <a:p>
            <a:r>
              <a:rPr lang="en-US" dirty="0"/>
              <a:t>Request TMC Assistance</a:t>
            </a:r>
          </a:p>
        </p:txBody>
      </p:sp>
      <p:sp>
        <p:nvSpPr>
          <p:cNvPr id="4" name="Slide Number Placeholder 3">
            <a:extLst>
              <a:ext uri="{FF2B5EF4-FFF2-40B4-BE49-F238E27FC236}">
                <a16:creationId xmlns:a16="http://schemas.microsoft.com/office/drawing/2014/main" id="{007081EB-F107-456F-BEE0-1E770DA4936F}"/>
              </a:ext>
            </a:extLst>
          </p:cNvPr>
          <p:cNvSpPr>
            <a:spLocks noGrp="1"/>
          </p:cNvSpPr>
          <p:nvPr>
            <p:ph type="sldNum" sz="quarter" idx="4"/>
          </p:nvPr>
        </p:nvSpPr>
        <p:spPr/>
        <p:txBody>
          <a:bodyPr/>
          <a:lstStyle/>
          <a:p>
            <a:pPr>
              <a:defRPr/>
            </a:pPr>
            <a:fld id="{7D187A4C-A87B-41AC-8A01-0B3AA42528A5}" type="slidenum">
              <a:rPr lang="en-US" smtClean="0"/>
              <a:pPr>
                <a:defRPr/>
              </a:pPr>
              <a:t>43</a:t>
            </a:fld>
            <a:endParaRPr lang="en-US"/>
          </a:p>
        </p:txBody>
      </p:sp>
      <p:sp>
        <p:nvSpPr>
          <p:cNvPr id="3" name="Content Placeholder 2">
            <a:extLst>
              <a:ext uri="{FF2B5EF4-FFF2-40B4-BE49-F238E27FC236}">
                <a16:creationId xmlns:a16="http://schemas.microsoft.com/office/drawing/2014/main" id="{3A3DAFEF-545D-4E8A-A1E8-739438B74833}"/>
              </a:ext>
            </a:extLst>
          </p:cNvPr>
          <p:cNvSpPr>
            <a:spLocks noGrp="1"/>
          </p:cNvSpPr>
          <p:nvPr>
            <p:ph sz="quarter" idx="10"/>
          </p:nvPr>
        </p:nvSpPr>
        <p:spPr/>
        <p:txBody>
          <a:bodyPr>
            <a:normAutofit fontScale="92500" lnSpcReduction="10000"/>
          </a:bodyPr>
          <a:lstStyle/>
          <a:p>
            <a:r>
              <a:rPr lang="en-US" dirty="0"/>
              <a:t>Selecting Request TMC Assistance when trying to use a restricted airfare causes DTS to treat the reservation as an unrestricted fare. </a:t>
            </a:r>
          </a:p>
          <a:p>
            <a:pPr lvl="1"/>
            <a:r>
              <a:rPr lang="en-US" dirty="0"/>
              <a:t>That means DTS provides no additional system messaging or emails to the traveler, the AO, etc. </a:t>
            </a:r>
          </a:p>
          <a:p>
            <a:pPr lvl="1"/>
            <a:r>
              <a:rPr lang="en-US" dirty="0"/>
              <a:t>It also means that at APPROVED, DTS tags it for ticketing 3 business days prior to departure. </a:t>
            </a:r>
          </a:p>
          <a:p>
            <a:endParaRPr lang="en-US" dirty="0"/>
          </a:p>
          <a:p>
            <a:r>
              <a:rPr lang="en-US" dirty="0"/>
              <a:t>It’s the Organization's responsibility to develop business rules to let all concerned parties know the proper way to inform the TMC of the early ticketing requirement. </a:t>
            </a:r>
          </a:p>
          <a:p>
            <a:endParaRPr lang="en-US" dirty="0"/>
          </a:p>
          <a:p>
            <a:r>
              <a:rPr lang="en-US" dirty="0"/>
              <a:t>Check the DTMO website for suggested guidance when using the Request TMC Assistance option.</a:t>
            </a:r>
          </a:p>
        </p:txBody>
      </p:sp>
    </p:spTree>
    <p:custDataLst>
      <p:tags r:id="rId1"/>
    </p:custDataLst>
    <p:extLst>
      <p:ext uri="{BB962C8B-B14F-4D97-AF65-F5344CB8AC3E}">
        <p14:creationId xmlns:p14="http://schemas.microsoft.com/office/powerpoint/2010/main" val="3779421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6A7DD-0802-4996-A035-C33E26F90870}"/>
              </a:ext>
            </a:extLst>
          </p:cNvPr>
          <p:cNvSpPr>
            <a:spLocks noGrp="1"/>
          </p:cNvSpPr>
          <p:nvPr>
            <p:ph type="title"/>
          </p:nvPr>
        </p:nvSpPr>
        <p:spPr/>
        <p:txBody>
          <a:bodyPr/>
          <a:lstStyle/>
          <a:p>
            <a:r>
              <a:rPr lang="en-US" dirty="0"/>
              <a:t>Requesting a Travel Advance for Restricted Fares</a:t>
            </a:r>
          </a:p>
        </p:txBody>
      </p:sp>
      <p:sp>
        <p:nvSpPr>
          <p:cNvPr id="4" name="Slide Number Placeholder 3">
            <a:extLst>
              <a:ext uri="{FF2B5EF4-FFF2-40B4-BE49-F238E27FC236}">
                <a16:creationId xmlns:a16="http://schemas.microsoft.com/office/drawing/2014/main" id="{C3F2DF7E-A764-47B5-93AF-63963F384AED}"/>
              </a:ext>
            </a:extLst>
          </p:cNvPr>
          <p:cNvSpPr>
            <a:spLocks noGrp="1"/>
          </p:cNvSpPr>
          <p:nvPr>
            <p:ph type="sldNum" sz="quarter" idx="4"/>
          </p:nvPr>
        </p:nvSpPr>
        <p:spPr/>
        <p:txBody>
          <a:bodyPr/>
          <a:lstStyle/>
          <a:p>
            <a:pPr>
              <a:defRPr/>
            </a:pPr>
            <a:fld id="{7D187A4C-A87B-41AC-8A01-0B3AA42528A5}" type="slidenum">
              <a:rPr lang="en-US" smtClean="0"/>
              <a:pPr>
                <a:defRPr/>
              </a:pPr>
              <a:t>44</a:t>
            </a:fld>
            <a:endParaRPr lang="en-US"/>
          </a:p>
        </p:txBody>
      </p:sp>
      <p:sp>
        <p:nvSpPr>
          <p:cNvPr id="3" name="Content Placeholder 2">
            <a:extLst>
              <a:ext uri="{FF2B5EF4-FFF2-40B4-BE49-F238E27FC236}">
                <a16:creationId xmlns:a16="http://schemas.microsoft.com/office/drawing/2014/main" id="{83138687-D174-44E7-91E9-D06FED936557}"/>
              </a:ext>
            </a:extLst>
          </p:cNvPr>
          <p:cNvSpPr>
            <a:spLocks noGrp="1"/>
          </p:cNvSpPr>
          <p:nvPr>
            <p:ph sz="quarter" idx="10"/>
          </p:nvPr>
        </p:nvSpPr>
        <p:spPr/>
        <p:txBody>
          <a:bodyPr/>
          <a:lstStyle/>
          <a:p>
            <a:r>
              <a:rPr lang="en-US" dirty="0"/>
              <a:t>When you request a restricted airfare, you typically must pay for it within 24 hours. </a:t>
            </a:r>
          </a:p>
          <a:p>
            <a:pPr lvl="1"/>
            <a:r>
              <a:rPr lang="en-US" dirty="0"/>
              <a:t>This time can be longer or shorter depending on the fare rules.</a:t>
            </a:r>
          </a:p>
          <a:p>
            <a:endParaRPr lang="en-US" dirty="0"/>
          </a:p>
          <a:p>
            <a:r>
              <a:rPr lang="en-US" dirty="0"/>
              <a:t>If you plan your trip well in advance of your trip start date, and if you used your GTCC to pay for the flight, you may have to repay that charge before you file your voucher. </a:t>
            </a:r>
          </a:p>
          <a:p>
            <a:endParaRPr lang="en-US" dirty="0"/>
          </a:p>
          <a:p>
            <a:r>
              <a:rPr lang="en-US" dirty="0"/>
              <a:t>For this reason, DTS accommodates requests for travel advances, even for travelers who are GTCC holders.</a:t>
            </a:r>
          </a:p>
        </p:txBody>
      </p:sp>
    </p:spTree>
    <p:custDataLst>
      <p:tags r:id="rId1"/>
    </p:custDataLst>
    <p:extLst>
      <p:ext uri="{BB962C8B-B14F-4D97-AF65-F5344CB8AC3E}">
        <p14:creationId xmlns:p14="http://schemas.microsoft.com/office/powerpoint/2010/main" val="11799033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A05B-94A5-4093-861E-447361B0FDDE}"/>
              </a:ext>
            </a:extLst>
          </p:cNvPr>
          <p:cNvSpPr>
            <a:spLocks noGrp="1"/>
          </p:cNvSpPr>
          <p:nvPr>
            <p:ph type="title"/>
          </p:nvPr>
        </p:nvSpPr>
        <p:spPr/>
        <p:txBody>
          <a:bodyPr/>
          <a:lstStyle/>
          <a:p>
            <a:r>
              <a:rPr lang="en-US" dirty="0"/>
              <a:t>Requesting a Travel Advance for Restricted Fares</a:t>
            </a:r>
          </a:p>
        </p:txBody>
      </p:sp>
      <p:sp>
        <p:nvSpPr>
          <p:cNvPr id="4" name="Slide Number Placeholder 3">
            <a:extLst>
              <a:ext uri="{FF2B5EF4-FFF2-40B4-BE49-F238E27FC236}">
                <a16:creationId xmlns:a16="http://schemas.microsoft.com/office/drawing/2014/main" id="{5F056DD2-168A-4BEA-AE07-00DC4B4F6E3C}"/>
              </a:ext>
            </a:extLst>
          </p:cNvPr>
          <p:cNvSpPr>
            <a:spLocks noGrp="1"/>
          </p:cNvSpPr>
          <p:nvPr>
            <p:ph type="sldNum" sz="quarter" idx="4"/>
          </p:nvPr>
        </p:nvSpPr>
        <p:spPr/>
        <p:txBody>
          <a:bodyPr/>
          <a:lstStyle/>
          <a:p>
            <a:pPr>
              <a:defRPr/>
            </a:pPr>
            <a:fld id="{7D187A4C-A87B-41AC-8A01-0B3AA42528A5}" type="slidenum">
              <a:rPr lang="en-US" smtClean="0"/>
              <a:pPr>
                <a:defRPr/>
              </a:pPr>
              <a:t>45</a:t>
            </a:fld>
            <a:endParaRPr lang="en-US"/>
          </a:p>
        </p:txBody>
      </p:sp>
      <p:sp>
        <p:nvSpPr>
          <p:cNvPr id="3" name="Content Placeholder 2">
            <a:extLst>
              <a:ext uri="{FF2B5EF4-FFF2-40B4-BE49-F238E27FC236}">
                <a16:creationId xmlns:a16="http://schemas.microsoft.com/office/drawing/2014/main" id="{A000459D-0AC2-4EDA-8D57-4FC127304C05}"/>
              </a:ext>
            </a:extLst>
          </p:cNvPr>
          <p:cNvSpPr>
            <a:spLocks noGrp="1"/>
          </p:cNvSpPr>
          <p:nvPr>
            <p:ph sz="quarter" idx="10"/>
          </p:nvPr>
        </p:nvSpPr>
        <p:spPr/>
        <p:txBody>
          <a:bodyPr/>
          <a:lstStyle/>
          <a:p>
            <a:pPr indent="-342900">
              <a:buFont typeface="+mj-lt"/>
              <a:buAutoNum type="arabicPeriod"/>
            </a:pPr>
            <a:r>
              <a:rPr lang="en-US" dirty="0"/>
              <a:t>Create the authorization, requesting a restricted airfare, and submit it for approval.</a:t>
            </a:r>
          </a:p>
          <a:p>
            <a:pPr indent="-342900">
              <a:buFont typeface="+mj-lt"/>
              <a:buAutoNum type="arabicPeriod"/>
            </a:pPr>
            <a:r>
              <a:rPr lang="en-US" dirty="0"/>
              <a:t>After the AO approves the authorization, create an amendment for that authorization and navigate to the Accounting module (select Accounting in the Progress Bar). </a:t>
            </a:r>
          </a:p>
          <a:p>
            <a:pPr marL="642938" lvl="1" indent="-342900"/>
            <a:r>
              <a:rPr lang="en-US" dirty="0"/>
              <a:t>The Advances section appears on the Accounting screen, with the Request Advance link activated.</a:t>
            </a:r>
          </a:p>
        </p:txBody>
      </p:sp>
      <p:pic>
        <p:nvPicPr>
          <p:cNvPr id="5" name="Picture 4">
            <a:extLst>
              <a:ext uri="{FF2B5EF4-FFF2-40B4-BE49-F238E27FC236}">
                <a16:creationId xmlns:a16="http://schemas.microsoft.com/office/drawing/2014/main" id="{3FB71242-22E2-439D-84EA-70B4F916ABB5}"/>
              </a:ext>
            </a:extLst>
          </p:cNvPr>
          <p:cNvPicPr>
            <a:picLocks noChangeAspect="1"/>
          </p:cNvPicPr>
          <p:nvPr/>
        </p:nvPicPr>
        <p:blipFill>
          <a:blip r:embed="rId4"/>
          <a:stretch>
            <a:fillRect/>
          </a:stretch>
        </p:blipFill>
        <p:spPr>
          <a:xfrm>
            <a:off x="1880662" y="3257550"/>
            <a:ext cx="5382676" cy="1565850"/>
          </a:xfrm>
          <a:prstGeom prst="rect">
            <a:avLst/>
          </a:prstGeom>
        </p:spPr>
      </p:pic>
      <p:sp>
        <p:nvSpPr>
          <p:cNvPr id="6" name="Rectangle 5">
            <a:extLst>
              <a:ext uri="{FF2B5EF4-FFF2-40B4-BE49-F238E27FC236}">
                <a16:creationId xmlns:a16="http://schemas.microsoft.com/office/drawing/2014/main" id="{F7FBC4FA-FE51-498F-90A2-05C4BA034F01}"/>
              </a:ext>
            </a:extLst>
          </p:cNvPr>
          <p:cNvSpPr/>
          <p:nvPr/>
        </p:nvSpPr>
        <p:spPr bwMode="auto">
          <a:xfrm>
            <a:off x="6172200" y="3257549"/>
            <a:ext cx="971550" cy="339500"/>
          </a:xfrm>
          <a:prstGeom prst="rect">
            <a:avLst/>
          </a:prstGeom>
          <a:noFill/>
          <a:ln w="28575" cap="flat" cmpd="sng" algn="ctr">
            <a:solidFill>
              <a:srgbClr val="FF33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spTree>
    <p:custDataLst>
      <p:tags r:id="rId1"/>
    </p:custDataLst>
    <p:extLst>
      <p:ext uri="{BB962C8B-B14F-4D97-AF65-F5344CB8AC3E}">
        <p14:creationId xmlns:p14="http://schemas.microsoft.com/office/powerpoint/2010/main" val="12643442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59161-5FCC-42E0-99ED-8CC621F70374}"/>
              </a:ext>
            </a:extLst>
          </p:cNvPr>
          <p:cNvSpPr>
            <a:spLocks noGrp="1"/>
          </p:cNvSpPr>
          <p:nvPr>
            <p:ph type="title"/>
          </p:nvPr>
        </p:nvSpPr>
        <p:spPr/>
        <p:txBody>
          <a:bodyPr/>
          <a:lstStyle/>
          <a:p>
            <a:r>
              <a:rPr lang="en-US" dirty="0"/>
              <a:t>Requesting a Travel Advance for Restricted Fares</a:t>
            </a:r>
          </a:p>
        </p:txBody>
      </p:sp>
      <p:sp>
        <p:nvSpPr>
          <p:cNvPr id="4" name="Slide Number Placeholder 3">
            <a:extLst>
              <a:ext uri="{FF2B5EF4-FFF2-40B4-BE49-F238E27FC236}">
                <a16:creationId xmlns:a16="http://schemas.microsoft.com/office/drawing/2014/main" id="{361ED9CF-9E79-4A62-840B-2AF58870E177}"/>
              </a:ext>
            </a:extLst>
          </p:cNvPr>
          <p:cNvSpPr>
            <a:spLocks noGrp="1"/>
          </p:cNvSpPr>
          <p:nvPr>
            <p:ph type="sldNum" sz="quarter" idx="4"/>
          </p:nvPr>
        </p:nvSpPr>
        <p:spPr/>
        <p:txBody>
          <a:bodyPr/>
          <a:lstStyle/>
          <a:p>
            <a:pPr>
              <a:defRPr/>
            </a:pPr>
            <a:fld id="{7D187A4C-A87B-41AC-8A01-0B3AA42528A5}" type="slidenum">
              <a:rPr lang="en-US" smtClean="0"/>
              <a:pPr>
                <a:defRPr/>
              </a:pPr>
              <a:t>46</a:t>
            </a:fld>
            <a:endParaRPr lang="en-US"/>
          </a:p>
        </p:txBody>
      </p:sp>
      <p:sp>
        <p:nvSpPr>
          <p:cNvPr id="3" name="Content Placeholder 2">
            <a:extLst>
              <a:ext uri="{FF2B5EF4-FFF2-40B4-BE49-F238E27FC236}">
                <a16:creationId xmlns:a16="http://schemas.microsoft.com/office/drawing/2014/main" id="{40429F29-3518-44A2-9BA4-11E427FCEAEA}"/>
              </a:ext>
            </a:extLst>
          </p:cNvPr>
          <p:cNvSpPr>
            <a:spLocks noGrp="1"/>
          </p:cNvSpPr>
          <p:nvPr>
            <p:ph sz="quarter" idx="10"/>
          </p:nvPr>
        </p:nvSpPr>
        <p:spPr/>
        <p:txBody>
          <a:bodyPr/>
          <a:lstStyle/>
          <a:p>
            <a:pPr indent="-342900">
              <a:buFont typeface="+mj-lt"/>
              <a:buAutoNum type="arabicPeriod" startAt="3"/>
            </a:pPr>
            <a:r>
              <a:rPr lang="en-US" dirty="0"/>
              <a:t>Select Request Advance. </a:t>
            </a:r>
          </a:p>
          <a:p>
            <a:pPr marL="642938" lvl="1" indent="-342900"/>
            <a:r>
              <a:rPr lang="en-US" dirty="0"/>
              <a:t>DTS automatically presents an advance request for the total cost of all selected restricted fares. </a:t>
            </a:r>
          </a:p>
          <a:p>
            <a:pPr marL="642938" lvl="1" indent="-342900"/>
            <a:r>
              <a:rPr lang="en-US" dirty="0"/>
              <a:t>The amount can be edited to request a smaller amount, but in most cases, the traveler wouldn’t want to do that. </a:t>
            </a:r>
          </a:p>
          <a:p>
            <a:endParaRPr lang="en-US" dirty="0"/>
          </a:p>
        </p:txBody>
      </p:sp>
      <p:pic>
        <p:nvPicPr>
          <p:cNvPr id="5" name="Picture 4">
            <a:extLst>
              <a:ext uri="{FF2B5EF4-FFF2-40B4-BE49-F238E27FC236}">
                <a16:creationId xmlns:a16="http://schemas.microsoft.com/office/drawing/2014/main" id="{30E4D4B3-C845-45D2-8421-E7511C2B033B}"/>
              </a:ext>
            </a:extLst>
          </p:cNvPr>
          <p:cNvPicPr>
            <a:picLocks noChangeAspect="1"/>
          </p:cNvPicPr>
          <p:nvPr/>
        </p:nvPicPr>
        <p:blipFill>
          <a:blip r:embed="rId4"/>
          <a:stretch>
            <a:fillRect/>
          </a:stretch>
        </p:blipFill>
        <p:spPr>
          <a:xfrm>
            <a:off x="2654831" y="2513493"/>
            <a:ext cx="3834338" cy="2378565"/>
          </a:xfrm>
          <a:prstGeom prst="rect">
            <a:avLst/>
          </a:prstGeom>
        </p:spPr>
      </p:pic>
      <p:sp>
        <p:nvSpPr>
          <p:cNvPr id="6" name="Rectangle 5">
            <a:extLst>
              <a:ext uri="{FF2B5EF4-FFF2-40B4-BE49-F238E27FC236}">
                <a16:creationId xmlns:a16="http://schemas.microsoft.com/office/drawing/2014/main" id="{15450F68-3818-4D17-9D9C-12EDBC672D35}"/>
              </a:ext>
            </a:extLst>
          </p:cNvPr>
          <p:cNvSpPr/>
          <p:nvPr/>
        </p:nvSpPr>
        <p:spPr bwMode="auto">
          <a:xfrm>
            <a:off x="2914650" y="4171950"/>
            <a:ext cx="3429000" cy="635453"/>
          </a:xfrm>
          <a:prstGeom prst="rect">
            <a:avLst/>
          </a:prstGeom>
          <a:noFill/>
          <a:ln w="28575" cap="flat" cmpd="sng" algn="ctr">
            <a:solidFill>
              <a:srgbClr val="FF33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spTree>
    <p:custDataLst>
      <p:tags r:id="rId1"/>
    </p:custDataLst>
    <p:extLst>
      <p:ext uri="{BB962C8B-B14F-4D97-AF65-F5344CB8AC3E}">
        <p14:creationId xmlns:p14="http://schemas.microsoft.com/office/powerpoint/2010/main" val="21099150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042A9-6A3F-4653-9A5F-FDB5AC0A3D4A}"/>
              </a:ext>
            </a:extLst>
          </p:cNvPr>
          <p:cNvSpPr>
            <a:spLocks noGrp="1"/>
          </p:cNvSpPr>
          <p:nvPr>
            <p:ph type="title"/>
          </p:nvPr>
        </p:nvSpPr>
        <p:spPr/>
        <p:txBody>
          <a:bodyPr/>
          <a:lstStyle/>
          <a:p>
            <a:r>
              <a:rPr lang="en-US" dirty="0"/>
              <a:t>Requesting a Travel Advance for Restricted Fares</a:t>
            </a:r>
          </a:p>
        </p:txBody>
      </p:sp>
      <p:sp>
        <p:nvSpPr>
          <p:cNvPr id="4" name="Slide Number Placeholder 3">
            <a:extLst>
              <a:ext uri="{FF2B5EF4-FFF2-40B4-BE49-F238E27FC236}">
                <a16:creationId xmlns:a16="http://schemas.microsoft.com/office/drawing/2014/main" id="{1686054D-7E2E-4A89-9781-2F03C3557705}"/>
              </a:ext>
            </a:extLst>
          </p:cNvPr>
          <p:cNvSpPr>
            <a:spLocks noGrp="1"/>
          </p:cNvSpPr>
          <p:nvPr>
            <p:ph type="sldNum" sz="quarter" idx="4"/>
          </p:nvPr>
        </p:nvSpPr>
        <p:spPr/>
        <p:txBody>
          <a:bodyPr/>
          <a:lstStyle/>
          <a:p>
            <a:pPr>
              <a:defRPr/>
            </a:pPr>
            <a:fld id="{7D187A4C-A87B-41AC-8A01-0B3AA42528A5}" type="slidenum">
              <a:rPr lang="en-US" smtClean="0"/>
              <a:pPr>
                <a:defRPr/>
              </a:pPr>
              <a:t>47</a:t>
            </a:fld>
            <a:endParaRPr lang="en-US"/>
          </a:p>
        </p:txBody>
      </p:sp>
      <p:sp>
        <p:nvSpPr>
          <p:cNvPr id="3" name="Content Placeholder 2">
            <a:extLst>
              <a:ext uri="{FF2B5EF4-FFF2-40B4-BE49-F238E27FC236}">
                <a16:creationId xmlns:a16="http://schemas.microsoft.com/office/drawing/2014/main" id="{E718B2DE-4A8E-4499-962C-414EFD9AFA1B}"/>
              </a:ext>
            </a:extLst>
          </p:cNvPr>
          <p:cNvSpPr>
            <a:spLocks noGrp="1"/>
          </p:cNvSpPr>
          <p:nvPr>
            <p:ph sz="quarter" idx="10"/>
          </p:nvPr>
        </p:nvSpPr>
        <p:spPr/>
        <p:txBody>
          <a:bodyPr/>
          <a:lstStyle/>
          <a:p>
            <a:r>
              <a:rPr lang="en-US" dirty="0"/>
              <a:t>After the request is made, DTS displays the request in several places. </a:t>
            </a:r>
          </a:p>
          <a:p>
            <a:pPr lvl="1"/>
            <a:r>
              <a:rPr lang="en-US" dirty="0"/>
              <a:t>On the voucher’s Entitlement Summary screen. </a:t>
            </a:r>
          </a:p>
        </p:txBody>
      </p:sp>
      <p:pic>
        <p:nvPicPr>
          <p:cNvPr id="5" name="Picture 4">
            <a:extLst>
              <a:ext uri="{FF2B5EF4-FFF2-40B4-BE49-F238E27FC236}">
                <a16:creationId xmlns:a16="http://schemas.microsoft.com/office/drawing/2014/main" id="{246D30C6-F318-49CF-A661-A8CD05871AE5}"/>
              </a:ext>
            </a:extLst>
          </p:cNvPr>
          <p:cNvPicPr>
            <a:picLocks noChangeAspect="1"/>
          </p:cNvPicPr>
          <p:nvPr/>
        </p:nvPicPr>
        <p:blipFill>
          <a:blip r:embed="rId4"/>
          <a:stretch>
            <a:fillRect/>
          </a:stretch>
        </p:blipFill>
        <p:spPr>
          <a:xfrm>
            <a:off x="1882240" y="2228850"/>
            <a:ext cx="4975076" cy="2630212"/>
          </a:xfrm>
          <a:prstGeom prst="rect">
            <a:avLst/>
          </a:prstGeom>
        </p:spPr>
      </p:pic>
      <p:sp>
        <p:nvSpPr>
          <p:cNvPr id="6" name="Rectangle 5">
            <a:extLst>
              <a:ext uri="{FF2B5EF4-FFF2-40B4-BE49-F238E27FC236}">
                <a16:creationId xmlns:a16="http://schemas.microsoft.com/office/drawing/2014/main" id="{8813EC19-D657-4334-A378-B31983B1A947}"/>
              </a:ext>
            </a:extLst>
          </p:cNvPr>
          <p:cNvSpPr/>
          <p:nvPr/>
        </p:nvSpPr>
        <p:spPr bwMode="auto">
          <a:xfrm>
            <a:off x="1882240" y="2971800"/>
            <a:ext cx="4118232" cy="186135"/>
          </a:xfrm>
          <a:prstGeom prst="rect">
            <a:avLst/>
          </a:prstGeom>
          <a:noFill/>
          <a:ln w="28575" cap="flat" cmpd="sng" algn="ctr">
            <a:solidFill>
              <a:srgbClr val="FF33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spTree>
    <p:custDataLst>
      <p:tags r:id="rId1"/>
    </p:custDataLst>
    <p:extLst>
      <p:ext uri="{BB962C8B-B14F-4D97-AF65-F5344CB8AC3E}">
        <p14:creationId xmlns:p14="http://schemas.microsoft.com/office/powerpoint/2010/main" val="11997227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042A9-6A3F-4653-9A5F-FDB5AC0A3D4A}"/>
              </a:ext>
            </a:extLst>
          </p:cNvPr>
          <p:cNvSpPr>
            <a:spLocks noGrp="1"/>
          </p:cNvSpPr>
          <p:nvPr>
            <p:ph type="title"/>
          </p:nvPr>
        </p:nvSpPr>
        <p:spPr/>
        <p:txBody>
          <a:bodyPr/>
          <a:lstStyle/>
          <a:p>
            <a:r>
              <a:rPr lang="en-US" dirty="0"/>
              <a:t>Requesting a Travel Advance for Restricted Fares</a:t>
            </a:r>
          </a:p>
        </p:txBody>
      </p:sp>
      <p:sp>
        <p:nvSpPr>
          <p:cNvPr id="4" name="Slide Number Placeholder 3">
            <a:extLst>
              <a:ext uri="{FF2B5EF4-FFF2-40B4-BE49-F238E27FC236}">
                <a16:creationId xmlns:a16="http://schemas.microsoft.com/office/drawing/2014/main" id="{1686054D-7E2E-4A89-9781-2F03C3557705}"/>
              </a:ext>
            </a:extLst>
          </p:cNvPr>
          <p:cNvSpPr>
            <a:spLocks noGrp="1"/>
          </p:cNvSpPr>
          <p:nvPr>
            <p:ph type="sldNum" sz="quarter" idx="4"/>
          </p:nvPr>
        </p:nvSpPr>
        <p:spPr/>
        <p:txBody>
          <a:bodyPr/>
          <a:lstStyle/>
          <a:p>
            <a:pPr>
              <a:defRPr/>
            </a:pPr>
            <a:fld id="{7D187A4C-A87B-41AC-8A01-0B3AA42528A5}" type="slidenum">
              <a:rPr lang="en-US" smtClean="0"/>
              <a:pPr>
                <a:defRPr/>
              </a:pPr>
              <a:t>48</a:t>
            </a:fld>
            <a:endParaRPr lang="en-US"/>
          </a:p>
        </p:txBody>
      </p:sp>
      <p:sp>
        <p:nvSpPr>
          <p:cNvPr id="3" name="Content Placeholder 2">
            <a:extLst>
              <a:ext uri="{FF2B5EF4-FFF2-40B4-BE49-F238E27FC236}">
                <a16:creationId xmlns:a16="http://schemas.microsoft.com/office/drawing/2014/main" id="{E718B2DE-4A8E-4499-962C-414EFD9AFA1B}"/>
              </a:ext>
            </a:extLst>
          </p:cNvPr>
          <p:cNvSpPr>
            <a:spLocks noGrp="1"/>
          </p:cNvSpPr>
          <p:nvPr>
            <p:ph sz="quarter" idx="10"/>
          </p:nvPr>
        </p:nvSpPr>
        <p:spPr/>
        <p:txBody>
          <a:bodyPr/>
          <a:lstStyle/>
          <a:p>
            <a:r>
              <a:rPr lang="en-US" dirty="0"/>
              <a:t>After the request is made, DTS displays the request in several places. </a:t>
            </a:r>
          </a:p>
          <a:p>
            <a:pPr lvl="1"/>
            <a:r>
              <a:rPr lang="en-US" dirty="0"/>
              <a:t>After approval, in the Accounting screen’s Disbursement section</a:t>
            </a:r>
          </a:p>
        </p:txBody>
      </p:sp>
      <p:pic>
        <p:nvPicPr>
          <p:cNvPr id="5" name="Picture 4">
            <a:extLst>
              <a:ext uri="{FF2B5EF4-FFF2-40B4-BE49-F238E27FC236}">
                <a16:creationId xmlns:a16="http://schemas.microsoft.com/office/drawing/2014/main" id="{64566C1F-0DBD-4232-8F3F-56392237328A}"/>
              </a:ext>
            </a:extLst>
          </p:cNvPr>
          <p:cNvPicPr>
            <a:picLocks noChangeAspect="1"/>
          </p:cNvPicPr>
          <p:nvPr/>
        </p:nvPicPr>
        <p:blipFill>
          <a:blip r:embed="rId4"/>
          <a:stretch>
            <a:fillRect/>
          </a:stretch>
        </p:blipFill>
        <p:spPr>
          <a:xfrm>
            <a:off x="1880662" y="2571751"/>
            <a:ext cx="5382676" cy="1172600"/>
          </a:xfrm>
          <a:prstGeom prst="rect">
            <a:avLst/>
          </a:prstGeom>
        </p:spPr>
      </p:pic>
      <p:sp>
        <p:nvSpPr>
          <p:cNvPr id="6" name="Rectangle 5">
            <a:extLst>
              <a:ext uri="{FF2B5EF4-FFF2-40B4-BE49-F238E27FC236}">
                <a16:creationId xmlns:a16="http://schemas.microsoft.com/office/drawing/2014/main" id="{8F2E864E-2349-4FAD-BF1F-54D6181D6FAB}"/>
              </a:ext>
            </a:extLst>
          </p:cNvPr>
          <p:cNvSpPr/>
          <p:nvPr/>
        </p:nvSpPr>
        <p:spPr bwMode="auto">
          <a:xfrm>
            <a:off x="2000250" y="2918050"/>
            <a:ext cx="2228850" cy="282350"/>
          </a:xfrm>
          <a:prstGeom prst="rect">
            <a:avLst/>
          </a:prstGeom>
          <a:noFill/>
          <a:ln w="28575" cap="flat" cmpd="sng" algn="ctr">
            <a:solidFill>
              <a:srgbClr val="FF33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spTree>
    <p:custDataLst>
      <p:tags r:id="rId1"/>
    </p:custDataLst>
    <p:extLst>
      <p:ext uri="{BB962C8B-B14F-4D97-AF65-F5344CB8AC3E}">
        <p14:creationId xmlns:p14="http://schemas.microsoft.com/office/powerpoint/2010/main" val="29573559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F019E765-9FCC-420D-A228-58D6C9C9AF66}"/>
              </a:ext>
            </a:extLst>
          </p:cNvPr>
          <p:cNvPicPr>
            <a:picLocks noGrp="1" noChangeAspect="1"/>
          </p:cNvPicPr>
          <p:nvPr>
            <p:ph idx="13"/>
          </p:nvPr>
        </p:nvPicPr>
        <p:blipFill>
          <a:blip r:embed="rId4"/>
          <a:stretch>
            <a:fillRect/>
          </a:stretch>
        </p:blipFill>
        <p:spPr>
          <a:xfrm>
            <a:off x="4784725" y="1723924"/>
            <a:ext cx="3975100" cy="2294140"/>
          </a:xfrm>
          <a:prstGeom prst="rect">
            <a:avLst/>
          </a:prstGeom>
        </p:spPr>
      </p:pic>
      <p:sp>
        <p:nvSpPr>
          <p:cNvPr id="2" name="Title 1">
            <a:extLst>
              <a:ext uri="{FF2B5EF4-FFF2-40B4-BE49-F238E27FC236}">
                <a16:creationId xmlns:a16="http://schemas.microsoft.com/office/drawing/2014/main" id="{01A042A9-6A3F-4653-9A5F-FDB5AC0A3D4A}"/>
              </a:ext>
            </a:extLst>
          </p:cNvPr>
          <p:cNvSpPr>
            <a:spLocks noGrp="1"/>
          </p:cNvSpPr>
          <p:nvPr>
            <p:ph type="title"/>
          </p:nvPr>
        </p:nvSpPr>
        <p:spPr/>
        <p:txBody>
          <a:bodyPr/>
          <a:lstStyle/>
          <a:p>
            <a:r>
              <a:rPr lang="en-US" dirty="0"/>
              <a:t>Requesting a Travel Advance for Restricted Fares</a:t>
            </a:r>
          </a:p>
        </p:txBody>
      </p:sp>
      <p:sp>
        <p:nvSpPr>
          <p:cNvPr id="4" name="Slide Number Placeholder 3">
            <a:extLst>
              <a:ext uri="{FF2B5EF4-FFF2-40B4-BE49-F238E27FC236}">
                <a16:creationId xmlns:a16="http://schemas.microsoft.com/office/drawing/2014/main" id="{1686054D-7E2E-4A89-9781-2F03C3557705}"/>
              </a:ext>
            </a:extLst>
          </p:cNvPr>
          <p:cNvSpPr>
            <a:spLocks noGrp="1"/>
          </p:cNvSpPr>
          <p:nvPr>
            <p:ph type="sldNum" sz="quarter" idx="4"/>
          </p:nvPr>
        </p:nvSpPr>
        <p:spPr/>
        <p:txBody>
          <a:bodyPr/>
          <a:lstStyle/>
          <a:p>
            <a:pPr>
              <a:defRPr/>
            </a:pPr>
            <a:fld id="{7D187A4C-A87B-41AC-8A01-0B3AA42528A5}" type="slidenum">
              <a:rPr lang="en-US" smtClean="0"/>
              <a:pPr>
                <a:defRPr/>
              </a:pPr>
              <a:t>49</a:t>
            </a:fld>
            <a:endParaRPr lang="en-US"/>
          </a:p>
        </p:txBody>
      </p:sp>
      <p:sp>
        <p:nvSpPr>
          <p:cNvPr id="3" name="Content Placeholder 2">
            <a:extLst>
              <a:ext uri="{FF2B5EF4-FFF2-40B4-BE49-F238E27FC236}">
                <a16:creationId xmlns:a16="http://schemas.microsoft.com/office/drawing/2014/main" id="{E718B2DE-4A8E-4499-962C-414EFD9AFA1B}"/>
              </a:ext>
            </a:extLst>
          </p:cNvPr>
          <p:cNvSpPr>
            <a:spLocks noGrp="1"/>
          </p:cNvSpPr>
          <p:nvPr>
            <p:ph sz="quarter" idx="10"/>
          </p:nvPr>
        </p:nvSpPr>
        <p:spPr/>
        <p:txBody>
          <a:bodyPr/>
          <a:lstStyle/>
          <a:p>
            <a:r>
              <a:rPr lang="en-US" dirty="0"/>
              <a:t>After the request is made, DTS displays the request in several places. </a:t>
            </a:r>
          </a:p>
          <a:p>
            <a:pPr lvl="1"/>
            <a:r>
              <a:rPr lang="en-US" dirty="0"/>
              <a:t>In the Review Trip Authorization screen’s Advances and Estimated Trip Cost sections </a:t>
            </a:r>
          </a:p>
          <a:p>
            <a:pPr lvl="2"/>
            <a:r>
              <a:rPr lang="en-US" dirty="0"/>
              <a:t>On a voucher, those names change slightly to the Review Trip Voucher screen and the Actual Trip Cost section. </a:t>
            </a:r>
          </a:p>
        </p:txBody>
      </p:sp>
      <p:sp>
        <p:nvSpPr>
          <p:cNvPr id="6" name="Rectangle 5">
            <a:extLst>
              <a:ext uri="{FF2B5EF4-FFF2-40B4-BE49-F238E27FC236}">
                <a16:creationId xmlns:a16="http://schemas.microsoft.com/office/drawing/2014/main" id="{3792049F-00C7-4477-9F49-A1DEFDD9FF12}"/>
              </a:ext>
            </a:extLst>
          </p:cNvPr>
          <p:cNvSpPr/>
          <p:nvPr/>
        </p:nvSpPr>
        <p:spPr bwMode="auto">
          <a:xfrm>
            <a:off x="7740251" y="1815368"/>
            <a:ext cx="971550" cy="171450"/>
          </a:xfrm>
          <a:prstGeom prst="rect">
            <a:avLst/>
          </a:prstGeom>
          <a:noFill/>
          <a:ln w="28575" cap="flat" cmpd="sng" algn="ctr">
            <a:solidFill>
              <a:srgbClr val="FF33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sp>
        <p:nvSpPr>
          <p:cNvPr id="7" name="Rectangle 6">
            <a:extLst>
              <a:ext uri="{FF2B5EF4-FFF2-40B4-BE49-F238E27FC236}">
                <a16:creationId xmlns:a16="http://schemas.microsoft.com/office/drawing/2014/main" id="{3E61C4B9-A264-499D-A05C-7EA5280E5216}"/>
              </a:ext>
            </a:extLst>
          </p:cNvPr>
          <p:cNvSpPr/>
          <p:nvPr/>
        </p:nvSpPr>
        <p:spPr bwMode="auto">
          <a:xfrm>
            <a:off x="8286750" y="2248456"/>
            <a:ext cx="342900" cy="228600"/>
          </a:xfrm>
          <a:prstGeom prst="rect">
            <a:avLst/>
          </a:prstGeom>
          <a:noFill/>
          <a:ln w="28575" cap="flat" cmpd="sng" algn="ctr">
            <a:solidFill>
              <a:srgbClr val="FF33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sp>
        <p:nvSpPr>
          <p:cNvPr id="8" name="Rectangle 7">
            <a:extLst>
              <a:ext uri="{FF2B5EF4-FFF2-40B4-BE49-F238E27FC236}">
                <a16:creationId xmlns:a16="http://schemas.microsoft.com/office/drawing/2014/main" id="{FE9D9418-913F-46C0-BCF8-8DEDF960780F}"/>
              </a:ext>
            </a:extLst>
          </p:cNvPr>
          <p:cNvSpPr/>
          <p:nvPr/>
        </p:nvSpPr>
        <p:spPr bwMode="auto">
          <a:xfrm>
            <a:off x="4784725" y="3025083"/>
            <a:ext cx="1114387" cy="281330"/>
          </a:xfrm>
          <a:prstGeom prst="rect">
            <a:avLst/>
          </a:prstGeom>
          <a:noFill/>
          <a:ln w="28575" cap="flat" cmpd="sng" algn="ctr">
            <a:solidFill>
              <a:srgbClr val="FF33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spTree>
    <p:custDataLst>
      <p:tags r:id="rId1"/>
    </p:custDataLst>
    <p:extLst>
      <p:ext uri="{BB962C8B-B14F-4D97-AF65-F5344CB8AC3E}">
        <p14:creationId xmlns:p14="http://schemas.microsoft.com/office/powerpoint/2010/main" val="438186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DC491-60F3-6EFF-AFAC-B39998128040}"/>
              </a:ext>
            </a:extLst>
          </p:cNvPr>
          <p:cNvSpPr>
            <a:spLocks noGrp="1"/>
          </p:cNvSpPr>
          <p:nvPr>
            <p:ph type="title"/>
          </p:nvPr>
        </p:nvSpPr>
        <p:spPr/>
        <p:txBody>
          <a:bodyPr/>
          <a:lstStyle/>
          <a:p>
            <a:r>
              <a:rPr lang="en-US" dirty="0"/>
              <a:t>CCV Timeframe and Delays</a:t>
            </a:r>
          </a:p>
        </p:txBody>
      </p:sp>
      <p:sp>
        <p:nvSpPr>
          <p:cNvPr id="3" name="Slide Number Placeholder 2">
            <a:extLst>
              <a:ext uri="{FF2B5EF4-FFF2-40B4-BE49-F238E27FC236}">
                <a16:creationId xmlns:a16="http://schemas.microsoft.com/office/drawing/2014/main" id="{6603513C-372E-4A31-2821-DAD53B8BE143}"/>
              </a:ext>
            </a:extLst>
          </p:cNvPr>
          <p:cNvSpPr>
            <a:spLocks noGrp="1"/>
          </p:cNvSpPr>
          <p:nvPr>
            <p:ph type="sldNum" sz="quarter" idx="4"/>
          </p:nvPr>
        </p:nvSpPr>
        <p:spPr/>
        <p:txBody>
          <a:bodyPr/>
          <a:lstStyle/>
          <a:p>
            <a:fld id="{4C6B7127-9F77-471E-BA61-1540CB2C57B2}" type="slidenum">
              <a:rPr lang="en-US" smtClean="0"/>
              <a:pPr/>
              <a:t>5</a:t>
            </a:fld>
            <a:endParaRPr lang="en-US" dirty="0"/>
          </a:p>
        </p:txBody>
      </p:sp>
      <p:sp>
        <p:nvSpPr>
          <p:cNvPr id="4" name="Content Placeholder 3">
            <a:extLst>
              <a:ext uri="{FF2B5EF4-FFF2-40B4-BE49-F238E27FC236}">
                <a16:creationId xmlns:a16="http://schemas.microsoft.com/office/drawing/2014/main" id="{DD87661C-4A80-C3CE-9890-B0D5FF5AE81F}"/>
              </a:ext>
            </a:extLst>
          </p:cNvPr>
          <p:cNvSpPr>
            <a:spLocks noGrp="1"/>
          </p:cNvSpPr>
          <p:nvPr>
            <p:ph sz="quarter" idx="10"/>
          </p:nvPr>
        </p:nvSpPr>
        <p:spPr/>
        <p:txBody>
          <a:bodyPr/>
          <a:lstStyle/>
          <a:p>
            <a:r>
              <a:rPr lang="en-US" dirty="0"/>
              <a:t>We wanted to inform you that we have been notified by DFAS about delays in receiving responses to Cash Collection Voucher (CCV) Request.</a:t>
            </a:r>
          </a:p>
          <a:p>
            <a:endParaRPr lang="en-US" dirty="0"/>
          </a:p>
          <a:p>
            <a:r>
              <a:rPr lang="en-US" dirty="0"/>
              <a:t>Until further notice, it could take up to 1.5 months to receive a response from DFAS.</a:t>
            </a:r>
          </a:p>
          <a:p>
            <a:endParaRPr lang="en-US" dirty="0"/>
          </a:p>
          <a:p>
            <a:r>
              <a:rPr lang="en-US" dirty="0"/>
              <a:t>Once we see a decrease in the response time, we will let you know.</a:t>
            </a:r>
          </a:p>
        </p:txBody>
      </p:sp>
    </p:spTree>
    <p:extLst>
      <p:ext uri="{BB962C8B-B14F-4D97-AF65-F5344CB8AC3E}">
        <p14:creationId xmlns:p14="http://schemas.microsoft.com/office/powerpoint/2010/main" val="29088429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042A9-6A3F-4653-9A5F-FDB5AC0A3D4A}"/>
              </a:ext>
            </a:extLst>
          </p:cNvPr>
          <p:cNvSpPr>
            <a:spLocks noGrp="1"/>
          </p:cNvSpPr>
          <p:nvPr>
            <p:ph type="title"/>
          </p:nvPr>
        </p:nvSpPr>
        <p:spPr/>
        <p:txBody>
          <a:bodyPr/>
          <a:lstStyle/>
          <a:p>
            <a:r>
              <a:rPr lang="en-US" dirty="0"/>
              <a:t>Requesting a Travel Advance for Restricted Fares</a:t>
            </a:r>
          </a:p>
        </p:txBody>
      </p:sp>
      <p:sp>
        <p:nvSpPr>
          <p:cNvPr id="4" name="Slide Number Placeholder 3">
            <a:extLst>
              <a:ext uri="{FF2B5EF4-FFF2-40B4-BE49-F238E27FC236}">
                <a16:creationId xmlns:a16="http://schemas.microsoft.com/office/drawing/2014/main" id="{1686054D-7E2E-4A89-9781-2F03C3557705}"/>
              </a:ext>
            </a:extLst>
          </p:cNvPr>
          <p:cNvSpPr>
            <a:spLocks noGrp="1"/>
          </p:cNvSpPr>
          <p:nvPr>
            <p:ph type="sldNum" sz="quarter" idx="4"/>
          </p:nvPr>
        </p:nvSpPr>
        <p:spPr/>
        <p:txBody>
          <a:bodyPr/>
          <a:lstStyle/>
          <a:p>
            <a:pPr>
              <a:defRPr/>
            </a:pPr>
            <a:fld id="{7D187A4C-A87B-41AC-8A01-0B3AA42528A5}" type="slidenum">
              <a:rPr lang="en-US" smtClean="0"/>
              <a:pPr>
                <a:defRPr/>
              </a:pPr>
              <a:t>50</a:t>
            </a:fld>
            <a:endParaRPr lang="en-US"/>
          </a:p>
        </p:txBody>
      </p:sp>
      <p:sp>
        <p:nvSpPr>
          <p:cNvPr id="3" name="Content Placeholder 2">
            <a:extLst>
              <a:ext uri="{FF2B5EF4-FFF2-40B4-BE49-F238E27FC236}">
                <a16:creationId xmlns:a16="http://schemas.microsoft.com/office/drawing/2014/main" id="{E718B2DE-4A8E-4499-962C-414EFD9AFA1B}"/>
              </a:ext>
            </a:extLst>
          </p:cNvPr>
          <p:cNvSpPr>
            <a:spLocks noGrp="1"/>
          </p:cNvSpPr>
          <p:nvPr>
            <p:ph sz="quarter" idx="10"/>
          </p:nvPr>
        </p:nvSpPr>
        <p:spPr/>
        <p:txBody>
          <a:bodyPr/>
          <a:lstStyle/>
          <a:p>
            <a:r>
              <a:rPr lang="en-US" dirty="0"/>
              <a:t>After the request is made, DTS displays the request in several places. </a:t>
            </a:r>
          </a:p>
          <a:p>
            <a:pPr lvl="1"/>
            <a:r>
              <a:rPr lang="en-US" dirty="0"/>
              <a:t>In the Other </a:t>
            </a:r>
            <a:r>
              <a:rPr lang="en-US" dirty="0" err="1"/>
              <a:t>Auths</a:t>
            </a:r>
            <a:r>
              <a:rPr lang="en-US" dirty="0"/>
              <a:t>’ and Pre Audit screen’s Other Authorizations section</a:t>
            </a:r>
          </a:p>
          <a:p>
            <a:pPr lvl="2"/>
            <a:r>
              <a:rPr lang="en-US" dirty="0"/>
              <a:t>Comments must be entered for this Other Authorization.</a:t>
            </a:r>
          </a:p>
        </p:txBody>
      </p:sp>
      <p:pic>
        <p:nvPicPr>
          <p:cNvPr id="5" name="Picture 4">
            <a:extLst>
              <a:ext uri="{FF2B5EF4-FFF2-40B4-BE49-F238E27FC236}">
                <a16:creationId xmlns:a16="http://schemas.microsoft.com/office/drawing/2014/main" id="{E11EC1C3-3AE5-43C0-B3C5-1D1761EB0ABE}"/>
              </a:ext>
            </a:extLst>
          </p:cNvPr>
          <p:cNvPicPr>
            <a:picLocks noChangeAspect="1"/>
          </p:cNvPicPr>
          <p:nvPr/>
        </p:nvPicPr>
        <p:blipFill>
          <a:blip r:embed="rId4"/>
          <a:stretch>
            <a:fillRect/>
          </a:stretch>
        </p:blipFill>
        <p:spPr>
          <a:xfrm>
            <a:off x="2000250" y="2228850"/>
            <a:ext cx="4936996" cy="2452688"/>
          </a:xfrm>
          <a:prstGeom prst="rect">
            <a:avLst/>
          </a:prstGeom>
        </p:spPr>
      </p:pic>
    </p:spTree>
    <p:custDataLst>
      <p:tags r:id="rId1"/>
    </p:custDataLst>
    <p:extLst>
      <p:ext uri="{BB962C8B-B14F-4D97-AF65-F5344CB8AC3E}">
        <p14:creationId xmlns:p14="http://schemas.microsoft.com/office/powerpoint/2010/main" val="27731828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CE0110EF-54DA-465B-89AE-950F237E46BD}"/>
              </a:ext>
            </a:extLst>
          </p:cNvPr>
          <p:cNvPicPr>
            <a:picLocks noGrp="1" noChangeAspect="1"/>
          </p:cNvPicPr>
          <p:nvPr>
            <p:ph idx="13"/>
          </p:nvPr>
        </p:nvPicPr>
        <p:blipFill>
          <a:blip r:embed="rId4"/>
          <a:stretch>
            <a:fillRect/>
          </a:stretch>
        </p:blipFill>
        <p:spPr>
          <a:xfrm>
            <a:off x="4784725" y="1541941"/>
            <a:ext cx="3975100" cy="2658106"/>
          </a:xfrm>
          <a:prstGeom prst="rect">
            <a:avLst/>
          </a:prstGeom>
        </p:spPr>
      </p:pic>
      <p:sp>
        <p:nvSpPr>
          <p:cNvPr id="2" name="Title 1">
            <a:extLst>
              <a:ext uri="{FF2B5EF4-FFF2-40B4-BE49-F238E27FC236}">
                <a16:creationId xmlns:a16="http://schemas.microsoft.com/office/drawing/2014/main" id="{8139FE22-DFB2-4A02-BA1F-D101E5877F05}"/>
              </a:ext>
            </a:extLst>
          </p:cNvPr>
          <p:cNvSpPr>
            <a:spLocks noGrp="1"/>
          </p:cNvSpPr>
          <p:nvPr>
            <p:ph type="title"/>
          </p:nvPr>
        </p:nvSpPr>
        <p:spPr/>
        <p:txBody>
          <a:bodyPr/>
          <a:lstStyle/>
          <a:p>
            <a:r>
              <a:rPr lang="en-US" dirty="0"/>
              <a:t>Requesting a Travel Advance for Restricted Fares</a:t>
            </a:r>
          </a:p>
        </p:txBody>
      </p:sp>
      <p:sp>
        <p:nvSpPr>
          <p:cNvPr id="4" name="Slide Number Placeholder 3">
            <a:extLst>
              <a:ext uri="{FF2B5EF4-FFF2-40B4-BE49-F238E27FC236}">
                <a16:creationId xmlns:a16="http://schemas.microsoft.com/office/drawing/2014/main" id="{9102F860-3401-4337-90EE-A15F75888FDE}"/>
              </a:ext>
            </a:extLst>
          </p:cNvPr>
          <p:cNvSpPr>
            <a:spLocks noGrp="1"/>
          </p:cNvSpPr>
          <p:nvPr>
            <p:ph type="sldNum" sz="quarter" idx="4"/>
          </p:nvPr>
        </p:nvSpPr>
        <p:spPr/>
        <p:txBody>
          <a:bodyPr/>
          <a:lstStyle/>
          <a:p>
            <a:pPr>
              <a:defRPr/>
            </a:pPr>
            <a:fld id="{7D187A4C-A87B-41AC-8A01-0B3AA42528A5}" type="slidenum">
              <a:rPr lang="en-US" smtClean="0"/>
              <a:pPr>
                <a:defRPr/>
              </a:pPr>
              <a:t>51</a:t>
            </a:fld>
            <a:endParaRPr lang="en-US"/>
          </a:p>
        </p:txBody>
      </p:sp>
      <p:sp>
        <p:nvSpPr>
          <p:cNvPr id="3" name="Content Placeholder 2">
            <a:extLst>
              <a:ext uri="{FF2B5EF4-FFF2-40B4-BE49-F238E27FC236}">
                <a16:creationId xmlns:a16="http://schemas.microsoft.com/office/drawing/2014/main" id="{2E4087C5-71AB-4CF4-96CA-03512C2F58DB}"/>
              </a:ext>
            </a:extLst>
          </p:cNvPr>
          <p:cNvSpPr>
            <a:spLocks noGrp="1"/>
          </p:cNvSpPr>
          <p:nvPr>
            <p:ph sz="quarter" idx="10"/>
          </p:nvPr>
        </p:nvSpPr>
        <p:spPr/>
        <p:txBody>
          <a:bodyPr>
            <a:normAutofit fontScale="85000" lnSpcReduction="20000"/>
          </a:bodyPr>
          <a:lstStyle/>
          <a:p>
            <a:r>
              <a:rPr lang="en-US" dirty="0"/>
              <a:t>When the AO receives the authorization again for approval, they will be presented with a checkbox that authorizes immediate payment of the advance.</a:t>
            </a:r>
          </a:p>
          <a:p>
            <a:pPr lvl="1"/>
            <a:r>
              <a:rPr lang="en-US" dirty="0"/>
              <a:t>Because the AO approved the use of the restricted airfare on the original authorization, they cannot remove the check from this box. </a:t>
            </a:r>
          </a:p>
          <a:p>
            <a:pPr lvl="1"/>
            <a:r>
              <a:rPr lang="en-US" dirty="0"/>
              <a:t>After the AO approves the advance to pay for a non-refundable restricted airfare, DTS does not allow document cancellation (a comment to that effect will appear beneath the checkbox). </a:t>
            </a:r>
          </a:p>
          <a:p>
            <a:pPr lvl="1"/>
            <a:r>
              <a:rPr lang="en-US" dirty="0"/>
              <a:t>The airline will charge the traveler for the airfare, so the traveler must file a voucher to claim reimbursement for that expense. </a:t>
            </a:r>
          </a:p>
        </p:txBody>
      </p:sp>
      <p:sp>
        <p:nvSpPr>
          <p:cNvPr id="6" name="Rectangle 5">
            <a:extLst>
              <a:ext uri="{FF2B5EF4-FFF2-40B4-BE49-F238E27FC236}">
                <a16:creationId xmlns:a16="http://schemas.microsoft.com/office/drawing/2014/main" id="{32DF7700-2A34-4413-B21B-CEDD9BE66D04}"/>
              </a:ext>
            </a:extLst>
          </p:cNvPr>
          <p:cNvSpPr/>
          <p:nvPr/>
        </p:nvSpPr>
        <p:spPr bwMode="auto">
          <a:xfrm>
            <a:off x="4979355" y="3005011"/>
            <a:ext cx="2114550" cy="285750"/>
          </a:xfrm>
          <a:prstGeom prst="rect">
            <a:avLst/>
          </a:prstGeom>
          <a:noFill/>
          <a:ln w="28575" cap="flat" cmpd="sng" algn="ctr">
            <a:solidFill>
              <a:srgbClr val="FF33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spTree>
    <p:custDataLst>
      <p:tags r:id="rId1"/>
    </p:custDataLst>
    <p:extLst>
      <p:ext uri="{BB962C8B-B14F-4D97-AF65-F5344CB8AC3E}">
        <p14:creationId xmlns:p14="http://schemas.microsoft.com/office/powerpoint/2010/main" val="39644840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235EF-4408-44AA-85C1-A2E304669C3E}"/>
              </a:ext>
            </a:extLst>
          </p:cNvPr>
          <p:cNvSpPr>
            <a:spLocks noGrp="1"/>
          </p:cNvSpPr>
          <p:nvPr>
            <p:ph type="title"/>
          </p:nvPr>
        </p:nvSpPr>
        <p:spPr/>
        <p:txBody>
          <a:bodyPr/>
          <a:lstStyle/>
          <a:p>
            <a:r>
              <a:rPr lang="en-US" dirty="0"/>
              <a:t>Changing/Cancelling Restricted Fares</a:t>
            </a:r>
          </a:p>
        </p:txBody>
      </p:sp>
      <p:sp>
        <p:nvSpPr>
          <p:cNvPr id="4" name="Slide Number Placeholder 3">
            <a:extLst>
              <a:ext uri="{FF2B5EF4-FFF2-40B4-BE49-F238E27FC236}">
                <a16:creationId xmlns:a16="http://schemas.microsoft.com/office/drawing/2014/main" id="{CBC031BF-19F6-4B82-9739-D56F97564F66}"/>
              </a:ext>
            </a:extLst>
          </p:cNvPr>
          <p:cNvSpPr>
            <a:spLocks noGrp="1"/>
          </p:cNvSpPr>
          <p:nvPr>
            <p:ph type="sldNum" sz="quarter" idx="4"/>
          </p:nvPr>
        </p:nvSpPr>
        <p:spPr/>
        <p:txBody>
          <a:bodyPr/>
          <a:lstStyle/>
          <a:p>
            <a:pPr>
              <a:defRPr/>
            </a:pPr>
            <a:fld id="{7D187A4C-A87B-41AC-8A01-0B3AA42528A5}" type="slidenum">
              <a:rPr lang="en-US" smtClean="0"/>
              <a:pPr>
                <a:defRPr/>
              </a:pPr>
              <a:t>52</a:t>
            </a:fld>
            <a:endParaRPr lang="en-US"/>
          </a:p>
        </p:txBody>
      </p:sp>
      <p:sp>
        <p:nvSpPr>
          <p:cNvPr id="3" name="Content Placeholder 2">
            <a:extLst>
              <a:ext uri="{FF2B5EF4-FFF2-40B4-BE49-F238E27FC236}">
                <a16:creationId xmlns:a16="http://schemas.microsoft.com/office/drawing/2014/main" id="{B039E877-DCF4-4842-A96C-C89D5888F1FD}"/>
              </a:ext>
            </a:extLst>
          </p:cNvPr>
          <p:cNvSpPr>
            <a:spLocks noGrp="1"/>
          </p:cNvSpPr>
          <p:nvPr>
            <p:ph sz="quarter" idx="10"/>
          </p:nvPr>
        </p:nvSpPr>
        <p:spPr/>
        <p:txBody>
          <a:bodyPr>
            <a:normAutofit lnSpcReduction="10000"/>
          </a:bodyPr>
          <a:lstStyle/>
          <a:p>
            <a:r>
              <a:rPr lang="en-US" dirty="0"/>
              <a:t>If the trip is changed or canceled for any </a:t>
            </a:r>
            <a:r>
              <a:rPr lang="en-US" b="1" u="sng" dirty="0">
                <a:solidFill>
                  <a:srgbClr val="FF0000"/>
                </a:solidFill>
              </a:rPr>
              <a:t>official</a:t>
            </a:r>
            <a:r>
              <a:rPr lang="en-US" dirty="0"/>
              <a:t> reason, the funding Command, not the traveler, accepts total financial responsibility for the restricted airline ticket.</a:t>
            </a:r>
          </a:p>
          <a:p>
            <a:endParaRPr lang="en-US" dirty="0"/>
          </a:p>
          <a:p>
            <a:r>
              <a:rPr lang="en-US" dirty="0"/>
              <a:t>If the traveler needs to change a restricted fare that they reserved in DTS, the TMC must make the change. </a:t>
            </a:r>
          </a:p>
          <a:p>
            <a:pPr lvl="1"/>
            <a:r>
              <a:rPr lang="en-US" dirty="0"/>
              <a:t>They should coordinate the change as early as possible.</a:t>
            </a:r>
          </a:p>
          <a:p>
            <a:pPr lvl="1"/>
            <a:endParaRPr lang="en-US" dirty="0"/>
          </a:p>
          <a:p>
            <a:r>
              <a:rPr lang="en-US" dirty="0"/>
              <a:t>If the trip is cancelled or the traveler exchanges a restricted ticket: </a:t>
            </a:r>
          </a:p>
          <a:p>
            <a:pPr lvl="1"/>
            <a:r>
              <a:rPr lang="en-US" dirty="0"/>
              <a:t>It is the traveler’s responsibility to contact the TMC to determine how much residual ticket value, if any, remains on that ticket, and to track the use of that residual value, to minimize the monetary loss to DoD.</a:t>
            </a:r>
          </a:p>
        </p:txBody>
      </p:sp>
    </p:spTree>
    <p:custDataLst>
      <p:tags r:id="rId1"/>
    </p:custDataLst>
    <p:extLst>
      <p:ext uri="{BB962C8B-B14F-4D97-AF65-F5344CB8AC3E}">
        <p14:creationId xmlns:p14="http://schemas.microsoft.com/office/powerpoint/2010/main" val="5468557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235EF-4408-44AA-85C1-A2E304669C3E}"/>
              </a:ext>
            </a:extLst>
          </p:cNvPr>
          <p:cNvSpPr>
            <a:spLocks noGrp="1"/>
          </p:cNvSpPr>
          <p:nvPr>
            <p:ph type="title"/>
          </p:nvPr>
        </p:nvSpPr>
        <p:spPr/>
        <p:txBody>
          <a:bodyPr/>
          <a:lstStyle/>
          <a:p>
            <a:r>
              <a:rPr lang="en-US" dirty="0"/>
              <a:t>Changing/Cancelling Restricted Fares Example</a:t>
            </a:r>
          </a:p>
        </p:txBody>
      </p:sp>
      <p:sp>
        <p:nvSpPr>
          <p:cNvPr id="4" name="Slide Number Placeholder 3">
            <a:extLst>
              <a:ext uri="{FF2B5EF4-FFF2-40B4-BE49-F238E27FC236}">
                <a16:creationId xmlns:a16="http://schemas.microsoft.com/office/drawing/2014/main" id="{CBC031BF-19F6-4B82-9739-D56F97564F66}"/>
              </a:ext>
            </a:extLst>
          </p:cNvPr>
          <p:cNvSpPr>
            <a:spLocks noGrp="1"/>
          </p:cNvSpPr>
          <p:nvPr>
            <p:ph type="sldNum" sz="quarter" idx="4"/>
          </p:nvPr>
        </p:nvSpPr>
        <p:spPr/>
        <p:txBody>
          <a:bodyPr/>
          <a:lstStyle/>
          <a:p>
            <a:pPr>
              <a:defRPr/>
            </a:pPr>
            <a:fld id="{7D187A4C-A87B-41AC-8A01-0B3AA42528A5}" type="slidenum">
              <a:rPr lang="en-US" smtClean="0"/>
              <a:pPr>
                <a:defRPr/>
              </a:pPr>
              <a:t>53</a:t>
            </a:fld>
            <a:endParaRPr lang="en-US"/>
          </a:p>
        </p:txBody>
      </p:sp>
      <p:sp>
        <p:nvSpPr>
          <p:cNvPr id="3" name="Content Placeholder 2">
            <a:extLst>
              <a:ext uri="{FF2B5EF4-FFF2-40B4-BE49-F238E27FC236}">
                <a16:creationId xmlns:a16="http://schemas.microsoft.com/office/drawing/2014/main" id="{B039E877-DCF4-4842-A96C-C89D5888F1FD}"/>
              </a:ext>
            </a:extLst>
          </p:cNvPr>
          <p:cNvSpPr>
            <a:spLocks noGrp="1"/>
          </p:cNvSpPr>
          <p:nvPr>
            <p:ph sz="quarter" idx="10"/>
          </p:nvPr>
        </p:nvSpPr>
        <p:spPr/>
        <p:txBody>
          <a:bodyPr>
            <a:normAutofit lnSpcReduction="10000"/>
          </a:bodyPr>
          <a:lstStyle/>
          <a:p>
            <a:r>
              <a:rPr lang="en-US" dirty="0"/>
              <a:t>The traveler was originally ticketed for a $400 Restricted Airfare ticket.</a:t>
            </a:r>
          </a:p>
          <a:p>
            <a:pPr lvl="1"/>
            <a:endParaRPr lang="en-US" dirty="0"/>
          </a:p>
          <a:p>
            <a:r>
              <a:rPr lang="en-US" dirty="0"/>
              <a:t>Unavoidable official circumstances caused the traveler to cancel the trip.</a:t>
            </a:r>
          </a:p>
          <a:p>
            <a:pPr lvl="1"/>
            <a:endParaRPr lang="en-US" dirty="0"/>
          </a:p>
          <a:p>
            <a:r>
              <a:rPr lang="en-US" dirty="0"/>
              <a:t>The airlines had a $200 cancellation fee, that money is now gone forever, the government cannot get that back.</a:t>
            </a:r>
          </a:p>
          <a:p>
            <a:pPr lvl="1"/>
            <a:r>
              <a:rPr lang="en-US" dirty="0"/>
              <a:t>$400 - $200 = $200.</a:t>
            </a:r>
          </a:p>
          <a:p>
            <a:pPr lvl="1"/>
            <a:endParaRPr lang="en-US" dirty="0"/>
          </a:p>
          <a:p>
            <a:r>
              <a:rPr lang="en-US" dirty="0"/>
              <a:t>The remaining $200 cannot be refunded to the Government Travel Charge Card, but instead will be issued to the traveler in the form of a residual ticket voucher to go towards their next flight on that airline. </a:t>
            </a:r>
          </a:p>
          <a:p>
            <a:endParaRPr lang="en-US" dirty="0"/>
          </a:p>
        </p:txBody>
      </p:sp>
    </p:spTree>
    <p:custDataLst>
      <p:tags r:id="rId1"/>
    </p:custDataLst>
    <p:extLst>
      <p:ext uri="{BB962C8B-B14F-4D97-AF65-F5344CB8AC3E}">
        <p14:creationId xmlns:p14="http://schemas.microsoft.com/office/powerpoint/2010/main" val="10134166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235EF-4408-44AA-85C1-A2E304669C3E}"/>
              </a:ext>
            </a:extLst>
          </p:cNvPr>
          <p:cNvSpPr>
            <a:spLocks noGrp="1"/>
          </p:cNvSpPr>
          <p:nvPr>
            <p:ph type="title"/>
          </p:nvPr>
        </p:nvSpPr>
        <p:spPr/>
        <p:txBody>
          <a:bodyPr/>
          <a:lstStyle/>
          <a:p>
            <a:r>
              <a:rPr lang="en-US" dirty="0"/>
              <a:t>Changing/Cancelling Restricted Fares Example</a:t>
            </a:r>
          </a:p>
        </p:txBody>
      </p:sp>
      <p:sp>
        <p:nvSpPr>
          <p:cNvPr id="4" name="Slide Number Placeholder 3">
            <a:extLst>
              <a:ext uri="{FF2B5EF4-FFF2-40B4-BE49-F238E27FC236}">
                <a16:creationId xmlns:a16="http://schemas.microsoft.com/office/drawing/2014/main" id="{CBC031BF-19F6-4B82-9739-D56F97564F66}"/>
              </a:ext>
            </a:extLst>
          </p:cNvPr>
          <p:cNvSpPr>
            <a:spLocks noGrp="1"/>
          </p:cNvSpPr>
          <p:nvPr>
            <p:ph type="sldNum" sz="quarter" idx="4"/>
          </p:nvPr>
        </p:nvSpPr>
        <p:spPr/>
        <p:txBody>
          <a:bodyPr/>
          <a:lstStyle/>
          <a:p>
            <a:pPr>
              <a:defRPr/>
            </a:pPr>
            <a:fld id="{7D187A4C-A87B-41AC-8A01-0B3AA42528A5}" type="slidenum">
              <a:rPr lang="en-US" smtClean="0"/>
              <a:pPr>
                <a:defRPr/>
              </a:pPr>
              <a:t>54</a:t>
            </a:fld>
            <a:endParaRPr lang="en-US"/>
          </a:p>
        </p:txBody>
      </p:sp>
      <p:sp>
        <p:nvSpPr>
          <p:cNvPr id="3" name="Content Placeholder 2">
            <a:extLst>
              <a:ext uri="{FF2B5EF4-FFF2-40B4-BE49-F238E27FC236}">
                <a16:creationId xmlns:a16="http://schemas.microsoft.com/office/drawing/2014/main" id="{B039E877-DCF4-4842-A96C-C89D5888F1FD}"/>
              </a:ext>
            </a:extLst>
          </p:cNvPr>
          <p:cNvSpPr>
            <a:spLocks noGrp="1"/>
          </p:cNvSpPr>
          <p:nvPr>
            <p:ph sz="quarter" idx="10"/>
          </p:nvPr>
        </p:nvSpPr>
        <p:spPr/>
        <p:txBody>
          <a:bodyPr/>
          <a:lstStyle/>
          <a:p>
            <a:r>
              <a:rPr lang="en-US" dirty="0"/>
              <a:t>The Organization is still responsible for reimbursement of $400 total to the Government Travel Charge Card.</a:t>
            </a:r>
          </a:p>
          <a:p>
            <a:endParaRPr lang="en-US" dirty="0"/>
          </a:p>
          <a:p>
            <a:r>
              <a:rPr lang="en-US" dirty="0"/>
              <a:t>For the traveler to use that residual ticket voucher:</a:t>
            </a:r>
          </a:p>
          <a:p>
            <a:pPr lvl="1"/>
            <a:r>
              <a:rPr lang="en-US" dirty="0"/>
              <a:t>The traveler will need to coordinate with the TMC and advise them of the existing residual ticket value to be used towards payment of the new ticket.</a:t>
            </a:r>
          </a:p>
          <a:p>
            <a:pPr lvl="1"/>
            <a:r>
              <a:rPr lang="en-US" dirty="0"/>
              <a:t>The ticket has to be booked on the same airline company as before.</a:t>
            </a:r>
          </a:p>
          <a:p>
            <a:pPr lvl="1"/>
            <a:r>
              <a:rPr lang="en-US" dirty="0"/>
              <a:t>The amount can only be used for Official Travel.</a:t>
            </a:r>
          </a:p>
          <a:p>
            <a:pPr lvl="1"/>
            <a:r>
              <a:rPr lang="en-US" dirty="0"/>
              <a:t>The organization and traveler must track the use of that residual value.</a:t>
            </a:r>
          </a:p>
          <a:p>
            <a:pPr lvl="1"/>
            <a:endParaRPr lang="en-US" dirty="0"/>
          </a:p>
          <a:p>
            <a:pPr lvl="1"/>
            <a:endParaRPr lang="en-US" dirty="0"/>
          </a:p>
        </p:txBody>
      </p:sp>
    </p:spTree>
    <p:custDataLst>
      <p:tags r:id="rId1"/>
    </p:custDataLst>
    <p:extLst>
      <p:ext uri="{BB962C8B-B14F-4D97-AF65-F5344CB8AC3E}">
        <p14:creationId xmlns:p14="http://schemas.microsoft.com/office/powerpoint/2010/main" val="1699216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3343E-7C10-42A4-8B11-60B9A83C7799}"/>
              </a:ext>
            </a:extLst>
          </p:cNvPr>
          <p:cNvSpPr>
            <a:spLocks noGrp="1"/>
          </p:cNvSpPr>
          <p:nvPr>
            <p:ph type="title"/>
          </p:nvPr>
        </p:nvSpPr>
        <p:spPr/>
        <p:txBody>
          <a:bodyPr/>
          <a:lstStyle/>
          <a:p>
            <a:r>
              <a:rPr lang="en-US" dirty="0"/>
              <a:t>Tips for Travelers when booking Restricted Fares</a:t>
            </a:r>
          </a:p>
        </p:txBody>
      </p:sp>
      <p:sp>
        <p:nvSpPr>
          <p:cNvPr id="4" name="Slide Number Placeholder 3">
            <a:extLst>
              <a:ext uri="{FF2B5EF4-FFF2-40B4-BE49-F238E27FC236}">
                <a16:creationId xmlns:a16="http://schemas.microsoft.com/office/drawing/2014/main" id="{AF46FA1D-92C1-468D-9220-76B872ED0934}"/>
              </a:ext>
            </a:extLst>
          </p:cNvPr>
          <p:cNvSpPr>
            <a:spLocks noGrp="1"/>
          </p:cNvSpPr>
          <p:nvPr>
            <p:ph type="sldNum" sz="quarter" idx="4"/>
          </p:nvPr>
        </p:nvSpPr>
        <p:spPr/>
        <p:txBody>
          <a:bodyPr/>
          <a:lstStyle/>
          <a:p>
            <a:pPr>
              <a:defRPr/>
            </a:pPr>
            <a:fld id="{7D187A4C-A87B-41AC-8A01-0B3AA42528A5}" type="slidenum">
              <a:rPr lang="en-US" smtClean="0"/>
              <a:pPr>
                <a:defRPr/>
              </a:pPr>
              <a:t>55</a:t>
            </a:fld>
            <a:endParaRPr lang="en-US"/>
          </a:p>
        </p:txBody>
      </p:sp>
      <p:sp>
        <p:nvSpPr>
          <p:cNvPr id="3" name="Content Placeholder 2">
            <a:extLst>
              <a:ext uri="{FF2B5EF4-FFF2-40B4-BE49-F238E27FC236}">
                <a16:creationId xmlns:a16="http://schemas.microsoft.com/office/drawing/2014/main" id="{4064997F-8C2D-442B-A8E2-F3138A816E07}"/>
              </a:ext>
            </a:extLst>
          </p:cNvPr>
          <p:cNvSpPr>
            <a:spLocks noGrp="1"/>
          </p:cNvSpPr>
          <p:nvPr>
            <p:ph sz="quarter" idx="10"/>
          </p:nvPr>
        </p:nvSpPr>
        <p:spPr/>
        <p:txBody>
          <a:bodyPr/>
          <a:lstStyle/>
          <a:p>
            <a:r>
              <a:rPr lang="en-US" dirty="0"/>
              <a:t>If you book a restricted airfare through the Request TMC Assistance option, DTS does not notify those on the routing list of the need for urgent action. </a:t>
            </a:r>
          </a:p>
          <a:p>
            <a:pPr lvl="1"/>
            <a:r>
              <a:rPr lang="en-US" dirty="0"/>
              <a:t>You must notify them to ensure your authorization reaches APPROVED and CTO Ticketed before the fare price expires. </a:t>
            </a:r>
          </a:p>
          <a:p>
            <a:pPr lvl="1"/>
            <a:r>
              <a:rPr lang="en-US" dirty="0"/>
              <a:t>As a best practice, you should always pre-coordinate your intended use of a restricted airfare with the AO and everyone on your routing list, be alert to communications back from them to give yourself the best chance to meet the booking deadline.</a:t>
            </a:r>
          </a:p>
          <a:p>
            <a:pPr lvl="1"/>
            <a:endParaRPr lang="en-US" dirty="0"/>
          </a:p>
          <a:p>
            <a:r>
              <a:rPr lang="en-US" dirty="0"/>
              <a:t>After the AO approves your authorization, make sure you remind the TMC of the ticketing deadline, to avoid loss of flights.</a:t>
            </a:r>
          </a:p>
          <a:p>
            <a:pPr lvl="1"/>
            <a:endParaRPr lang="en-US" dirty="0"/>
          </a:p>
        </p:txBody>
      </p:sp>
    </p:spTree>
    <p:custDataLst>
      <p:tags r:id="rId1"/>
    </p:custDataLst>
    <p:extLst>
      <p:ext uri="{BB962C8B-B14F-4D97-AF65-F5344CB8AC3E}">
        <p14:creationId xmlns:p14="http://schemas.microsoft.com/office/powerpoint/2010/main" val="42502257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3343E-7C10-42A4-8B11-60B9A83C7799}"/>
              </a:ext>
            </a:extLst>
          </p:cNvPr>
          <p:cNvSpPr>
            <a:spLocks noGrp="1"/>
          </p:cNvSpPr>
          <p:nvPr>
            <p:ph type="title"/>
          </p:nvPr>
        </p:nvSpPr>
        <p:spPr/>
        <p:txBody>
          <a:bodyPr/>
          <a:lstStyle/>
          <a:p>
            <a:r>
              <a:rPr lang="en-US" dirty="0"/>
              <a:t>Tips for Travelers when booking Restricted Fares</a:t>
            </a:r>
          </a:p>
        </p:txBody>
      </p:sp>
      <p:sp>
        <p:nvSpPr>
          <p:cNvPr id="4" name="Slide Number Placeholder 3">
            <a:extLst>
              <a:ext uri="{FF2B5EF4-FFF2-40B4-BE49-F238E27FC236}">
                <a16:creationId xmlns:a16="http://schemas.microsoft.com/office/drawing/2014/main" id="{AF46FA1D-92C1-468D-9220-76B872ED0934}"/>
              </a:ext>
            </a:extLst>
          </p:cNvPr>
          <p:cNvSpPr>
            <a:spLocks noGrp="1"/>
          </p:cNvSpPr>
          <p:nvPr>
            <p:ph type="sldNum" sz="quarter" idx="4"/>
          </p:nvPr>
        </p:nvSpPr>
        <p:spPr/>
        <p:txBody>
          <a:bodyPr/>
          <a:lstStyle/>
          <a:p>
            <a:pPr>
              <a:defRPr/>
            </a:pPr>
            <a:fld id="{7D187A4C-A87B-41AC-8A01-0B3AA42528A5}" type="slidenum">
              <a:rPr lang="en-US" smtClean="0"/>
              <a:pPr>
                <a:defRPr/>
              </a:pPr>
              <a:t>56</a:t>
            </a:fld>
            <a:endParaRPr lang="en-US"/>
          </a:p>
        </p:txBody>
      </p:sp>
      <p:sp>
        <p:nvSpPr>
          <p:cNvPr id="3" name="Content Placeholder 2">
            <a:extLst>
              <a:ext uri="{FF2B5EF4-FFF2-40B4-BE49-F238E27FC236}">
                <a16:creationId xmlns:a16="http://schemas.microsoft.com/office/drawing/2014/main" id="{4064997F-8C2D-442B-A8E2-F3138A816E07}"/>
              </a:ext>
            </a:extLst>
          </p:cNvPr>
          <p:cNvSpPr>
            <a:spLocks noGrp="1"/>
          </p:cNvSpPr>
          <p:nvPr>
            <p:ph sz="quarter" idx="10"/>
          </p:nvPr>
        </p:nvSpPr>
        <p:spPr/>
        <p:txBody>
          <a:bodyPr>
            <a:normAutofit fontScale="92500"/>
          </a:bodyPr>
          <a:lstStyle/>
          <a:p>
            <a:r>
              <a:rPr lang="en-US" dirty="0"/>
              <a:t>You must ensure that your GTCC is active before you book your restricted fare, to avoid a decline that would prevent timely ticketing.</a:t>
            </a:r>
          </a:p>
          <a:p>
            <a:endParaRPr lang="en-US" dirty="0"/>
          </a:p>
          <a:p>
            <a:r>
              <a:rPr lang="en-US" dirty="0"/>
              <a:t>If the AO returns your authorization with the RETURN FARE EXPIRED stamp applied, you must cancel your authorization and create a new one. </a:t>
            </a:r>
          </a:p>
          <a:p>
            <a:pPr lvl="1"/>
            <a:r>
              <a:rPr lang="en-US" dirty="0"/>
              <a:t>You will not be able to re-book another flight on the same authorization.</a:t>
            </a:r>
          </a:p>
          <a:p>
            <a:pPr lvl="1"/>
            <a:endParaRPr lang="en-US" dirty="0"/>
          </a:p>
          <a:p>
            <a:r>
              <a:rPr lang="en-US" dirty="0"/>
              <a:t>Per the JTR, you must use your GTCC to purchase airfare. </a:t>
            </a:r>
          </a:p>
          <a:p>
            <a:pPr lvl="1"/>
            <a:r>
              <a:rPr lang="en-US" dirty="0"/>
              <a:t>Since you must pay off your GTCC bill in full when you receive it, if you anticipate that your voucher won’t be processed before the date the payment is due, you must either pay it out of pocket, or (if your local business processes allow) request a travel advance for the amount of the air tickets and TMC fee. </a:t>
            </a:r>
          </a:p>
        </p:txBody>
      </p:sp>
    </p:spTree>
    <p:custDataLst>
      <p:tags r:id="rId1"/>
    </p:custDataLst>
    <p:extLst>
      <p:ext uri="{BB962C8B-B14F-4D97-AF65-F5344CB8AC3E}">
        <p14:creationId xmlns:p14="http://schemas.microsoft.com/office/powerpoint/2010/main" val="13137401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3343E-7C10-42A4-8B11-60B9A83C7799}"/>
              </a:ext>
            </a:extLst>
          </p:cNvPr>
          <p:cNvSpPr>
            <a:spLocks noGrp="1"/>
          </p:cNvSpPr>
          <p:nvPr>
            <p:ph type="title"/>
          </p:nvPr>
        </p:nvSpPr>
        <p:spPr/>
        <p:txBody>
          <a:bodyPr/>
          <a:lstStyle/>
          <a:p>
            <a:r>
              <a:rPr lang="en-US" dirty="0"/>
              <a:t>Tips for Travelers when booking Restricted Fares</a:t>
            </a:r>
          </a:p>
        </p:txBody>
      </p:sp>
      <p:sp>
        <p:nvSpPr>
          <p:cNvPr id="4" name="Slide Number Placeholder 3">
            <a:extLst>
              <a:ext uri="{FF2B5EF4-FFF2-40B4-BE49-F238E27FC236}">
                <a16:creationId xmlns:a16="http://schemas.microsoft.com/office/drawing/2014/main" id="{AF46FA1D-92C1-468D-9220-76B872ED0934}"/>
              </a:ext>
            </a:extLst>
          </p:cNvPr>
          <p:cNvSpPr>
            <a:spLocks noGrp="1"/>
          </p:cNvSpPr>
          <p:nvPr>
            <p:ph type="sldNum" sz="quarter" idx="4"/>
          </p:nvPr>
        </p:nvSpPr>
        <p:spPr/>
        <p:txBody>
          <a:bodyPr/>
          <a:lstStyle/>
          <a:p>
            <a:pPr>
              <a:defRPr/>
            </a:pPr>
            <a:fld id="{7D187A4C-A87B-41AC-8A01-0B3AA42528A5}" type="slidenum">
              <a:rPr lang="en-US" smtClean="0"/>
              <a:pPr>
                <a:defRPr/>
              </a:pPr>
              <a:t>57</a:t>
            </a:fld>
            <a:endParaRPr lang="en-US"/>
          </a:p>
        </p:txBody>
      </p:sp>
      <p:sp>
        <p:nvSpPr>
          <p:cNvPr id="3" name="Content Placeholder 2">
            <a:extLst>
              <a:ext uri="{FF2B5EF4-FFF2-40B4-BE49-F238E27FC236}">
                <a16:creationId xmlns:a16="http://schemas.microsoft.com/office/drawing/2014/main" id="{4064997F-8C2D-442B-A8E2-F3138A816E07}"/>
              </a:ext>
            </a:extLst>
          </p:cNvPr>
          <p:cNvSpPr>
            <a:spLocks noGrp="1"/>
          </p:cNvSpPr>
          <p:nvPr>
            <p:ph sz="quarter" idx="10"/>
          </p:nvPr>
        </p:nvSpPr>
        <p:spPr/>
        <p:txBody>
          <a:bodyPr/>
          <a:lstStyle/>
          <a:p>
            <a:r>
              <a:rPr lang="en-US" dirty="0"/>
              <a:t>Make sure you read the fare rules before booking any restricted fares, so you are aware of the booking deadline, change or cancellation restrictions, and other important information.</a:t>
            </a:r>
          </a:p>
          <a:p>
            <a:endParaRPr lang="en-US" dirty="0"/>
          </a:p>
          <a:p>
            <a:r>
              <a:rPr lang="en-US" dirty="0"/>
              <a:t>If you need to change a restricted fare that you reserved in DTS and the fare is non-changeable, the TMC must make the change. </a:t>
            </a:r>
          </a:p>
          <a:p>
            <a:pPr lvl="1"/>
            <a:r>
              <a:rPr lang="en-US" dirty="0"/>
              <a:t>Make sure you coordinate the change as early as possible.</a:t>
            </a:r>
          </a:p>
          <a:p>
            <a:pPr lvl="1"/>
            <a:endParaRPr lang="en-US" dirty="0"/>
          </a:p>
          <a:p>
            <a:r>
              <a:rPr lang="en-US" dirty="0"/>
              <a:t>You must report unused restricted tickets to the TMC and track any residual ticket value that you could apply to a future trip.</a:t>
            </a:r>
          </a:p>
        </p:txBody>
      </p:sp>
    </p:spTree>
    <p:custDataLst>
      <p:tags r:id="rId1"/>
    </p:custDataLst>
    <p:extLst>
      <p:ext uri="{BB962C8B-B14F-4D97-AF65-F5344CB8AC3E}">
        <p14:creationId xmlns:p14="http://schemas.microsoft.com/office/powerpoint/2010/main" val="1746734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3343E-7C10-42A4-8B11-60B9A83C7799}"/>
              </a:ext>
            </a:extLst>
          </p:cNvPr>
          <p:cNvSpPr>
            <a:spLocks noGrp="1"/>
          </p:cNvSpPr>
          <p:nvPr>
            <p:ph type="title"/>
          </p:nvPr>
        </p:nvSpPr>
        <p:spPr/>
        <p:txBody>
          <a:bodyPr/>
          <a:lstStyle/>
          <a:p>
            <a:r>
              <a:rPr lang="en-US" dirty="0"/>
              <a:t>Tips for AOs when approving Restricted Fares</a:t>
            </a:r>
          </a:p>
        </p:txBody>
      </p:sp>
      <p:sp>
        <p:nvSpPr>
          <p:cNvPr id="4" name="Slide Number Placeholder 3">
            <a:extLst>
              <a:ext uri="{FF2B5EF4-FFF2-40B4-BE49-F238E27FC236}">
                <a16:creationId xmlns:a16="http://schemas.microsoft.com/office/drawing/2014/main" id="{AF46FA1D-92C1-468D-9220-76B872ED0934}"/>
              </a:ext>
            </a:extLst>
          </p:cNvPr>
          <p:cNvSpPr>
            <a:spLocks noGrp="1"/>
          </p:cNvSpPr>
          <p:nvPr>
            <p:ph type="sldNum" sz="quarter" idx="4"/>
          </p:nvPr>
        </p:nvSpPr>
        <p:spPr/>
        <p:txBody>
          <a:bodyPr/>
          <a:lstStyle/>
          <a:p>
            <a:pPr>
              <a:defRPr/>
            </a:pPr>
            <a:fld id="{7D187A4C-A87B-41AC-8A01-0B3AA42528A5}" type="slidenum">
              <a:rPr lang="en-US" smtClean="0"/>
              <a:pPr>
                <a:defRPr/>
              </a:pPr>
              <a:t>58</a:t>
            </a:fld>
            <a:endParaRPr lang="en-US"/>
          </a:p>
        </p:txBody>
      </p:sp>
      <p:sp>
        <p:nvSpPr>
          <p:cNvPr id="3" name="Content Placeholder 2">
            <a:extLst>
              <a:ext uri="{FF2B5EF4-FFF2-40B4-BE49-F238E27FC236}">
                <a16:creationId xmlns:a16="http://schemas.microsoft.com/office/drawing/2014/main" id="{4064997F-8C2D-442B-A8E2-F3138A816E07}"/>
              </a:ext>
            </a:extLst>
          </p:cNvPr>
          <p:cNvSpPr>
            <a:spLocks noGrp="1"/>
          </p:cNvSpPr>
          <p:nvPr>
            <p:ph sz="quarter" idx="10"/>
          </p:nvPr>
        </p:nvSpPr>
        <p:spPr/>
        <p:txBody>
          <a:bodyPr>
            <a:normAutofit lnSpcReduction="10000"/>
          </a:bodyPr>
          <a:lstStyle/>
          <a:p>
            <a:r>
              <a:rPr lang="en-US" dirty="0"/>
              <a:t>DTS sends an email (or the traveler may alert you) that use of a restricted airfare requires you to approve an authorization quickly. </a:t>
            </a:r>
          </a:p>
          <a:p>
            <a:pPr lvl="1"/>
            <a:r>
              <a:rPr lang="en-US" dirty="0"/>
              <a:t>If the time limit expires before you approve the authorization, you won’t be able to approve the document. </a:t>
            </a:r>
          </a:p>
          <a:p>
            <a:pPr lvl="1"/>
            <a:r>
              <a:rPr lang="en-US" dirty="0"/>
              <a:t>Instead, DTS offers you the RETURN FARE EXPIRED stamp instead of the APPROVED stamp on the Digital Signature page. </a:t>
            </a:r>
          </a:p>
          <a:p>
            <a:pPr lvl="1"/>
            <a:r>
              <a:rPr lang="en-US" dirty="0"/>
              <a:t>Select it to send the authorization back to the traveler, who must cancel the authorization and create a new one.</a:t>
            </a:r>
          </a:p>
          <a:p>
            <a:pPr lvl="1"/>
            <a:endParaRPr lang="en-US" dirty="0"/>
          </a:p>
          <a:p>
            <a:r>
              <a:rPr lang="en-US" dirty="0"/>
              <a:t>A traveler who selected a restricted airfare may require a travel advance to pay for their flight before they file their voucher. </a:t>
            </a:r>
          </a:p>
          <a:p>
            <a:pPr lvl="1"/>
            <a:r>
              <a:rPr lang="en-US" dirty="0"/>
              <a:t>If they do, make sure they only request an advance for the amount of the restricted airfare.</a:t>
            </a:r>
          </a:p>
        </p:txBody>
      </p:sp>
    </p:spTree>
    <p:custDataLst>
      <p:tags r:id="rId1"/>
    </p:custDataLst>
    <p:extLst>
      <p:ext uri="{BB962C8B-B14F-4D97-AF65-F5344CB8AC3E}">
        <p14:creationId xmlns:p14="http://schemas.microsoft.com/office/powerpoint/2010/main" val="28589726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1B109-0FB1-427E-99AF-1F8A52C2B702}"/>
              </a:ext>
            </a:extLst>
          </p:cNvPr>
          <p:cNvSpPr>
            <a:spLocks noGrp="1"/>
          </p:cNvSpPr>
          <p:nvPr>
            <p:ph type="title"/>
          </p:nvPr>
        </p:nvSpPr>
        <p:spPr/>
        <p:txBody>
          <a:bodyPr/>
          <a:lstStyle/>
          <a:p>
            <a:r>
              <a:rPr lang="en-US" dirty="0"/>
              <a:t>Restricted Airfare Reports for DTAs</a:t>
            </a:r>
          </a:p>
        </p:txBody>
      </p:sp>
      <p:sp>
        <p:nvSpPr>
          <p:cNvPr id="4" name="Slide Number Placeholder 3">
            <a:extLst>
              <a:ext uri="{FF2B5EF4-FFF2-40B4-BE49-F238E27FC236}">
                <a16:creationId xmlns:a16="http://schemas.microsoft.com/office/drawing/2014/main" id="{0C2C1652-987C-43F9-926C-25CCA562FCD9}"/>
              </a:ext>
            </a:extLst>
          </p:cNvPr>
          <p:cNvSpPr>
            <a:spLocks noGrp="1"/>
          </p:cNvSpPr>
          <p:nvPr>
            <p:ph type="sldNum" sz="quarter" idx="4"/>
          </p:nvPr>
        </p:nvSpPr>
        <p:spPr/>
        <p:txBody>
          <a:bodyPr/>
          <a:lstStyle/>
          <a:p>
            <a:pPr>
              <a:defRPr/>
            </a:pPr>
            <a:fld id="{7D187A4C-A87B-41AC-8A01-0B3AA42528A5}" type="slidenum">
              <a:rPr lang="en-US" smtClean="0"/>
              <a:pPr>
                <a:defRPr/>
              </a:pPr>
              <a:t>59</a:t>
            </a:fld>
            <a:endParaRPr lang="en-US"/>
          </a:p>
        </p:txBody>
      </p:sp>
      <p:sp>
        <p:nvSpPr>
          <p:cNvPr id="3" name="Content Placeholder 2">
            <a:extLst>
              <a:ext uri="{FF2B5EF4-FFF2-40B4-BE49-F238E27FC236}">
                <a16:creationId xmlns:a16="http://schemas.microsoft.com/office/drawing/2014/main" id="{08CB02A1-4FFA-40D4-B5E9-D59360FF9A14}"/>
              </a:ext>
            </a:extLst>
          </p:cNvPr>
          <p:cNvSpPr>
            <a:spLocks noGrp="1"/>
          </p:cNvSpPr>
          <p:nvPr>
            <p:ph sz="quarter" idx="10"/>
          </p:nvPr>
        </p:nvSpPr>
        <p:spPr/>
        <p:txBody>
          <a:bodyPr>
            <a:normAutofit/>
          </a:bodyPr>
          <a:lstStyle/>
          <a:p>
            <a:r>
              <a:rPr lang="en-US" dirty="0"/>
              <a:t>Several reports are available in the DTS Business Intelligence and Reporting Tool (BIRT). </a:t>
            </a:r>
          </a:p>
          <a:p>
            <a:pPr lvl="1"/>
            <a:r>
              <a:rPr lang="en-US" dirty="0"/>
              <a:t>None of them include information about flights reserved through the Request TMC Assistance function.</a:t>
            </a:r>
          </a:p>
          <a:p>
            <a:pPr lvl="1"/>
            <a:endParaRPr lang="en-US" dirty="0"/>
          </a:p>
          <a:p>
            <a:r>
              <a:rPr lang="en-US" dirty="0"/>
              <a:t>Those reports are:</a:t>
            </a:r>
          </a:p>
          <a:p>
            <a:pPr lvl="1"/>
            <a:r>
              <a:rPr lang="en-US" b="1" dirty="0"/>
              <a:t>Restricted Fare Savings Report</a:t>
            </a:r>
            <a:r>
              <a:rPr lang="en-US" dirty="0"/>
              <a:t>: Shows the cost of the least expensive unrestricted fare that was available when the traveler selected the RF. </a:t>
            </a:r>
          </a:p>
          <a:p>
            <a:pPr lvl="1"/>
            <a:r>
              <a:rPr lang="en-US" b="1" dirty="0"/>
              <a:t>Restricted Fare Lost Opportunity Report</a:t>
            </a:r>
            <a:r>
              <a:rPr lang="en-US" dirty="0"/>
              <a:t>: Shows RFs that were available when the traveler selected an unrestricted fare. </a:t>
            </a:r>
          </a:p>
          <a:p>
            <a:pPr lvl="1"/>
            <a:r>
              <a:rPr lang="en-US" b="1" dirty="0"/>
              <a:t>AO Turn-around Time Expired Fares Report</a:t>
            </a:r>
            <a:r>
              <a:rPr lang="en-US" dirty="0"/>
              <a:t>: Shows the value of a booked restricted fare that was ‘lost’ due to lack of timely approval.</a:t>
            </a:r>
          </a:p>
        </p:txBody>
      </p:sp>
    </p:spTree>
    <p:custDataLst>
      <p:tags r:id="rId1"/>
    </p:custDataLst>
    <p:extLst>
      <p:ext uri="{BB962C8B-B14F-4D97-AF65-F5344CB8AC3E}">
        <p14:creationId xmlns:p14="http://schemas.microsoft.com/office/powerpoint/2010/main" val="3371563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82B80-D94A-428A-A8D7-40590C132A24}"/>
              </a:ext>
            </a:extLst>
          </p:cNvPr>
          <p:cNvSpPr>
            <a:spLocks noGrp="1"/>
          </p:cNvSpPr>
          <p:nvPr>
            <p:ph type="title"/>
          </p:nvPr>
        </p:nvSpPr>
        <p:spPr/>
        <p:txBody>
          <a:bodyPr/>
          <a:lstStyle/>
          <a:p>
            <a:r>
              <a:rPr lang="en-US" dirty="0"/>
              <a:t>GSA City Pair Program</a:t>
            </a:r>
          </a:p>
        </p:txBody>
      </p:sp>
      <p:sp>
        <p:nvSpPr>
          <p:cNvPr id="4" name="Slide Number Placeholder 3">
            <a:extLst>
              <a:ext uri="{FF2B5EF4-FFF2-40B4-BE49-F238E27FC236}">
                <a16:creationId xmlns:a16="http://schemas.microsoft.com/office/drawing/2014/main" id="{656BA574-04FD-407F-90AA-C4CA09A6C4C3}"/>
              </a:ext>
            </a:extLst>
          </p:cNvPr>
          <p:cNvSpPr>
            <a:spLocks noGrp="1"/>
          </p:cNvSpPr>
          <p:nvPr>
            <p:ph type="sldNum" sz="quarter" idx="4"/>
          </p:nvPr>
        </p:nvSpPr>
        <p:spPr/>
        <p:txBody>
          <a:bodyPr/>
          <a:lstStyle/>
          <a:p>
            <a:pPr>
              <a:defRPr/>
            </a:pPr>
            <a:fld id="{7D187A4C-A87B-41AC-8A01-0B3AA42528A5}" type="slidenum">
              <a:rPr lang="en-US" smtClean="0"/>
              <a:pPr>
                <a:defRPr/>
              </a:pPr>
              <a:t>6</a:t>
            </a:fld>
            <a:endParaRPr lang="en-US"/>
          </a:p>
        </p:txBody>
      </p:sp>
      <p:sp>
        <p:nvSpPr>
          <p:cNvPr id="3" name="Content Placeholder 2">
            <a:extLst>
              <a:ext uri="{FF2B5EF4-FFF2-40B4-BE49-F238E27FC236}">
                <a16:creationId xmlns:a16="http://schemas.microsoft.com/office/drawing/2014/main" id="{3656399D-B7E4-4B8E-8676-85547154A71C}"/>
              </a:ext>
            </a:extLst>
          </p:cNvPr>
          <p:cNvSpPr>
            <a:spLocks noGrp="1"/>
          </p:cNvSpPr>
          <p:nvPr>
            <p:ph sz="quarter" idx="10"/>
          </p:nvPr>
        </p:nvSpPr>
        <p:spPr/>
        <p:txBody>
          <a:bodyPr>
            <a:normAutofit/>
          </a:bodyPr>
          <a:lstStyle/>
          <a:p>
            <a:r>
              <a:rPr lang="en-US" dirty="0"/>
              <a:t>The GSA City Pair Program is a contract between the Government and certain airlines for routes frequently traveled for Government business. </a:t>
            </a:r>
          </a:p>
          <a:p>
            <a:endParaRPr lang="en-US" dirty="0"/>
          </a:p>
          <a:p>
            <a:r>
              <a:rPr lang="en-US" dirty="0"/>
              <a:t>The program requires a traveler to use these routes when they are available. </a:t>
            </a:r>
          </a:p>
          <a:p>
            <a:pPr lvl="1"/>
            <a:r>
              <a:rPr lang="en-US" dirty="0"/>
              <a:t>City Pair Program fares are for official travel only and cannot be used for travel to or from leave points or for any portion of a route traveled for personal convenience. </a:t>
            </a:r>
          </a:p>
          <a:p>
            <a:pPr lvl="1"/>
            <a:endParaRPr lang="en-US" dirty="0"/>
          </a:p>
          <a:p>
            <a:r>
              <a:rPr lang="en-US" dirty="0"/>
              <a:t>In addition to offering considerable discounts, the City Pair Program has many features allowing government travelers all the flexibility possible in planning official travel.</a:t>
            </a:r>
          </a:p>
        </p:txBody>
      </p:sp>
    </p:spTree>
    <p:custDataLst>
      <p:tags r:id="rId1"/>
    </p:custDataLst>
    <p:extLst>
      <p:ext uri="{BB962C8B-B14F-4D97-AF65-F5344CB8AC3E}">
        <p14:creationId xmlns:p14="http://schemas.microsoft.com/office/powerpoint/2010/main" val="10717469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24F0E-624D-48A5-A451-B80AC5EB1CC9}"/>
              </a:ext>
            </a:extLst>
          </p:cNvPr>
          <p:cNvSpPr>
            <a:spLocks noGrp="1"/>
          </p:cNvSpPr>
          <p:nvPr>
            <p:ph type="title"/>
          </p:nvPr>
        </p:nvSpPr>
        <p:spPr/>
        <p:txBody>
          <a:bodyPr/>
          <a:lstStyle/>
          <a:p>
            <a:r>
              <a:rPr lang="en-US" dirty="0"/>
              <a:t>Restricted Airfare Reminder…</a:t>
            </a:r>
          </a:p>
        </p:txBody>
      </p:sp>
      <p:sp>
        <p:nvSpPr>
          <p:cNvPr id="3" name="Slide Number Placeholder 2">
            <a:extLst>
              <a:ext uri="{FF2B5EF4-FFF2-40B4-BE49-F238E27FC236}">
                <a16:creationId xmlns:a16="http://schemas.microsoft.com/office/drawing/2014/main" id="{05444DF5-D06A-48B5-9D6A-A2D4165FBC89}"/>
              </a:ext>
            </a:extLst>
          </p:cNvPr>
          <p:cNvSpPr>
            <a:spLocks noGrp="1"/>
          </p:cNvSpPr>
          <p:nvPr>
            <p:ph type="sldNum" sz="quarter" idx="4"/>
          </p:nvPr>
        </p:nvSpPr>
        <p:spPr/>
        <p:txBody>
          <a:bodyPr/>
          <a:lstStyle/>
          <a:p>
            <a:fld id="{4C6B7127-9F77-471E-BA61-1540CB2C57B2}" type="slidenum">
              <a:rPr lang="en-US" smtClean="0"/>
              <a:pPr/>
              <a:t>60</a:t>
            </a:fld>
            <a:endParaRPr lang="en-US" dirty="0"/>
          </a:p>
        </p:txBody>
      </p:sp>
      <p:sp>
        <p:nvSpPr>
          <p:cNvPr id="4" name="Content Placeholder 3">
            <a:extLst>
              <a:ext uri="{FF2B5EF4-FFF2-40B4-BE49-F238E27FC236}">
                <a16:creationId xmlns:a16="http://schemas.microsoft.com/office/drawing/2014/main" id="{3D0C76F7-4AA7-4A0C-968C-4B8AD35349AE}"/>
              </a:ext>
            </a:extLst>
          </p:cNvPr>
          <p:cNvSpPr>
            <a:spLocks noGrp="1"/>
          </p:cNvSpPr>
          <p:nvPr>
            <p:ph sz="quarter" idx="10"/>
          </p:nvPr>
        </p:nvSpPr>
        <p:spPr/>
        <p:txBody>
          <a:bodyPr/>
          <a:lstStyle/>
          <a:p>
            <a:r>
              <a:rPr lang="en-US" dirty="0"/>
              <a:t>Restricted Airfares </a:t>
            </a:r>
            <a:r>
              <a:rPr lang="en-US" b="1" u="sng" dirty="0">
                <a:solidFill>
                  <a:srgbClr val="FF0000"/>
                </a:solidFill>
              </a:rPr>
              <a:t>ARE NOT REQUIRED</a:t>
            </a:r>
            <a:r>
              <a:rPr lang="en-US" dirty="0"/>
              <a:t>.</a:t>
            </a:r>
          </a:p>
          <a:p>
            <a:endParaRPr lang="en-US" dirty="0"/>
          </a:p>
          <a:p>
            <a:r>
              <a:rPr lang="en-US" dirty="0"/>
              <a:t>If you are traveling to a destination and Restricted Airfare pops up first, it’s because your document met the following requirements:</a:t>
            </a:r>
          </a:p>
          <a:p>
            <a:pPr lvl="1"/>
            <a:r>
              <a:rPr lang="en-US" dirty="0"/>
              <a:t>Single Location</a:t>
            </a:r>
          </a:p>
          <a:p>
            <a:pPr lvl="1"/>
            <a:r>
              <a:rPr lang="en-US" dirty="0"/>
              <a:t>Non-GSA City Pair market</a:t>
            </a:r>
          </a:p>
          <a:p>
            <a:pPr lvl="1"/>
            <a:endParaRPr lang="en-US" dirty="0"/>
          </a:p>
          <a:p>
            <a:r>
              <a:rPr lang="en-US" dirty="0"/>
              <a:t>When presented with Restricted Airfare, you are </a:t>
            </a:r>
            <a:r>
              <a:rPr lang="en-US" b="1" u="sng" dirty="0">
                <a:solidFill>
                  <a:srgbClr val="FF0000"/>
                </a:solidFill>
              </a:rPr>
              <a:t>not required</a:t>
            </a:r>
            <a:r>
              <a:rPr lang="en-US" dirty="0"/>
              <a:t> to select it over the “Other Gov’t Airfare” or “Other Airfare” fares.</a:t>
            </a:r>
          </a:p>
          <a:p>
            <a:pPr lvl="1"/>
            <a:r>
              <a:rPr lang="en-US" dirty="0"/>
              <a:t>In fact, if your trip dates/locations aren’t firm or you won’t be able to get the document approved quickly, then </a:t>
            </a:r>
            <a:r>
              <a:rPr lang="en-US" b="1" u="sng" dirty="0">
                <a:solidFill>
                  <a:srgbClr val="FF0000"/>
                </a:solidFill>
              </a:rPr>
              <a:t>don’t</a:t>
            </a:r>
            <a:r>
              <a:rPr lang="en-US" u="sng" dirty="0">
                <a:solidFill>
                  <a:srgbClr val="FF0000"/>
                </a:solidFill>
              </a:rPr>
              <a:t> </a:t>
            </a:r>
            <a:r>
              <a:rPr lang="en-US" b="1" u="sng" dirty="0">
                <a:solidFill>
                  <a:srgbClr val="FF0000"/>
                </a:solidFill>
              </a:rPr>
              <a:t>select it</a:t>
            </a:r>
            <a:r>
              <a:rPr lang="en-US" dirty="0"/>
              <a:t>!</a:t>
            </a:r>
          </a:p>
        </p:txBody>
      </p:sp>
    </p:spTree>
    <p:extLst>
      <p:ext uri="{BB962C8B-B14F-4D97-AF65-F5344CB8AC3E}">
        <p14:creationId xmlns:p14="http://schemas.microsoft.com/office/powerpoint/2010/main" val="17489403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24F0E-624D-48A5-A451-B80AC5EB1CC9}"/>
              </a:ext>
            </a:extLst>
          </p:cNvPr>
          <p:cNvSpPr>
            <a:spLocks noGrp="1"/>
          </p:cNvSpPr>
          <p:nvPr>
            <p:ph type="title"/>
          </p:nvPr>
        </p:nvSpPr>
        <p:spPr/>
        <p:txBody>
          <a:bodyPr/>
          <a:lstStyle/>
          <a:p>
            <a:r>
              <a:rPr lang="en-US" dirty="0"/>
              <a:t>Restricted Airfare Reminder…</a:t>
            </a:r>
          </a:p>
        </p:txBody>
      </p:sp>
      <p:sp>
        <p:nvSpPr>
          <p:cNvPr id="3" name="Slide Number Placeholder 2">
            <a:extLst>
              <a:ext uri="{FF2B5EF4-FFF2-40B4-BE49-F238E27FC236}">
                <a16:creationId xmlns:a16="http://schemas.microsoft.com/office/drawing/2014/main" id="{05444DF5-D06A-48B5-9D6A-A2D4165FBC89}"/>
              </a:ext>
            </a:extLst>
          </p:cNvPr>
          <p:cNvSpPr>
            <a:spLocks noGrp="1"/>
          </p:cNvSpPr>
          <p:nvPr>
            <p:ph type="sldNum" sz="quarter" idx="4"/>
          </p:nvPr>
        </p:nvSpPr>
        <p:spPr/>
        <p:txBody>
          <a:bodyPr/>
          <a:lstStyle/>
          <a:p>
            <a:fld id="{4C6B7127-9F77-471E-BA61-1540CB2C57B2}" type="slidenum">
              <a:rPr lang="en-US" smtClean="0"/>
              <a:pPr/>
              <a:t>61</a:t>
            </a:fld>
            <a:endParaRPr lang="en-US" dirty="0"/>
          </a:p>
        </p:txBody>
      </p:sp>
      <p:pic>
        <p:nvPicPr>
          <p:cNvPr id="11" name="Content Placeholder 10">
            <a:extLst>
              <a:ext uri="{FF2B5EF4-FFF2-40B4-BE49-F238E27FC236}">
                <a16:creationId xmlns:a16="http://schemas.microsoft.com/office/drawing/2014/main" id="{070C5894-3490-4214-B61A-7D634442D451}"/>
              </a:ext>
            </a:extLst>
          </p:cNvPr>
          <p:cNvPicPr>
            <a:picLocks noGrp="1" noChangeAspect="1"/>
          </p:cNvPicPr>
          <p:nvPr>
            <p:ph sz="quarter" idx="10"/>
          </p:nvPr>
        </p:nvPicPr>
        <p:blipFill>
          <a:blip r:embed="rId2"/>
          <a:stretch>
            <a:fillRect/>
          </a:stretch>
        </p:blipFill>
        <p:spPr>
          <a:xfrm>
            <a:off x="2976172" y="916766"/>
            <a:ext cx="5694158" cy="3950550"/>
          </a:xfrm>
          <a:prstGeom prst="rect">
            <a:avLst/>
          </a:prstGeom>
        </p:spPr>
      </p:pic>
      <p:sp>
        <p:nvSpPr>
          <p:cNvPr id="12" name="TextBox 11">
            <a:extLst>
              <a:ext uri="{FF2B5EF4-FFF2-40B4-BE49-F238E27FC236}">
                <a16:creationId xmlns:a16="http://schemas.microsoft.com/office/drawing/2014/main" id="{0396029E-E624-4CA4-81A8-BD6CCC89919D}"/>
              </a:ext>
            </a:extLst>
          </p:cNvPr>
          <p:cNvSpPr txBox="1"/>
          <p:nvPr/>
        </p:nvSpPr>
        <p:spPr>
          <a:xfrm>
            <a:off x="392906" y="1771650"/>
            <a:ext cx="1714500" cy="1257300"/>
          </a:xfrm>
          <a:prstGeom prst="rect">
            <a:avLst/>
          </a:prstGeom>
          <a:solidFill>
            <a:schemeClr val="bg1"/>
          </a:solidFill>
          <a:ln>
            <a:solidFill>
              <a:schemeClr val="tx1"/>
            </a:solidFill>
          </a:ln>
        </p:spPr>
        <p:txBody>
          <a:bodyPr wrap="square" rtlCol="0" anchor="ctr">
            <a:normAutofit/>
          </a:bodyPr>
          <a:lstStyle/>
          <a:p>
            <a:r>
              <a:rPr lang="en-US" sz="1050" dirty="0">
                <a:solidFill>
                  <a:schemeClr val="tx2"/>
                </a:solidFill>
                <a:latin typeface="+mj-lt"/>
              </a:rPr>
              <a:t>Instead, scroll down to the Alternative Options and choose the flight that best suits your mission’s needs.</a:t>
            </a:r>
          </a:p>
        </p:txBody>
      </p:sp>
    </p:spTree>
    <p:extLst>
      <p:ext uri="{BB962C8B-B14F-4D97-AF65-F5344CB8AC3E}">
        <p14:creationId xmlns:p14="http://schemas.microsoft.com/office/powerpoint/2010/main" val="15137517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A3FC4-5506-4B81-93A1-9266BC1BF584}"/>
              </a:ext>
            </a:extLst>
          </p:cNvPr>
          <p:cNvSpPr>
            <a:spLocks noGrp="1"/>
          </p:cNvSpPr>
          <p:nvPr>
            <p:ph type="title"/>
          </p:nvPr>
        </p:nvSpPr>
        <p:spPr/>
        <p:txBody>
          <a:bodyPr/>
          <a:lstStyle/>
          <a:p>
            <a:r>
              <a:rPr lang="en-US" dirty="0"/>
              <a:t>Restricted Airfare Reminder…</a:t>
            </a:r>
          </a:p>
        </p:txBody>
      </p:sp>
      <p:sp>
        <p:nvSpPr>
          <p:cNvPr id="3" name="Slide Number Placeholder 2">
            <a:extLst>
              <a:ext uri="{FF2B5EF4-FFF2-40B4-BE49-F238E27FC236}">
                <a16:creationId xmlns:a16="http://schemas.microsoft.com/office/drawing/2014/main" id="{8B62478C-DC6D-4D04-BC43-6006954D2979}"/>
              </a:ext>
            </a:extLst>
          </p:cNvPr>
          <p:cNvSpPr>
            <a:spLocks noGrp="1"/>
          </p:cNvSpPr>
          <p:nvPr>
            <p:ph type="sldNum" sz="quarter" idx="4"/>
          </p:nvPr>
        </p:nvSpPr>
        <p:spPr/>
        <p:txBody>
          <a:bodyPr/>
          <a:lstStyle/>
          <a:p>
            <a:fld id="{4C6B7127-9F77-471E-BA61-1540CB2C57B2}" type="slidenum">
              <a:rPr lang="en-US" smtClean="0"/>
              <a:pPr/>
              <a:t>62</a:t>
            </a:fld>
            <a:endParaRPr lang="en-US" dirty="0"/>
          </a:p>
        </p:txBody>
      </p:sp>
      <p:pic>
        <p:nvPicPr>
          <p:cNvPr id="11" name="Content Placeholder 10">
            <a:extLst>
              <a:ext uri="{FF2B5EF4-FFF2-40B4-BE49-F238E27FC236}">
                <a16:creationId xmlns:a16="http://schemas.microsoft.com/office/drawing/2014/main" id="{A77520E4-D09F-44BB-B629-0DF623571598}"/>
              </a:ext>
            </a:extLst>
          </p:cNvPr>
          <p:cNvPicPr>
            <a:picLocks noGrp="1" noChangeAspect="1"/>
          </p:cNvPicPr>
          <p:nvPr>
            <p:ph sz="quarter" idx="10"/>
          </p:nvPr>
        </p:nvPicPr>
        <p:blipFill>
          <a:blip r:embed="rId2"/>
          <a:stretch>
            <a:fillRect/>
          </a:stretch>
        </p:blipFill>
        <p:spPr>
          <a:xfrm>
            <a:off x="4973892" y="878256"/>
            <a:ext cx="3920068" cy="3950550"/>
          </a:xfrm>
          <a:prstGeom prst="rect">
            <a:avLst/>
          </a:prstGeom>
        </p:spPr>
      </p:pic>
      <p:sp>
        <p:nvSpPr>
          <p:cNvPr id="12" name="TextBox 11">
            <a:extLst>
              <a:ext uri="{FF2B5EF4-FFF2-40B4-BE49-F238E27FC236}">
                <a16:creationId xmlns:a16="http://schemas.microsoft.com/office/drawing/2014/main" id="{8A705A18-148B-4EBC-B230-BD8F48203FEA}"/>
              </a:ext>
            </a:extLst>
          </p:cNvPr>
          <p:cNvSpPr txBox="1"/>
          <p:nvPr/>
        </p:nvSpPr>
        <p:spPr>
          <a:xfrm>
            <a:off x="763146" y="2107675"/>
            <a:ext cx="3698851" cy="928150"/>
          </a:xfrm>
          <a:prstGeom prst="rect">
            <a:avLst/>
          </a:prstGeom>
          <a:solidFill>
            <a:schemeClr val="bg1"/>
          </a:solidFill>
          <a:ln>
            <a:solidFill>
              <a:schemeClr val="tx1"/>
            </a:solidFill>
          </a:ln>
        </p:spPr>
        <p:txBody>
          <a:bodyPr wrap="square" rtlCol="0" anchor="ctr">
            <a:normAutofit/>
          </a:bodyPr>
          <a:lstStyle>
            <a:defPPr>
              <a:defRPr lang="en-US"/>
            </a:defPPr>
            <a:lvl1pPr>
              <a:defRPr sz="1050">
                <a:solidFill>
                  <a:schemeClr val="tx2"/>
                </a:solidFill>
                <a:latin typeface="+mj-lt"/>
              </a:defRPr>
            </a:lvl1pPr>
          </a:lstStyle>
          <a:p>
            <a:r>
              <a:rPr lang="en-US" dirty="0"/>
              <a:t>If DTS provides a restricted fare option, but you use an unrestricted fare, then you will need to select one or more of the following reason codes on the Pre-Audit and Other </a:t>
            </a:r>
            <a:r>
              <a:rPr lang="en-US" dirty="0" err="1"/>
              <a:t>Auths</a:t>
            </a:r>
            <a:r>
              <a:rPr lang="en-US" dirty="0"/>
              <a:t> page.</a:t>
            </a:r>
          </a:p>
        </p:txBody>
      </p:sp>
    </p:spTree>
    <p:extLst>
      <p:ext uri="{BB962C8B-B14F-4D97-AF65-F5344CB8AC3E}">
        <p14:creationId xmlns:p14="http://schemas.microsoft.com/office/powerpoint/2010/main" val="9078641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28473-F953-4D55-9C20-C40A1616F4E2}"/>
              </a:ext>
            </a:extLst>
          </p:cNvPr>
          <p:cNvSpPr>
            <a:spLocks noGrp="1"/>
          </p:cNvSpPr>
          <p:nvPr>
            <p:ph type="title"/>
          </p:nvPr>
        </p:nvSpPr>
        <p:spPr/>
        <p:txBody>
          <a:bodyPr/>
          <a:lstStyle/>
          <a:p>
            <a:r>
              <a:rPr lang="en-US" dirty="0"/>
              <a:t>Resources</a:t>
            </a:r>
          </a:p>
        </p:txBody>
      </p:sp>
      <p:sp>
        <p:nvSpPr>
          <p:cNvPr id="3" name="Slide Number Placeholder 2">
            <a:extLst>
              <a:ext uri="{FF2B5EF4-FFF2-40B4-BE49-F238E27FC236}">
                <a16:creationId xmlns:a16="http://schemas.microsoft.com/office/drawing/2014/main" id="{1962944A-F088-4DA5-AF10-74B964F10228}"/>
              </a:ext>
            </a:extLst>
          </p:cNvPr>
          <p:cNvSpPr>
            <a:spLocks noGrp="1"/>
          </p:cNvSpPr>
          <p:nvPr>
            <p:ph type="sldNum" sz="quarter" idx="4"/>
          </p:nvPr>
        </p:nvSpPr>
        <p:spPr/>
        <p:txBody>
          <a:bodyPr/>
          <a:lstStyle/>
          <a:p>
            <a:fld id="{4C6B7127-9F77-471E-BA61-1540CB2C57B2}" type="slidenum">
              <a:rPr lang="en-US" smtClean="0"/>
              <a:pPr/>
              <a:t>63</a:t>
            </a:fld>
            <a:endParaRPr lang="en-US" dirty="0"/>
          </a:p>
        </p:txBody>
      </p:sp>
      <p:sp>
        <p:nvSpPr>
          <p:cNvPr id="4" name="Content Placeholder 3">
            <a:extLst>
              <a:ext uri="{FF2B5EF4-FFF2-40B4-BE49-F238E27FC236}">
                <a16:creationId xmlns:a16="http://schemas.microsoft.com/office/drawing/2014/main" id="{367CB658-261A-4EE9-9C9B-85E064D06698}"/>
              </a:ext>
            </a:extLst>
          </p:cNvPr>
          <p:cNvSpPr>
            <a:spLocks noGrp="1"/>
          </p:cNvSpPr>
          <p:nvPr>
            <p:ph sz="quarter" idx="10"/>
          </p:nvPr>
        </p:nvSpPr>
        <p:spPr/>
        <p:txBody>
          <a:bodyPr>
            <a:normAutofit/>
          </a:bodyPr>
          <a:lstStyle/>
          <a:p>
            <a:r>
              <a:rPr lang="en-US" sz="1600" dirty="0"/>
              <a:t>Joint Travel Regulations</a:t>
            </a:r>
          </a:p>
          <a:p>
            <a:pPr lvl="1"/>
            <a:r>
              <a:rPr lang="en-US" sz="1400" dirty="0">
                <a:hlinkClick r:id="rId2"/>
              </a:rPr>
              <a:t>https://www.travel.dod.mil/Policy-Regulations/Joint-Travel-Regulations/</a:t>
            </a:r>
            <a:endParaRPr lang="en-US" sz="1400" dirty="0"/>
          </a:p>
          <a:p>
            <a:endParaRPr lang="en-US" sz="1600" dirty="0"/>
          </a:p>
          <a:p>
            <a:r>
              <a:rPr lang="en-US" sz="1600" dirty="0"/>
              <a:t>Commercial Air Program</a:t>
            </a:r>
          </a:p>
          <a:p>
            <a:pPr lvl="1"/>
            <a:r>
              <a:rPr lang="en-US" sz="1400" dirty="0">
                <a:hlinkClick r:id="rId3"/>
              </a:rPr>
              <a:t>https://www.travel.dod.mil/Programs/Commercial-Air/</a:t>
            </a:r>
            <a:endParaRPr lang="en-US" sz="1400" dirty="0"/>
          </a:p>
          <a:p>
            <a:pPr lvl="1"/>
            <a:endParaRPr lang="en-US" sz="1400" dirty="0"/>
          </a:p>
          <a:p>
            <a:r>
              <a:rPr lang="en-US" sz="1700" dirty="0"/>
              <a:t>Restricted Airfares Checklist</a:t>
            </a:r>
          </a:p>
          <a:p>
            <a:pPr lvl="1"/>
            <a:r>
              <a:rPr lang="en-US" sz="1500" dirty="0">
                <a:hlinkClick r:id="rId4"/>
              </a:rPr>
              <a:t>https://www.travel.dod.mil/Portals/119/Documents/JTR/Supplements/Restricted_Airfares_Checklist.pdf</a:t>
            </a:r>
            <a:endParaRPr lang="en-US" sz="1500" dirty="0"/>
          </a:p>
          <a:p>
            <a:endParaRPr lang="en-US" sz="1700" dirty="0"/>
          </a:p>
          <a:p>
            <a:r>
              <a:rPr lang="en-US" sz="1700" dirty="0"/>
              <a:t>Information Paper: Restricted Airfares Available in DTS</a:t>
            </a:r>
          </a:p>
          <a:p>
            <a:pPr lvl="1"/>
            <a:r>
              <a:rPr lang="en-US" sz="1500" dirty="0">
                <a:hlinkClick r:id="rId5"/>
              </a:rPr>
              <a:t>https://media.defense.gov/2022/May/13/2002996901/-1/-1/0/LOOK_AHEAD_IP_2.PDF</a:t>
            </a:r>
            <a:endParaRPr lang="en-US" sz="1500" dirty="0"/>
          </a:p>
          <a:p>
            <a:endParaRPr lang="en-US" sz="1700" dirty="0"/>
          </a:p>
          <a:p>
            <a:endParaRPr lang="en-US" sz="1800" dirty="0"/>
          </a:p>
        </p:txBody>
      </p:sp>
    </p:spTree>
    <p:extLst>
      <p:ext uri="{BB962C8B-B14F-4D97-AF65-F5344CB8AC3E}">
        <p14:creationId xmlns:p14="http://schemas.microsoft.com/office/powerpoint/2010/main" val="4201098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3B59-EC37-4BE8-8229-16D63F411640}"/>
              </a:ext>
            </a:extLst>
          </p:cNvPr>
          <p:cNvSpPr>
            <a:spLocks noGrp="1"/>
          </p:cNvSpPr>
          <p:nvPr>
            <p:ph type="title"/>
          </p:nvPr>
        </p:nvSpPr>
        <p:spPr/>
        <p:txBody>
          <a:bodyPr/>
          <a:lstStyle/>
          <a:p>
            <a:r>
              <a:rPr lang="en-US" dirty="0"/>
              <a:t>Resources</a:t>
            </a:r>
          </a:p>
        </p:txBody>
      </p:sp>
      <p:sp>
        <p:nvSpPr>
          <p:cNvPr id="3" name="Slide Number Placeholder 2">
            <a:extLst>
              <a:ext uri="{FF2B5EF4-FFF2-40B4-BE49-F238E27FC236}">
                <a16:creationId xmlns:a16="http://schemas.microsoft.com/office/drawing/2014/main" id="{5C66015A-D576-435B-9890-2873672D33B1}"/>
              </a:ext>
            </a:extLst>
          </p:cNvPr>
          <p:cNvSpPr>
            <a:spLocks noGrp="1"/>
          </p:cNvSpPr>
          <p:nvPr>
            <p:ph type="sldNum" sz="quarter" idx="4"/>
          </p:nvPr>
        </p:nvSpPr>
        <p:spPr/>
        <p:txBody>
          <a:bodyPr/>
          <a:lstStyle/>
          <a:p>
            <a:fld id="{4C6B7127-9F77-471E-BA61-1540CB2C57B2}" type="slidenum">
              <a:rPr lang="en-US" smtClean="0"/>
              <a:pPr/>
              <a:t>64</a:t>
            </a:fld>
            <a:endParaRPr lang="en-US" dirty="0"/>
          </a:p>
        </p:txBody>
      </p:sp>
      <p:sp>
        <p:nvSpPr>
          <p:cNvPr id="4" name="Content Placeholder 3">
            <a:extLst>
              <a:ext uri="{FF2B5EF4-FFF2-40B4-BE49-F238E27FC236}">
                <a16:creationId xmlns:a16="http://schemas.microsoft.com/office/drawing/2014/main" id="{AE02184C-6C7A-45A7-9787-878F2FD3AAFC}"/>
              </a:ext>
            </a:extLst>
          </p:cNvPr>
          <p:cNvSpPr>
            <a:spLocks noGrp="1"/>
          </p:cNvSpPr>
          <p:nvPr>
            <p:ph sz="quarter" idx="10"/>
          </p:nvPr>
        </p:nvSpPr>
        <p:spPr/>
        <p:txBody>
          <a:bodyPr>
            <a:normAutofit/>
          </a:bodyPr>
          <a:lstStyle/>
          <a:p>
            <a:r>
              <a:rPr lang="en-US" sz="1700" dirty="0"/>
              <a:t>Information Paper: Travel Advances for Restricted Airfares</a:t>
            </a:r>
          </a:p>
          <a:p>
            <a:pPr lvl="1"/>
            <a:r>
              <a:rPr lang="en-US" sz="1500" dirty="0">
                <a:hlinkClick r:id="rId3"/>
              </a:rPr>
              <a:t>https://media.defense.gov/2022/May/13/2002996896/-1/-1/0/ADVANCE_FOR_TICKETED_RESTRICTED_FARE.PDF</a:t>
            </a:r>
            <a:endParaRPr lang="en-US" sz="1500" dirty="0"/>
          </a:p>
          <a:p>
            <a:endParaRPr lang="en-US" sz="1700" dirty="0"/>
          </a:p>
          <a:p>
            <a:r>
              <a:rPr lang="en-US" sz="1700" dirty="0"/>
              <a:t>You can contact the Travel Assistance Center (TAC) via:</a:t>
            </a:r>
          </a:p>
          <a:p>
            <a:pPr lvl="1"/>
            <a:r>
              <a:rPr lang="en-US" sz="1500" dirty="0"/>
              <a:t>Phone 888-Help1Go (888-435-7146)</a:t>
            </a:r>
          </a:p>
          <a:p>
            <a:pPr lvl="1"/>
            <a:r>
              <a:rPr lang="en-US" sz="1500" dirty="0"/>
              <a:t>Web (</a:t>
            </a:r>
            <a:r>
              <a:rPr lang="en-US" sz="1500" dirty="0">
                <a:hlinkClick r:id="rId4"/>
              </a:rPr>
              <a:t>https://www.travel.dod.mil/passport</a:t>
            </a:r>
            <a:r>
              <a:rPr lang="en-US" sz="1500" dirty="0"/>
              <a:t>)</a:t>
            </a:r>
          </a:p>
          <a:p>
            <a:pPr lvl="1"/>
            <a:r>
              <a:rPr lang="en-US" sz="1500" dirty="0"/>
              <a:t>Chat (Available Monday – Friday between 8am and 6pm ET)</a:t>
            </a:r>
            <a:endParaRPr lang="en-US" dirty="0"/>
          </a:p>
        </p:txBody>
      </p:sp>
    </p:spTree>
    <p:extLst>
      <p:ext uri="{BB962C8B-B14F-4D97-AF65-F5344CB8AC3E}">
        <p14:creationId xmlns:p14="http://schemas.microsoft.com/office/powerpoint/2010/main" val="11907964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AB80-C058-423D-9C62-B0FEE12DF24C}"/>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FE09D287-5D0A-4646-960D-4AC66B0A0E74}"/>
              </a:ext>
            </a:extLst>
          </p:cNvPr>
          <p:cNvSpPr>
            <a:spLocks noGrp="1"/>
          </p:cNvSpPr>
          <p:nvPr>
            <p:ph type="sldNum" sz="quarter" idx="4"/>
          </p:nvPr>
        </p:nvSpPr>
        <p:spPr/>
        <p:txBody>
          <a:bodyPr/>
          <a:lstStyle/>
          <a:p>
            <a:fld id="{4C6B7127-9F77-471E-BA61-1540CB2C57B2}" type="slidenum">
              <a:rPr lang="en-US" smtClean="0"/>
              <a:pPr/>
              <a:t>65</a:t>
            </a:fld>
            <a:endParaRPr lang="en-US" dirty="0"/>
          </a:p>
        </p:txBody>
      </p:sp>
      <p:sp>
        <p:nvSpPr>
          <p:cNvPr id="4" name="Content Placeholder 3">
            <a:extLst>
              <a:ext uri="{FF2B5EF4-FFF2-40B4-BE49-F238E27FC236}">
                <a16:creationId xmlns:a16="http://schemas.microsoft.com/office/drawing/2014/main" id="{5D51AE9B-9B2E-4CD6-B91B-B6A236E41223}"/>
              </a:ext>
            </a:extLst>
          </p:cNvPr>
          <p:cNvSpPr>
            <a:spLocks noGrp="1"/>
          </p:cNvSpPr>
          <p:nvPr>
            <p:ph sz="quarter" idx="10"/>
          </p:nvPr>
        </p:nvSpPr>
        <p:spPr/>
        <p:txBody>
          <a:bodyPr/>
          <a:lstStyle/>
          <a:p>
            <a:r>
              <a:rPr lang="en-US" dirty="0"/>
              <a:t>Questions are taken via Telephone by Site Name in alphabetical order</a:t>
            </a:r>
          </a:p>
          <a:p>
            <a:pPr lvl="1"/>
            <a:r>
              <a:rPr lang="en-US" dirty="0"/>
              <a:t>A – E (Example – Dyess Air Force Base)</a:t>
            </a:r>
          </a:p>
          <a:p>
            <a:pPr lvl="1"/>
            <a:r>
              <a:rPr lang="en-US" dirty="0"/>
              <a:t>F – L (Example – Fort Huachuca) </a:t>
            </a:r>
          </a:p>
          <a:p>
            <a:pPr lvl="1"/>
            <a:r>
              <a:rPr lang="en-US" dirty="0"/>
              <a:t>M – S (Example – Redstone Arsenal)</a:t>
            </a:r>
          </a:p>
          <a:p>
            <a:pPr lvl="1"/>
            <a:r>
              <a:rPr lang="en-US" dirty="0"/>
              <a:t>T – Z (Example – Yuma Proving Ground)</a:t>
            </a:r>
          </a:p>
          <a:p>
            <a:endParaRPr lang="en-US" dirty="0"/>
          </a:p>
          <a:p>
            <a:r>
              <a:rPr lang="en-US" dirty="0"/>
              <a:t>You can press #6 to unmute your phone’s line to ask a question.</a:t>
            </a:r>
          </a:p>
          <a:p>
            <a:endParaRPr lang="en-US" dirty="0"/>
          </a:p>
          <a:p>
            <a:r>
              <a:rPr lang="en-US" dirty="0"/>
              <a:t>Please be considerate and mute your phone if you are not talking by pressing *6.</a:t>
            </a:r>
          </a:p>
          <a:p>
            <a:endParaRPr lang="en-US" dirty="0"/>
          </a:p>
        </p:txBody>
      </p:sp>
    </p:spTree>
    <p:extLst>
      <p:ext uri="{BB962C8B-B14F-4D97-AF65-F5344CB8AC3E}">
        <p14:creationId xmlns:p14="http://schemas.microsoft.com/office/powerpoint/2010/main" val="663522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6E4A5-E0D3-46C2-824F-F889EFFF5A7A}"/>
              </a:ext>
            </a:extLst>
          </p:cNvPr>
          <p:cNvSpPr>
            <a:spLocks noGrp="1"/>
          </p:cNvSpPr>
          <p:nvPr>
            <p:ph type="title"/>
          </p:nvPr>
        </p:nvSpPr>
        <p:spPr/>
        <p:txBody>
          <a:bodyPr/>
          <a:lstStyle/>
          <a:p>
            <a:r>
              <a:rPr lang="en-US" dirty="0"/>
              <a:t>GSA City Pair Program</a:t>
            </a:r>
          </a:p>
        </p:txBody>
      </p:sp>
      <p:sp>
        <p:nvSpPr>
          <p:cNvPr id="4" name="Slide Number Placeholder 3">
            <a:extLst>
              <a:ext uri="{FF2B5EF4-FFF2-40B4-BE49-F238E27FC236}">
                <a16:creationId xmlns:a16="http://schemas.microsoft.com/office/drawing/2014/main" id="{EABD596A-1230-4C29-B774-158287FDC66D}"/>
              </a:ext>
            </a:extLst>
          </p:cNvPr>
          <p:cNvSpPr>
            <a:spLocks noGrp="1"/>
          </p:cNvSpPr>
          <p:nvPr>
            <p:ph type="sldNum" sz="quarter" idx="4"/>
          </p:nvPr>
        </p:nvSpPr>
        <p:spPr/>
        <p:txBody>
          <a:bodyPr/>
          <a:lstStyle/>
          <a:p>
            <a:pPr>
              <a:defRPr/>
            </a:pPr>
            <a:fld id="{7D187A4C-A87B-41AC-8A01-0B3AA42528A5}" type="slidenum">
              <a:rPr lang="en-US" smtClean="0"/>
              <a:pPr>
                <a:defRPr/>
              </a:pPr>
              <a:t>7</a:t>
            </a:fld>
            <a:endParaRPr lang="en-US"/>
          </a:p>
        </p:txBody>
      </p:sp>
      <p:sp>
        <p:nvSpPr>
          <p:cNvPr id="3" name="Content Placeholder 2">
            <a:extLst>
              <a:ext uri="{FF2B5EF4-FFF2-40B4-BE49-F238E27FC236}">
                <a16:creationId xmlns:a16="http://schemas.microsoft.com/office/drawing/2014/main" id="{0F08D550-89AC-4B53-93FF-3AAB308C994D}"/>
              </a:ext>
            </a:extLst>
          </p:cNvPr>
          <p:cNvSpPr>
            <a:spLocks noGrp="1"/>
          </p:cNvSpPr>
          <p:nvPr>
            <p:ph sz="quarter" idx="10"/>
          </p:nvPr>
        </p:nvSpPr>
        <p:spPr/>
        <p:txBody>
          <a:bodyPr>
            <a:normAutofit/>
          </a:bodyPr>
          <a:lstStyle/>
          <a:p>
            <a:r>
              <a:rPr lang="en-US" dirty="0"/>
              <a:t>The benefits of this service include:</a:t>
            </a:r>
          </a:p>
          <a:p>
            <a:pPr lvl="1"/>
            <a:r>
              <a:rPr lang="en-US" dirty="0"/>
              <a:t>Fares priced on one-way routes, permitting agencies to plan multiple destinations;</a:t>
            </a:r>
          </a:p>
          <a:p>
            <a:pPr lvl="1"/>
            <a:r>
              <a:rPr lang="en-US" dirty="0"/>
              <a:t>No advance purchase required;</a:t>
            </a:r>
          </a:p>
          <a:p>
            <a:pPr lvl="1"/>
            <a:r>
              <a:rPr lang="en-US" dirty="0"/>
              <a:t>No minimum or maximum length stay required;</a:t>
            </a:r>
          </a:p>
          <a:p>
            <a:pPr lvl="1"/>
            <a:r>
              <a:rPr lang="en-US" dirty="0"/>
              <a:t>Fully refundable tickets;</a:t>
            </a:r>
          </a:p>
          <a:p>
            <a:pPr lvl="1"/>
            <a:r>
              <a:rPr lang="en-US" dirty="0"/>
              <a:t>Last seat availability (</a:t>
            </a:r>
            <a:r>
              <a:rPr lang="en-US" b="1" dirty="0">
                <a:solidFill>
                  <a:schemeClr val="accent6">
                    <a:lumMod val="75000"/>
                  </a:schemeClr>
                </a:solidFill>
              </a:rPr>
              <a:t>YCA</a:t>
            </a:r>
            <a:r>
              <a:rPr lang="en-US" dirty="0"/>
              <a:t> fare);</a:t>
            </a:r>
          </a:p>
          <a:p>
            <a:pPr lvl="1"/>
            <a:r>
              <a:rPr lang="en-US" dirty="0"/>
              <a:t>No blackout periods;</a:t>
            </a:r>
          </a:p>
          <a:p>
            <a:pPr lvl="1"/>
            <a:r>
              <a:rPr lang="en-US" dirty="0"/>
              <a:t>Stable prices enabling travel budgeting; and</a:t>
            </a:r>
          </a:p>
          <a:p>
            <a:pPr lvl="1"/>
            <a:r>
              <a:rPr lang="en-US" dirty="0"/>
              <a:t>Dual fares availability (</a:t>
            </a:r>
            <a:r>
              <a:rPr lang="en-US" b="1" dirty="0">
                <a:solidFill>
                  <a:schemeClr val="accent6">
                    <a:lumMod val="75000"/>
                  </a:schemeClr>
                </a:solidFill>
              </a:rPr>
              <a:t>YCA</a:t>
            </a:r>
            <a:r>
              <a:rPr lang="en-US" dirty="0"/>
              <a:t> and </a:t>
            </a:r>
            <a:r>
              <a:rPr lang="en-US" b="1" dirty="0">
                <a:solidFill>
                  <a:schemeClr val="accent4">
                    <a:lumMod val="60000"/>
                    <a:lumOff val="40000"/>
                  </a:schemeClr>
                </a:solidFill>
              </a:rPr>
              <a:t>_CA </a:t>
            </a:r>
            <a:r>
              <a:rPr lang="en-US" dirty="0"/>
              <a:t>fare).</a:t>
            </a:r>
          </a:p>
        </p:txBody>
      </p:sp>
    </p:spTree>
    <p:custDataLst>
      <p:tags r:id="rId1"/>
    </p:custDataLst>
    <p:extLst>
      <p:ext uri="{BB962C8B-B14F-4D97-AF65-F5344CB8AC3E}">
        <p14:creationId xmlns:p14="http://schemas.microsoft.com/office/powerpoint/2010/main" val="3507354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7C9A6-5DEF-4639-99C6-3486D1BF782E}"/>
              </a:ext>
            </a:extLst>
          </p:cNvPr>
          <p:cNvSpPr>
            <a:spLocks noGrp="1"/>
          </p:cNvSpPr>
          <p:nvPr>
            <p:ph type="title"/>
          </p:nvPr>
        </p:nvSpPr>
        <p:spPr/>
        <p:txBody>
          <a:bodyPr/>
          <a:lstStyle/>
          <a:p>
            <a:r>
              <a:rPr lang="en-US" dirty="0"/>
              <a:t>GSA City Pair Program Fare Types</a:t>
            </a:r>
          </a:p>
        </p:txBody>
      </p:sp>
      <p:sp>
        <p:nvSpPr>
          <p:cNvPr id="3" name="Slide Number Placeholder 2">
            <a:extLst>
              <a:ext uri="{FF2B5EF4-FFF2-40B4-BE49-F238E27FC236}">
                <a16:creationId xmlns:a16="http://schemas.microsoft.com/office/drawing/2014/main" id="{C7C8A4CA-B3F5-467C-BD21-AFC202EEC8DB}"/>
              </a:ext>
            </a:extLst>
          </p:cNvPr>
          <p:cNvSpPr>
            <a:spLocks noGrp="1"/>
          </p:cNvSpPr>
          <p:nvPr>
            <p:ph type="sldNum" sz="quarter" idx="4"/>
          </p:nvPr>
        </p:nvSpPr>
        <p:spPr/>
        <p:txBody>
          <a:bodyPr/>
          <a:lstStyle/>
          <a:p>
            <a:fld id="{4C6B7127-9F77-471E-BA61-1540CB2C57B2}" type="slidenum">
              <a:rPr lang="en-US" smtClean="0"/>
              <a:pPr/>
              <a:t>8</a:t>
            </a:fld>
            <a:endParaRPr lang="en-US" dirty="0"/>
          </a:p>
        </p:txBody>
      </p:sp>
      <p:sp>
        <p:nvSpPr>
          <p:cNvPr id="4" name="Content Placeholder 3">
            <a:extLst>
              <a:ext uri="{FF2B5EF4-FFF2-40B4-BE49-F238E27FC236}">
                <a16:creationId xmlns:a16="http://schemas.microsoft.com/office/drawing/2014/main" id="{938A763E-BF0F-40C6-8117-E1C55211DA73}"/>
              </a:ext>
            </a:extLst>
          </p:cNvPr>
          <p:cNvSpPr>
            <a:spLocks noGrp="1"/>
          </p:cNvSpPr>
          <p:nvPr>
            <p:ph sz="quarter" idx="10"/>
          </p:nvPr>
        </p:nvSpPr>
        <p:spPr/>
        <p:txBody>
          <a:bodyPr>
            <a:normAutofit/>
          </a:bodyPr>
          <a:lstStyle/>
          <a:p>
            <a:r>
              <a:rPr lang="en-US" dirty="0"/>
              <a:t>There are two types of fares offered under the GSA City Pair Program:</a:t>
            </a:r>
          </a:p>
          <a:p>
            <a:pPr lvl="1"/>
            <a:r>
              <a:rPr lang="en-US" b="1" dirty="0">
                <a:solidFill>
                  <a:schemeClr val="accent6">
                    <a:lumMod val="75000"/>
                  </a:schemeClr>
                </a:solidFill>
              </a:rPr>
              <a:t>YCA (GSA Contract Rate)</a:t>
            </a:r>
          </a:p>
          <a:p>
            <a:pPr lvl="2"/>
            <a:r>
              <a:rPr lang="en-US" sz="1600" dirty="0"/>
              <a:t>Contracted, unrestricted coach-class fare that includes the benefit of last-seat availability. </a:t>
            </a:r>
          </a:p>
          <a:p>
            <a:pPr lvl="2"/>
            <a:r>
              <a:rPr lang="en-US" sz="1600" dirty="0"/>
              <a:t>If an economy/coach class seat is available on the airplane, the Government traveler may purchase the seat at the </a:t>
            </a:r>
            <a:r>
              <a:rPr lang="en-US" sz="1600" b="1" dirty="0">
                <a:solidFill>
                  <a:schemeClr val="accent6">
                    <a:lumMod val="75000"/>
                  </a:schemeClr>
                </a:solidFill>
              </a:rPr>
              <a:t>YCA</a:t>
            </a:r>
            <a:r>
              <a:rPr lang="en-US" sz="1600" dirty="0"/>
              <a:t> airfare.</a:t>
            </a:r>
          </a:p>
          <a:p>
            <a:pPr lvl="2"/>
            <a:r>
              <a:rPr lang="en-US" sz="1600" dirty="0"/>
              <a:t>Only fare to be used in cost comparison purposes.</a:t>
            </a:r>
          </a:p>
          <a:p>
            <a:pPr lvl="1"/>
            <a:r>
              <a:rPr lang="en-US" b="1" dirty="0">
                <a:solidFill>
                  <a:schemeClr val="accent4">
                    <a:lumMod val="60000"/>
                    <a:lumOff val="40000"/>
                  </a:schemeClr>
                </a:solidFill>
              </a:rPr>
              <a:t>_CA (GSA Contract Rate W/ Limited Availability)</a:t>
            </a:r>
          </a:p>
          <a:p>
            <a:pPr lvl="2"/>
            <a:r>
              <a:rPr lang="en-US" sz="1600" dirty="0"/>
              <a:t>Contracted, unrestricted coach-class fare that is capacity controlled. </a:t>
            </a:r>
          </a:p>
          <a:p>
            <a:pPr lvl="2"/>
            <a:r>
              <a:rPr lang="en-US" sz="1600" dirty="0"/>
              <a:t>Only a certain number of seats are available on a given flight at the </a:t>
            </a:r>
            <a:r>
              <a:rPr lang="en-US" sz="1600" b="1" dirty="0">
                <a:solidFill>
                  <a:schemeClr val="tx1">
                    <a:lumMod val="60000"/>
                    <a:lumOff val="40000"/>
                  </a:schemeClr>
                </a:solidFill>
              </a:rPr>
              <a:t>_CA </a:t>
            </a:r>
            <a:r>
              <a:rPr lang="en-US" sz="1600" dirty="0"/>
              <a:t>rate. </a:t>
            </a:r>
          </a:p>
          <a:p>
            <a:pPr lvl="2"/>
            <a:r>
              <a:rPr lang="en-US" sz="1600" dirty="0"/>
              <a:t>Must be used over </a:t>
            </a:r>
            <a:r>
              <a:rPr lang="en-US" sz="1600" b="1" dirty="0">
                <a:solidFill>
                  <a:schemeClr val="accent6">
                    <a:lumMod val="75000"/>
                  </a:schemeClr>
                </a:solidFill>
              </a:rPr>
              <a:t>YCA</a:t>
            </a:r>
            <a:r>
              <a:rPr lang="en-US" sz="1600" dirty="0"/>
              <a:t> when available.</a:t>
            </a:r>
          </a:p>
          <a:p>
            <a:endParaRPr lang="en-US" dirty="0"/>
          </a:p>
        </p:txBody>
      </p:sp>
    </p:spTree>
    <p:extLst>
      <p:ext uri="{BB962C8B-B14F-4D97-AF65-F5344CB8AC3E}">
        <p14:creationId xmlns:p14="http://schemas.microsoft.com/office/powerpoint/2010/main" val="2617328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64161-EA05-4D37-A566-C02D1D5672C5}"/>
              </a:ext>
            </a:extLst>
          </p:cNvPr>
          <p:cNvSpPr>
            <a:spLocks noGrp="1"/>
          </p:cNvSpPr>
          <p:nvPr>
            <p:ph type="title"/>
          </p:nvPr>
        </p:nvSpPr>
        <p:spPr/>
        <p:txBody>
          <a:bodyPr/>
          <a:lstStyle/>
          <a:p>
            <a:r>
              <a:rPr lang="en-US" dirty="0"/>
              <a:t>GSA City Pair Program Fare Types (cont.)</a:t>
            </a:r>
          </a:p>
        </p:txBody>
      </p:sp>
      <p:sp>
        <p:nvSpPr>
          <p:cNvPr id="3" name="Slide Number Placeholder 2">
            <a:extLst>
              <a:ext uri="{FF2B5EF4-FFF2-40B4-BE49-F238E27FC236}">
                <a16:creationId xmlns:a16="http://schemas.microsoft.com/office/drawing/2014/main" id="{6E914B85-18C6-4672-82C2-CA829647C416}"/>
              </a:ext>
            </a:extLst>
          </p:cNvPr>
          <p:cNvSpPr>
            <a:spLocks noGrp="1"/>
          </p:cNvSpPr>
          <p:nvPr>
            <p:ph type="sldNum" sz="quarter" idx="4"/>
          </p:nvPr>
        </p:nvSpPr>
        <p:spPr/>
        <p:txBody>
          <a:bodyPr/>
          <a:lstStyle/>
          <a:p>
            <a:fld id="{4C6B7127-9F77-471E-BA61-1540CB2C57B2}" type="slidenum">
              <a:rPr lang="en-US" smtClean="0"/>
              <a:pPr/>
              <a:t>9</a:t>
            </a:fld>
            <a:endParaRPr lang="en-US" dirty="0"/>
          </a:p>
        </p:txBody>
      </p:sp>
      <p:sp>
        <p:nvSpPr>
          <p:cNvPr id="4" name="Content Placeholder 3">
            <a:extLst>
              <a:ext uri="{FF2B5EF4-FFF2-40B4-BE49-F238E27FC236}">
                <a16:creationId xmlns:a16="http://schemas.microsoft.com/office/drawing/2014/main" id="{542F3710-1202-4B96-B794-900A6D7F9725}"/>
              </a:ext>
            </a:extLst>
          </p:cNvPr>
          <p:cNvSpPr>
            <a:spLocks noGrp="1"/>
          </p:cNvSpPr>
          <p:nvPr>
            <p:ph sz="quarter" idx="10"/>
          </p:nvPr>
        </p:nvSpPr>
        <p:spPr/>
        <p:txBody>
          <a:bodyPr>
            <a:normAutofit/>
          </a:bodyPr>
          <a:lstStyle/>
          <a:p>
            <a:r>
              <a:rPr lang="en-US" dirty="0"/>
              <a:t>A </a:t>
            </a:r>
            <a:r>
              <a:rPr lang="en-US" b="1" dirty="0">
                <a:solidFill>
                  <a:schemeClr val="accent4">
                    <a:lumMod val="60000"/>
                    <a:lumOff val="40000"/>
                  </a:schemeClr>
                </a:solidFill>
              </a:rPr>
              <a:t>_CA </a:t>
            </a:r>
            <a:r>
              <a:rPr lang="en-US" dirty="0"/>
              <a:t>airfare should be used when available and only the </a:t>
            </a:r>
            <a:r>
              <a:rPr lang="en-US" b="1" dirty="0">
                <a:solidFill>
                  <a:schemeClr val="accent6">
                    <a:lumMod val="75000"/>
                  </a:schemeClr>
                </a:solidFill>
              </a:rPr>
              <a:t>YCA</a:t>
            </a:r>
            <a:r>
              <a:rPr lang="en-US" dirty="0"/>
              <a:t> should be used for cost comparison.</a:t>
            </a:r>
          </a:p>
          <a:p>
            <a:endParaRPr lang="en-US" dirty="0"/>
          </a:p>
          <a:p>
            <a:r>
              <a:rPr lang="en-US" dirty="0"/>
              <a:t>If there are seats available at the </a:t>
            </a:r>
            <a:r>
              <a:rPr lang="en-US" b="1" dirty="0">
                <a:solidFill>
                  <a:schemeClr val="accent4">
                    <a:lumMod val="60000"/>
                    <a:lumOff val="40000"/>
                  </a:schemeClr>
                </a:solidFill>
              </a:rPr>
              <a:t>_CA </a:t>
            </a:r>
            <a:r>
              <a:rPr lang="en-US" dirty="0"/>
              <a:t>rate, DTS will display only that rate for that flight.</a:t>
            </a:r>
          </a:p>
          <a:p>
            <a:pPr lvl="1"/>
            <a:r>
              <a:rPr lang="en-US" dirty="0"/>
              <a:t>Once the </a:t>
            </a:r>
            <a:r>
              <a:rPr lang="en-US" b="1" dirty="0">
                <a:solidFill>
                  <a:schemeClr val="accent4">
                    <a:lumMod val="60000"/>
                    <a:lumOff val="40000"/>
                  </a:schemeClr>
                </a:solidFill>
              </a:rPr>
              <a:t>_CA </a:t>
            </a:r>
            <a:r>
              <a:rPr lang="en-US" dirty="0"/>
              <a:t>seats are all taken, DTS will then display the </a:t>
            </a:r>
            <a:r>
              <a:rPr lang="en-US" b="1" dirty="0">
                <a:solidFill>
                  <a:schemeClr val="accent6">
                    <a:lumMod val="75000"/>
                  </a:schemeClr>
                </a:solidFill>
              </a:rPr>
              <a:t>YCA</a:t>
            </a:r>
            <a:r>
              <a:rPr lang="en-US" dirty="0"/>
              <a:t> rate until there are no more economy/coach class seats available.</a:t>
            </a:r>
          </a:p>
          <a:p>
            <a:endParaRPr lang="en-US" dirty="0"/>
          </a:p>
        </p:txBody>
      </p:sp>
    </p:spTree>
    <p:extLst>
      <p:ext uri="{BB962C8B-B14F-4D97-AF65-F5344CB8AC3E}">
        <p14:creationId xmlns:p14="http://schemas.microsoft.com/office/powerpoint/2010/main" val="29779686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PLAYLIST_ID" val="1dc7da5465892ff84ead1f5c8d18faf81e894be3"/>
</p:tagLst>
</file>

<file path=ppt/tags/tag10.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PLAYLIST_ID" val="1dc7da5465892ff84ead1f5c8d18faf81e894be3"/>
</p:tagLst>
</file>

<file path=ppt/tags/tag11.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PLAYLIST_ID" val="1dc7da5465892ff84ead1f5c8d18faf81e894be3"/>
</p:tagLst>
</file>

<file path=ppt/tags/tag12.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PLAYLIST_ID" val="1dc7da5465892ff84ead1f5c8d18faf81e894be3"/>
</p:tagLst>
</file>

<file path=ppt/tags/tag13.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PLAYLIST_ID" val="1dc7da5465892ff84ead1f5c8d18faf81e894be3"/>
</p:tagLst>
</file>

<file path=ppt/tags/tag14.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PLAYLIST_ID" val="1dc7da5465892ff84ead1f5c8d18faf81e894be3"/>
</p:tagLst>
</file>

<file path=ppt/tags/tag15.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PLAYLIST_ID" val="1dc7da5465892ff84ead1f5c8d18faf81e894be3"/>
</p:tagLst>
</file>

<file path=ppt/tags/tag16.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PLAYLIST_ID" val="1dc7da5465892ff84ead1f5c8d18faf81e894be3"/>
</p:tagLst>
</file>

<file path=ppt/tags/tag17.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PLAYLIST_ID" val="1dc7da5465892ff84ead1f5c8d18faf81e894be3"/>
</p:tagLst>
</file>

<file path=ppt/tags/tag18.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PLAYLIST_ID" val="1dc7da5465892ff84ead1f5c8d18faf81e894be3"/>
</p:tagLst>
</file>

<file path=ppt/tags/tag19.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PLAYLIST_ID" val="1dc7da5465892ff84ead1f5c8d18faf81e894be3"/>
</p:tagLst>
</file>

<file path=ppt/tags/tag2.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PLAYLIST_ID" val="1dc7da5465892ff84ead1f5c8d18faf81e894be3"/>
</p:tagLst>
</file>

<file path=ppt/tags/tag20.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PLAYLIST_ID" val="1dc7da5465892ff84ead1f5c8d18faf81e894be3"/>
</p:tagLst>
</file>

<file path=ppt/tags/tag21.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PLAYLIST_ID" val="1dc7da5465892ff84ead1f5c8d18faf81e894be3"/>
</p:tagLst>
</file>

<file path=ppt/tags/tag22.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PLAYLIST_ID" val="1dc7da5465892ff84ead1f5c8d18faf81e894be3"/>
</p:tagLst>
</file>

<file path=ppt/tags/tag23.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PLAYLIST_ID" val="1dc7da5465892ff84ead1f5c8d18faf81e894be3"/>
</p:tagLst>
</file>

<file path=ppt/tags/tag24.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PLAYLIST_ID" val="1dc7da5465892ff84ead1f5c8d18faf81e894be3"/>
</p:tagLst>
</file>

<file path=ppt/tags/tag25.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PLAYLIST_ID" val="1dc7da5465892ff84ead1f5c8d18faf81e894be3"/>
</p:tagLst>
</file>

<file path=ppt/tags/tag26.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PLAYLIST_ID" val="1dc7da5465892ff84ead1f5c8d18faf81e894be3"/>
</p:tagLst>
</file>

<file path=ppt/tags/tag27.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PLAYLIST_ID" val="1dc7da5465892ff84ead1f5c8d18faf81e894be3"/>
</p:tagLst>
</file>

<file path=ppt/tags/tag28.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PLAYLIST_ID" val="1dc7da5465892ff84ead1f5c8d18faf81e894be3"/>
</p:tagLst>
</file>

<file path=ppt/tags/tag29.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PLAYLIST_ID" val="1dc7da5465892ff84ead1f5c8d18faf81e894be3"/>
</p:tagLst>
</file>

<file path=ppt/tags/tag3.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PLAYLIST_ID" val="1dc7da5465892ff84ead1f5c8d18faf81e894be3"/>
</p:tagLst>
</file>

<file path=ppt/tags/tag30.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PLAYLIST_ID" val="1dc7da5465892ff84ead1f5c8d18faf81e894be3"/>
</p:tagLst>
</file>

<file path=ppt/tags/tag31.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PLAYLIST_ID" val="1dc7da5465892ff84ead1f5c8d18faf81e894be3"/>
</p:tagLst>
</file>

<file path=ppt/tags/tag32.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PLAYLIST_ID" val="1dc7da5465892ff84ead1f5c8d18faf81e894be3"/>
</p:tagLst>
</file>

<file path=ppt/tags/tag33.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PLAYLIST_ID" val="1dc7da5465892ff84ead1f5c8d18faf81e894be3"/>
</p:tagLst>
</file>

<file path=ppt/tags/tag34.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PLAYLIST_ID" val="1dc7da5465892ff84ead1f5c8d18faf81e894be3"/>
</p:tagLst>
</file>

<file path=ppt/tags/tag35.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PLAYLIST_ID" val="1dc7da5465892ff84ead1f5c8d18faf81e894be3"/>
</p:tagLst>
</file>

<file path=ppt/tags/tag36.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PLAYLIST_ID" val="1dc7da5465892ff84ead1f5c8d18faf81e894be3"/>
</p:tagLst>
</file>

<file path=ppt/tags/tag37.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PLAYLIST_ID" val="1dc7da5465892ff84ead1f5c8d18faf81e894be3"/>
</p:tagLst>
</file>

<file path=ppt/tags/tag38.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PLAYLIST_ID" val="1dc7da5465892ff84ead1f5c8d18faf81e894be3"/>
</p:tagLst>
</file>

<file path=ppt/tags/tag39.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PLAYLIST_ID" val="1dc7da5465892ff84ead1f5c8d18faf81e894be3"/>
</p:tagLst>
</file>

<file path=ppt/tags/tag4.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PLAYLIST_ID" val="1dc7da5465892ff84ead1f5c8d18faf81e894be3"/>
</p:tagLst>
</file>

<file path=ppt/tags/tag40.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PLAYLIST_ID" val="1dc7da5465892ff84ead1f5c8d18faf81e894be3"/>
</p:tagLst>
</file>

<file path=ppt/tags/tag41.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PLAYLIST_ID" val="1dc7da5465892ff84ead1f5c8d18faf81e894be3"/>
</p:tagLst>
</file>

<file path=ppt/tags/tag42.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PLAYLIST_ID" val="1dc7da5465892ff84ead1f5c8d18faf81e894be3"/>
</p:tagLst>
</file>

<file path=ppt/tags/tag5.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PLAYLIST_ID" val="1dc7da5465892ff84ead1f5c8d18faf81e894be3"/>
</p:tagLst>
</file>

<file path=ppt/tags/tag6.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PLAYLIST_ID" val="1dc7da5465892ff84ead1f5c8d18faf81e894be3"/>
</p:tagLst>
</file>

<file path=ppt/tags/tag7.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PLAYLIST_ID" val="1dc7da5465892ff84ead1f5c8d18faf81e894be3"/>
</p:tagLst>
</file>

<file path=ppt/tags/tag8.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PLAYLIST_ID" val="1dc7da5465892ff84ead1f5c8d18faf81e894be3"/>
</p:tagLst>
</file>

<file path=ppt/tags/tag9.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ISPRING_PLAYER_PLAYLIST_ID" val="1dc7da5465892ff84ead1f5c8d18faf81e894be3"/>
</p:tagLst>
</file>

<file path=ppt/theme/theme1.xml><?xml version="1.0" encoding="utf-8"?>
<a:theme xmlns:a="http://schemas.openxmlformats.org/drawingml/2006/main" name="DTMO Template">
  <a:themeElements>
    <a:clrScheme name="DTMO">
      <a:dk1>
        <a:srgbClr val="00467F"/>
      </a:dk1>
      <a:lt1>
        <a:srgbClr val="FFFFFF"/>
      </a:lt1>
      <a:dk2>
        <a:srgbClr val="000000"/>
      </a:dk2>
      <a:lt2>
        <a:srgbClr val="FFFFFF"/>
      </a:lt2>
      <a:accent1>
        <a:srgbClr val="65778F"/>
      </a:accent1>
      <a:accent2>
        <a:srgbClr val="AED182"/>
      </a:accent2>
      <a:accent3>
        <a:srgbClr val="8AD3ED"/>
      </a:accent3>
      <a:accent4>
        <a:srgbClr val="00467F"/>
      </a:accent4>
      <a:accent5>
        <a:srgbClr val="8DAECA"/>
      </a:accent5>
      <a:accent6>
        <a:srgbClr val="FACC80"/>
      </a:accent6>
      <a:hlink>
        <a:srgbClr val="44546A"/>
      </a:hlink>
      <a:folHlink>
        <a:srgbClr val="44546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40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4000" dirty="0" err="1" smtClean="0"/>
        </a:defPPr>
      </a:lstStyle>
    </a:txDef>
  </a:objectDefaults>
  <a:extraClrSchemeLst/>
  <a:extLst>
    <a:ext uri="{05A4C25C-085E-4340-85A3-A5531E510DB2}">
      <thm15:themeFamily xmlns:thm15="http://schemas.microsoft.com/office/thememl/2012/main" name="TAC Outreach Call - 2023-03-28" id="{72FA9DB8-DA73-4ECC-8C97-0545768B4D33}" vid="{9A27A022-470C-4838-87D2-0FC03EAE30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ection xmlns="185e81ee-7a1d-4424-ae79-16695fd8812b">03 DTMO Templates</Sect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B5AFF425D2F54AA39D3F6F4F784807" ma:contentTypeVersion="3" ma:contentTypeDescription="Create a new document." ma:contentTypeScope="" ma:versionID="f30cfa756f63b57c9ea85c9cdc7a09b2">
  <xsd:schema xmlns:xsd="http://www.w3.org/2001/XMLSchema" xmlns:xs="http://www.w3.org/2001/XMLSchema" xmlns:p="http://schemas.microsoft.com/office/2006/metadata/properties" xmlns:ns2="185e81ee-7a1d-4424-ae79-16695fd8812b" xmlns:ns3="d6d06f8d-51f2-44b3-85ae-db56093fca59" targetNamespace="http://schemas.microsoft.com/office/2006/metadata/properties" ma:root="true" ma:fieldsID="3bb7fd71e7c1db90c6df5348674406e3" ns2:_="" ns3:_="">
    <xsd:import namespace="185e81ee-7a1d-4424-ae79-16695fd8812b"/>
    <xsd:import namespace="d6d06f8d-51f2-44b3-85ae-db56093fca59"/>
    <xsd:element name="properties">
      <xsd:complexType>
        <xsd:sequence>
          <xsd:element name="documentManagement">
            <xsd:complexType>
              <xsd:all>
                <xsd:element ref="ns2:Sec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5e81ee-7a1d-4424-ae79-16695fd8812b" elementFormDefault="qualified">
    <xsd:import namespace="http://schemas.microsoft.com/office/2006/documentManagement/types"/>
    <xsd:import namespace="http://schemas.microsoft.com/office/infopath/2007/PartnerControls"/>
    <xsd:element name="Section" ma:index="8" nillable="true" ma:displayName="Section" ma:default="03 DTMO Templates" ma:format="Dropdown" ma:internalName="Section">
      <xsd:simpleType>
        <xsd:restriction base="dms:Choice">
          <xsd:enumeration value="03 DTMO Templates"/>
          <xsd:enumeration value="02 Graphics"/>
          <xsd:enumeration value="04 DHRA/P&amp;R/Other DoD Templates"/>
          <xsd:enumeration value="01 Guides"/>
          <xsd:enumeration value="05 Specialty Templates"/>
          <xsd:enumeration value="06 DTMO Master Style Sheets"/>
        </xsd:restriction>
      </xsd:simpleType>
    </xsd:element>
  </xsd:schema>
  <xsd:schema xmlns:xsd="http://www.w3.org/2001/XMLSchema" xmlns:xs="http://www.w3.org/2001/XMLSchema" xmlns:dms="http://schemas.microsoft.com/office/2006/documentManagement/types" xmlns:pc="http://schemas.microsoft.com/office/infopath/2007/PartnerControls" targetNamespace="d6d06f8d-51f2-44b3-85ae-db56093fca59"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F7C0F1-EF5D-4BA6-9E13-150EE21BE035}">
  <ds:schemaRefs>
    <ds:schemaRef ds:uri="http://schemas.microsoft.com/office/2006/metadata/properties"/>
    <ds:schemaRef ds:uri="http://schemas.microsoft.com/office/infopath/2007/PartnerControls"/>
    <ds:schemaRef ds:uri="185e81ee-7a1d-4424-ae79-16695fd8812b"/>
  </ds:schemaRefs>
</ds:datastoreItem>
</file>

<file path=customXml/itemProps2.xml><?xml version="1.0" encoding="utf-8"?>
<ds:datastoreItem xmlns:ds="http://schemas.openxmlformats.org/officeDocument/2006/customXml" ds:itemID="{704FC648-6905-447E-8578-BAF7EDA6EFB6}">
  <ds:schemaRefs>
    <ds:schemaRef ds:uri="http://schemas.microsoft.com/sharepoint/v3/contenttype/forms"/>
  </ds:schemaRefs>
</ds:datastoreItem>
</file>

<file path=customXml/itemProps3.xml><?xml version="1.0" encoding="utf-8"?>
<ds:datastoreItem xmlns:ds="http://schemas.openxmlformats.org/officeDocument/2006/customXml" ds:itemID="{702A6226-9F75-47B3-9BCF-69BA1208E2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5e81ee-7a1d-4424-ae79-16695fd8812b"/>
    <ds:schemaRef ds:uri="d6d06f8d-51f2-44b3-85ae-db56093fca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TAC Outreach Call</Template>
  <TotalTime>5800</TotalTime>
  <Words>5036</Words>
  <Application>Microsoft Office PowerPoint</Application>
  <PresentationFormat>On-screen Show (16:9)</PresentationFormat>
  <Paragraphs>519</Paragraphs>
  <Slides>65</Slides>
  <Notes>45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65</vt:i4>
      </vt:variant>
    </vt:vector>
  </HeadingPairs>
  <TitlesOfParts>
    <vt:vector size="69" baseType="lpstr">
      <vt:lpstr>Arial</vt:lpstr>
      <vt:lpstr>Calibri</vt:lpstr>
      <vt:lpstr>Wingdings</vt:lpstr>
      <vt:lpstr>DTMO Template</vt:lpstr>
      <vt:lpstr>Welcome to the TAC Outreach Call</vt:lpstr>
      <vt:lpstr>TAC Outreach Call Types of Fares in DTS </vt:lpstr>
      <vt:lpstr>PowerPoint Presentation</vt:lpstr>
      <vt:lpstr>Top Issues for March/April</vt:lpstr>
      <vt:lpstr>CCV Timeframe and Delays</vt:lpstr>
      <vt:lpstr>GSA City Pair Program</vt:lpstr>
      <vt:lpstr>GSA City Pair Program</vt:lpstr>
      <vt:lpstr>GSA City Pair Program Fare Types</vt:lpstr>
      <vt:lpstr>GSA City Pair Program Fare Types (cont.)</vt:lpstr>
      <vt:lpstr>GSA City Pair Program Fare Types (cont.)</vt:lpstr>
      <vt:lpstr>City Pair Search Tool</vt:lpstr>
      <vt:lpstr>City Pair Search Tool (cont.)</vt:lpstr>
      <vt:lpstr>City Pair Search Tool (cont.)</vt:lpstr>
      <vt:lpstr>GSA City Pair Fares in DTS</vt:lpstr>
      <vt:lpstr>GSA City Pair Fares in DTS</vt:lpstr>
      <vt:lpstr>GSA City Pair Fares in DTS</vt:lpstr>
      <vt:lpstr>Other Government Rate Fares</vt:lpstr>
      <vt:lpstr>Other Government Rate Fares (cont.)</vt:lpstr>
      <vt:lpstr>Other Government Rate Fares in DTS</vt:lpstr>
      <vt:lpstr>Other Airfare</vt:lpstr>
      <vt:lpstr>Restricted Airfare</vt:lpstr>
      <vt:lpstr>Restricted Airfare (cont.)</vt:lpstr>
      <vt:lpstr>Restricted Airfare Requirements with GSA City Pair</vt:lpstr>
      <vt:lpstr>Restricted Airfare Checklist</vt:lpstr>
      <vt:lpstr>Restricted Airfare Checklist</vt:lpstr>
      <vt:lpstr>Restricted Airfare Requirements with GSA City Pair</vt:lpstr>
      <vt:lpstr>Lowest Logical Airfare – Restricted Airfare in DTS</vt:lpstr>
      <vt:lpstr>Lowest Logical Airfare</vt:lpstr>
      <vt:lpstr>Lowest Logical Airfare</vt:lpstr>
      <vt:lpstr>Lowest Logical Airfare</vt:lpstr>
      <vt:lpstr>Lowest Logical Airfare</vt:lpstr>
      <vt:lpstr>Lowest Logical Airfare</vt:lpstr>
      <vt:lpstr>Lowest Logical Airfare</vt:lpstr>
      <vt:lpstr>Lowest Logical Airfare</vt:lpstr>
      <vt:lpstr>Lowest Logical Airfare</vt:lpstr>
      <vt:lpstr>Lowest Logical Airfare</vt:lpstr>
      <vt:lpstr>Lowest Logical Airfare</vt:lpstr>
      <vt:lpstr>Issues with Restricted Airfare</vt:lpstr>
      <vt:lpstr>Ticketing Time Limit Expires Prior to Approval</vt:lpstr>
      <vt:lpstr>Ticketing Time Limit Expires Prior to Approval</vt:lpstr>
      <vt:lpstr>Ticketing Time Limit Expires Prior to Approval (cont.)</vt:lpstr>
      <vt:lpstr>Request TMC Assistance</vt:lpstr>
      <vt:lpstr>Request TMC Assistance</vt:lpstr>
      <vt:lpstr>Requesting a Travel Advance for Restricted Fares</vt:lpstr>
      <vt:lpstr>Requesting a Travel Advance for Restricted Fares</vt:lpstr>
      <vt:lpstr>Requesting a Travel Advance for Restricted Fares</vt:lpstr>
      <vt:lpstr>Requesting a Travel Advance for Restricted Fares</vt:lpstr>
      <vt:lpstr>Requesting a Travel Advance for Restricted Fares</vt:lpstr>
      <vt:lpstr>Requesting a Travel Advance for Restricted Fares</vt:lpstr>
      <vt:lpstr>Requesting a Travel Advance for Restricted Fares</vt:lpstr>
      <vt:lpstr>Requesting a Travel Advance for Restricted Fares</vt:lpstr>
      <vt:lpstr>Changing/Cancelling Restricted Fares</vt:lpstr>
      <vt:lpstr>Changing/Cancelling Restricted Fares Example</vt:lpstr>
      <vt:lpstr>Changing/Cancelling Restricted Fares Example</vt:lpstr>
      <vt:lpstr>Tips for Travelers when booking Restricted Fares</vt:lpstr>
      <vt:lpstr>Tips for Travelers when booking Restricted Fares</vt:lpstr>
      <vt:lpstr>Tips for Travelers when booking Restricted Fares</vt:lpstr>
      <vt:lpstr>Tips for AOs when approving Restricted Fares</vt:lpstr>
      <vt:lpstr>Restricted Airfare Reports for DTAs</vt:lpstr>
      <vt:lpstr>Restricted Airfare Reminder…</vt:lpstr>
      <vt:lpstr>Restricted Airfare Reminder…</vt:lpstr>
      <vt:lpstr>Restricted Airfare Reminder…</vt:lpstr>
      <vt:lpstr>Resources</vt:lpstr>
      <vt:lpstr>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TAC Outreach Call</dc:title>
  <dc:creator>Greene, Dan - US</dc:creator>
  <dc:description>The service member photo has been cropped to emphasize the subject</dc:description>
  <cp:lastModifiedBy>Greene, Dan - US</cp:lastModifiedBy>
  <cp:revision>4</cp:revision>
  <dcterms:created xsi:type="dcterms:W3CDTF">2023-04-06T13:34:08Z</dcterms:created>
  <dcterms:modified xsi:type="dcterms:W3CDTF">2023-04-10T16:00:25Z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0x01010035B5AFF425D2F54AA39D3F6F4F784807</vt:lpwstr>
  </property>
</Properties>
</file>