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8" r:id="rId6"/>
    <p:sldId id="259" r:id="rId7"/>
    <p:sldId id="260" r:id="rId8"/>
    <p:sldId id="261" r:id="rId9"/>
    <p:sldId id="25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EC3F6-09A1-F14E-AF19-8A75A50AB3E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BCCDC-CEE8-C24B-B72F-ACD29F50A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2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8FBB6A-4116-944D-810A-F9F165E124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D18CE-DC4F-FA40-8BC0-F563021CB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856945-DB05-C34C-8732-4680280D6D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3320" y="2428240"/>
            <a:ext cx="7218680" cy="1081722"/>
          </a:xfrm>
        </p:spPr>
        <p:txBody>
          <a:bodyPr anchor="t">
            <a:normAutofit/>
          </a:bodyPr>
          <a:lstStyle>
            <a:lvl1pPr algn="r">
              <a:defRPr sz="2400" b="0" i="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4EB4A-8394-4943-B5C6-1966EF274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320" y="3602038"/>
            <a:ext cx="7218680" cy="1655762"/>
          </a:xfrm>
        </p:spPr>
        <p:txBody>
          <a:bodyPr>
            <a:normAutofit/>
          </a:bodyPr>
          <a:lstStyle>
            <a:lvl1pPr marL="0" indent="0" algn="r">
              <a:buNone/>
              <a:defRPr sz="1600" b="0" i="1"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24656-F7E9-FA4E-B217-45BDA2C0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2296-91C8-D640-A115-8C7570B36C91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952A8-635C-274A-8292-A92DC99C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1C70D-53A6-B84B-B7F4-F7F9ABF6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C4FDAB-C269-9A40-8A46-B8E7A2C9BA28}"/>
              </a:ext>
            </a:extLst>
          </p:cNvPr>
          <p:cNvGrpSpPr/>
          <p:nvPr userDrawn="1"/>
        </p:nvGrpSpPr>
        <p:grpSpPr>
          <a:xfrm>
            <a:off x="9025216" y="4724855"/>
            <a:ext cx="1896784" cy="1065889"/>
            <a:chOff x="702482" y="2221254"/>
            <a:chExt cx="1896784" cy="10658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89FC88-4124-514B-B61C-28F2792A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482" y="2221254"/>
              <a:ext cx="779037" cy="1005840"/>
            </a:xfrm>
            <a:prstGeom prst="rect">
              <a:avLst/>
            </a:prstGeom>
          </p:spPr>
        </p:pic>
        <p:pic>
          <p:nvPicPr>
            <p:cNvPr id="12" name="Content Placeholder 15">
              <a:extLst>
                <a:ext uri="{FF2B5EF4-FFF2-40B4-BE49-F238E27FC236}">
                  <a16:creationId xmlns:a16="http://schemas.microsoft.com/office/drawing/2014/main" id="{EF8463EC-018E-2C4A-BB28-ABF4DE05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627" y="2282473"/>
              <a:ext cx="1035639" cy="10046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442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6A40-4DC7-F149-AFB8-9184701E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BA498-DC09-534D-8116-FCE4E0A23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1AA9F-785B-BB48-83A8-BAD682A7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00CE-D649-F945-8864-EFE292D59D87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19F14-F87A-7941-A9DA-599D38682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B9BE6-C31E-084D-8750-5FF5D9F4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38DEC-C63B-934B-8E65-C562E8D35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97C18-227A-9E49-84DB-B86799734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31CD1-F51E-2345-A067-BAD542FC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4DFB-66E1-EB45-BD80-16260783103B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BEA66-6734-BB4B-89CA-0D06C8CA6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490B8-2974-6D4C-833D-693D3F43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62C0-8C55-9344-82A7-1D7C1930E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6E18C-0BD1-6640-BF54-3718EA3ED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ACE02-56F1-8D49-81BF-34388D35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0137C-C684-024E-9F7D-B29937514894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A1809-F898-9243-B51A-F3572948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7274A-B2BF-4146-BB69-195C42A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6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18AB6-3514-9545-9AAE-E3E666E5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AF644-2497-A441-BB40-AD1D61CEE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B301-AD09-7441-B42F-4A1ED9F9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4A41-9130-DC48-8D74-74CAA28F2160}" type="datetime1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E5A56-CC4E-3C4E-B0D9-5B92AE60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ADAAF-1AC7-3F40-875A-93218F79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0C12-C5DE-1549-8566-07BDFDF35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AC5B-3965-7445-80B3-D16DC3B4C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FE577-7EFF-8E48-AFAA-F16CCAC67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E89E4-354D-3D46-B04D-E9F9B919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56EE-E1C0-8942-A06D-CA36E1C2BB58}" type="datetime1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8C95A-3E22-EC4E-A986-4987BD71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81C42-F821-C34E-9814-AEE6DA5D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917C1-0D83-CC48-BA63-25EBB4130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D163B-1EB9-684F-91EA-C5DF0EEDD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03D5A-9CCA-1949-A733-9043ABCDF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22297-860A-9046-9D49-E20037AF0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872E9-9DD0-2C46-9F8B-C5107FCB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F7C25-DFDD-8343-A182-CDDFE3A18838}" type="datetime1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5D626-DD58-3C4F-B9D2-A23F64FF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39EF9-0E9E-454F-B5CF-905AC097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8E6243-A5DE-3E4B-A50A-AA4E1FC73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9120"/>
            <a:ext cx="10515600" cy="111156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63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B945-E27A-1E48-A721-3116732F7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0F4D5-985C-E147-B1B0-5F4237B5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1549A-A3FF-7541-9E33-3DF39F71C78F}" type="datetime1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F5AE2-0A8F-CE43-98CF-D32CF98F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F46D4-72D6-1D4C-A625-792313EA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3063E-8343-3F4C-B12A-86198A7E8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4BD-45AA-CC4B-AA9C-DF31A6006F1F}" type="datetime1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CD177-1A57-2C4D-AAE6-2611A8344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973D0-3B60-7541-A16E-2158C0EA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6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065A-9368-9842-A29B-4CBD2878D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7E92A-ACD4-254B-9E5E-5C8D14DD6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7FA7F-8D1F-A645-9BE9-B51190CD6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D234C-1D85-4946-B2E9-ED3CCC29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4BA4-F4F7-4046-9D2C-DCAE3494F59E}" type="datetime1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F9235-F024-7843-8F7A-13513E86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FA443-0C69-D046-8F98-9FF73D91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6F2B-EC03-584B-A135-D8226AB7E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4215E-1324-8646-BC60-FD189B055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A176-44E2-5C49-960C-52D4C7BEC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AC457-49E7-9D47-8DBF-0BE1BB65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704A-AF99-A748-8A74-B0B8F5237A40}" type="datetime1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0ABB9-A5F7-1449-8D4B-27021DFB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44F51-4CC7-8543-B40D-7FC1E6CF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ACF508-4A95-2941-A1EF-6CE99EC2599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05538D-88A5-FF43-9623-E1976D74811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54800" y="342489"/>
            <a:ext cx="11277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3B4721-3F00-E449-8FB7-EC018D37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120"/>
            <a:ext cx="10515600" cy="1111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6D610-FF5B-044C-A7DC-E088E4F9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F0312-13C2-D846-BAA2-7A1D7407F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7A1B076C-335C-4C48-AC42-8F4DE596019D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7A19C-AA46-6148-8C93-6A34D2473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AA505-B5A9-114B-BD6B-CD0640E7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B1130B0B-E924-A042-8591-4989326795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3C7C2A-906B-894A-ADEC-AAD21F992D2F}"/>
              </a:ext>
            </a:extLst>
          </p:cNvPr>
          <p:cNvGrpSpPr/>
          <p:nvPr userDrawn="1"/>
        </p:nvGrpSpPr>
        <p:grpSpPr>
          <a:xfrm>
            <a:off x="454800" y="5859721"/>
            <a:ext cx="1166999" cy="655790"/>
            <a:chOff x="702482" y="2221254"/>
            <a:chExt cx="1896784" cy="10658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E4C1A3-CFE0-314D-A0AA-FF9F60B0D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482" y="2221254"/>
              <a:ext cx="779037" cy="1005840"/>
            </a:xfrm>
            <a:prstGeom prst="rect">
              <a:avLst/>
            </a:prstGeom>
          </p:spPr>
        </p:pic>
        <p:pic>
          <p:nvPicPr>
            <p:cNvPr id="13" name="Content Placeholder 15">
              <a:extLst>
                <a:ext uri="{FF2B5EF4-FFF2-40B4-BE49-F238E27FC236}">
                  <a16:creationId xmlns:a16="http://schemas.microsoft.com/office/drawing/2014/main" id="{AD01D19E-DB22-204F-88C7-8A8E54053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627" y="2282473"/>
              <a:ext cx="1035639" cy="10046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6230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7B54-8C91-3745-90FE-5DBD3A061E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rbel"/>
              </a:rPr>
              <a:t>Commercialization Plan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76FFE5-AA2D-5444-B388-F518BF9D6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Insert Company Name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35820-85B5-C140-AA72-E0F3EA187A92}"/>
              </a:ext>
            </a:extLst>
          </p:cNvPr>
          <p:cNvGrpSpPr/>
          <p:nvPr/>
        </p:nvGrpSpPr>
        <p:grpSpPr>
          <a:xfrm>
            <a:off x="9025216" y="4724855"/>
            <a:ext cx="1896784" cy="1065889"/>
            <a:chOff x="702482" y="2221254"/>
            <a:chExt cx="1896784" cy="10658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701055-F06D-D442-9F04-69A92F02D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482" y="2221254"/>
              <a:ext cx="779037" cy="1005840"/>
            </a:xfrm>
            <a:prstGeom prst="rect">
              <a:avLst/>
            </a:prstGeom>
          </p:spPr>
        </p:pic>
        <p:pic>
          <p:nvPicPr>
            <p:cNvPr id="6" name="Content Placeholder 15">
              <a:extLst>
                <a:ext uri="{FF2B5EF4-FFF2-40B4-BE49-F238E27FC236}">
                  <a16:creationId xmlns:a16="http://schemas.microsoft.com/office/drawing/2014/main" id="{970EDFDC-34C3-574D-A4AB-2662D6059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3627" y="2282473"/>
              <a:ext cx="1035639" cy="10046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5520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6DAD-C0D1-4993-ACA8-8915FFA0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Commercialization Plan Template</a:t>
            </a:r>
            <a:br>
              <a:rPr lang="en-US" sz="2800" b="1" dirty="0"/>
            </a:br>
            <a:r>
              <a:rPr lang="en-US" sz="2800" b="1" dirty="0"/>
              <a:t>Not to exceed 10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A65ED-CA5D-42AC-938F-CD5A5341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spc="-100" dirty="0">
                <a:latin typeface="+mn-lt"/>
              </a:rPr>
              <a:t>The commercialization plan should include: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latin typeface="+mn-lt"/>
              </a:rPr>
              <a:t>Company information:  </a:t>
            </a:r>
            <a:r>
              <a:rPr lang="en-US" sz="2400" spc="-100" dirty="0">
                <a:latin typeface="+mn-lt"/>
              </a:rPr>
              <a:t>Focused objectives/core competencies; specialization area(s); products with significant sales; and history of previous Federal and non-Federal funding, regulatory experience, and subsequent commercialization successes.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latin typeface="+mn-lt"/>
              </a:rPr>
              <a:t>Customer and Competition:  </a:t>
            </a:r>
            <a:r>
              <a:rPr lang="en-US" sz="2400" spc="-100" dirty="0">
                <a:latin typeface="+mn-lt"/>
              </a:rPr>
              <a:t>Clear description of key technology objectives, current competition, and advantages compared to competing products or services; description of hurdles to acceptance of the innovation.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latin typeface="+mn-lt"/>
              </a:rPr>
              <a:t>Market:</a:t>
            </a:r>
            <a:r>
              <a:rPr lang="en-US" sz="2400" spc="-100" dirty="0">
                <a:latin typeface="+mn-lt"/>
              </a:rPr>
              <a:t>  Milestones, target dates, analyses of market size, and estimated market share after first year sales and after 5 years; explanation of plan to obtain market share.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latin typeface="+mn-lt"/>
              </a:rPr>
              <a:t>Intellectual Property:</a:t>
            </a:r>
            <a:r>
              <a:rPr lang="en-US" sz="2400" spc="-100" dirty="0">
                <a:latin typeface="+mn-lt"/>
              </a:rPr>
              <a:t>  Patent status, technology lead, trade secrets or other demonstration of a plan to achieve sufficient protection to realize the commercialization stage and attain at least a temporal competitive advantage.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latin typeface="+mn-lt"/>
              </a:rPr>
              <a:t>Financing:</a:t>
            </a:r>
            <a:r>
              <a:rPr lang="en-US" sz="2400" spc="-100" dirty="0">
                <a:latin typeface="+mn-lt"/>
              </a:rPr>
              <a:t>  Plans for securing necessary non-SBIR funding.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latin typeface="+mn-lt"/>
              </a:rPr>
              <a:t>Assistance and mentoring:  </a:t>
            </a:r>
            <a:r>
              <a:rPr lang="en-US" sz="2400" spc="-100" dirty="0">
                <a:latin typeface="+mn-lt"/>
              </a:rPr>
              <a:t>Plans for securing needed technical or business assistance through mentoring, partnering, or through arrangements with government sponsored (e.g., State assistance programs, Federally-funded research laboratories, Manufacturing Extension Partnership centers), not-for-profits (e.g., SBDC), commercial accelerators, DOD Prime Contractors, or other assistance provider.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08BBD-F4F3-4C86-A512-91A97AA9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970F-9B8C-451D-9BFA-86ABE694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F35A-FAEC-48A7-9E7F-193ABCF0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Focused objectives/core competencies; specialization area(s); products with significant sales; and history of previous Federal and non-Federal funding, regulatory experience, and subsequent commercialization successes.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0569-DD7A-4565-974C-F7D67C69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3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2859-8D9F-4844-A6F0-0BC9987F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and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D694-64D9-4E56-8381-FF3E69A0D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Clear description of key technology objectives, current competition, and advantages compared to competing products or services; description of hurdles to acceptance of the innovation.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90C7F-656A-4C6D-9A8F-F8C3A45A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20A2B-0511-4994-B500-FCCB7BE0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CD8B-A78E-482B-84AB-495CB0B6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Milestones, target dates, analyses of market size, and estimated market share after first year sales and after 5 years; explanation of plan to obtain market share.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0B9AE-DD4D-4DC8-B967-79BEFABB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AC5C1-4728-5042-B8E3-78CAFE73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3325-0312-E044-8BDC-2221783DA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Patent status, technology lead, trade secrets or other demonstration of a plan to achieve sufficient protection to realize the commercialization stage and attain at least a temporal competitive advantage.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936871-BDD0-1247-88F9-B37AEB3C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Intellectual Property</a:t>
            </a:r>
          </a:p>
        </p:txBody>
      </p:sp>
    </p:spTree>
    <p:extLst>
      <p:ext uri="{BB962C8B-B14F-4D97-AF65-F5344CB8AC3E}">
        <p14:creationId xmlns:p14="http://schemas.microsoft.com/office/powerpoint/2010/main" val="144065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6030-0998-49E1-9D1B-2E8CBEE8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9EA8-1171-4311-844F-32CD05DF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for securing necessary non-SBIR funding.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6145-91BE-4694-803E-EEBC4EF2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2349-876D-43AE-82D5-2D25D608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 and 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74E3-4FDF-4A21-9971-3E63BDF8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Plans for securing needed technical or business assistance through mentoring, partnering, or through arrangements with government sponsored (e.g., State assistance programs, Federally-funded research laboratories, Manufacturing Extension Partnership centers), not-for-profits (e.g., SBDC), commercial accelerators, DOD Prime Contractors, or other assistance provider.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CAA33-7E90-47D2-BE19-C3E20C48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30B0B-E924-A042-8591-4989326795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I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9A41"/>
      </a:accent1>
      <a:accent2>
        <a:srgbClr val="00839B"/>
      </a:accent2>
      <a:accent3>
        <a:srgbClr val="545659"/>
      </a:accent3>
      <a:accent4>
        <a:srgbClr val="FFC000"/>
      </a:accent4>
      <a:accent5>
        <a:srgbClr val="DE6F00"/>
      </a:accent5>
      <a:accent6>
        <a:srgbClr val="00AEA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8D7A72FA81742AB5963939FD52B1C" ma:contentTypeVersion="15" ma:contentTypeDescription="Create a new document." ma:contentTypeScope="" ma:versionID="e74c9ac7a318b9560b3e75cde4593954">
  <xsd:schema xmlns:xsd="http://www.w3.org/2001/XMLSchema" xmlns:xs="http://www.w3.org/2001/XMLSchema" xmlns:p="http://schemas.microsoft.com/office/2006/metadata/properties" xmlns:ns2="bbcf5021-8403-4a1a-82b0-4f94e48c3ee1" xmlns:ns3="6e73bbb5-6a3b-4d12-8c01-aeb0e153a2de" xmlns:ns4="74ea459b-7bbf-43af-834e-d16fbea12f70" targetNamespace="http://schemas.microsoft.com/office/2006/metadata/properties" ma:root="true" ma:fieldsID="57846e52330e1fe9a58a85a5ca422afa" ns2:_="" ns3:_="" ns4:_="">
    <xsd:import namespace="bbcf5021-8403-4a1a-82b0-4f94e48c3ee1"/>
    <xsd:import namespace="6e73bbb5-6a3b-4d12-8c01-aeb0e153a2de"/>
    <xsd:import namespace="74ea459b-7bbf-43af-834e-d16fbea12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f5021-8403-4a1a-82b0-4f94e48c3e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29a467-ccb3-40ae-b171-e388b769af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3bbb5-6a3b-4d12-8c01-aeb0e153a2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459b-7bbf-43af-834e-d16fbea12f7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62e1016-4226-4b64-af1d-14839ca8286c}" ma:internalName="TaxCatchAll" ma:showField="CatchAllData" ma:web="6e73bbb5-6a3b-4d12-8c01-aeb0e153a2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cf5021-8403-4a1a-82b0-4f94e48c3ee1">
      <Terms xmlns="http://schemas.microsoft.com/office/infopath/2007/PartnerControls"/>
    </lcf76f155ced4ddcb4097134ff3c332f>
    <TaxCatchAll xmlns="74ea459b-7bbf-43af-834e-d16fbea12f70" xsi:nil="true"/>
  </documentManagement>
</p:properties>
</file>

<file path=customXml/itemProps1.xml><?xml version="1.0" encoding="utf-8"?>
<ds:datastoreItem xmlns:ds="http://schemas.openxmlformats.org/officeDocument/2006/customXml" ds:itemID="{FEFDB005-3F53-4CE1-971B-0C7865436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129C1-5368-45C8-839B-1C624B4482F1}">
  <ds:schemaRefs>
    <ds:schemaRef ds:uri="6e73bbb5-6a3b-4d12-8c01-aeb0e153a2de"/>
    <ds:schemaRef ds:uri="74ea459b-7bbf-43af-834e-d16fbea12f70"/>
    <ds:schemaRef ds:uri="bbcf5021-8403-4a1a-82b0-4f94e48c3e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6C7FF3-D265-4DCF-BB03-10D17DF3F74A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4ea459b-7bbf-43af-834e-d16fbea12f70"/>
    <ds:schemaRef ds:uri="http://purl.org/dc/elements/1.1/"/>
    <ds:schemaRef ds:uri="http://schemas.microsoft.com/office/2006/metadata/properties"/>
    <ds:schemaRef ds:uri="6e73bbb5-6a3b-4d12-8c01-aeb0e153a2de"/>
    <ds:schemaRef ds:uri="bbcf5021-8403-4a1a-82b0-4f94e48c3e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433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Office Theme</vt:lpstr>
      <vt:lpstr>Commercialization Plan</vt:lpstr>
      <vt:lpstr>Commercialization Plan Template Not to exceed 10 slides</vt:lpstr>
      <vt:lpstr>Company information</vt:lpstr>
      <vt:lpstr>Customer and Competition</vt:lpstr>
      <vt:lpstr>Market</vt:lpstr>
      <vt:lpstr>Intellectual Property</vt:lpstr>
      <vt:lpstr>Financing</vt:lpstr>
      <vt:lpstr>Assistance and Mentoring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Phillips, Michael [USA]</dc:creator>
  <cp:lastModifiedBy>McNelis, Kristin [USA]</cp:lastModifiedBy>
  <cp:revision>10</cp:revision>
  <dcterms:created xsi:type="dcterms:W3CDTF">2021-04-20T22:44:54Z</dcterms:created>
  <dcterms:modified xsi:type="dcterms:W3CDTF">2022-03-30T00:15:41Z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0x010100B9F8D7A72FA81742AB5963939FD52B1C</vt:lpwstr>
  </property>
  <property fmtid="{D5CDD505-2E9C-101B-9397-08002B2CF9AE}" pid="3" name="MediaServiceImageTags">
    <vt:lpwstr/>
  </property>
</Properties>
</file>