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8" r:id="rId3"/>
    <p:sldId id="279" r:id="rId4"/>
    <p:sldId id="282" r:id="rId5"/>
    <p:sldId id="281" r:id="rId6"/>
    <p:sldId id="303" r:id="rId7"/>
    <p:sldId id="280" r:id="rId8"/>
    <p:sldId id="305" r:id="rId9"/>
    <p:sldId id="283" r:id="rId10"/>
    <p:sldId id="286" r:id="rId11"/>
    <p:sldId id="306" r:id="rId12"/>
    <p:sldId id="284" r:id="rId13"/>
    <p:sldId id="289" r:id="rId14"/>
    <p:sldId id="307" r:id="rId15"/>
    <p:sldId id="288" r:id="rId16"/>
    <p:sldId id="287" r:id="rId17"/>
    <p:sldId id="285" r:id="rId18"/>
    <p:sldId id="302" r:id="rId19"/>
    <p:sldId id="290" r:id="rId20"/>
    <p:sldId id="291" r:id="rId21"/>
    <p:sldId id="292" r:id="rId22"/>
    <p:sldId id="294" r:id="rId23"/>
    <p:sldId id="295" r:id="rId24"/>
    <p:sldId id="296" r:id="rId25"/>
    <p:sldId id="297" r:id="rId26"/>
    <p:sldId id="298" r:id="rId27"/>
    <p:sldId id="304"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AKE, KRISTINA J CIV USAF AFMC AFRL/SBRK"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16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1143000" y="685800"/>
            <a:ext cx="4572000" cy="3429000"/>
          </a:xfrm>
          <a:prstGeom prst="rect">
            <a:avLst/>
          </a:prstGeom>
        </p:spPr>
        <p:txBody>
          <a:bodyPr/>
          <a:lstStyle/>
          <a:p>
            <a:endParaRPr/>
          </a:p>
        </p:txBody>
      </p:sp>
      <p:sp>
        <p:nvSpPr>
          <p:cNvPr id="132" name="Shape 1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3992634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6" name="Title Text"/>
          <p:cNvSpPr txBox="1">
            <a:spLocks noGrp="1"/>
          </p:cNvSpPr>
          <p:nvPr>
            <p:ph type="title"/>
          </p:nvPr>
        </p:nvSpPr>
        <p:spPr>
          <a:xfrm>
            <a:off x="1270000" y="1638300"/>
            <a:ext cx="10464800" cy="3302000"/>
          </a:xfrm>
          <a:prstGeom prst="rect">
            <a:avLst/>
          </a:prstGeom>
        </p:spPr>
        <p:txBody>
          <a:bodyPr anchor="b"/>
          <a:lstStyle>
            <a:lvl1pPr algn="ctr">
              <a:defRPr>
                <a:latin typeface="+mn-lt"/>
                <a:ea typeface="+mn-ea"/>
                <a:cs typeface="+mn-cs"/>
                <a:sym typeface="Helvetica Neue Medium"/>
              </a:defRPr>
            </a:lvl1pPr>
          </a:lstStyle>
          <a:p>
            <a:r>
              <a:t>Title Text</a:t>
            </a:r>
          </a:p>
        </p:txBody>
      </p:sp>
      <p:sp>
        <p:nvSpPr>
          <p:cNvPr id="17" name="Body Level One…"/>
          <p:cNvSpPr txBox="1">
            <a:spLocks noGrp="1"/>
          </p:cNvSpPr>
          <p:nvPr>
            <p:ph type="body" sz="quarter" idx="1"/>
          </p:nvPr>
        </p:nvSpPr>
        <p:spPr>
          <a:xfrm>
            <a:off x="1270000" y="5041899"/>
            <a:ext cx="10464800" cy="3262651"/>
          </a:xfrm>
          <a:prstGeom prst="rect">
            <a:avLst/>
          </a:prstGeom>
        </p:spPr>
        <p:txBody>
          <a:bodyPr anchor="t">
            <a:normAutofit/>
          </a:bodyPr>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 name="Slide Number"/>
          <p:cNvSpPr txBox="1">
            <a:spLocks noGrp="1"/>
          </p:cNvSpPr>
          <p:nvPr>
            <p:ph type="sldNum" sz="quarter" idx="2"/>
          </p:nvPr>
        </p:nvSpPr>
        <p:spPr>
          <a:xfrm>
            <a:off x="12413559" y="9189570"/>
            <a:ext cx="522951" cy="348813"/>
          </a:xfrm>
          <a:prstGeom prst="rect">
            <a:avLst/>
          </a:prstGeom>
          <a:ln w="12700">
            <a:miter lim="400000"/>
          </a:ln>
        </p:spPr>
        <p:txBody>
          <a:bodyPr wrap="square" lIns="50800" tIns="50800" rIns="50800" bIns="50800">
            <a:spAutoFit/>
          </a:bodyPr>
          <a:lstStyle>
            <a:lvl1pPr>
              <a:defRPr sz="1600"/>
            </a:lvl1pPr>
          </a:lstStyle>
          <a:p>
            <a:fld id="{86CB4B4D-7CA3-9044-876B-883B54F8677D}" type="slidenum">
              <a:t>‹#›</a:t>
            </a:fld>
            <a:endParaRPr/>
          </a:p>
        </p:txBody>
      </p:sp>
      <p:pic>
        <p:nvPicPr>
          <p:cNvPr id="11" name="Image" descr="Image"/>
          <p:cNvPicPr>
            <a:picLocks noChangeAspect="1"/>
          </p:cNvPicPr>
          <p:nvPr userDrawn="1"/>
        </p:nvPicPr>
        <p:blipFill>
          <a:blip r:embed="rId2">
            <a:alphaModFix amt="72723"/>
            <a:extLst/>
          </a:blip>
          <a:stretch>
            <a:fillRect/>
          </a:stretch>
        </p:blipFill>
        <p:spPr>
          <a:xfrm>
            <a:off x="10613768" y="8944111"/>
            <a:ext cx="1724842" cy="827925"/>
          </a:xfrm>
          <a:prstGeom prst="rect">
            <a:avLst/>
          </a:prstGeom>
          <a:ln w="12700">
            <a:miter lim="400000"/>
          </a:ln>
        </p:spPr>
      </p:pic>
      <p:sp>
        <p:nvSpPr>
          <p:cNvPr id="12" name="Notional example - For reference only"/>
          <p:cNvSpPr txBox="1"/>
          <p:nvPr userDrawn="1"/>
        </p:nvSpPr>
        <p:spPr>
          <a:xfrm>
            <a:off x="4073723" y="9143176"/>
            <a:ext cx="5157155" cy="410369"/>
          </a:xfrm>
          <a:prstGeom prst="rect">
            <a:avLst/>
          </a:prstGeom>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hueOff val="-82419"/>
                    <a:satOff val="-9513"/>
                    <a:lumOff val="-16343"/>
                  </a:schemeClr>
                </a:solidFill>
              </a:defRPr>
            </a:lvl1pPr>
          </a:lstStyle>
          <a:p>
            <a:r>
              <a:rPr sz="2000" u="sng" dirty="0"/>
              <a:t>Notional example - For reference only</a:t>
            </a:r>
          </a:p>
        </p:txBody>
      </p:sp>
      <p:pic>
        <p:nvPicPr>
          <p:cNvPr id="13" name="Image" descr="Image"/>
          <p:cNvPicPr>
            <a:picLocks noChangeAspect="1"/>
          </p:cNvPicPr>
          <p:nvPr userDrawn="1"/>
        </p:nvPicPr>
        <p:blipFill>
          <a:blip r:embed="rId3">
            <a:biLevel thresh="75000"/>
            <a:extLst/>
          </a:blip>
          <a:srcRect l="8447" t="37405" r="8447" b="37405"/>
          <a:stretch>
            <a:fillRect/>
          </a:stretch>
        </p:blipFill>
        <p:spPr>
          <a:xfrm>
            <a:off x="982507" y="9143175"/>
            <a:ext cx="2520783" cy="429796"/>
          </a:xfrm>
          <a:prstGeom prst="rect">
            <a:avLst/>
          </a:prstGeom>
          <a:ln w="12700">
            <a:miter lim="400000"/>
          </a:ln>
        </p:spPr>
      </p:pic>
      <p:pic>
        <p:nvPicPr>
          <p:cNvPr id="14" name="Picture 4" descr="Picture 4"/>
          <p:cNvPicPr>
            <a:picLocks noChangeAspect="1"/>
          </p:cNvPicPr>
          <p:nvPr userDrawn="1"/>
        </p:nvPicPr>
        <p:blipFill>
          <a:blip r:embed="rId4">
            <a:extLst/>
          </a:blip>
          <a:stretch>
            <a:fillRect/>
          </a:stretch>
        </p:blipFill>
        <p:spPr>
          <a:xfrm>
            <a:off x="266700" y="9045789"/>
            <a:ext cx="653511" cy="624569"/>
          </a:xfrm>
          <a:prstGeom prst="rect">
            <a:avLst/>
          </a:prstGeom>
          <a:ln w="12700">
            <a:miter lim="400000"/>
          </a:ln>
        </p:spPr>
      </p:pic>
      <p:sp>
        <p:nvSpPr>
          <p:cNvPr id="15" name="Line"/>
          <p:cNvSpPr/>
          <p:nvPr userDrawn="1"/>
        </p:nvSpPr>
        <p:spPr>
          <a:xfrm>
            <a:off x="1140" y="8972891"/>
            <a:ext cx="1300251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6" name="Title Text"/>
          <p:cNvSpPr txBox="1">
            <a:spLocks noGrp="1"/>
          </p:cNvSpPr>
          <p:nvPr>
            <p:ph type="title"/>
          </p:nvPr>
        </p:nvSpPr>
        <p:spPr>
          <a:xfrm>
            <a:off x="952500" y="254000"/>
            <a:ext cx="11099800" cy="1777847"/>
          </a:xfrm>
          <a:prstGeom prst="rect">
            <a:avLst/>
          </a:prstGeom>
        </p:spPr>
        <p:txBody>
          <a:bodyPr anchor="ctr"/>
          <a:lstStyle>
            <a:lvl1pPr algn="l">
              <a:defRPr sz="4800" b="1">
                <a:latin typeface="+mn-lt"/>
                <a:ea typeface="+mn-ea"/>
                <a:cs typeface="+mn-cs"/>
                <a:sym typeface="Helvetica Neue Medium"/>
              </a:defRPr>
            </a:lvl1pPr>
          </a:lstStyle>
          <a:p>
            <a:r>
              <a:rPr dirty="0"/>
              <a:t>Title Text</a:t>
            </a:r>
          </a:p>
        </p:txBody>
      </p:sp>
      <p:sp>
        <p:nvSpPr>
          <p:cNvPr id="67" name="Body Level One…"/>
          <p:cNvSpPr txBox="1">
            <a:spLocks noGrp="1"/>
          </p:cNvSpPr>
          <p:nvPr>
            <p:ph type="body" idx="1"/>
          </p:nvPr>
        </p:nvSpPr>
        <p:spPr>
          <a:prstGeom prst="rect">
            <a:avLst/>
          </a:prstGeom>
        </p:spPr>
        <p:txBody>
          <a:bodyPr anchor="t"/>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cNvSpPr txBox="1">
            <a:spLocks/>
          </p:cNvSpPr>
          <p:nvPr userDrawn="1"/>
        </p:nvSpPr>
        <p:spPr>
          <a:xfrm>
            <a:off x="12413559" y="9189570"/>
            <a:ext cx="522951" cy="348813"/>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US" smtClean="0"/>
              <a:pPr/>
              <a:t>‹#›</a:t>
            </a:fld>
            <a:endParaRPr lang="en-US"/>
          </a:p>
        </p:txBody>
      </p:sp>
      <p:pic>
        <p:nvPicPr>
          <p:cNvPr id="6" name="Image" descr="Image"/>
          <p:cNvPicPr>
            <a:picLocks noChangeAspect="1"/>
          </p:cNvPicPr>
          <p:nvPr userDrawn="1"/>
        </p:nvPicPr>
        <p:blipFill>
          <a:blip r:embed="rId2">
            <a:alphaModFix amt="72723"/>
            <a:extLst/>
          </a:blip>
          <a:stretch>
            <a:fillRect/>
          </a:stretch>
        </p:blipFill>
        <p:spPr>
          <a:xfrm>
            <a:off x="10613768" y="8944111"/>
            <a:ext cx="1724842" cy="827925"/>
          </a:xfrm>
          <a:prstGeom prst="rect">
            <a:avLst/>
          </a:prstGeom>
          <a:ln w="12700">
            <a:miter lim="400000"/>
          </a:ln>
        </p:spPr>
      </p:pic>
      <p:sp>
        <p:nvSpPr>
          <p:cNvPr id="7" name="Notional example - For reference only"/>
          <p:cNvSpPr txBox="1"/>
          <p:nvPr userDrawn="1"/>
        </p:nvSpPr>
        <p:spPr>
          <a:xfrm>
            <a:off x="4073723" y="9143176"/>
            <a:ext cx="5157155" cy="410369"/>
          </a:xfrm>
          <a:prstGeom prst="rect">
            <a:avLst/>
          </a:prstGeom>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hueOff val="-82419"/>
                    <a:satOff val="-9513"/>
                    <a:lumOff val="-16343"/>
                  </a:schemeClr>
                </a:solidFill>
              </a:defRPr>
            </a:lvl1pPr>
          </a:lstStyle>
          <a:p>
            <a:r>
              <a:rPr sz="2000" u="sng" dirty="0"/>
              <a:t>Notional example - For reference only</a:t>
            </a:r>
          </a:p>
        </p:txBody>
      </p:sp>
      <p:pic>
        <p:nvPicPr>
          <p:cNvPr id="8" name="Image" descr="Image"/>
          <p:cNvPicPr>
            <a:picLocks noChangeAspect="1"/>
          </p:cNvPicPr>
          <p:nvPr userDrawn="1"/>
        </p:nvPicPr>
        <p:blipFill>
          <a:blip r:embed="rId3">
            <a:biLevel thresh="75000"/>
            <a:extLst/>
          </a:blip>
          <a:srcRect l="8447" t="37405" r="8447" b="37405"/>
          <a:stretch>
            <a:fillRect/>
          </a:stretch>
        </p:blipFill>
        <p:spPr>
          <a:xfrm>
            <a:off x="982507" y="9143175"/>
            <a:ext cx="2520783" cy="429796"/>
          </a:xfrm>
          <a:prstGeom prst="rect">
            <a:avLst/>
          </a:prstGeom>
          <a:ln w="12700">
            <a:miter lim="400000"/>
          </a:ln>
        </p:spPr>
      </p:pic>
      <p:pic>
        <p:nvPicPr>
          <p:cNvPr id="9" name="Picture 4" descr="Picture 4"/>
          <p:cNvPicPr>
            <a:picLocks noChangeAspect="1"/>
          </p:cNvPicPr>
          <p:nvPr userDrawn="1"/>
        </p:nvPicPr>
        <p:blipFill>
          <a:blip r:embed="rId4">
            <a:extLst/>
          </a:blip>
          <a:stretch>
            <a:fillRect/>
          </a:stretch>
        </p:blipFill>
        <p:spPr>
          <a:xfrm>
            <a:off x="266700" y="9045789"/>
            <a:ext cx="653511" cy="624569"/>
          </a:xfrm>
          <a:prstGeom prst="rect">
            <a:avLst/>
          </a:prstGeom>
          <a:ln w="12700">
            <a:miter lim="400000"/>
          </a:ln>
        </p:spPr>
      </p:pic>
      <p:sp>
        <p:nvSpPr>
          <p:cNvPr id="10" name="Line"/>
          <p:cNvSpPr/>
          <p:nvPr userDrawn="1"/>
        </p:nvSpPr>
        <p:spPr>
          <a:xfrm>
            <a:off x="1140" y="8972891"/>
            <a:ext cx="1300251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Photo">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2413559" y="9189570"/>
            <a:ext cx="522951" cy="348813"/>
          </a:xfrm>
          <a:prstGeom prst="rect">
            <a:avLst/>
          </a:prstGeom>
          <a:ln w="12700">
            <a:miter lim="400000"/>
          </a:ln>
        </p:spPr>
        <p:txBody>
          <a:bodyPr wrap="square" lIns="50800" tIns="50800" rIns="50800" bIns="50800">
            <a:spAutoFit/>
          </a:bodyPr>
          <a:lstStyle>
            <a:lvl1pPr>
              <a:defRPr sz="1600"/>
            </a:lvl1pPr>
          </a:lstStyle>
          <a:p>
            <a:fld id="{86CB4B4D-7CA3-9044-876B-883B54F8677D}" type="slidenum">
              <a:t>‹#›</a:t>
            </a:fld>
            <a:endParaRPr/>
          </a:p>
        </p:txBody>
      </p:sp>
      <p:pic>
        <p:nvPicPr>
          <p:cNvPr id="5" name="Image" descr="Image"/>
          <p:cNvPicPr>
            <a:picLocks noChangeAspect="1"/>
          </p:cNvPicPr>
          <p:nvPr userDrawn="1"/>
        </p:nvPicPr>
        <p:blipFill>
          <a:blip r:embed="rId2">
            <a:alphaModFix amt="72723"/>
            <a:extLst/>
          </a:blip>
          <a:stretch>
            <a:fillRect/>
          </a:stretch>
        </p:blipFill>
        <p:spPr>
          <a:xfrm>
            <a:off x="10613768" y="8944111"/>
            <a:ext cx="1724842" cy="827925"/>
          </a:xfrm>
          <a:prstGeom prst="rect">
            <a:avLst/>
          </a:prstGeom>
          <a:ln w="12700">
            <a:miter lim="400000"/>
          </a:ln>
        </p:spPr>
      </p:pic>
      <p:sp>
        <p:nvSpPr>
          <p:cNvPr id="6" name="Notional example - For reference only"/>
          <p:cNvSpPr txBox="1"/>
          <p:nvPr userDrawn="1"/>
        </p:nvSpPr>
        <p:spPr>
          <a:xfrm>
            <a:off x="4073723" y="9143176"/>
            <a:ext cx="5157155" cy="410369"/>
          </a:xfrm>
          <a:prstGeom prst="rect">
            <a:avLst/>
          </a:prstGeom>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hueOff val="-82419"/>
                    <a:satOff val="-9513"/>
                    <a:lumOff val="-16343"/>
                  </a:schemeClr>
                </a:solidFill>
              </a:defRPr>
            </a:lvl1pPr>
          </a:lstStyle>
          <a:p>
            <a:r>
              <a:rPr sz="2000" u="sng" dirty="0"/>
              <a:t>Notional example - For reference only</a:t>
            </a:r>
          </a:p>
        </p:txBody>
      </p:sp>
      <p:pic>
        <p:nvPicPr>
          <p:cNvPr id="7" name="Image" descr="Image"/>
          <p:cNvPicPr>
            <a:picLocks noChangeAspect="1"/>
          </p:cNvPicPr>
          <p:nvPr userDrawn="1"/>
        </p:nvPicPr>
        <p:blipFill>
          <a:blip r:embed="rId3">
            <a:biLevel thresh="75000"/>
            <a:extLst/>
          </a:blip>
          <a:srcRect l="8447" t="37405" r="8447" b="37405"/>
          <a:stretch>
            <a:fillRect/>
          </a:stretch>
        </p:blipFill>
        <p:spPr>
          <a:xfrm>
            <a:off x="982507" y="9143175"/>
            <a:ext cx="2520783" cy="429796"/>
          </a:xfrm>
          <a:prstGeom prst="rect">
            <a:avLst/>
          </a:prstGeom>
          <a:ln w="12700">
            <a:miter lim="400000"/>
          </a:ln>
        </p:spPr>
      </p:pic>
      <p:pic>
        <p:nvPicPr>
          <p:cNvPr id="8" name="Picture 4" descr="Picture 4"/>
          <p:cNvPicPr>
            <a:picLocks noChangeAspect="1"/>
          </p:cNvPicPr>
          <p:nvPr userDrawn="1"/>
        </p:nvPicPr>
        <p:blipFill>
          <a:blip r:embed="rId4">
            <a:extLst/>
          </a:blip>
          <a:stretch>
            <a:fillRect/>
          </a:stretch>
        </p:blipFill>
        <p:spPr>
          <a:xfrm>
            <a:off x="266700" y="9045789"/>
            <a:ext cx="653511" cy="624569"/>
          </a:xfrm>
          <a:prstGeom prst="rect">
            <a:avLst/>
          </a:prstGeom>
          <a:ln w="12700">
            <a:miter lim="400000"/>
          </a:ln>
        </p:spPr>
      </p:pic>
      <p:sp>
        <p:nvSpPr>
          <p:cNvPr id="9" name="Line"/>
          <p:cNvSpPr/>
          <p:nvPr userDrawn="1"/>
        </p:nvSpPr>
        <p:spPr>
          <a:xfrm>
            <a:off x="1140" y="8972891"/>
            <a:ext cx="1300251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21" name="Image" descr="Image"/>
          <p:cNvPicPr>
            <a:picLocks noChangeAspect="1"/>
          </p:cNvPicPr>
          <p:nvPr/>
        </p:nvPicPr>
        <p:blipFill>
          <a:blip r:embed="rId2">
            <a:alphaModFix amt="72723"/>
            <a:extLst/>
          </a:blip>
          <a:stretch>
            <a:fillRect/>
          </a:stretch>
        </p:blipFill>
        <p:spPr>
          <a:xfrm>
            <a:off x="11085607" y="8921823"/>
            <a:ext cx="1724842" cy="827925"/>
          </a:xfrm>
          <a:prstGeom prst="rect">
            <a:avLst/>
          </a:prstGeom>
          <a:ln w="12700">
            <a:miter lim="400000"/>
          </a:ln>
        </p:spPr>
      </p:pic>
      <p:sp>
        <p:nvSpPr>
          <p:cNvPr id="122" name="Notional example - For reference only"/>
          <p:cNvSpPr txBox="1"/>
          <p:nvPr/>
        </p:nvSpPr>
        <p:spPr>
          <a:xfrm>
            <a:off x="1320549" y="9142229"/>
            <a:ext cx="4611384" cy="38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800">
                <a:solidFill>
                  <a:schemeClr val="accent5">
                    <a:hueOff val="-82419"/>
                    <a:satOff val="-9513"/>
                    <a:lumOff val="-16343"/>
                  </a:schemeClr>
                </a:solidFill>
              </a:defRPr>
            </a:lvl1pPr>
          </a:lstStyle>
          <a:p>
            <a:r>
              <a:t>Notional example - For reference only</a:t>
            </a:r>
          </a:p>
        </p:txBody>
      </p:sp>
      <p:pic>
        <p:nvPicPr>
          <p:cNvPr id="123" name="Image" descr="Image"/>
          <p:cNvPicPr>
            <a:picLocks noChangeAspect="1"/>
          </p:cNvPicPr>
          <p:nvPr/>
        </p:nvPicPr>
        <p:blipFill>
          <a:blip r:embed="rId3">
            <a:extLst/>
          </a:blip>
          <a:srcRect l="8447" t="37405" r="8447" b="37405"/>
          <a:stretch>
            <a:fillRect/>
          </a:stretch>
        </p:blipFill>
        <p:spPr>
          <a:xfrm>
            <a:off x="8145028" y="9120856"/>
            <a:ext cx="2520783" cy="429796"/>
          </a:xfrm>
          <a:prstGeom prst="rect">
            <a:avLst/>
          </a:prstGeom>
          <a:ln w="12700">
            <a:miter lim="400000"/>
          </a:ln>
        </p:spPr>
      </p:pic>
      <p:pic>
        <p:nvPicPr>
          <p:cNvPr id="124" name="Picture 4" descr="Picture 4"/>
          <p:cNvPicPr>
            <a:picLocks noChangeAspect="1"/>
          </p:cNvPicPr>
          <p:nvPr/>
        </p:nvPicPr>
        <p:blipFill>
          <a:blip r:embed="rId4">
            <a:extLst/>
          </a:blip>
          <a:stretch>
            <a:fillRect/>
          </a:stretch>
        </p:blipFill>
        <p:spPr>
          <a:xfrm>
            <a:off x="266700" y="9023480"/>
            <a:ext cx="653511" cy="624569"/>
          </a:xfrm>
          <a:prstGeom prst="rect">
            <a:avLst/>
          </a:prstGeom>
          <a:ln w="12700">
            <a:miter lim="400000"/>
          </a:ln>
        </p:spPr>
      </p:pic>
      <p:sp>
        <p:nvSpPr>
          <p:cNvPr id="125" name="Line"/>
          <p:cNvSpPr/>
          <p:nvPr/>
        </p:nvSpPr>
        <p:spPr>
          <a:xfrm>
            <a:off x="1140" y="8972891"/>
            <a:ext cx="1300251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899" y="70604"/>
            <a:ext cx="11099801" cy="1234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Slide Number"/>
          <p:cNvSpPr txBox="1">
            <a:spLocks noGrp="1"/>
          </p:cNvSpPr>
          <p:nvPr>
            <p:ph type="sldNum" sz="quarter" idx="2"/>
          </p:nvPr>
        </p:nvSpPr>
        <p:spPr>
          <a:xfrm>
            <a:off x="12413559" y="9189570"/>
            <a:ext cx="522951" cy="348813"/>
          </a:xfrm>
          <a:prstGeom prst="rect">
            <a:avLst/>
          </a:prstGeom>
          <a:ln w="12700">
            <a:miter lim="400000"/>
          </a:ln>
        </p:spPr>
        <p:txBody>
          <a:bodyPr wrap="square" lIns="50800" tIns="50800" rIns="50800" bIns="50800">
            <a:spAutoFit/>
          </a:bodyPr>
          <a:lstStyle>
            <a:lvl1pPr>
              <a:defRPr sz="1600"/>
            </a:lvl1pPr>
          </a:lstStyle>
          <a:p>
            <a:fld id="{86CB4B4D-7CA3-9044-876B-883B54F8677D}" type="slidenum">
              <a:t>‹#›</a:t>
            </a:fld>
            <a:endParaRPr/>
          </a:p>
        </p:txBody>
      </p:sp>
      <p:pic>
        <p:nvPicPr>
          <p:cNvPr id="4" name="Image" descr="Image"/>
          <p:cNvPicPr>
            <a:picLocks noChangeAspect="1"/>
          </p:cNvPicPr>
          <p:nvPr/>
        </p:nvPicPr>
        <p:blipFill>
          <a:blip r:embed="rId6">
            <a:alphaModFix amt="72723"/>
            <a:extLst/>
          </a:blip>
          <a:stretch>
            <a:fillRect/>
          </a:stretch>
        </p:blipFill>
        <p:spPr>
          <a:xfrm>
            <a:off x="10613768" y="8944111"/>
            <a:ext cx="1724842" cy="827925"/>
          </a:xfrm>
          <a:prstGeom prst="rect">
            <a:avLst/>
          </a:prstGeom>
          <a:ln w="12700">
            <a:miter lim="400000"/>
          </a:ln>
        </p:spPr>
      </p:pic>
      <p:sp>
        <p:nvSpPr>
          <p:cNvPr id="5" name="Notional example - For reference only"/>
          <p:cNvSpPr txBox="1"/>
          <p:nvPr/>
        </p:nvSpPr>
        <p:spPr>
          <a:xfrm>
            <a:off x="4073723" y="9143176"/>
            <a:ext cx="5157155" cy="410369"/>
          </a:xfrm>
          <a:prstGeom prst="rect">
            <a:avLst/>
          </a:prstGeom>
          <a:ln w="12700">
            <a:solidFill>
              <a:srgbClr val="FF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hueOff val="-82419"/>
                    <a:satOff val="-9513"/>
                    <a:lumOff val="-16343"/>
                  </a:schemeClr>
                </a:solidFill>
              </a:defRPr>
            </a:lvl1pPr>
          </a:lstStyle>
          <a:p>
            <a:r>
              <a:rPr sz="2000" u="sng" dirty="0"/>
              <a:t>Notional example - For reference only</a:t>
            </a:r>
          </a:p>
        </p:txBody>
      </p:sp>
      <p:pic>
        <p:nvPicPr>
          <p:cNvPr id="6" name="Image" descr="Image"/>
          <p:cNvPicPr>
            <a:picLocks noChangeAspect="1"/>
          </p:cNvPicPr>
          <p:nvPr/>
        </p:nvPicPr>
        <p:blipFill>
          <a:blip r:embed="rId7">
            <a:biLevel thresh="75000"/>
            <a:extLst/>
          </a:blip>
          <a:srcRect l="8447" t="37405" r="8447" b="37405"/>
          <a:stretch>
            <a:fillRect/>
          </a:stretch>
        </p:blipFill>
        <p:spPr>
          <a:xfrm>
            <a:off x="982507" y="9143175"/>
            <a:ext cx="2520783" cy="429796"/>
          </a:xfrm>
          <a:prstGeom prst="rect">
            <a:avLst/>
          </a:prstGeom>
          <a:ln w="12700">
            <a:miter lim="400000"/>
          </a:ln>
        </p:spPr>
      </p:pic>
      <p:pic>
        <p:nvPicPr>
          <p:cNvPr id="7" name="Picture 4" descr="Picture 4"/>
          <p:cNvPicPr>
            <a:picLocks noChangeAspect="1"/>
          </p:cNvPicPr>
          <p:nvPr/>
        </p:nvPicPr>
        <p:blipFill>
          <a:blip r:embed="rId8">
            <a:extLst/>
          </a:blip>
          <a:stretch>
            <a:fillRect/>
          </a:stretch>
        </p:blipFill>
        <p:spPr>
          <a:xfrm>
            <a:off x="266700" y="9045789"/>
            <a:ext cx="653511" cy="624569"/>
          </a:xfrm>
          <a:prstGeom prst="rect">
            <a:avLst/>
          </a:prstGeom>
          <a:ln w="12700">
            <a:miter lim="400000"/>
          </a:ln>
        </p:spPr>
      </p:pic>
      <p:sp>
        <p:nvSpPr>
          <p:cNvPr id="8" name="Line"/>
          <p:cNvSpPr/>
          <p:nvPr/>
        </p:nvSpPr>
        <p:spPr>
          <a:xfrm>
            <a:off x="1140" y="8972891"/>
            <a:ext cx="1300251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 name="Body Level One…"/>
          <p:cNvSpPr txBox="1">
            <a:spLocks noGrp="1"/>
          </p:cNvSpPr>
          <p:nvPr>
            <p:ph type="body" idx="1"/>
          </p:nvPr>
        </p:nvSpPr>
        <p:spPr>
          <a:xfrm>
            <a:off x="952500" y="2248525"/>
            <a:ext cx="11099800" cy="6628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9" r:id="rId3"/>
    <p:sldLayoutId id="2147483660" r:id="rId4"/>
  </p:sldLayoutIdLst>
  <p:transition spd="med"/>
  <p:txStyles>
    <p:titleStyle>
      <a:lvl1pPr marL="0" marR="0" indent="0" algn="l" defTabSz="584200" latinLnBrk="0">
        <a:lnSpc>
          <a:spcPct val="100000"/>
        </a:lnSpc>
        <a:spcBef>
          <a:spcPts val="0"/>
        </a:spcBef>
        <a:spcAft>
          <a:spcPts val="0"/>
        </a:spcAft>
        <a:buClrTx/>
        <a:buSzTx/>
        <a:buFontTx/>
        <a:buNone/>
        <a:tabLst/>
        <a:defRPr sz="4800" b="0" i="0" u="none" strike="noStrike" cap="none" spc="0" baseline="0">
          <a:solidFill>
            <a:srgbClr val="000000"/>
          </a:solidFill>
          <a:uFillTx/>
          <a:latin typeface="Helvetica Neue Light"/>
          <a:ea typeface="Helvetica Neue Light"/>
          <a:cs typeface="Helvetica Neue Light"/>
          <a:sym typeface="Helvetica Neue Light"/>
        </a:defRPr>
      </a:lvl1pPr>
      <a:lvl2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2pPr>
      <a:lvl3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3pPr>
      <a:lvl4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4pPr>
      <a:lvl5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5pPr>
      <a:lvl6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6pPr>
      <a:lvl7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7pPr>
      <a:lvl8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8pPr>
      <a:lvl9pPr marL="0" marR="0" indent="0" algn="l" defTabSz="584200" latinLnBrk="0">
        <a:lnSpc>
          <a:spcPct val="100000"/>
        </a:lnSpc>
        <a:spcBef>
          <a:spcPts val="0"/>
        </a:spcBef>
        <a:spcAft>
          <a:spcPts val="0"/>
        </a:spcAft>
        <a:buClrTx/>
        <a:buSzTx/>
        <a:buFontTx/>
        <a:buNone/>
        <a:tabLst/>
        <a:defRPr sz="8000" b="0" i="0" u="none" strike="noStrike" cap="none" spc="0" baseline="0">
          <a:solidFill>
            <a:srgbClr val="000000"/>
          </a:solidFill>
          <a:uFillTx/>
          <a:latin typeface="Helvetica Neue Light"/>
          <a:ea typeface="Helvetica Neue Light"/>
          <a:cs typeface="Helvetica Neue Light"/>
          <a:sym typeface="Helvetica Neue Light"/>
        </a:defRPr>
      </a:lvl9pPr>
    </p:titleStyle>
    <p:bodyStyle>
      <a:lvl1pPr marL="444500" marR="0" indent="-444500" algn="l" defTabSz="584200" rtl="0" latinLnBrk="0">
        <a:lnSpc>
          <a:spcPct val="100000"/>
        </a:lnSpc>
        <a:spcBef>
          <a:spcPts val="24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24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24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24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24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600" b="1"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saf.team@afsbirsttr.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m.gov/portal/SAM/" TargetMode="External"/><Relationship Id="rId2" Type="http://schemas.openxmlformats.org/officeDocument/2006/relationships/hyperlink" Target="https://fedgov.dnb.com/webform" TargetMode="External"/><Relationship Id="rId1" Type="http://schemas.openxmlformats.org/officeDocument/2006/relationships/slideLayout" Target="../slideLayouts/slideLayout2.xml"/><Relationship Id="rId4" Type="http://schemas.openxmlformats.org/officeDocument/2006/relationships/hyperlink" Target="https://www.sbir.gov/registr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ba.gov/document/support--affiliation-guide-size-standa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bir.gov/tutorials/data-rights/tutorial-1" TargetMode="External"/><Relationship Id="rId2" Type="http://schemas.openxmlformats.org/officeDocument/2006/relationships/hyperlink" Target="https://www.cit.org/file.aspx?DocumentId=106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ls.gov/bls/blswage.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AF Ventures…"/>
          <p:cNvSpPr txBox="1">
            <a:spLocks noGrp="1"/>
          </p:cNvSpPr>
          <p:nvPr>
            <p:ph type="title"/>
          </p:nvPr>
        </p:nvSpPr>
        <p:spPr>
          <a:xfrm>
            <a:off x="1269998" y="1638300"/>
            <a:ext cx="10665328" cy="3302000"/>
          </a:xfrm>
          <a:prstGeom prst="rect">
            <a:avLst/>
          </a:prstGeom>
        </p:spPr>
        <p:txBody>
          <a:bodyPr>
            <a:normAutofit/>
          </a:bodyPr>
          <a:lstStyle/>
          <a:p>
            <a:pPr algn="l" defTabSz="514095">
              <a:defRPr sz="7040">
                <a:solidFill>
                  <a:srgbClr val="5E5E5E"/>
                </a:solidFill>
              </a:defRPr>
            </a:pPr>
            <a:r>
              <a:rPr lang="en-US" sz="6300" dirty="0" smtClean="0">
                <a:solidFill>
                  <a:schemeClr val="tx1"/>
                </a:solidFill>
              </a:rPr>
              <a:t>SBIR/</a:t>
            </a:r>
            <a:r>
              <a:rPr sz="6300" dirty="0" smtClean="0">
                <a:solidFill>
                  <a:schemeClr val="tx1"/>
                </a:solidFill>
              </a:rPr>
              <a:t>STTR </a:t>
            </a:r>
            <a:r>
              <a:rPr lang="en-US" sz="6300" dirty="0" smtClean="0">
                <a:solidFill>
                  <a:schemeClr val="tx1"/>
                </a:solidFill>
              </a:rPr>
              <a:t>Open </a:t>
            </a:r>
            <a:r>
              <a:rPr lang="en-US" sz="6300" dirty="0" smtClean="0">
                <a:solidFill>
                  <a:schemeClr val="tx1"/>
                </a:solidFill>
              </a:rPr>
              <a:t>Technical </a:t>
            </a:r>
            <a:r>
              <a:rPr lang="en-US" sz="6300" dirty="0" smtClean="0">
                <a:solidFill>
                  <a:schemeClr val="tx1"/>
                </a:solidFill>
              </a:rPr>
              <a:t>Volume Template</a:t>
            </a:r>
            <a:br>
              <a:rPr lang="en-US" sz="6300" dirty="0" smtClean="0">
                <a:solidFill>
                  <a:schemeClr val="tx1"/>
                </a:solidFill>
              </a:rPr>
            </a:br>
            <a:r>
              <a:rPr lang="en-US" sz="6300" dirty="0" smtClean="0">
                <a:solidFill>
                  <a:schemeClr val="tx1"/>
                </a:solidFill>
              </a:rPr>
              <a:t>(applicable to </a:t>
            </a:r>
            <a:r>
              <a:rPr lang="en-US" sz="6300" dirty="0" smtClean="0">
                <a:solidFill>
                  <a:schemeClr val="tx1"/>
                </a:solidFill>
              </a:rPr>
              <a:t>X22.4/D)</a:t>
            </a:r>
            <a:endParaRPr sz="6300" dirty="0">
              <a:solidFill>
                <a:schemeClr val="tx1"/>
              </a:solidFill>
            </a:endParaRPr>
          </a:p>
        </p:txBody>
      </p:sp>
      <p:sp>
        <p:nvSpPr>
          <p:cNvPr id="135" name="Notional/Example - For reference only…"/>
          <p:cNvSpPr txBox="1">
            <a:spLocks noGrp="1"/>
          </p:cNvSpPr>
          <p:nvPr>
            <p:ph type="body" sz="quarter" idx="1"/>
          </p:nvPr>
        </p:nvSpPr>
        <p:spPr>
          <a:xfrm>
            <a:off x="1270000" y="5823284"/>
            <a:ext cx="10464800" cy="2481266"/>
          </a:xfrm>
          <a:prstGeom prst="rect">
            <a:avLst/>
          </a:prstGeom>
        </p:spPr>
        <p:txBody>
          <a:bodyPr>
            <a:normAutofit/>
          </a:bodyPr>
          <a:lstStyle/>
          <a:p>
            <a:pPr algn="l" defTabSz="449833">
              <a:defRPr sz="2849">
                <a:latin typeface="Helvetica Neue Light"/>
                <a:ea typeface="Helvetica Neue Light"/>
                <a:cs typeface="Helvetica Neue Light"/>
                <a:sym typeface="Helvetica Neue Light"/>
              </a:defRPr>
            </a:pPr>
            <a:r>
              <a:rPr b="1" dirty="0">
                <a:solidFill>
                  <a:srgbClr val="FF0000"/>
                </a:solidFill>
              </a:rPr>
              <a:t>Notional/Example - For reference only</a:t>
            </a:r>
            <a:endParaRPr lang="en-US" b="1" dirty="0">
              <a:solidFill>
                <a:srgbClr val="FF0000"/>
              </a:solidFill>
            </a:endParaRPr>
          </a:p>
          <a:p>
            <a:pPr algn="l" defTabSz="449833">
              <a:defRPr sz="2849">
                <a:latin typeface="Helvetica Neue Light"/>
                <a:ea typeface="Helvetica Neue Light"/>
                <a:cs typeface="Helvetica Neue Light"/>
                <a:sym typeface="Helvetica Neue Light"/>
              </a:defRPr>
            </a:pPr>
            <a:endParaRPr dirty="0">
              <a:solidFill>
                <a:srgbClr val="FF0000"/>
              </a:solidFill>
            </a:endParaRPr>
          </a:p>
          <a:p>
            <a:pPr algn="l" defTabSz="449833">
              <a:defRPr sz="2849">
                <a:latin typeface="Helvetica Neue Light"/>
                <a:ea typeface="Helvetica Neue Light"/>
                <a:cs typeface="Helvetica Neue Light"/>
                <a:sym typeface="Helvetica Neue Light"/>
              </a:defRPr>
            </a:pPr>
            <a:r>
              <a:rPr lang="en-US" dirty="0"/>
              <a:t>Please send questions to </a:t>
            </a:r>
            <a:r>
              <a:rPr lang="en-US" dirty="0">
                <a:hlinkClick r:id="rId2"/>
              </a:rPr>
              <a:t>usaf.team@afsbirsttr.us</a:t>
            </a:r>
            <a:endParaRPr lang="en-US" dirty="0"/>
          </a:p>
          <a:p>
            <a:pPr algn="l" defTabSz="449833">
              <a:defRPr sz="2849">
                <a:latin typeface="Helvetica Neue Light"/>
                <a:ea typeface="Helvetica Neue Light"/>
                <a:cs typeface="Helvetica Neue Light"/>
                <a:sym typeface="Helvetica Neue Light"/>
              </a:defRPr>
            </a:pPr>
            <a:endParaRPr dirty="0"/>
          </a:p>
        </p:txBody>
      </p:sp>
      <p:sp>
        <p:nvSpPr>
          <p:cNvPr id="1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Work </a:t>
            </a:r>
            <a:r>
              <a:rPr lang="en-US" b="1" dirty="0" smtClean="0"/>
              <a:t>Plan / Statement </a:t>
            </a:r>
            <a:r>
              <a:rPr lang="en-US" b="1" dirty="0"/>
              <a:t>of Work (SOW</a:t>
            </a:r>
            <a:r>
              <a:rPr lang="en-US" b="1" dirty="0" smtClean="0"/>
              <a:t>)</a:t>
            </a:r>
            <a:endParaRPr lang="en-US" dirty="0"/>
          </a:p>
        </p:txBody>
      </p:sp>
      <p:sp>
        <p:nvSpPr>
          <p:cNvPr id="6" name="Text Placeholder 5"/>
          <p:cNvSpPr>
            <a:spLocks noGrp="1"/>
          </p:cNvSpPr>
          <p:nvPr>
            <p:ph type="body" idx="1"/>
          </p:nvPr>
        </p:nvSpPr>
        <p:spPr>
          <a:xfrm>
            <a:off x="952500" y="2248525"/>
            <a:ext cx="11099800" cy="3134938"/>
          </a:xfrm>
        </p:spPr>
        <p:txBody>
          <a:bodyPr>
            <a:normAutofit/>
          </a:bodyPr>
          <a:lstStyle/>
          <a:p>
            <a:pPr>
              <a:spcBef>
                <a:spcPts val="0"/>
              </a:spcBef>
            </a:pPr>
            <a:r>
              <a:rPr lang="en-US" sz="2200" dirty="0"/>
              <a:t>Provide an explicit, detailed description of the Phase I approach. The SOW should indicate the planned tasks, how and where work will be conducted, a schedule of major events, and the final product(s) to be delivered. All Phase 1 contracts should include the following deliverables: 1) Preliminary Report, including a 1 slide project summary, 2) Final </a:t>
            </a:r>
            <a:r>
              <a:rPr lang="en-US" sz="2200" dirty="0" smtClean="0"/>
              <a:t>report. </a:t>
            </a:r>
            <a:r>
              <a:rPr lang="en-US" sz="2200" dirty="0"/>
              <a:t>Provide explicit, </a:t>
            </a:r>
            <a:r>
              <a:rPr lang="en-US" sz="2200" dirty="0">
                <a:latin typeface="+mn-lt"/>
              </a:rPr>
              <a:t>detailed discussion of methods planned to achieve each objective or task. Describe the specific tasks, durations, descriptions, and performers to complete the tasks.  Be sure to include any subcontractors efforts in the SOW as well</a:t>
            </a:r>
            <a:r>
              <a:rPr lang="en-US" sz="2200" dirty="0" smtClean="0">
                <a:latin typeface="+mn-lt"/>
              </a:rPr>
              <a:t>.</a:t>
            </a:r>
            <a:endParaRPr lang="en-US" sz="2200" dirty="0">
              <a:latin typeface="+mn-lt"/>
            </a:endParaRPr>
          </a:p>
        </p:txBody>
      </p:sp>
      <p:graphicFrame>
        <p:nvGraphicFramePr>
          <p:cNvPr id="7" name="Table"/>
          <p:cNvGraphicFramePr/>
          <p:nvPr>
            <p:extLst>
              <p:ext uri="{D42A27DB-BD31-4B8C-83A1-F6EECF244321}">
                <p14:modId xmlns:p14="http://schemas.microsoft.com/office/powerpoint/2010/main" val="3038691506"/>
              </p:ext>
            </p:extLst>
          </p:nvPr>
        </p:nvGraphicFramePr>
        <p:xfrm>
          <a:off x="952500" y="5383463"/>
          <a:ext cx="11079079" cy="3265237"/>
        </p:xfrm>
        <a:graphic>
          <a:graphicData uri="http://schemas.openxmlformats.org/drawingml/2006/table">
            <a:tbl>
              <a:tblPr bandRow="1">
                <a:tableStyleId>{4C3C2611-4C71-4FC5-86AE-919BDF0F9419}</a:tableStyleId>
              </a:tblPr>
              <a:tblGrid>
                <a:gridCol w="2982979">
                  <a:extLst>
                    <a:ext uri="{9D8B030D-6E8A-4147-A177-3AD203B41FA5}">
                      <a16:colId xmlns:a16="http://schemas.microsoft.com/office/drawing/2014/main" val="20000"/>
                    </a:ext>
                  </a:extLst>
                </a:gridCol>
                <a:gridCol w="1508471">
                  <a:extLst>
                    <a:ext uri="{9D8B030D-6E8A-4147-A177-3AD203B41FA5}">
                      <a16:colId xmlns:a16="http://schemas.microsoft.com/office/drawing/2014/main" val="20001"/>
                    </a:ext>
                  </a:extLst>
                </a:gridCol>
                <a:gridCol w="4458658">
                  <a:extLst>
                    <a:ext uri="{9D8B030D-6E8A-4147-A177-3AD203B41FA5}">
                      <a16:colId xmlns:a16="http://schemas.microsoft.com/office/drawing/2014/main" val="20002"/>
                    </a:ext>
                  </a:extLst>
                </a:gridCol>
                <a:gridCol w="2128971">
                  <a:extLst>
                    <a:ext uri="{9D8B030D-6E8A-4147-A177-3AD203B41FA5}">
                      <a16:colId xmlns:a16="http://schemas.microsoft.com/office/drawing/2014/main" val="20003"/>
                    </a:ext>
                  </a:extLst>
                </a:gridCol>
              </a:tblGrid>
              <a:tr h="337535">
                <a:tc>
                  <a:txBody>
                    <a:bodyPr/>
                    <a:lstStyle/>
                    <a:p>
                      <a:pPr marR="455294" algn="l" defTabSz="457200">
                        <a:defRPr sz="1800"/>
                      </a:pPr>
                      <a:r>
                        <a:rPr sz="1400" b="1" dirty="0">
                          <a:latin typeface="Times New Roman"/>
                          <a:ea typeface="Times New Roman"/>
                          <a:cs typeface="Times New Roman"/>
                          <a:sym typeface="Times New Roman"/>
                        </a:rPr>
                        <a:t>Task</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400" b="1" dirty="0">
                          <a:latin typeface="Times New Roman"/>
                          <a:ea typeface="Times New Roman"/>
                          <a:cs typeface="Times New Roman"/>
                          <a:sym typeface="Times New Roman"/>
                        </a:rPr>
                        <a:t>Duration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400" b="1" dirty="0">
                          <a:latin typeface="Times New Roman"/>
                          <a:ea typeface="Times New Roman"/>
                          <a:cs typeface="Times New Roman"/>
                          <a:sym typeface="Times New Roman"/>
                        </a:rPr>
                        <a:t>Description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400" b="1" dirty="0">
                          <a:latin typeface="Times New Roman"/>
                          <a:ea typeface="Times New Roman"/>
                          <a:cs typeface="Times New Roman"/>
                          <a:sym typeface="Times New Roman"/>
                        </a:rPr>
                        <a:t>Performer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387702">
                <a:tc>
                  <a:txBody>
                    <a:bodyPr/>
                    <a:lstStyle/>
                    <a:p>
                      <a:pPr algn="l" defTabSz="457200">
                        <a:defRPr sz="1800"/>
                      </a:pPr>
                      <a:r>
                        <a:rPr sz="1100">
                          <a:latin typeface="Times New Roman"/>
                          <a:ea typeface="Times New Roman"/>
                          <a:cs typeface="Times New Roman"/>
                          <a:sym typeface="Times New Roman"/>
                        </a:rPr>
                        <a:t>01 – Write Preliminary Report (DELIVERABLE)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Days 0-5</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We will write the initial 15-slide report describing our research approach to accomplish this Phase I feasibility study.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Jane Doe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r h="594209">
                <a:tc>
                  <a:txBody>
                    <a:bodyPr/>
                    <a:lstStyle/>
                    <a:p>
                      <a:pPr algn="l" defTabSz="457200">
                        <a:defRPr sz="1800"/>
                      </a:pPr>
                      <a:r>
                        <a:rPr sz="1100">
                          <a:latin typeface="Times New Roman"/>
                          <a:ea typeface="Times New Roman"/>
                          <a:cs typeface="Times New Roman"/>
                          <a:sym typeface="Times New Roman"/>
                        </a:rPr>
                        <a:t>02 – USAF Customer Discovery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Days 0-60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We will begin by reaching out to SSgt </a:t>
                      </a:r>
                      <a:r>
                        <a:rPr sz="1100" dirty="0" err="1">
                          <a:latin typeface="Times New Roman"/>
                          <a:ea typeface="Times New Roman"/>
                          <a:cs typeface="Times New Roman"/>
                          <a:sym typeface="Times New Roman"/>
                        </a:rPr>
                        <a:t>Snuffy</a:t>
                      </a:r>
                      <a:r>
                        <a:rPr sz="1100" dirty="0">
                          <a:latin typeface="Times New Roman"/>
                          <a:ea typeface="Times New Roman"/>
                          <a:cs typeface="Times New Roman"/>
                          <a:sym typeface="Times New Roman"/>
                        </a:rPr>
                        <a:t>, and will attend several conferences related to Aircraft maintenance.  We will also attend the AF Collider event.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Jane Doe, Bob Smith</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2"/>
                  </a:ext>
                </a:extLst>
              </a:tr>
              <a:tr h="421791">
                <a:tc>
                  <a:txBody>
                    <a:bodyPr/>
                    <a:lstStyle/>
                    <a:p>
                      <a:pPr algn="l" defTabSz="457200">
                        <a:defRPr sz="1800"/>
                      </a:pPr>
                      <a:r>
                        <a:rPr sz="1100" dirty="0">
                          <a:latin typeface="Times New Roman"/>
                          <a:ea typeface="Times New Roman"/>
                          <a:cs typeface="Times New Roman"/>
                          <a:sym typeface="Times New Roman"/>
                        </a:rPr>
                        <a:t>03 – Problem Refinement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Days 15-60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We will perform site visits with our most promising USAF End-Users in order to deeply understand their problem</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Bob Smith, Abe Lincoln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3"/>
                  </a:ext>
                </a:extLst>
              </a:tr>
              <a:tr h="393700">
                <a:tc>
                  <a:txBody>
                    <a:bodyPr/>
                    <a:lstStyle/>
                    <a:p>
                      <a:pPr algn="l" defTabSz="457200">
                        <a:defRPr sz="1800"/>
                      </a:pPr>
                      <a:r>
                        <a:rPr sz="1100">
                          <a:latin typeface="Times New Roman"/>
                          <a:ea typeface="Times New Roman"/>
                          <a:cs typeface="Times New Roman"/>
                          <a:sym typeface="Times New Roman"/>
                        </a:rPr>
                        <a:t>04 – Technical Adaptation/Modification Study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Days 40-80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Our engineers will work to define the necessary adaptations of our non-defense commercial solution to meet the needs of our final AF End-User.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Abe Lincoln, Vanenvar Bush</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4"/>
                  </a:ext>
                </a:extLst>
              </a:tr>
              <a:tr h="749300">
                <a:tc>
                  <a:txBody>
                    <a:bodyPr/>
                    <a:lstStyle/>
                    <a:p>
                      <a:pPr algn="l" defTabSz="457200">
                        <a:defRPr sz="1800"/>
                      </a:pPr>
                      <a:r>
                        <a:rPr sz="1100" dirty="0">
                          <a:latin typeface="Times New Roman"/>
                          <a:ea typeface="Times New Roman"/>
                          <a:cs typeface="Times New Roman"/>
                          <a:sym typeface="Times New Roman"/>
                        </a:rPr>
                        <a:t>05 – Definition of Solution Trial with AF End-User and AF Customer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Days 40-90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We will work with our AF End-User (Operator) and the associated AF Customer (Acquisitions expert) to clearly define a set of milestones and a trial to demonstrate how our adapted solution can meet the needs of the specific Air Force end-user.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Vanevar Bush, Jane Doe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5"/>
                  </a:ext>
                </a:extLst>
              </a:tr>
              <a:tr h="381000">
                <a:tc>
                  <a:txBody>
                    <a:bodyPr/>
                    <a:lstStyle/>
                    <a:p>
                      <a:pPr algn="l" defTabSz="457200">
                        <a:defRPr sz="1800"/>
                      </a:pPr>
                      <a:r>
                        <a:rPr sz="1100">
                          <a:latin typeface="Times New Roman"/>
                          <a:ea typeface="Times New Roman"/>
                          <a:cs typeface="Times New Roman"/>
                          <a:sym typeface="Times New Roman"/>
                        </a:rPr>
                        <a:t>06 – Write Final Report (DELIVERABLE)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a:latin typeface="Times New Roman"/>
                          <a:ea typeface="Times New Roman"/>
                          <a:cs typeface="Times New Roman"/>
                          <a:sym typeface="Times New Roman"/>
                        </a:rPr>
                        <a:t>Days 60-90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We will incorporate all of the information derived from tasks 02-05 to write the final report that is 15 pages, 15 slides and a 100 second video.</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100" dirty="0">
                          <a:latin typeface="Times New Roman"/>
                          <a:ea typeface="Times New Roman"/>
                          <a:cs typeface="Times New Roman"/>
                          <a:sym typeface="Times New Roman"/>
                        </a:rPr>
                        <a:t>Jane Doe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6"/>
                  </a:ext>
                </a:extLst>
              </a:tr>
            </a:tbl>
          </a:graphicData>
        </a:graphic>
      </p:graphicFrame>
      <p:sp>
        <p:nvSpPr>
          <p:cNvPr id="8" name="Do NOT include proprietary information on this slide"/>
          <p:cNvSpPr/>
          <p:nvPr/>
        </p:nvSpPr>
        <p:spPr>
          <a:xfrm>
            <a:off x="10027280" y="60915"/>
            <a:ext cx="2859478" cy="829303"/>
          </a:xfrm>
          <a:prstGeom prst="wedgeRectCallout">
            <a:avLst>
              <a:gd name="adj1" fmla="val -18589"/>
              <a:gd name="adj2" fmla="val -1336"/>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defRPr sz="1700" b="0">
                <a:latin typeface="+mn-lt"/>
                <a:ea typeface="+mn-ea"/>
                <a:cs typeface="+mn-cs"/>
                <a:sym typeface="Helvetica Neue Medium"/>
              </a:defRPr>
            </a:pPr>
            <a:r>
              <a:t>Do NOT include proprietary information on this slide</a:t>
            </a:r>
          </a:p>
        </p:txBody>
      </p:sp>
    </p:spTree>
    <p:extLst>
      <p:ext uri="{BB962C8B-B14F-4D97-AF65-F5344CB8AC3E}">
        <p14:creationId xmlns:p14="http://schemas.microsoft.com/office/powerpoint/2010/main" val="27669361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Describe </a:t>
            </a:r>
            <a:r>
              <a:rPr lang="en-US" dirty="0"/>
              <a:t>your plan to transition your solution into the Air Force. Describe *briefly* how your proposed solution could integrate with the existing efforts of your proposed Air Force </a:t>
            </a:r>
            <a:r>
              <a:rPr lang="en-US" dirty="0" smtClean="0"/>
              <a:t>customer.</a:t>
            </a:r>
          </a:p>
          <a:p>
            <a:pPr lvl="1"/>
            <a:r>
              <a:rPr lang="en-US" dirty="0" smtClean="0"/>
              <a:t>What integration efforts need to be completed before your solution is ‘useable’ by your intended customers?</a:t>
            </a:r>
          </a:p>
          <a:p>
            <a:pPr lvl="1"/>
            <a:r>
              <a:rPr lang="en-US" dirty="0" smtClean="0"/>
              <a:t>What regulatory, policy, or other compliance efforts need to be undertaken in order for your solution to be implemented?</a:t>
            </a:r>
          </a:p>
          <a:p>
            <a:r>
              <a:rPr lang="en-US" dirty="0" smtClean="0"/>
              <a:t>Who needs to be part of your transition plan? Who needs to be ‘on-board’ as you look to scale past your early adopters? Functional or command leadership? Regulatory bodies? </a:t>
            </a:r>
          </a:p>
          <a:p>
            <a:pPr lvl="1"/>
            <a:r>
              <a:rPr lang="en-US" dirty="0" smtClean="0"/>
              <a:t>The </a:t>
            </a:r>
            <a:r>
              <a:rPr lang="en-US" dirty="0"/>
              <a:t>list of high-level Air Force ‘Customers’ (Program Executive Offices) can be found here: https://www.dropbox.com/s/e00ljab5qdjdb9d/AF%20Acquisitions%20%28PEOs%29%20Cheat%20Sheet.pdf?dl=0</a:t>
            </a:r>
          </a:p>
        </p:txBody>
      </p:sp>
    </p:spTree>
    <p:extLst>
      <p:ext uri="{BB962C8B-B14F-4D97-AF65-F5344CB8AC3E}">
        <p14:creationId xmlns:p14="http://schemas.microsoft.com/office/powerpoint/2010/main" val="9479346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Related Work (Dual-Use</a:t>
            </a:r>
            <a:r>
              <a:rPr lang="en-US" b="1" dirty="0" smtClean="0"/>
              <a:t>)</a:t>
            </a:r>
            <a:endParaRPr lang="en-US" dirty="0"/>
          </a:p>
        </p:txBody>
      </p:sp>
      <p:sp>
        <p:nvSpPr>
          <p:cNvPr id="6" name="Text Placeholder 5"/>
          <p:cNvSpPr>
            <a:spLocks noGrp="1"/>
          </p:cNvSpPr>
          <p:nvPr>
            <p:ph type="body" idx="1"/>
          </p:nvPr>
        </p:nvSpPr>
        <p:spPr>
          <a:xfrm>
            <a:off x="952500" y="2248525"/>
            <a:ext cx="8736932" cy="6628775"/>
          </a:xfrm>
        </p:spPr>
        <p:txBody>
          <a:bodyPr>
            <a:normAutofit fontScale="70000" lnSpcReduction="20000"/>
          </a:bodyPr>
          <a:lstStyle/>
          <a:p>
            <a:r>
              <a:rPr lang="en-US" dirty="0"/>
              <a:t>Describe significant activities directly related to the proposed effort, including any conducted by the principal investigator, the proposing firm, consultants, or others.  Describe how these activities interface with the proposed project and discuss any planned coordination with outside sources</a:t>
            </a:r>
            <a:r>
              <a:rPr lang="en-US" dirty="0" smtClean="0"/>
              <a:t>. </a:t>
            </a:r>
            <a:r>
              <a:rPr lang="en-US" dirty="0"/>
              <a:t>The technical volume must persuade reviewers of the proposer's awareness of the state-of-the-art in the specific topic. </a:t>
            </a:r>
            <a:r>
              <a:rPr lang="en-US" dirty="0" smtClean="0"/>
              <a:t>Describe </a:t>
            </a:r>
            <a:r>
              <a:rPr lang="en-US" dirty="0"/>
              <a:t>relevant previous and parallel work not directly related to the proposed effort.  Provide the following: (1) short description, (2) client for which work was performed (including point of contact’s name and phone number), and (3) date of completion.  Describe the non-defense customers and any interviews conducted with them.  Describe the defense customers and any interviews conducted with them.  Describe the solution’s competitive landscape</a:t>
            </a:r>
            <a:r>
              <a:rPr lang="en-US" dirty="0" smtClean="0"/>
              <a:t>.</a:t>
            </a:r>
          </a:p>
          <a:p>
            <a:endParaRPr lang="en-US" dirty="0"/>
          </a:p>
          <a:p>
            <a:pPr>
              <a:defRPr b="0">
                <a:latin typeface="Helvetica Neue Light"/>
                <a:ea typeface="Helvetica Neue Light"/>
                <a:cs typeface="Helvetica Neue Light"/>
                <a:sym typeface="Helvetica Neue Light"/>
              </a:defRPr>
            </a:pPr>
            <a:r>
              <a:rPr lang="en-US" dirty="0"/>
              <a:t>We have a renewed focus on attaching our defense solutions to the pace of technological change - and therefore non-defense and non-governmental commercial solutions.  </a:t>
            </a:r>
            <a:endParaRPr lang="en-US" dirty="0" smtClean="0"/>
          </a:p>
        </p:txBody>
      </p:sp>
      <p:sp>
        <p:nvSpPr>
          <p:cNvPr id="7" name="For the STTR Phase I Special Topics, include information on any user interviews you have done."/>
          <p:cNvSpPr/>
          <p:nvPr/>
        </p:nvSpPr>
        <p:spPr>
          <a:xfrm>
            <a:off x="9914021" y="2248525"/>
            <a:ext cx="2812029" cy="1579087"/>
          </a:xfrm>
          <a:prstGeom prst="wedgeRectCallout">
            <a:avLst>
              <a:gd name="adj1" fmla="val -73317"/>
              <a:gd name="adj2" fmla="val 101105"/>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defRPr sz="1700" b="0">
                <a:latin typeface="+mn-lt"/>
                <a:ea typeface="+mn-ea"/>
                <a:cs typeface="+mn-cs"/>
                <a:sym typeface="Helvetica Neue Medium"/>
              </a:defRPr>
            </a:pPr>
            <a:r>
              <a:rPr dirty="0"/>
              <a:t>For the STTR Phase I Special Topics, include information on any user interviews you have done.</a:t>
            </a:r>
          </a:p>
        </p:txBody>
      </p:sp>
    </p:spTree>
    <p:extLst>
      <p:ext uri="{BB962C8B-B14F-4D97-AF65-F5344CB8AC3E}">
        <p14:creationId xmlns:p14="http://schemas.microsoft.com/office/powerpoint/2010/main" val="19964625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Clearances / Certifications / Approvals / Registrations</a:t>
            </a:r>
            <a:endParaRPr lang="en-US" dirty="0"/>
          </a:p>
        </p:txBody>
      </p:sp>
      <p:sp>
        <p:nvSpPr>
          <p:cNvPr id="6" name="Text Placeholder 5"/>
          <p:cNvSpPr>
            <a:spLocks noGrp="1"/>
          </p:cNvSpPr>
          <p:nvPr>
            <p:ph type="body" idx="1"/>
          </p:nvPr>
        </p:nvSpPr>
        <p:spPr/>
        <p:txBody>
          <a:bodyPr>
            <a:normAutofit fontScale="55000" lnSpcReduction="20000"/>
          </a:bodyPr>
          <a:lstStyle/>
          <a:p>
            <a:r>
              <a:rPr lang="en-US" sz="2900" dirty="0">
                <a:latin typeface="+mn-lt"/>
              </a:rPr>
              <a:t>Include the System for Award Management Managed Identifier (SAMMI) number (formerly called DUNS number), Commercial and Government Entity (CAGE) code, Small Business Administration (SBA) ID, and DoD SBIR ID number.  If the firm does not currently have these numbers, include the date on an application was submitted.  A valid CAGE code is required to receive a contract or OT.  Lack of a valid CAGE code at the time of award will result in disqualification</a:t>
            </a:r>
            <a:r>
              <a:rPr lang="en-US" sz="2900" dirty="0" smtClean="0">
                <a:latin typeface="+mn-lt"/>
              </a:rPr>
              <a:t>.</a:t>
            </a:r>
          </a:p>
          <a:p>
            <a:endParaRPr lang="en-US" sz="4200" dirty="0" smtClean="0">
              <a:latin typeface="+mn-lt"/>
            </a:endParaRPr>
          </a:p>
          <a:p>
            <a:pPr marL="58419" marR="455294" indent="-274319" defTabSz="457200">
              <a:buFont typeface="Times New Roman"/>
              <a:defRPr sz="1900">
                <a:latin typeface="Times New Roman"/>
                <a:ea typeface="Times New Roman"/>
                <a:cs typeface="Times New Roman"/>
                <a:sym typeface="Times New Roman"/>
              </a:defRPr>
            </a:pPr>
            <a:r>
              <a:rPr lang="en-US" sz="2900" dirty="0">
                <a:latin typeface="+mn-lt"/>
              </a:rPr>
              <a:t>DUNS </a:t>
            </a:r>
            <a:r>
              <a:rPr lang="en-US" sz="2900" dirty="0" smtClean="0">
                <a:latin typeface="+mn-lt"/>
              </a:rPr>
              <a:t>Number</a:t>
            </a:r>
            <a:endParaRPr lang="en-US" sz="2900" dirty="0">
              <a:latin typeface="+mn-lt"/>
            </a:endParaRPr>
          </a:p>
          <a:p>
            <a:pPr marR="455294" lvl="1" defTabSz="457200">
              <a:defRPr sz="1900" b="0">
                <a:latin typeface="Times New Roman"/>
                <a:ea typeface="Times New Roman"/>
                <a:cs typeface="Times New Roman"/>
                <a:sym typeface="Times New Roman"/>
              </a:defRPr>
            </a:pPr>
            <a:r>
              <a:rPr lang="en-US" sz="2900" dirty="0">
                <a:latin typeface="+mn-lt"/>
              </a:rPr>
              <a:t>My DUNS Number is:  ____________</a:t>
            </a:r>
          </a:p>
          <a:p>
            <a:pPr marR="455294" lvl="1" defTabSz="457200">
              <a:defRPr sz="1900" b="0" i="1">
                <a:latin typeface="Times New Roman"/>
                <a:ea typeface="Times New Roman"/>
                <a:cs typeface="Times New Roman"/>
                <a:sym typeface="Times New Roman"/>
              </a:defRPr>
            </a:pPr>
            <a:r>
              <a:rPr lang="en-US" sz="2900" dirty="0">
                <a:latin typeface="+mn-lt"/>
              </a:rPr>
              <a:t>(If you have not registered at Dun and Bradstreet and received a DUNS number, register here: </a:t>
            </a:r>
            <a:r>
              <a:rPr lang="en-US" sz="2900" u="sng" dirty="0">
                <a:solidFill>
                  <a:srgbClr val="0079CD"/>
                </a:solidFill>
                <a:latin typeface="+mn-lt"/>
                <a:hlinkClick r:id="rId2"/>
              </a:rPr>
              <a:t>https://fedgov.dnb.com/webform</a:t>
            </a:r>
            <a:r>
              <a:rPr lang="en-US" sz="2900" dirty="0">
                <a:latin typeface="+mn-lt"/>
              </a:rPr>
              <a:t>) </a:t>
            </a:r>
          </a:p>
          <a:p>
            <a:pPr marR="455294" defTabSz="457200">
              <a:defRPr sz="1900">
                <a:latin typeface="Times New Roman"/>
                <a:ea typeface="Times New Roman"/>
                <a:cs typeface="Times New Roman"/>
                <a:sym typeface="Times New Roman"/>
              </a:defRPr>
            </a:pPr>
            <a:r>
              <a:rPr lang="en-US" sz="2900" dirty="0">
                <a:latin typeface="+mn-lt"/>
              </a:rPr>
              <a:t>System for Award Management (SAM) (CAGE Code</a:t>
            </a:r>
            <a:r>
              <a:rPr lang="en-US" sz="2900" dirty="0" smtClean="0">
                <a:latin typeface="+mn-lt"/>
              </a:rPr>
              <a:t>)</a:t>
            </a:r>
            <a:endParaRPr lang="en-US" sz="2900" dirty="0">
              <a:latin typeface="+mn-lt"/>
            </a:endParaRPr>
          </a:p>
          <a:p>
            <a:pPr marR="455294" lvl="1" defTabSz="457200">
              <a:defRPr sz="1900" b="0">
                <a:latin typeface="Times New Roman"/>
                <a:ea typeface="Times New Roman"/>
                <a:cs typeface="Times New Roman"/>
                <a:sym typeface="Times New Roman"/>
              </a:defRPr>
            </a:pPr>
            <a:r>
              <a:rPr lang="en-US" sz="2900" dirty="0">
                <a:latin typeface="+mn-lt"/>
              </a:rPr>
              <a:t>My CAGE Code is:  ___________ </a:t>
            </a:r>
            <a:r>
              <a:rPr lang="en-US" sz="2900" b="1" dirty="0">
                <a:latin typeface="+mn-lt"/>
              </a:rPr>
              <a:t>OR</a:t>
            </a:r>
            <a:r>
              <a:rPr lang="en-US" sz="2900" dirty="0">
                <a:latin typeface="+mn-lt"/>
              </a:rPr>
              <a:t> I applied for my CAGE code on: _____________</a:t>
            </a:r>
          </a:p>
          <a:p>
            <a:pPr marR="455294" lvl="1" defTabSz="457200">
              <a:defRPr sz="1900" b="0" i="1">
                <a:latin typeface="Times New Roman"/>
                <a:ea typeface="Times New Roman"/>
                <a:cs typeface="Times New Roman"/>
                <a:sym typeface="Times New Roman"/>
              </a:defRPr>
            </a:pPr>
            <a:r>
              <a:rPr lang="en-US" sz="2900" dirty="0">
                <a:latin typeface="+mn-lt"/>
              </a:rPr>
              <a:t>(If you have not registered in SAM and received a CAGE code yet, register here: </a:t>
            </a:r>
            <a:r>
              <a:rPr lang="en-US" sz="2900" u="sng" dirty="0">
                <a:solidFill>
                  <a:srgbClr val="0079CD"/>
                </a:solidFill>
                <a:latin typeface="+mn-lt"/>
                <a:hlinkClick r:id="rId3"/>
              </a:rPr>
              <a:t>https://www.sam.gov/portal/SAM/</a:t>
            </a:r>
            <a:r>
              <a:rPr lang="en-US" sz="2900" dirty="0">
                <a:latin typeface="+mn-lt"/>
              </a:rPr>
              <a:t>) </a:t>
            </a:r>
          </a:p>
          <a:p>
            <a:pPr marR="455294" defTabSz="457200">
              <a:defRPr sz="1900">
                <a:latin typeface="Times New Roman"/>
                <a:ea typeface="Times New Roman"/>
                <a:cs typeface="Times New Roman"/>
                <a:sym typeface="Times New Roman"/>
              </a:defRPr>
            </a:pPr>
            <a:r>
              <a:rPr lang="en-US" sz="2900" dirty="0">
                <a:latin typeface="+mn-lt"/>
              </a:rPr>
              <a:t>Small Business Association </a:t>
            </a:r>
            <a:r>
              <a:rPr lang="en-US" sz="2900" dirty="0" smtClean="0">
                <a:latin typeface="+mn-lt"/>
              </a:rPr>
              <a:t>ID</a:t>
            </a:r>
            <a:endParaRPr lang="en-US" sz="2900" dirty="0">
              <a:latin typeface="+mn-lt"/>
            </a:endParaRPr>
          </a:p>
          <a:p>
            <a:pPr marR="455294" lvl="1" defTabSz="457200">
              <a:defRPr sz="1900" b="0">
                <a:latin typeface="Times New Roman"/>
                <a:ea typeface="Times New Roman"/>
                <a:cs typeface="Times New Roman"/>
                <a:sym typeface="Times New Roman"/>
              </a:defRPr>
            </a:pPr>
            <a:r>
              <a:rPr lang="en-US" sz="2900" dirty="0">
                <a:latin typeface="+mn-lt"/>
              </a:rPr>
              <a:t>My SBA SBC ID Number is _________</a:t>
            </a:r>
          </a:p>
          <a:p>
            <a:pPr marR="455294" lvl="1" defTabSz="457200">
              <a:defRPr sz="1900" b="0">
                <a:latin typeface="Times New Roman"/>
                <a:ea typeface="Times New Roman"/>
                <a:cs typeface="Times New Roman"/>
                <a:sym typeface="Times New Roman"/>
              </a:defRPr>
            </a:pPr>
            <a:r>
              <a:rPr lang="en-US" sz="2900" dirty="0">
                <a:latin typeface="+mn-lt"/>
              </a:rPr>
              <a:t>(If you have not registered with the Small Business Association (SBA) and received your ‘Small Business Concern’ (SBC) Identification (ID) number, register here:  </a:t>
            </a:r>
            <a:r>
              <a:rPr lang="en-US" sz="2900" u="sng" dirty="0">
                <a:solidFill>
                  <a:srgbClr val="0079CD"/>
                </a:solidFill>
                <a:latin typeface="+mn-lt"/>
                <a:hlinkClick r:id="rId4"/>
              </a:rPr>
              <a:t>https://www.sbir.gov/registration</a:t>
            </a:r>
            <a:r>
              <a:rPr lang="en-US" sz="2900" dirty="0">
                <a:latin typeface="+mn-lt"/>
              </a:rPr>
              <a:t>) </a:t>
            </a:r>
          </a:p>
          <a:p>
            <a:pPr marR="455294" defTabSz="457200">
              <a:defRPr sz="1900">
                <a:latin typeface="Times New Roman"/>
                <a:ea typeface="Times New Roman"/>
                <a:cs typeface="Times New Roman"/>
                <a:sym typeface="Times New Roman"/>
              </a:defRPr>
            </a:pPr>
            <a:r>
              <a:rPr lang="en-US" sz="2900" dirty="0">
                <a:latin typeface="+mn-lt"/>
              </a:rPr>
              <a:t>DoD SBIR/STTR </a:t>
            </a:r>
            <a:r>
              <a:rPr lang="en-US" sz="2900" dirty="0" smtClean="0">
                <a:latin typeface="+mn-lt"/>
              </a:rPr>
              <a:t>ID</a:t>
            </a:r>
            <a:endParaRPr lang="en-US" sz="2900" dirty="0">
              <a:latin typeface="+mn-lt"/>
            </a:endParaRPr>
          </a:p>
          <a:p>
            <a:pPr marR="455294" lvl="1" defTabSz="457200">
              <a:defRPr sz="1900" b="0">
                <a:latin typeface="Times New Roman"/>
                <a:ea typeface="Times New Roman"/>
                <a:cs typeface="Times New Roman"/>
                <a:sym typeface="Times New Roman"/>
              </a:defRPr>
            </a:pPr>
            <a:r>
              <a:rPr lang="en-US" sz="2900" dirty="0">
                <a:latin typeface="+mn-lt"/>
              </a:rPr>
              <a:t>My SBA SBC ID Number is ___________</a:t>
            </a:r>
          </a:p>
          <a:p>
            <a:pPr marR="455294" lvl="1" defTabSz="457200">
              <a:defRPr sz="1900" b="0">
                <a:latin typeface="Times New Roman"/>
                <a:ea typeface="Times New Roman"/>
                <a:cs typeface="Times New Roman"/>
                <a:sym typeface="Times New Roman"/>
              </a:defRPr>
            </a:pPr>
            <a:r>
              <a:rPr lang="en-US" sz="2900" dirty="0">
                <a:latin typeface="+mn-lt"/>
              </a:rPr>
              <a:t>(If you have not registered with the Small Business Association (SBA) and received your ‘Small Business Concern’ (SBC) Identification (ID) number, register here:  </a:t>
            </a:r>
            <a:r>
              <a:rPr lang="en-US" sz="2900" u="sng" dirty="0">
                <a:solidFill>
                  <a:srgbClr val="0079CD"/>
                </a:solidFill>
                <a:latin typeface="+mn-lt"/>
                <a:hlinkClick r:id="rId4"/>
              </a:rPr>
              <a:t>https://www.sbir.gov/registration</a:t>
            </a:r>
            <a:r>
              <a:rPr lang="en-US" sz="2900" dirty="0">
                <a:latin typeface="+mn-lt"/>
              </a:rPr>
              <a:t>) </a:t>
            </a:r>
          </a:p>
          <a:p>
            <a:pPr marR="455294" defTabSz="457200">
              <a:defRPr sz="1900">
                <a:latin typeface="Times New Roman"/>
                <a:ea typeface="Times New Roman"/>
                <a:cs typeface="Times New Roman"/>
                <a:sym typeface="Times New Roman"/>
              </a:defRPr>
            </a:pPr>
            <a:endParaRPr lang="en-US" dirty="0">
              <a:latin typeface="+mn-lt"/>
            </a:endParaRPr>
          </a:p>
          <a:p>
            <a:endParaRPr lang="en-US" dirty="0">
              <a:latin typeface="+mn-lt"/>
            </a:endParaRPr>
          </a:p>
        </p:txBody>
      </p:sp>
      <p:sp>
        <p:nvSpPr>
          <p:cNvPr id="7" name="The CAGE code often takes the longest.  If you have yet to receive your CAGE code just enter the date at which you applied for it."/>
          <p:cNvSpPr/>
          <p:nvPr/>
        </p:nvSpPr>
        <p:spPr>
          <a:xfrm>
            <a:off x="9880600" y="4868085"/>
            <a:ext cx="3009900" cy="1650357"/>
          </a:xfrm>
          <a:prstGeom prst="wedgeRectCallout">
            <a:avLst>
              <a:gd name="adj1" fmla="val -10119"/>
              <a:gd name="adj2" fmla="val 6122"/>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sz="1600" dirty="0"/>
              <a:t>The CAGE code often takes the longest.  If you have yet to receive your CAGE code just enter the date at which you applied for it.</a:t>
            </a:r>
          </a:p>
        </p:txBody>
      </p:sp>
    </p:spTree>
    <p:extLst>
      <p:ext uri="{BB962C8B-B14F-4D97-AF65-F5344CB8AC3E}">
        <p14:creationId xmlns:p14="http://schemas.microsoft.com/office/powerpoint/2010/main" val="111973154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‘As-Applicable’ Slides</a:t>
            </a:r>
            <a:endParaRPr lang="en-US" b="1" dirty="0"/>
          </a:p>
        </p:txBody>
      </p:sp>
      <p:sp>
        <p:nvSpPr>
          <p:cNvPr id="5" name="Text Placeholder 4"/>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73275826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Key </a:t>
            </a:r>
            <a:r>
              <a:rPr lang="en-US" b="1" dirty="0" smtClean="0"/>
              <a:t>Personnel </a:t>
            </a:r>
            <a:br>
              <a:rPr lang="en-US" b="1" dirty="0" smtClean="0"/>
            </a:br>
            <a:r>
              <a:rPr lang="en-US" sz="2400" b="1" dirty="0" smtClean="0"/>
              <a:t>(Potential extension of ‘Team’s Ability to Perform Research’ slide)</a:t>
            </a:r>
            <a:endParaRPr lang="en-US" sz="2400" dirty="0"/>
          </a:p>
        </p:txBody>
      </p:sp>
      <p:sp>
        <p:nvSpPr>
          <p:cNvPr id="6" name="Text Placeholder 5"/>
          <p:cNvSpPr>
            <a:spLocks noGrp="1"/>
          </p:cNvSpPr>
          <p:nvPr>
            <p:ph type="body" idx="1"/>
          </p:nvPr>
        </p:nvSpPr>
        <p:spPr/>
        <p:txBody>
          <a:bodyPr>
            <a:normAutofit fontScale="40000" lnSpcReduction="20000"/>
          </a:bodyPr>
          <a:lstStyle/>
          <a:p>
            <a:r>
              <a:rPr lang="en-US" sz="3500" dirty="0">
                <a:latin typeface="+mn-lt"/>
              </a:rPr>
              <a:t>Identify key personnel involved in the effort including directly related education and experience.  Provide a concise technical resume of the principal investigator, including a list of relevant publications (if any).   Describe how team members’ backgrounds qualify them for the specific work to be performed on this project.  </a:t>
            </a:r>
            <a:r>
              <a:rPr lang="en-US" sz="3500" b="1" dirty="0">
                <a:latin typeface="+mn-lt"/>
              </a:rPr>
              <a:t>Full resumes for key technical personnel should be included in Volume 5: Supporting Information</a:t>
            </a:r>
            <a:r>
              <a:rPr lang="en-US" sz="3500" b="1" dirty="0" smtClean="0">
                <a:latin typeface="+mn-lt"/>
              </a:rPr>
              <a:t>.</a:t>
            </a:r>
          </a:p>
          <a:p>
            <a:r>
              <a:rPr lang="en-US" sz="3400" dirty="0">
                <a:latin typeface="+mn-lt"/>
              </a:rPr>
              <a:t>This section should include brief descriptions of the qualifications of your key personnel. Include details that are relevant to their role on the team for this Phase I research.  Include any military experience as it pertains for their ability to better understand the needs of a potential Air Force stakeholder.</a:t>
            </a:r>
          </a:p>
          <a:p>
            <a:r>
              <a:rPr lang="en-US" sz="3400" dirty="0">
                <a:latin typeface="+mn-lt"/>
              </a:rPr>
              <a:t>Key personnel should include:</a:t>
            </a:r>
          </a:p>
          <a:p>
            <a:pPr lvl="1"/>
            <a:r>
              <a:rPr lang="en-US" sz="3400" dirty="0">
                <a:latin typeface="+mn-lt"/>
              </a:rPr>
              <a:t>Principal Investigator (required)</a:t>
            </a:r>
          </a:p>
          <a:p>
            <a:pPr lvl="1"/>
            <a:r>
              <a:rPr lang="en-US" sz="3400" dirty="0">
                <a:latin typeface="+mn-lt"/>
              </a:rPr>
              <a:t>Research Institute POC (required)</a:t>
            </a:r>
          </a:p>
          <a:p>
            <a:pPr lvl="1"/>
            <a:r>
              <a:rPr lang="en-US" sz="3400" dirty="0">
                <a:latin typeface="+mn-lt"/>
              </a:rPr>
              <a:t>Key Technical Personnel (required</a:t>
            </a:r>
          </a:p>
          <a:p>
            <a:pPr lvl="1"/>
            <a:r>
              <a:rPr lang="en-US" sz="3400" dirty="0">
                <a:latin typeface="+mn-lt"/>
              </a:rPr>
              <a:t>Relevant Advisors</a:t>
            </a:r>
          </a:p>
          <a:p>
            <a:pPr lvl="1"/>
            <a:r>
              <a:rPr lang="en-US" sz="3400" dirty="0">
                <a:latin typeface="+mn-lt"/>
              </a:rPr>
              <a:t>Relevant Investors</a:t>
            </a:r>
          </a:p>
          <a:p>
            <a:pPr lvl="1"/>
            <a:r>
              <a:rPr lang="en-US" sz="3400" dirty="0">
                <a:latin typeface="+mn-lt"/>
              </a:rPr>
              <a:t>Key consultants</a:t>
            </a:r>
          </a:p>
          <a:p>
            <a:pPr lvl="1"/>
            <a:r>
              <a:rPr lang="en-US" sz="3400" dirty="0">
                <a:latin typeface="+mn-lt"/>
              </a:rPr>
              <a:t>Key members of any sub-contractors</a:t>
            </a:r>
          </a:p>
          <a:p>
            <a:pPr lvl="1"/>
            <a:r>
              <a:rPr lang="en-US" sz="3400" dirty="0">
                <a:latin typeface="+mn-lt"/>
              </a:rPr>
              <a:t>Any other key members of the team</a:t>
            </a:r>
          </a:p>
          <a:p>
            <a:r>
              <a:rPr lang="en-US" sz="3400" dirty="0" smtClean="0">
                <a:latin typeface="+mn-lt"/>
              </a:rPr>
              <a:t>What </a:t>
            </a:r>
            <a:r>
              <a:rPr lang="en-US" sz="3400" dirty="0">
                <a:latin typeface="+mn-lt"/>
              </a:rPr>
              <a:t>percentage of the principal investigator's total time will be on the project?</a:t>
            </a:r>
          </a:p>
          <a:p>
            <a:pPr lvl="1"/>
            <a:r>
              <a:rPr lang="en-US" sz="3400" dirty="0" err="1">
                <a:latin typeface="+mn-lt"/>
              </a:rPr>
              <a:t>i</a:t>
            </a:r>
            <a:r>
              <a:rPr lang="en-US" sz="3400" dirty="0">
                <a:latin typeface="+mn-lt"/>
              </a:rPr>
              <a:t>.  Any non-zero answer is awardable. </a:t>
            </a:r>
          </a:p>
          <a:p>
            <a:pPr lvl="1"/>
            <a:r>
              <a:rPr lang="en-US" sz="3400" dirty="0">
                <a:latin typeface="+mn-lt"/>
              </a:rPr>
              <a:t>ii.  If the answer is below 25%, please describe the principal investigator’s other roles.</a:t>
            </a:r>
          </a:p>
          <a:p>
            <a:pPr lvl="1"/>
            <a:r>
              <a:rPr lang="en-US" sz="3400" dirty="0">
                <a:latin typeface="+mn-lt"/>
              </a:rPr>
              <a:t>NOTIONAL EXAMPLE:  Our principal investigator intends to spend 20% of her time (~8 hours per week) working on this Phase I. Her other responsibilities include spending 30% of his time managing our non-defense commercial clients and she is spending 50% of her time on a prior Phase II that was awarded with the Air Force in March of 2019 (contract No. FA123456CA789).</a:t>
            </a:r>
          </a:p>
          <a:p>
            <a:endParaRPr lang="en-US" sz="2900" b="1" dirty="0">
              <a:latin typeface="+mn-lt"/>
            </a:endParaRPr>
          </a:p>
        </p:txBody>
      </p:sp>
    </p:spTree>
    <p:extLst>
      <p:ext uri="{BB962C8B-B14F-4D97-AF65-F5344CB8AC3E}">
        <p14:creationId xmlns:p14="http://schemas.microsoft.com/office/powerpoint/2010/main" val="233881083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Commercialization </a:t>
            </a:r>
            <a:r>
              <a:rPr lang="en-US" dirty="0"/>
              <a:t>Strategy</a:t>
            </a:r>
            <a:br>
              <a:rPr lang="en-US" dirty="0"/>
            </a:br>
            <a:r>
              <a:rPr lang="en-US" sz="2700" dirty="0"/>
              <a:t>(Potential extension of </a:t>
            </a:r>
            <a:r>
              <a:rPr lang="en-US" sz="2700" dirty="0" smtClean="0"/>
              <a:t>‘Commercialization’ </a:t>
            </a:r>
            <a:r>
              <a:rPr lang="en-US" sz="2700" dirty="0"/>
              <a:t>slide)</a:t>
            </a:r>
          </a:p>
        </p:txBody>
      </p:sp>
      <p:sp>
        <p:nvSpPr>
          <p:cNvPr id="6" name="Text Placeholder 5"/>
          <p:cNvSpPr>
            <a:spLocks noGrp="1"/>
          </p:cNvSpPr>
          <p:nvPr>
            <p:ph type="body" idx="1"/>
          </p:nvPr>
        </p:nvSpPr>
        <p:spPr>
          <a:xfrm>
            <a:off x="952500" y="2248525"/>
            <a:ext cx="11099800" cy="6603375"/>
          </a:xfrm>
        </p:spPr>
        <p:txBody>
          <a:bodyPr>
            <a:normAutofit fontScale="92500" lnSpcReduction="20000"/>
          </a:bodyPr>
          <a:lstStyle/>
          <a:p>
            <a:r>
              <a:rPr lang="en-US" sz="2500" dirty="0">
                <a:latin typeface="+mn-lt"/>
              </a:rPr>
              <a:t>Describe in approximately one page the company's strategy for commercializing the technology in DoD, other Federal Agencies, AND private sector markets.  Provide specific information regarding the market need the technology will address and the market size.  Include a schedule of the quantitative commercialization results the company expects to achieve.  Describe any outside investment, sources of cash flow and potential to scale the proposed solution. Focus mainly on non-defense sales.</a:t>
            </a:r>
          </a:p>
          <a:p>
            <a:pPr marR="455294" defTabSz="457200">
              <a:defRPr sz="2800" b="0">
                <a:latin typeface="Times New Roman"/>
                <a:ea typeface="Times New Roman"/>
                <a:cs typeface="Times New Roman"/>
                <a:sym typeface="Times New Roman"/>
              </a:defRPr>
            </a:pPr>
            <a:endParaRPr lang="en-US" sz="2500" dirty="0">
              <a:latin typeface="+mn-lt"/>
            </a:endParaRPr>
          </a:p>
          <a:p>
            <a:pPr marR="455294" defTabSz="457200">
              <a:defRPr sz="2800" b="0">
                <a:latin typeface="Times New Roman"/>
                <a:ea typeface="Times New Roman"/>
                <a:cs typeface="Times New Roman"/>
                <a:sym typeface="Times New Roman"/>
              </a:defRPr>
            </a:pPr>
            <a:r>
              <a:rPr lang="en-US" sz="2500" dirty="0">
                <a:latin typeface="+mn-lt"/>
              </a:rPr>
              <a:t>PREVIOUS OUTSIDE INVESTMENT: Has your firm received outside investment?  How much, and who are your investors?  Was this investment to further the development of the technology related to your prosed solution?</a:t>
            </a:r>
          </a:p>
          <a:p>
            <a:pPr marR="455294" defTabSz="457200">
              <a:defRPr sz="2800" b="0">
                <a:latin typeface="Times New Roman"/>
                <a:ea typeface="Times New Roman"/>
                <a:cs typeface="Times New Roman"/>
                <a:sym typeface="Times New Roman"/>
              </a:defRPr>
            </a:pPr>
            <a:r>
              <a:rPr lang="en-US" sz="2500" dirty="0">
                <a:latin typeface="+mn-lt"/>
              </a:rPr>
              <a:t>SOURCES OF CASH FLOW: How will your business and this particular solution generating cash flow?  Are you raising money from investors?  Do you have non-defense sales or leads?  Do you have defense sales?  Are receiving government grants or contracts?  Is this solution being funded by internal research and development funding?  What potential sources of defense sales do you see?  </a:t>
            </a:r>
          </a:p>
          <a:p>
            <a:pPr marR="455294" defTabSz="457200">
              <a:defRPr sz="2800" b="0">
                <a:latin typeface="Times New Roman"/>
                <a:ea typeface="Times New Roman"/>
                <a:cs typeface="Times New Roman"/>
                <a:sym typeface="Times New Roman"/>
              </a:defRPr>
            </a:pPr>
            <a:r>
              <a:rPr lang="en-US" sz="2500" dirty="0">
                <a:latin typeface="+mn-lt"/>
              </a:rPr>
              <a:t>POTENTIAL TO SCALE:  What is the potential for your firm and this solution to scale to capture a large market?  Provide examples of people on your team that have demonstrated ability to scale solutions and/or companies.</a:t>
            </a:r>
          </a:p>
        </p:txBody>
      </p:sp>
    </p:spTree>
    <p:extLst>
      <p:ext uri="{BB962C8B-B14F-4D97-AF65-F5344CB8AC3E}">
        <p14:creationId xmlns:p14="http://schemas.microsoft.com/office/powerpoint/2010/main" val="236542665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Relationship </a:t>
            </a:r>
            <a:r>
              <a:rPr lang="en-US" b="1" dirty="0"/>
              <a:t>with Future </a:t>
            </a:r>
            <a:r>
              <a:rPr lang="en-US" b="1" dirty="0" smtClean="0"/>
              <a:t>Work</a:t>
            </a:r>
            <a:br>
              <a:rPr lang="en-US" b="1" dirty="0" smtClean="0"/>
            </a:br>
            <a:r>
              <a:rPr lang="en-US" sz="2700" dirty="0"/>
              <a:t>(Potential extension of ‘Commercialization’ slide)</a:t>
            </a:r>
          </a:p>
        </p:txBody>
      </p:sp>
      <p:sp>
        <p:nvSpPr>
          <p:cNvPr id="6" name="Text Placeholder 5"/>
          <p:cNvSpPr>
            <a:spLocks noGrp="1"/>
          </p:cNvSpPr>
          <p:nvPr>
            <p:ph type="body" idx="1"/>
          </p:nvPr>
        </p:nvSpPr>
        <p:spPr/>
        <p:txBody>
          <a:bodyPr>
            <a:normAutofit lnSpcReduction="10000"/>
          </a:bodyPr>
          <a:lstStyle/>
          <a:p>
            <a:pPr marR="455294" defTabSz="457200">
              <a:defRPr sz="1400" b="0">
                <a:latin typeface="Times New Roman"/>
                <a:ea typeface="Times New Roman"/>
                <a:cs typeface="Times New Roman"/>
                <a:sym typeface="Times New Roman"/>
              </a:defRPr>
            </a:pPr>
            <a:r>
              <a:rPr lang="en-US" dirty="0"/>
              <a:t>(a) State the anticipated results of the approach if the project is successful. (b) Discuss the significance of the Phase I effort in providing a foundation for Phase II R/R&amp;D effort. (c) Identify the applicable clearances, certifications and approvals required to conduct Phase II testing.  Outline the plan for ensuring timely completion of said authorizations in support of Phase II R/R&amp;D effort.  Identify the high-level Air Force acquisition customer, e.g., Air Force Research Laboratory, and how the solution could integrate with their current projects</a:t>
            </a:r>
            <a:r>
              <a:rPr lang="en-US" dirty="0" smtClean="0"/>
              <a:t>.</a:t>
            </a:r>
          </a:p>
          <a:p>
            <a:pPr marR="455294" defTabSz="457200">
              <a:defRPr sz="1400" b="0">
                <a:latin typeface="Times New Roman"/>
                <a:ea typeface="Times New Roman"/>
                <a:cs typeface="Times New Roman"/>
                <a:sym typeface="Times New Roman"/>
              </a:defRPr>
            </a:pPr>
            <a:r>
              <a:rPr lang="en-US" dirty="0" smtClean="0"/>
              <a:t>PROPOSED </a:t>
            </a:r>
            <a:r>
              <a:rPr lang="en-US" dirty="0"/>
              <a:t>HIGH-LEVEL AIR FORCE CUSTOMER:  Propose which areas you believe would best be able to integrate your solution into the Air Force</a:t>
            </a:r>
            <a:r>
              <a:rPr lang="en-US" b="1" dirty="0">
                <a:solidFill>
                  <a:schemeClr val="accent5">
                    <a:hueOff val="-82419"/>
                    <a:satOff val="-9513"/>
                    <a:lumOff val="-16343"/>
                  </a:schemeClr>
                </a:solidFill>
              </a:rPr>
              <a:t> (if you need more information about these, just search the internet for ‘Air Force _____’ (e.g. ‘Air Force PEO Digital’)</a:t>
            </a:r>
            <a:r>
              <a:rPr lang="en-US" dirty="0"/>
              <a:t>:</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Fighters and Bombers</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Business and Enterprise Systems</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Armament</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Presidential and Executive Airlift</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Tanker</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Mobility and Training Aircraft</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Agile Combat Support</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Digital</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Command, Control, Communication, Intelligence, and Networks (C3I&amp;N)</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Intelligence, Surveillance, Reconnaissance and Special Operations Forces (ISR/SOF)</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Services (Combat and Mission Support)</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Space Systems (Space and Missile Systems Center)</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Strategic Systems</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PEO Nuclear Command, Control and Communications (NC3)</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F-35 Program Office</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Rapid Capabilities Office (RCO)</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Rapid Sustainment Office (RSO)</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a:t>Air Force Research Labs (AFRL)</a:t>
            </a:r>
          </a:p>
          <a:p>
            <a:pPr marR="455294" indent="292100" defTabSz="457200">
              <a:spcBef>
                <a:spcPts val="0"/>
              </a:spcBef>
              <a:buFont typeface="Symbol"/>
              <a:buChar char="·"/>
              <a:defRPr sz="1400" b="0">
                <a:latin typeface="Times New Roman"/>
                <a:ea typeface="Times New Roman"/>
                <a:cs typeface="Times New Roman"/>
                <a:sym typeface="Times New Roman"/>
              </a:defRPr>
            </a:pPr>
            <a:r>
              <a:rPr lang="en-US" dirty="0" smtClean="0"/>
              <a:t>Other</a:t>
            </a:r>
            <a:endParaRPr lang="en-US" dirty="0"/>
          </a:p>
          <a:p>
            <a:pPr marR="455294" defTabSz="457200">
              <a:defRPr sz="1400" b="0" i="1">
                <a:latin typeface="Times New Roman"/>
                <a:ea typeface="Times New Roman"/>
                <a:cs typeface="Times New Roman"/>
                <a:sym typeface="Times New Roman"/>
              </a:defRPr>
            </a:pPr>
            <a:r>
              <a:rPr lang="en-US" dirty="0"/>
              <a:t>DESCRIPTION OF HOW YOUR SOLUTION INTEGRATES WITH THE PROPOSED AIR FORCE CUSTOMER:  After doing a bit of searching the internet about your proposed Air Force Customer (i.e. Acquisitions Office), describe *briefly* how your proposed solution could integrate with the existing efforts of the proposed Air Force customer.   (Notional Example:  Our software solution automatically completes lines of code while you are typing and double checks them for errors, instituting a testing level during the writing of the software.  PEO digital has a focus of speeding development to the warfighter and is currently developing solutions to better organize and task our air forces, this could ensure a lower rate of error for the fielded systems, thus increasing the speed.)</a:t>
            </a:r>
          </a:p>
          <a:p>
            <a:endParaRPr lang="en-US" dirty="0"/>
          </a:p>
        </p:txBody>
      </p:sp>
      <p:sp>
        <p:nvSpPr>
          <p:cNvPr id="7" name="Pick at least one of these.  Then say how your solution could integrate with what they are doing."/>
          <p:cNvSpPr/>
          <p:nvPr/>
        </p:nvSpPr>
        <p:spPr>
          <a:xfrm>
            <a:off x="9613606" y="5116201"/>
            <a:ext cx="3134519" cy="1653567"/>
          </a:xfrm>
          <a:prstGeom prst="wedgeRectCallout">
            <a:avLst>
              <a:gd name="adj1" fmla="val -132403"/>
              <a:gd name="adj2" fmla="val -50038"/>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defRPr sz="1700" b="0">
                <a:latin typeface="+mn-lt"/>
                <a:ea typeface="+mn-ea"/>
                <a:cs typeface="+mn-cs"/>
                <a:sym typeface="Helvetica Neue Medium"/>
              </a:defRPr>
            </a:pPr>
            <a:r>
              <a:t>Pick at least one of these.  Then say how your solution could integrate with what they are doing.</a:t>
            </a:r>
          </a:p>
        </p:txBody>
      </p:sp>
    </p:spTree>
    <p:extLst>
      <p:ext uri="{BB962C8B-B14F-4D97-AF65-F5344CB8AC3E}">
        <p14:creationId xmlns:p14="http://schemas.microsoft.com/office/powerpoint/2010/main" val="200417795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Firm Ownership</a:t>
            </a:r>
            <a:endParaRPr lang="en-US" dirty="0"/>
          </a:p>
        </p:txBody>
      </p:sp>
      <p:sp>
        <p:nvSpPr>
          <p:cNvPr id="3" name="Text Placeholder 2"/>
          <p:cNvSpPr>
            <a:spLocks noGrp="1"/>
          </p:cNvSpPr>
          <p:nvPr>
            <p:ph type="body" idx="1"/>
          </p:nvPr>
        </p:nvSpPr>
        <p:spPr>
          <a:xfrm>
            <a:off x="952499" y="1732547"/>
            <a:ext cx="11763217" cy="7234990"/>
          </a:xfrm>
        </p:spPr>
        <p:txBody>
          <a:bodyPr>
            <a:noAutofit/>
          </a:bodyPr>
          <a:lstStyle/>
          <a:p>
            <a:pPr marR="455294" defTabSz="457200">
              <a:spcBef>
                <a:spcPts val="0"/>
              </a:spcBef>
              <a:defRPr sz="1100" b="0" u="sng">
                <a:latin typeface="Times New Roman"/>
                <a:ea typeface="Times New Roman"/>
                <a:cs typeface="Times New Roman"/>
                <a:sym typeface="Times New Roman"/>
              </a:defRPr>
            </a:pPr>
            <a:r>
              <a:rPr lang="en-US" sz="1100" dirty="0"/>
              <a:t>Question 5)  Is 50% or more of your firm owned or managed by a corporate entity?</a:t>
            </a:r>
          </a:p>
          <a:p>
            <a:pPr marR="455294" lvl="1" indent="-198438" defTabSz="457200">
              <a:spcBef>
                <a:spcPts val="0"/>
              </a:spcBef>
              <a:defRPr sz="1100" b="0" u="sng">
                <a:latin typeface="Times New Roman"/>
                <a:ea typeface="Times New Roman"/>
                <a:cs typeface="Times New Roman"/>
                <a:sym typeface="Times New Roman"/>
              </a:defRPr>
            </a:pPr>
            <a:r>
              <a:rPr lang="en-US" sz="1100" dirty="0" err="1"/>
              <a:t>i</a:t>
            </a:r>
            <a:r>
              <a:rPr lang="en-US" sz="1100" dirty="0"/>
              <a:t>.  If YES, and the corporate entity is also a small business as described in section 3.15, please include in this section a description of your corporate relationship, including any other affiliates of the owning corporate entity.</a:t>
            </a:r>
          </a:p>
          <a:p>
            <a:pPr marR="455294" lvl="1" indent="-198438" defTabSz="457200">
              <a:spcBef>
                <a:spcPts val="0"/>
              </a:spcBef>
              <a:defRPr sz="1100" b="0" u="sng">
                <a:latin typeface="Times New Roman"/>
                <a:ea typeface="Times New Roman"/>
                <a:cs typeface="Times New Roman"/>
                <a:sym typeface="Times New Roman"/>
              </a:defRPr>
            </a:pPr>
            <a:r>
              <a:rPr lang="en-US" sz="1100" dirty="0"/>
              <a:t>ii.  If your firm is 50% or more owned or managed by a corporate entity that is not a small business, your proposal will be disqualified.</a:t>
            </a:r>
          </a:p>
          <a:p>
            <a:pPr marL="889000" marR="455294" indent="-198438" defTabSz="457200">
              <a:spcBef>
                <a:spcPts val="0"/>
              </a:spcBef>
              <a:defRPr sz="1100" b="0">
                <a:latin typeface="Times New Roman"/>
                <a:ea typeface="Times New Roman"/>
                <a:cs typeface="Times New Roman"/>
                <a:sym typeface="Times New Roman"/>
              </a:defRPr>
            </a:pPr>
            <a:endParaRPr lang="en-US" sz="1100" dirty="0"/>
          </a:p>
          <a:p>
            <a:pPr marR="455294" lvl="1" indent="-198438" defTabSz="457200">
              <a:spcBef>
                <a:spcPts val="0"/>
              </a:spcBef>
              <a:defRPr sz="1300" b="0">
                <a:latin typeface="Times New Roman"/>
                <a:ea typeface="Times New Roman"/>
                <a:cs typeface="Times New Roman"/>
                <a:sym typeface="Times New Roman"/>
              </a:defRPr>
            </a:pPr>
            <a:r>
              <a:rPr lang="en-US" sz="1100" dirty="0"/>
              <a:t>NOTIONAL EXAMPLE:  My firm, ‘Small SSA LLC’ was ‘spun-out’ of another small business, ‘Small Rocket Co.’, to focus on the emerging space situation awareness market.  Small Rocket Co. owns a 75% stake in ‘Small SSA LLC’.  Small Rocket Co. is also classified as a small business concern via the SBA and has no other affiliates.  The total size of all of the affiliates is still less than 500 employees, with Small Rocket Co having 147 employees and ‘Small SSA LLC’ having just 13, making our total number of employees, including affiliates equal to 160. </a:t>
            </a:r>
          </a:p>
          <a:p>
            <a:pPr marR="455294" defTabSz="457200">
              <a:spcBef>
                <a:spcPts val="0"/>
              </a:spcBef>
              <a:defRPr sz="1100" b="0">
                <a:latin typeface="Times New Roman"/>
                <a:ea typeface="Times New Roman"/>
                <a:cs typeface="Times New Roman"/>
                <a:sym typeface="Times New Roman"/>
              </a:defRPr>
            </a:pPr>
            <a:endParaRPr lang="en-US" sz="1100" dirty="0"/>
          </a:p>
          <a:p>
            <a:pPr marR="455294" defTabSz="457200">
              <a:spcBef>
                <a:spcPts val="0"/>
              </a:spcBef>
              <a:defRPr sz="1100" b="0" u="sng">
                <a:latin typeface="Times New Roman"/>
                <a:ea typeface="Times New Roman"/>
                <a:cs typeface="Times New Roman"/>
                <a:sym typeface="Times New Roman"/>
              </a:defRPr>
            </a:pPr>
            <a:r>
              <a:rPr lang="en-US" sz="1100" dirty="0"/>
              <a:t>Question 11) Is your firm registered in the SBA's venture capital database as majority-owned by venture capital operating companies, hedge funds, or private equity firms?</a:t>
            </a:r>
          </a:p>
          <a:p>
            <a:pPr marR="455294" lvl="1" indent="-198438" defTabSz="457200">
              <a:spcBef>
                <a:spcPts val="0"/>
              </a:spcBef>
              <a:defRPr sz="1100" b="0" u="sng">
                <a:latin typeface="Times New Roman"/>
                <a:ea typeface="Times New Roman"/>
                <a:cs typeface="Times New Roman"/>
                <a:sym typeface="Times New Roman"/>
              </a:defRPr>
            </a:pPr>
            <a:r>
              <a:rPr lang="en-US" sz="1100" dirty="0" err="1"/>
              <a:t>i</a:t>
            </a:r>
            <a:r>
              <a:rPr lang="en-US" sz="1100" dirty="0"/>
              <a:t>.  If YES, please state whether the VCOC, hedge fund, or private equity firm is also a small business as defined by the SBA.  If so, then the VCOC, hedge fund, or private equity firm would count as an ‘affiliate’ and their employee numbers will need to be added to your employee total.</a:t>
            </a:r>
          </a:p>
          <a:p>
            <a:pPr marR="455294" lvl="1" indent="-198438" defTabSz="457200">
              <a:spcBef>
                <a:spcPts val="0"/>
              </a:spcBef>
              <a:defRPr sz="1100" b="0" u="sng">
                <a:latin typeface="Times New Roman"/>
                <a:ea typeface="Times New Roman"/>
                <a:cs typeface="Times New Roman"/>
                <a:sym typeface="Times New Roman"/>
              </a:defRPr>
            </a:pPr>
            <a:r>
              <a:rPr lang="en-US" sz="1100" dirty="0"/>
              <a:t>ii.  If your firm is majority-owned by venture capital operating companies, hedge funds, or private equity firms that do NOT qualify as a small business concerns, your proposal will be disqualified from the Air Force Special Topic. </a:t>
            </a:r>
          </a:p>
          <a:p>
            <a:pPr marR="455294" defTabSz="457200">
              <a:spcBef>
                <a:spcPts val="0"/>
              </a:spcBef>
              <a:defRPr sz="1100" b="0">
                <a:latin typeface="Times New Roman"/>
                <a:ea typeface="Times New Roman"/>
                <a:cs typeface="Times New Roman"/>
                <a:sym typeface="Times New Roman"/>
              </a:defRPr>
            </a:pPr>
            <a:endParaRPr lang="en-US" sz="1100" dirty="0"/>
          </a:p>
          <a:p>
            <a:pPr marR="455294" defTabSz="457200">
              <a:spcBef>
                <a:spcPts val="0"/>
              </a:spcBef>
              <a:defRPr sz="1100" b="0" u="sng">
                <a:latin typeface="Times New Roman"/>
                <a:ea typeface="Times New Roman"/>
                <a:cs typeface="Times New Roman"/>
                <a:sym typeface="Times New Roman"/>
              </a:defRPr>
            </a:pPr>
            <a:r>
              <a:rPr lang="en-US" sz="1100" dirty="0"/>
              <a:t>Question 12) Is your firm more than 50% owned by a single Venture Capital Owned Company (VCOC), hedge fund, or private equity firm?  </a:t>
            </a:r>
          </a:p>
          <a:p>
            <a:pPr marR="455294" lvl="1" indent="-198438" defTabSz="457200">
              <a:spcBef>
                <a:spcPts val="0"/>
              </a:spcBef>
              <a:defRPr sz="1100" b="0" u="sng">
                <a:latin typeface="Times New Roman"/>
                <a:ea typeface="Times New Roman"/>
                <a:cs typeface="Times New Roman"/>
                <a:sym typeface="Times New Roman"/>
              </a:defRPr>
            </a:pPr>
            <a:r>
              <a:rPr lang="en-US" sz="1100" dirty="0" err="1"/>
              <a:t>i</a:t>
            </a:r>
            <a:r>
              <a:rPr lang="en-US" sz="1100" dirty="0"/>
              <a:t>.  If YES, please state whether the VCOC, hedge fund, or private equity firm is also a small business as defined by the SBA.  If so, then the VCOC, hedge fund, or private equity firm would count as an ‘affiliate’ and their employee numbers will need to be added to your employee total.</a:t>
            </a:r>
          </a:p>
          <a:p>
            <a:pPr marR="455294" lvl="1" indent="-198438" defTabSz="457200">
              <a:spcBef>
                <a:spcPts val="0"/>
              </a:spcBef>
              <a:defRPr sz="1100" b="0" u="sng">
                <a:latin typeface="Times New Roman"/>
                <a:ea typeface="Times New Roman"/>
                <a:cs typeface="Times New Roman"/>
                <a:sym typeface="Times New Roman"/>
              </a:defRPr>
            </a:pPr>
            <a:r>
              <a:rPr lang="en-US" sz="1100" dirty="0"/>
              <a:t>ii.  If your firm is more than 50% owned by a single venture capital operating company, hedge fund, or private equity firm that does NOT qualify as a small business concern, your proposal will be disqualified.</a:t>
            </a:r>
          </a:p>
          <a:p>
            <a:pPr marR="455294" defTabSz="457200">
              <a:spcBef>
                <a:spcPts val="0"/>
              </a:spcBef>
              <a:defRPr sz="1100" b="0">
                <a:latin typeface="Times New Roman"/>
                <a:ea typeface="Times New Roman"/>
                <a:cs typeface="Times New Roman"/>
                <a:sym typeface="Times New Roman"/>
              </a:defRPr>
            </a:pPr>
            <a:endParaRPr lang="en-US" sz="1100" dirty="0"/>
          </a:p>
          <a:p>
            <a:pPr marR="455294" defTabSz="457200">
              <a:spcBef>
                <a:spcPts val="0"/>
              </a:spcBef>
              <a:defRPr sz="1100" b="0" u="sng">
                <a:latin typeface="Times New Roman"/>
                <a:ea typeface="Times New Roman"/>
                <a:cs typeface="Times New Roman"/>
                <a:sym typeface="Times New Roman"/>
              </a:defRPr>
            </a:pPr>
            <a:r>
              <a:rPr lang="en-US" sz="1100" dirty="0"/>
              <a:t>Question 13) Is your firm more than 50% owned by multiple business concerns that are VCOCs, hedge funds, or private equity firms? </a:t>
            </a:r>
          </a:p>
          <a:p>
            <a:pPr marR="455294" lvl="1" indent="-198438" defTabSz="457200">
              <a:spcBef>
                <a:spcPts val="0"/>
              </a:spcBef>
              <a:defRPr sz="1100" b="0" u="sng">
                <a:latin typeface="Times New Roman"/>
                <a:ea typeface="Times New Roman"/>
                <a:cs typeface="Times New Roman"/>
                <a:sym typeface="Times New Roman"/>
              </a:defRPr>
            </a:pPr>
            <a:r>
              <a:rPr lang="en-US" sz="1100" dirty="0" err="1"/>
              <a:t>i</a:t>
            </a:r>
            <a:r>
              <a:rPr lang="en-US" sz="1100" dirty="0"/>
              <a:t>.  If YES, please state whether the VCOC, hedge fund, or private equity firm is also a small business as defined by the SBA.  If so, then the VCOC, hedge fund, or private equity firm would count as an ‘affiliate’ and their employee numbers will need to be added to your employee total.</a:t>
            </a:r>
          </a:p>
          <a:p>
            <a:pPr marR="455294" lvl="1" indent="-198438" defTabSz="457200">
              <a:spcBef>
                <a:spcPts val="0"/>
              </a:spcBef>
              <a:defRPr sz="1100" b="0" u="sng">
                <a:latin typeface="Times New Roman"/>
                <a:ea typeface="Times New Roman"/>
                <a:cs typeface="Times New Roman"/>
                <a:sym typeface="Times New Roman"/>
              </a:defRPr>
            </a:pPr>
            <a:r>
              <a:rPr lang="en-US" sz="1100" dirty="0"/>
              <a:t>ii.  If your firm is more than 50% owned by multiple venture capital operating companies, hedge funds, or private equity firms that do NOT qualify as a small business concerns, your proposal will be disqualified.</a:t>
            </a:r>
          </a:p>
          <a:p>
            <a:pPr marR="455294" defTabSz="457200">
              <a:spcBef>
                <a:spcPts val="0"/>
              </a:spcBef>
              <a:defRPr sz="1100" b="0">
                <a:latin typeface="Times New Roman"/>
                <a:ea typeface="Times New Roman"/>
                <a:cs typeface="Times New Roman"/>
                <a:sym typeface="Times New Roman"/>
              </a:defRPr>
            </a:pPr>
            <a:endParaRPr lang="en-US" sz="1100" dirty="0"/>
          </a:p>
          <a:p>
            <a:pPr marR="455294" defTabSz="457200">
              <a:spcBef>
                <a:spcPts val="0"/>
              </a:spcBef>
              <a:defRPr sz="1300" b="0">
                <a:solidFill>
                  <a:schemeClr val="accent5">
                    <a:hueOff val="-82419"/>
                    <a:satOff val="-9513"/>
                    <a:lumOff val="-16343"/>
                  </a:schemeClr>
                </a:solidFill>
                <a:latin typeface="Times New Roman"/>
                <a:ea typeface="Times New Roman"/>
                <a:cs typeface="Times New Roman"/>
                <a:sym typeface="Times New Roman"/>
              </a:defRPr>
            </a:pPr>
            <a:r>
              <a:rPr lang="en-US" sz="1100" dirty="0"/>
              <a:t>If questions 10,11, or 12 are answered ‘YES, then explain the ownership structure of your firm.  If the VCs, hedge funds or PE firms that own equity in your company are themselves small businesses, then you may be still eligible for award.</a:t>
            </a:r>
          </a:p>
          <a:p>
            <a:pPr marR="455294" defTabSz="457200">
              <a:spcBef>
                <a:spcPts val="0"/>
              </a:spcBef>
              <a:defRPr sz="1100" b="0">
                <a:latin typeface="Times New Roman"/>
                <a:ea typeface="Times New Roman"/>
                <a:cs typeface="Times New Roman"/>
                <a:sym typeface="Times New Roman"/>
              </a:defRPr>
            </a:pPr>
            <a:endParaRPr lang="en-US" sz="1100" dirty="0"/>
          </a:p>
          <a:p>
            <a:pPr marR="455294" defTabSz="457200">
              <a:spcBef>
                <a:spcPts val="0"/>
              </a:spcBef>
              <a:defRPr sz="1100" b="0" u="sng">
                <a:latin typeface="Times New Roman"/>
                <a:ea typeface="Times New Roman"/>
                <a:cs typeface="Times New Roman"/>
                <a:sym typeface="Times New Roman"/>
              </a:defRPr>
            </a:pPr>
            <a:r>
              <a:rPr lang="en-US" sz="1100" dirty="0"/>
              <a:t>Question 15)  Is your firm affiliated as set forth in 13 CFR 121.103? </a:t>
            </a:r>
          </a:p>
          <a:p>
            <a:pPr marR="455294" lvl="1" indent="-198438" defTabSz="457200">
              <a:spcBef>
                <a:spcPts val="0"/>
              </a:spcBef>
              <a:defRPr sz="1100" b="0" u="sng">
                <a:latin typeface="Times New Roman"/>
                <a:ea typeface="Times New Roman"/>
                <a:cs typeface="Times New Roman"/>
                <a:sym typeface="Times New Roman"/>
              </a:defRPr>
            </a:pPr>
            <a:r>
              <a:rPr lang="en-US" sz="1100" dirty="0" err="1"/>
              <a:t>i</a:t>
            </a:r>
            <a:r>
              <a:rPr lang="en-US" sz="1100" dirty="0"/>
              <a:t>.  If yes, then please describe your affiliations as described here: </a:t>
            </a:r>
            <a:r>
              <a:rPr lang="en-US" sz="1100" dirty="0">
                <a:solidFill>
                  <a:srgbClr val="0079CD"/>
                </a:solidFill>
                <a:hlinkClick r:id="rId2"/>
              </a:rPr>
              <a:t>https://www.sba.gov/document/support--affiliation-guide-size-standards</a:t>
            </a:r>
            <a:r>
              <a:rPr lang="en-US" sz="1100" dirty="0"/>
              <a:t>  </a:t>
            </a:r>
          </a:p>
          <a:p>
            <a:pPr marL="889000" marR="455294" indent="-198438" defTabSz="457200">
              <a:spcBef>
                <a:spcPts val="0"/>
              </a:spcBef>
              <a:defRPr sz="1100" b="0">
                <a:latin typeface="Times New Roman"/>
                <a:ea typeface="Times New Roman"/>
                <a:cs typeface="Times New Roman"/>
                <a:sym typeface="Times New Roman"/>
              </a:defRPr>
            </a:pPr>
            <a:endParaRPr lang="en-US" sz="1100" dirty="0"/>
          </a:p>
          <a:p>
            <a:pPr marR="455294" lvl="1" indent="-198438" defTabSz="457200">
              <a:spcBef>
                <a:spcPts val="0"/>
              </a:spcBef>
              <a:defRPr sz="1300" b="0">
                <a:latin typeface="Times New Roman"/>
                <a:ea typeface="Times New Roman"/>
                <a:cs typeface="Times New Roman"/>
                <a:sym typeface="Times New Roman"/>
              </a:defRPr>
            </a:pPr>
            <a:r>
              <a:rPr lang="en-US" sz="1100" dirty="0"/>
              <a:t>NOTIONAL EXAMPLE:  My firm, ‘Carbon Fiber Wheels LLC’ is an affiliate of ‘High End Cars Corp.’ because each of our boards share 3 of our 5 board members.</a:t>
            </a:r>
          </a:p>
          <a:p>
            <a:pPr marR="455294" defTabSz="457200">
              <a:spcBef>
                <a:spcPts val="0"/>
              </a:spcBef>
              <a:defRPr sz="1100" b="0">
                <a:latin typeface="Times New Roman"/>
                <a:ea typeface="Times New Roman"/>
                <a:cs typeface="Times New Roman"/>
                <a:sym typeface="Times New Roman"/>
              </a:defRPr>
            </a:pPr>
            <a:endParaRPr lang="en-US" sz="1100" dirty="0"/>
          </a:p>
          <a:p>
            <a:pPr marR="455294" defTabSz="457200">
              <a:spcBef>
                <a:spcPts val="0"/>
              </a:spcBef>
              <a:defRPr sz="1100" b="0" u="sng">
                <a:latin typeface="Times New Roman"/>
                <a:ea typeface="Times New Roman"/>
                <a:cs typeface="Times New Roman"/>
                <a:sym typeface="Times New Roman"/>
              </a:defRPr>
            </a:pPr>
            <a:r>
              <a:rPr lang="en-US" sz="1100" dirty="0"/>
              <a:t>23)  Are teaming partners or subcontractors proposed?</a:t>
            </a:r>
          </a:p>
          <a:p>
            <a:pPr marR="455294" lvl="1" indent="-198438" defTabSz="457200">
              <a:spcBef>
                <a:spcPts val="0"/>
              </a:spcBef>
              <a:defRPr sz="1100" b="0" u="sng">
                <a:latin typeface="Times New Roman"/>
                <a:ea typeface="Times New Roman"/>
                <a:cs typeface="Times New Roman"/>
                <a:sym typeface="Times New Roman"/>
              </a:defRPr>
            </a:pPr>
            <a:r>
              <a:rPr lang="en-US" sz="1100" dirty="0" err="1"/>
              <a:t>i</a:t>
            </a:r>
            <a:r>
              <a:rPr lang="en-US" sz="1100" dirty="0"/>
              <a:t>.  If yes, be sure to include this information in the proposal Coversheet, Cost Volume and Supplemental Cost Information.</a:t>
            </a:r>
          </a:p>
          <a:p>
            <a:pPr marL="889000" marR="455294" indent="-198438" defTabSz="457200">
              <a:spcBef>
                <a:spcPts val="0"/>
              </a:spcBef>
              <a:defRPr sz="1100" b="0">
                <a:latin typeface="Times New Roman"/>
                <a:ea typeface="Times New Roman"/>
                <a:cs typeface="Times New Roman"/>
                <a:sym typeface="Times New Roman"/>
              </a:defRPr>
            </a:pPr>
            <a:endParaRPr lang="en-US" sz="1100" dirty="0"/>
          </a:p>
          <a:p>
            <a:pPr marR="455294" lvl="1" indent="-198438" defTabSz="457200">
              <a:spcBef>
                <a:spcPts val="0"/>
              </a:spcBef>
              <a:defRPr sz="1300" b="0">
                <a:latin typeface="Times New Roman"/>
                <a:ea typeface="Times New Roman"/>
                <a:cs typeface="Times New Roman"/>
                <a:sym typeface="Times New Roman"/>
              </a:defRPr>
            </a:pPr>
            <a:r>
              <a:rPr lang="en-US" sz="1100" dirty="0"/>
              <a:t>For this question – be sure to include your sub-contractor information in the Cost Volume (how much you are subcontracting them for) and in the Supplemental Cost Information by including the agreements between your firm and the subcontractor.  If you are teaming with another firm, but not sub-contracting them, be sure to include this teaming arrangement in Volume 5: Supplemental Information</a:t>
            </a:r>
            <a:r>
              <a:rPr lang="en-US" sz="1100" dirty="0" smtClean="0"/>
              <a:t>.</a:t>
            </a:r>
            <a:endParaRPr lang="en-US" sz="1100" dirty="0"/>
          </a:p>
        </p:txBody>
      </p:sp>
      <p:sp>
        <p:nvSpPr>
          <p:cNvPr id="4" name="This is a busy slide.  But for most companies this will not apply.  For any questions that do not apply, just remove from the slide."/>
          <p:cNvSpPr/>
          <p:nvPr/>
        </p:nvSpPr>
        <p:spPr>
          <a:xfrm>
            <a:off x="9529011" y="254000"/>
            <a:ext cx="3186706" cy="1285283"/>
          </a:xfrm>
          <a:prstGeom prst="wedgeRectCallout">
            <a:avLst>
              <a:gd name="adj1" fmla="val -15799"/>
              <a:gd name="adj2" fmla="val 3837"/>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400" b="0">
                <a:latin typeface="+mn-lt"/>
                <a:ea typeface="+mn-ea"/>
                <a:cs typeface="+mn-cs"/>
                <a:sym typeface="Helvetica Neue Medium"/>
              </a:defRPr>
            </a:lvl1pPr>
          </a:lstStyle>
          <a:p>
            <a:r>
              <a:rPr dirty="0"/>
              <a:t>This is a busy slide.  But for most companies this will not apply.  For any questions that do not apply, just remove from the slide.</a:t>
            </a:r>
          </a:p>
        </p:txBody>
      </p:sp>
    </p:spTree>
    <p:extLst>
      <p:ext uri="{BB962C8B-B14F-4D97-AF65-F5344CB8AC3E}">
        <p14:creationId xmlns:p14="http://schemas.microsoft.com/office/powerpoint/2010/main" val="39990845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Foreign Citizens</a:t>
            </a:r>
            <a:endParaRPr lang="en-US" dirty="0"/>
          </a:p>
        </p:txBody>
      </p:sp>
      <p:sp>
        <p:nvSpPr>
          <p:cNvPr id="6" name="Text Placeholder 5"/>
          <p:cNvSpPr>
            <a:spLocks noGrp="1"/>
          </p:cNvSpPr>
          <p:nvPr>
            <p:ph type="body" idx="1"/>
          </p:nvPr>
        </p:nvSpPr>
        <p:spPr>
          <a:xfrm>
            <a:off x="952500" y="2248525"/>
            <a:ext cx="11099800" cy="4376864"/>
          </a:xfrm>
        </p:spPr>
        <p:txBody>
          <a:bodyPr>
            <a:normAutofit fontScale="55000" lnSpcReduction="20000"/>
          </a:bodyPr>
          <a:lstStyle/>
          <a:p>
            <a:r>
              <a:rPr lang="en-US" sz="3300" dirty="0"/>
              <a:t>Identify any foreign citizens or individuals holding dual citizenship expected to be involved on this project as a direct employee, subcontractor, or consultant.  For these individuals, please specify their countries of origin, the type of visa or work permit under which they are performing and an explanation of their anticipated level of involvement on the project.</a:t>
            </a:r>
          </a:p>
          <a:p>
            <a:r>
              <a:rPr lang="en-US" dirty="0" smtClean="0"/>
              <a:t>Offerors </a:t>
            </a:r>
            <a:r>
              <a:rPr lang="en-US" dirty="0"/>
              <a:t>frequently assume individuals with dual citizenship or a work permit are permitted to work on an STTR project and do not report them. This is incorrect; proposals without the requested information will be rejected. Therefore, firms should report all individuals expected to be involved on this project considered “foreign national” as defined in Section 3.5 of the STTR </a:t>
            </a:r>
            <a:r>
              <a:rPr lang="en-US" dirty="0" smtClean="0"/>
              <a:t>Solicitation. </a:t>
            </a:r>
            <a:r>
              <a:rPr lang="en-US" dirty="0"/>
              <a:t>The firm may be asked to provide additional information during negotiations to verify foreign citizens’ eligibility to participate.  Supplemental information provided in response to this paragraph will be protected in accordance with the Privacy Act (5 U.S.C. 552a), if applicable, and the Freedom of Information Act (5 U.S.C. 552(b)(6</a:t>
            </a:r>
            <a:r>
              <a:rPr lang="en-US" dirty="0" smtClean="0"/>
              <a:t>)).</a:t>
            </a:r>
          </a:p>
          <a:p>
            <a:r>
              <a:rPr lang="en-US" dirty="0" smtClean="0"/>
              <a:t>H-1B </a:t>
            </a:r>
            <a:r>
              <a:rPr lang="en-US" dirty="0"/>
              <a:t>visa allows non-US citizen graduate students in specialty areas (https://workpermit.com/immigration/usa/us-h-1b-visa-occupation-list) to be employed only for efforts which directly pertain to their graduate studies. </a:t>
            </a:r>
          </a:p>
          <a:p>
            <a:r>
              <a:rPr lang="en-US" dirty="0" smtClean="0"/>
              <a:t>H-1B </a:t>
            </a:r>
            <a:r>
              <a:rPr lang="en-US" dirty="0"/>
              <a:t>visa holders cannot work more than 15-20 hours a week on a single project. </a:t>
            </a:r>
            <a:endParaRPr lang="en-US" dirty="0" smtClean="0"/>
          </a:p>
          <a:p>
            <a:endParaRPr lang="en-US" dirty="0"/>
          </a:p>
        </p:txBody>
      </p:sp>
      <p:graphicFrame>
        <p:nvGraphicFramePr>
          <p:cNvPr id="7" name="Table"/>
          <p:cNvGraphicFramePr/>
          <p:nvPr>
            <p:extLst>
              <p:ext uri="{D42A27DB-BD31-4B8C-83A1-F6EECF244321}">
                <p14:modId xmlns:p14="http://schemas.microsoft.com/office/powerpoint/2010/main" val="187340280"/>
              </p:ext>
            </p:extLst>
          </p:nvPr>
        </p:nvGraphicFramePr>
        <p:xfrm>
          <a:off x="952500" y="7000725"/>
          <a:ext cx="11409447" cy="1566512"/>
        </p:xfrm>
        <a:graphic>
          <a:graphicData uri="http://schemas.openxmlformats.org/drawingml/2006/table">
            <a:tbl>
              <a:tblPr bandRow="1">
                <a:tableStyleId>{4C3C2611-4C71-4FC5-86AE-919BDF0F9419}</a:tableStyleId>
              </a:tblPr>
              <a:tblGrid>
                <a:gridCol w="1852399">
                  <a:extLst>
                    <a:ext uri="{9D8B030D-6E8A-4147-A177-3AD203B41FA5}">
                      <a16:colId xmlns:a16="http://schemas.microsoft.com/office/drawing/2014/main" val="20000"/>
                    </a:ext>
                  </a:extLst>
                </a:gridCol>
                <a:gridCol w="1957095">
                  <a:extLst>
                    <a:ext uri="{9D8B030D-6E8A-4147-A177-3AD203B41FA5}">
                      <a16:colId xmlns:a16="http://schemas.microsoft.com/office/drawing/2014/main" val="20001"/>
                    </a:ext>
                  </a:extLst>
                </a:gridCol>
                <a:gridCol w="1932111">
                  <a:extLst>
                    <a:ext uri="{9D8B030D-6E8A-4147-A177-3AD203B41FA5}">
                      <a16:colId xmlns:a16="http://schemas.microsoft.com/office/drawing/2014/main" val="20002"/>
                    </a:ext>
                  </a:extLst>
                </a:gridCol>
                <a:gridCol w="2634047">
                  <a:extLst>
                    <a:ext uri="{9D8B030D-6E8A-4147-A177-3AD203B41FA5}">
                      <a16:colId xmlns:a16="http://schemas.microsoft.com/office/drawing/2014/main" val="20003"/>
                    </a:ext>
                  </a:extLst>
                </a:gridCol>
                <a:gridCol w="3033795">
                  <a:extLst>
                    <a:ext uri="{9D8B030D-6E8A-4147-A177-3AD203B41FA5}">
                      <a16:colId xmlns:a16="http://schemas.microsoft.com/office/drawing/2014/main" val="20004"/>
                    </a:ext>
                  </a:extLst>
                </a:gridCol>
              </a:tblGrid>
              <a:tr h="783256">
                <a:tc>
                  <a:txBody>
                    <a:bodyPr/>
                    <a:lstStyle/>
                    <a:p>
                      <a:pPr algn="l" defTabSz="457200">
                        <a:tabLst>
                          <a:tab pos="812800" algn="l"/>
                        </a:tabLst>
                        <a:defRPr sz="1800"/>
                      </a:pPr>
                      <a:r>
                        <a:rPr sz="1600" b="1" dirty="0">
                          <a:latin typeface="Times New Roman"/>
                          <a:ea typeface="Times New Roman"/>
                          <a:cs typeface="Times New Roman"/>
                          <a:sym typeface="Times New Roman"/>
                        </a:rPr>
                        <a:t>Full Name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dirty="0">
                          <a:latin typeface="Times New Roman"/>
                          <a:ea typeface="Times New Roman"/>
                          <a:cs typeface="Times New Roman"/>
                          <a:sym typeface="Times New Roman"/>
                        </a:rPr>
                        <a:t>Foreign National (Yes or No)</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dirty="0">
                          <a:latin typeface="Times New Roman"/>
                          <a:ea typeface="Times New Roman"/>
                          <a:cs typeface="Times New Roman"/>
                          <a:sym typeface="Times New Roman"/>
                        </a:rPr>
                        <a:t>Country of Origin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a:latin typeface="Times New Roman"/>
                          <a:ea typeface="Times New Roman"/>
                          <a:cs typeface="Times New Roman"/>
                          <a:sym typeface="Times New Roman"/>
                        </a:rPr>
                        <a:t>Type of Visa or Work Permit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a:latin typeface="Times New Roman"/>
                          <a:ea typeface="Times New Roman"/>
                          <a:cs typeface="Times New Roman"/>
                          <a:sym typeface="Times New Roman"/>
                        </a:rPr>
                        <a:t>Description of Involvement (specific task(s) in the work plan)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783256">
                <a:tc>
                  <a:txBody>
                    <a:bodyPr/>
                    <a:lstStyle/>
                    <a:p>
                      <a:pPr algn="l" defTabSz="457200">
                        <a:tabLst>
                          <a:tab pos="812800" algn="l"/>
                        </a:tabLst>
                        <a:defRPr sz="1800"/>
                      </a:pPr>
                      <a:r>
                        <a:rPr sz="1400">
                          <a:latin typeface="Times New Roman"/>
                          <a:ea typeface="Times New Roman"/>
                          <a:cs typeface="Times New Roman"/>
                          <a:sym typeface="Times New Roman"/>
                        </a:rPr>
                        <a:t>Nikola Tesla</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dirty="0">
                          <a:latin typeface="Times New Roman"/>
                          <a:ea typeface="Times New Roman"/>
                          <a:cs typeface="Times New Roman"/>
                          <a:sym typeface="Times New Roman"/>
                        </a:rPr>
                        <a:t>Yes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a:latin typeface="Times New Roman"/>
                          <a:ea typeface="Times New Roman"/>
                          <a:cs typeface="Times New Roman"/>
                          <a:sym typeface="Times New Roman"/>
                        </a:rPr>
                        <a:t>Serbia</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a:latin typeface="Times New Roman"/>
                          <a:ea typeface="Times New Roman"/>
                          <a:cs typeface="Times New Roman"/>
                          <a:sym typeface="Times New Roman"/>
                        </a:rPr>
                        <a:t>Work Visa - (E2): Professionals Holding Advanced Degrees and Persons of Exceptional Ability)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dirty="0">
                          <a:latin typeface="Times New Roman"/>
                          <a:ea typeface="Times New Roman"/>
                          <a:cs typeface="Times New Roman"/>
                          <a:sym typeface="Times New Roman"/>
                        </a:rPr>
                        <a:t>Task 04 – Technical Modification Study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7424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Overall Summary Slide</a:t>
            </a:r>
            <a:endParaRPr lang="en-US" dirty="0"/>
          </a:p>
        </p:txBody>
      </p:sp>
      <p:sp>
        <p:nvSpPr>
          <p:cNvPr id="3" name="Text Placeholder 2"/>
          <p:cNvSpPr>
            <a:spLocks noGrp="1"/>
          </p:cNvSpPr>
          <p:nvPr>
            <p:ph type="body" idx="1"/>
          </p:nvPr>
        </p:nvSpPr>
        <p:spPr>
          <a:xfrm>
            <a:off x="952500" y="2248526"/>
            <a:ext cx="11729179" cy="6606716"/>
          </a:xfrm>
        </p:spPr>
        <p:txBody>
          <a:bodyPr>
            <a:normAutofit fontScale="62500" lnSpcReduction="20000"/>
          </a:bodyPr>
          <a:lstStyle/>
          <a:p>
            <a:r>
              <a:rPr lang="en-US" sz="3000" b="1" dirty="0">
                <a:latin typeface="Helvetica Neue Light"/>
                <a:ea typeface="Helvetica Neue Light"/>
              </a:rPr>
              <a:t>Include Company Name and Overview of Proposal</a:t>
            </a:r>
            <a:endParaRPr lang="en-US" sz="3000" b="1" dirty="0"/>
          </a:p>
          <a:p>
            <a:pPr>
              <a:defRPr sz="1800" b="0">
                <a:latin typeface="Helvetica Neue Light"/>
                <a:ea typeface="Helvetica Neue Light"/>
                <a:cs typeface="Helvetica Neue Light"/>
                <a:sym typeface="Helvetica Neue Light"/>
              </a:defRPr>
            </a:pPr>
            <a:r>
              <a:rPr lang="en-US" sz="3000" b="1" dirty="0"/>
              <a:t>Technical Abstract:</a:t>
            </a:r>
            <a:r>
              <a:rPr lang="en-US" sz="3000" dirty="0"/>
              <a:t>  While many proposals treat this as an afterthought, it is the first thing that reviewers see - so make this very clear. </a:t>
            </a:r>
          </a:p>
          <a:p>
            <a:pPr>
              <a:defRPr sz="1800" b="0">
                <a:latin typeface="Helvetica Neue Light"/>
                <a:ea typeface="Helvetica Neue Light"/>
                <a:cs typeface="Helvetica Neue Light"/>
                <a:sym typeface="Helvetica Neue Light"/>
              </a:defRPr>
            </a:pPr>
            <a:r>
              <a:rPr lang="en-US" sz="3000" b="1" dirty="0"/>
              <a:t>Overview:  </a:t>
            </a:r>
            <a:r>
              <a:rPr lang="en-US" sz="3000" dirty="0">
                <a:latin typeface="Helvetica Neue Light"/>
                <a:ea typeface="Helvetica Neue Light"/>
                <a:cs typeface="Helvetica Neue Light"/>
                <a:sym typeface="Helvetica Neue Light"/>
              </a:rPr>
              <a:t>One sentence could include a quick overview of what you are trying to accomplish in the Phase I, </a:t>
            </a:r>
            <a:r>
              <a:rPr lang="en-US" sz="3000">
                <a:latin typeface="Helvetica Neue Light"/>
                <a:ea typeface="Helvetica Neue Light"/>
                <a:cs typeface="Helvetica Neue Light"/>
                <a:sym typeface="Helvetica Neue Light"/>
              </a:rPr>
              <a:t>including </a:t>
            </a:r>
            <a:r>
              <a:rPr lang="en-US" sz="3000" smtClean="0">
                <a:latin typeface="Helvetica Neue Light"/>
                <a:ea typeface="Helvetica Neue Light"/>
                <a:cs typeface="Helvetica Neue Light"/>
                <a:sym typeface="Helvetica Neue Light"/>
              </a:rPr>
              <a:t>your </a:t>
            </a:r>
            <a:r>
              <a:rPr lang="en-US" sz="3000" dirty="0">
                <a:latin typeface="Helvetica Neue Light"/>
                <a:ea typeface="Helvetica Neue Light"/>
                <a:cs typeface="Helvetica Neue Light"/>
                <a:sym typeface="Helvetica Neue Light"/>
              </a:rPr>
              <a:t>*specific* Air Force customer.</a:t>
            </a:r>
          </a:p>
          <a:p>
            <a:pPr>
              <a:defRPr sz="1800" b="0">
                <a:latin typeface="Helvetica Neue Light"/>
                <a:ea typeface="Helvetica Neue Light"/>
                <a:cs typeface="Helvetica Neue Light"/>
                <a:sym typeface="Helvetica Neue Light"/>
              </a:defRPr>
            </a:pPr>
            <a:r>
              <a:rPr lang="en-US" sz="3000" b="1" dirty="0"/>
              <a:t>Technical Merit:  </a:t>
            </a:r>
            <a:r>
              <a:rPr lang="en-US" sz="3000" dirty="0"/>
              <a:t>One sentence could clearly describe your technical merit, including how your solution has been de-risked in the commercial marketplace. </a:t>
            </a:r>
          </a:p>
          <a:p>
            <a:pPr>
              <a:defRPr sz="1800" b="0">
                <a:latin typeface="Helvetica Neue Light"/>
                <a:ea typeface="Helvetica Neue Light"/>
                <a:cs typeface="Helvetica Neue Light"/>
                <a:sym typeface="Helvetica Neue Light"/>
              </a:defRPr>
            </a:pPr>
            <a:r>
              <a:rPr lang="en-US" sz="3000" b="1" dirty="0"/>
              <a:t>Team:</a:t>
            </a:r>
            <a:r>
              <a:rPr lang="en-US" sz="3000" dirty="0"/>
              <a:t> One sentence could describe your team's ability to perform the task and commercialize the results.</a:t>
            </a:r>
          </a:p>
          <a:p>
            <a:pPr>
              <a:defRPr sz="1800" b="0">
                <a:latin typeface="Helvetica Neue Light"/>
                <a:ea typeface="Helvetica Neue Light"/>
                <a:cs typeface="Helvetica Neue Light"/>
                <a:sym typeface="Helvetica Neue Light"/>
              </a:defRPr>
            </a:pPr>
            <a:r>
              <a:rPr lang="en-US" sz="3000" b="1" dirty="0"/>
              <a:t>Commercialization:  </a:t>
            </a:r>
            <a:r>
              <a:rPr lang="en-US" sz="3000" dirty="0"/>
              <a:t>One sentence could focus on how you have/will commercialize the solution.</a:t>
            </a:r>
          </a:p>
          <a:p>
            <a:pPr>
              <a:defRPr sz="1800" b="0">
                <a:latin typeface="Helvetica Neue Light"/>
                <a:ea typeface="Helvetica Neue Light"/>
                <a:cs typeface="Helvetica Neue Light"/>
                <a:sym typeface="Helvetica Neue Light"/>
              </a:defRPr>
            </a:pPr>
            <a:endParaRPr lang="en-US" sz="3000" dirty="0"/>
          </a:p>
          <a:p>
            <a:pPr>
              <a:defRPr sz="1800" b="0">
                <a:latin typeface="Helvetica Neue Light"/>
                <a:ea typeface="Helvetica Neue Light"/>
                <a:cs typeface="Helvetica Neue Light"/>
                <a:sym typeface="Helvetica Neue Light"/>
              </a:defRPr>
            </a:pPr>
            <a:endParaRPr lang="en-US" sz="3000" dirty="0"/>
          </a:p>
          <a:p>
            <a:pPr>
              <a:defRPr sz="1800" b="0">
                <a:latin typeface="Helvetica Neue Light"/>
                <a:ea typeface="Helvetica Neue Light"/>
                <a:cs typeface="Helvetica Neue Light"/>
                <a:sym typeface="Helvetica Neue Light"/>
              </a:defRPr>
            </a:pPr>
            <a:endParaRPr lang="en-US" sz="3000" dirty="0"/>
          </a:p>
          <a:p>
            <a:pPr marL="0" indent="0" algn="ctr">
              <a:buNone/>
              <a:defRPr sz="1800" b="0">
                <a:latin typeface="Helvetica Neue Light"/>
                <a:ea typeface="Helvetica Neue Light"/>
                <a:cs typeface="Helvetica Neue Light"/>
                <a:sym typeface="Helvetica Neue Light"/>
              </a:defRPr>
            </a:pPr>
            <a:r>
              <a:rPr lang="en-US" sz="3000"/>
              <a:t>"</a:t>
            </a:r>
            <a:r>
              <a:rPr lang="en-US" sz="3000" dirty="0"/>
              <a:t>This proposal includes data that shall not be disclosed outside the Government and shall not be duplicated, used, or disclosed-in whole or in part-for any purpose other than to evaluate this proposal. If, however, a contract is awarded to this offeror as a result of – or in connection with – the submission of this data, the Government shall have the right to duplicate, use, or disclose the data to the extent provided in the resulting contract. This restriction does not limit the Government's right to use information contained in this data if it is obtained from another source without restriction. The data subject to this restriction are contained in pages [insert numbers or other identification of sheets]"</a:t>
            </a:r>
          </a:p>
        </p:txBody>
      </p:sp>
      <p:sp>
        <p:nvSpPr>
          <p:cNvPr id="8" name="If you have proprietary data in your slides - include this statement VERBATIM on the first slide."/>
          <p:cNvSpPr/>
          <p:nvPr/>
        </p:nvSpPr>
        <p:spPr>
          <a:xfrm>
            <a:off x="7764379" y="5616052"/>
            <a:ext cx="5240421" cy="752663"/>
          </a:xfrm>
          <a:prstGeom prst="wedgeRectCallout">
            <a:avLst>
              <a:gd name="adj1" fmla="val -78374"/>
              <a:gd name="adj2" fmla="val 53614"/>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rPr dirty="0"/>
              <a:t>If you have proprietary data in your slides - include this statement VERBATIM on the first slide.</a:t>
            </a:r>
          </a:p>
        </p:txBody>
      </p:sp>
      <p:sp>
        <p:nvSpPr>
          <p:cNvPr id="9" name="Rectangle 8"/>
          <p:cNvSpPr/>
          <p:nvPr/>
        </p:nvSpPr>
        <p:spPr>
          <a:xfrm>
            <a:off x="9209235" y="254000"/>
            <a:ext cx="3304673" cy="2208370"/>
          </a:xfrm>
          <a:prstGeom prst="rect">
            <a:avLst/>
          </a:prstGeom>
          <a:solidFill>
            <a:schemeClr val="accent1">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rmAutofit/>
          </a:bodyPr>
          <a:lstStyle/>
          <a:p>
            <a:r>
              <a:rPr kumimoji="0" lang="en-US" sz="2200" i="0" u="none" strike="noStrike" cap="none" spc="0" normalizeH="0" baseline="0" dirty="0" smtClean="0">
                <a:ln>
                  <a:noFill/>
                </a:ln>
                <a:solidFill>
                  <a:sysClr val="windowText" lastClr="000000"/>
                </a:solidFill>
                <a:effectLst/>
                <a:uFillTx/>
                <a:latin typeface="+mn-lt"/>
                <a:ea typeface="+mn-ea"/>
                <a:cs typeface="+mn-cs"/>
                <a:sym typeface="Helvetica Neue Medium"/>
              </a:rPr>
              <a:t>Photo: </a:t>
            </a:r>
            <a:r>
              <a:rPr lang="en-US" sz="2000" b="0" dirty="0"/>
              <a:t>A real picture/screenshot of your solution really helps show that you aren’t proposing ‘vaporware’ </a:t>
            </a:r>
          </a:p>
        </p:txBody>
      </p:sp>
    </p:spTree>
    <p:extLst>
      <p:ext uri="{BB962C8B-B14F-4D97-AF65-F5344CB8AC3E}">
        <p14:creationId xmlns:p14="http://schemas.microsoft.com/office/powerpoint/2010/main" val="13732997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Facilities/Equipment</a:t>
            </a:r>
            <a:endParaRPr lang="en-US" dirty="0"/>
          </a:p>
        </p:txBody>
      </p:sp>
      <p:sp>
        <p:nvSpPr>
          <p:cNvPr id="6" name="Text Placeholder 5"/>
          <p:cNvSpPr>
            <a:spLocks noGrp="1"/>
          </p:cNvSpPr>
          <p:nvPr>
            <p:ph type="body" idx="1"/>
          </p:nvPr>
        </p:nvSpPr>
        <p:spPr/>
        <p:txBody>
          <a:bodyPr>
            <a:normAutofit fontScale="92500" lnSpcReduction="20000"/>
          </a:bodyPr>
          <a:lstStyle/>
          <a:p>
            <a:r>
              <a:rPr lang="en-US" dirty="0"/>
              <a:t>This section should describe any facilities or equipment/instrumentation that your team is proposing to use during the phase I research. </a:t>
            </a:r>
            <a:r>
              <a:rPr lang="en-US" dirty="0" smtClean="0"/>
              <a:t>State </a:t>
            </a:r>
            <a:r>
              <a:rPr lang="en-US" dirty="0"/>
              <a:t>whether or not the facilities where the proposed work will be performed meet environmental laws and regulations of federal, state (name), and local Governments for, but not limited to, the following groupings:  airborne emissions, waterborne effluents, external radiation levels, outdoor noise, solid and bulk waste disposal practices, and handling and storage of toxic and hazardous materials</a:t>
            </a:r>
            <a:r>
              <a:rPr lang="en-US" dirty="0" smtClean="0"/>
              <a:t>.</a:t>
            </a:r>
          </a:p>
          <a:p>
            <a:endParaRPr lang="en-US" dirty="0" smtClean="0"/>
          </a:p>
          <a:p>
            <a:pPr marL="0" indent="0">
              <a:buNone/>
            </a:pPr>
            <a:endParaRPr lang="en-US" dirty="0"/>
          </a:p>
          <a:p>
            <a:r>
              <a:rPr lang="en-US" dirty="0"/>
              <a:t>“All of the facilities where the proposed work will be performed meet environmental laws and regulations of federal, state and local governments.”</a:t>
            </a:r>
          </a:p>
          <a:p>
            <a:endParaRPr lang="en-US" dirty="0"/>
          </a:p>
          <a:p>
            <a:endParaRPr lang="en-US" dirty="0"/>
          </a:p>
        </p:txBody>
      </p:sp>
      <p:sp>
        <p:nvSpPr>
          <p:cNvPr id="7" name="Include this statement verbatim in this slide."/>
          <p:cNvSpPr/>
          <p:nvPr/>
        </p:nvSpPr>
        <p:spPr>
          <a:xfrm>
            <a:off x="9357227" y="6091321"/>
            <a:ext cx="3359693" cy="802112"/>
          </a:xfrm>
          <a:prstGeom prst="wedgeRectCallout">
            <a:avLst>
              <a:gd name="adj1" fmla="val -32293"/>
              <a:gd name="adj2" fmla="val 80500"/>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defRPr sz="1700" b="0">
                <a:latin typeface="+mn-lt"/>
                <a:ea typeface="+mn-ea"/>
                <a:cs typeface="+mn-cs"/>
                <a:sym typeface="Helvetica Neue Medium"/>
              </a:defRPr>
            </a:pPr>
            <a:r>
              <a:rPr lang="en-US" dirty="0" smtClean="0"/>
              <a:t>Confirm this statement is true and include it verb</a:t>
            </a:r>
            <a:r>
              <a:rPr dirty="0" smtClean="0"/>
              <a:t>atim </a:t>
            </a:r>
            <a:r>
              <a:rPr dirty="0"/>
              <a:t>in this slide.</a:t>
            </a:r>
          </a:p>
        </p:txBody>
      </p:sp>
    </p:spTree>
    <p:extLst>
      <p:ext uri="{BB962C8B-B14F-4D97-AF65-F5344CB8AC3E}">
        <p14:creationId xmlns:p14="http://schemas.microsoft.com/office/powerpoint/2010/main" val="251216832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Prior, Current, or Pending Support of Similar Proposals or </a:t>
            </a:r>
            <a:r>
              <a:rPr lang="en-US" b="1" dirty="0" smtClean="0"/>
              <a:t>Awards</a:t>
            </a:r>
            <a:endParaRPr lang="en-US" dirty="0"/>
          </a:p>
        </p:txBody>
      </p:sp>
      <p:sp>
        <p:nvSpPr>
          <p:cNvPr id="6" name="Text Placeholder 5"/>
          <p:cNvSpPr>
            <a:spLocks noGrp="1"/>
          </p:cNvSpPr>
          <p:nvPr>
            <p:ph type="body" idx="1"/>
          </p:nvPr>
        </p:nvSpPr>
        <p:spPr>
          <a:xfrm>
            <a:off x="952500" y="2248525"/>
            <a:ext cx="11099800" cy="4696221"/>
          </a:xfrm>
        </p:spPr>
        <p:txBody>
          <a:bodyPr>
            <a:noAutofit/>
          </a:bodyPr>
          <a:lstStyle/>
          <a:p>
            <a:pPr lvl="0"/>
            <a:r>
              <a:rPr lang="en-US" sz="1400" dirty="0" smtClean="0"/>
              <a:t>If </a:t>
            </a:r>
            <a:r>
              <a:rPr lang="en-US" sz="1400" dirty="0"/>
              <a:t>a proposal submitted in response to this solicitation is substantially the same as another proposal that was funded, is now being funded, or is pending with another Federal Agency, or another or the same DoD Component, you must reveal this on the Proposal Cover Sheet and provide the following information:</a:t>
            </a:r>
          </a:p>
          <a:p>
            <a:pPr marL="889000" lvl="2" indent="0">
              <a:spcBef>
                <a:spcPts val="0"/>
              </a:spcBef>
              <a:buNone/>
            </a:pPr>
            <a:r>
              <a:rPr lang="en-US" sz="1400" dirty="0"/>
              <a:t>(a) Name and address of the Federal Agency(s) or DoD agency to which a proposal was submitted, will be submitted, or from which an award is expected or has been received.</a:t>
            </a:r>
          </a:p>
          <a:p>
            <a:pPr marL="889000" lvl="2" indent="0">
              <a:spcBef>
                <a:spcPts val="0"/>
              </a:spcBef>
              <a:buNone/>
            </a:pPr>
            <a:r>
              <a:rPr lang="en-US" sz="1400" dirty="0"/>
              <a:t>(b) Date of proposal submission or date of award.</a:t>
            </a:r>
          </a:p>
          <a:p>
            <a:pPr marL="889000" lvl="2" indent="0">
              <a:spcBef>
                <a:spcPts val="0"/>
              </a:spcBef>
              <a:buNone/>
            </a:pPr>
            <a:r>
              <a:rPr lang="en-US" sz="1400" dirty="0"/>
              <a:t>(c) Title of proposal.</a:t>
            </a:r>
          </a:p>
          <a:p>
            <a:pPr marL="889000" lvl="2" indent="0">
              <a:spcBef>
                <a:spcPts val="0"/>
              </a:spcBef>
              <a:buNone/>
            </a:pPr>
            <a:r>
              <a:rPr lang="en-US" sz="1400" dirty="0"/>
              <a:t>(d) Name and title of principal investigator for each proposal submitted or award received.</a:t>
            </a:r>
          </a:p>
          <a:p>
            <a:pPr marL="889000" lvl="2" indent="0">
              <a:spcBef>
                <a:spcPts val="0"/>
              </a:spcBef>
              <a:buNone/>
            </a:pPr>
            <a:r>
              <a:rPr lang="en-US" sz="1400" dirty="0"/>
              <a:t>(e) Title, number, and date of solicitation(s) under which the proposal was submitted, will be submitted, or under which award is expected or has been received.</a:t>
            </a:r>
          </a:p>
          <a:p>
            <a:pPr marL="889000" lvl="2" indent="0">
              <a:spcBef>
                <a:spcPts val="0"/>
              </a:spcBef>
              <a:buNone/>
            </a:pPr>
            <a:r>
              <a:rPr lang="en-US" sz="1400" dirty="0"/>
              <a:t>(f) If award was received, state contract number.</a:t>
            </a:r>
          </a:p>
          <a:p>
            <a:pPr marL="889000" lvl="2" indent="0">
              <a:spcBef>
                <a:spcPts val="0"/>
              </a:spcBef>
              <a:buNone/>
            </a:pPr>
            <a:r>
              <a:rPr lang="en-US" sz="1400" dirty="0"/>
              <a:t>(g) Specify the applicable topics for each STTR proposal submitted or award received.</a:t>
            </a:r>
          </a:p>
          <a:p>
            <a:pPr marL="889000" lvl="2" indent="0">
              <a:spcBef>
                <a:spcPts val="0"/>
              </a:spcBef>
              <a:buNone/>
            </a:pPr>
            <a:r>
              <a:rPr lang="en-US" sz="1400" i="1" dirty="0"/>
              <a:t>Note: If this </a:t>
            </a:r>
            <a:r>
              <a:rPr lang="en-US" sz="1400" dirty="0"/>
              <a:t>does</a:t>
            </a:r>
            <a:r>
              <a:rPr lang="en-US" sz="1400" i="1" dirty="0"/>
              <a:t> not apply, state in the proposal "No prior, current, or pending support for proposed work</a:t>
            </a:r>
            <a:r>
              <a:rPr lang="en-US" sz="1400" i="1" dirty="0" smtClean="0"/>
              <a:t>.“</a:t>
            </a:r>
            <a:endParaRPr lang="en-US" sz="1600" i="1" dirty="0" smtClean="0"/>
          </a:p>
          <a:p>
            <a:pPr marR="455294" defTabSz="457200">
              <a:defRPr sz="1800" b="0" u="sng">
                <a:latin typeface="Times New Roman"/>
                <a:ea typeface="Times New Roman"/>
                <a:cs typeface="Times New Roman"/>
                <a:sym typeface="Times New Roman"/>
              </a:defRPr>
            </a:pPr>
            <a:r>
              <a:rPr lang="en-US" sz="1400" dirty="0"/>
              <a:t>Question 18)  Has a proposal for essentially equivalent work been submitted to other US government agencies or DOD components?</a:t>
            </a:r>
          </a:p>
          <a:p>
            <a:pPr marR="455294" defTabSz="457200">
              <a:defRPr sz="1800" b="0" u="sng">
                <a:latin typeface="Times New Roman"/>
                <a:ea typeface="Times New Roman"/>
                <a:cs typeface="Times New Roman"/>
                <a:sym typeface="Times New Roman"/>
              </a:defRPr>
            </a:pPr>
            <a:r>
              <a:rPr lang="en-US" sz="1400" dirty="0" err="1"/>
              <a:t>i</a:t>
            </a:r>
            <a:r>
              <a:rPr lang="en-US" sz="1400" dirty="0"/>
              <a:t>.  If the answer to this question is yes, you must include the requested information in the Coversheet Supplement</a:t>
            </a:r>
            <a:r>
              <a:rPr lang="en-US" sz="1400" dirty="0" smtClean="0"/>
              <a:t>.</a:t>
            </a:r>
            <a:endParaRPr lang="en-US" sz="1600" dirty="0" smtClean="0"/>
          </a:p>
          <a:p>
            <a:pPr marL="0" marR="455294" indent="0" algn="ctr" defTabSz="457200">
              <a:buNone/>
              <a:defRPr sz="2000" b="0">
                <a:solidFill>
                  <a:srgbClr val="FF2600"/>
                </a:solidFill>
                <a:latin typeface="Times New Roman"/>
                <a:ea typeface="Times New Roman"/>
                <a:cs typeface="Times New Roman"/>
                <a:sym typeface="Times New Roman"/>
              </a:defRPr>
            </a:pPr>
            <a:r>
              <a:rPr lang="en-US" sz="1600" b="1" dirty="0" smtClean="0"/>
              <a:t>This </a:t>
            </a:r>
            <a:r>
              <a:rPr lang="en-US" sz="1600" b="1" dirty="0"/>
              <a:t>is very important for the open topic, as many companies will want to adapt their solutions in different ways to different customers, but it is important not to accept awards for substantially similar work. If you have submitted any proposals to ANY special topic (i.e. Open Topic or Pitch Day), include that information in a table like the one below.  Failure to disclose the other awards may make your proposal ineligible</a:t>
            </a:r>
            <a:r>
              <a:rPr lang="en-US" sz="1600" b="1" dirty="0" smtClean="0"/>
              <a:t>.</a:t>
            </a:r>
            <a:endParaRPr lang="en-US" sz="1600" b="1" dirty="0"/>
          </a:p>
        </p:txBody>
      </p:sp>
      <p:graphicFrame>
        <p:nvGraphicFramePr>
          <p:cNvPr id="7" name="Table"/>
          <p:cNvGraphicFramePr/>
          <p:nvPr>
            <p:extLst>
              <p:ext uri="{D42A27DB-BD31-4B8C-83A1-F6EECF244321}">
                <p14:modId xmlns:p14="http://schemas.microsoft.com/office/powerpoint/2010/main" val="3742836310"/>
              </p:ext>
            </p:extLst>
          </p:nvPr>
        </p:nvGraphicFramePr>
        <p:xfrm>
          <a:off x="640968" y="7262247"/>
          <a:ext cx="11722864" cy="1519538"/>
        </p:xfrm>
        <a:graphic>
          <a:graphicData uri="http://schemas.openxmlformats.org/drawingml/2006/table">
            <a:tbl>
              <a:tblPr bandRow="1">
                <a:tableStyleId>{4C3C2611-4C71-4FC5-86AE-919BDF0F9419}</a:tableStyleId>
              </a:tblPr>
              <a:tblGrid>
                <a:gridCol w="2259597">
                  <a:extLst>
                    <a:ext uri="{9D8B030D-6E8A-4147-A177-3AD203B41FA5}">
                      <a16:colId xmlns:a16="http://schemas.microsoft.com/office/drawing/2014/main" val="20000"/>
                    </a:ext>
                  </a:extLst>
                </a:gridCol>
                <a:gridCol w="1913346">
                  <a:extLst>
                    <a:ext uri="{9D8B030D-6E8A-4147-A177-3AD203B41FA5}">
                      <a16:colId xmlns:a16="http://schemas.microsoft.com/office/drawing/2014/main" val="20001"/>
                    </a:ext>
                  </a:extLst>
                </a:gridCol>
                <a:gridCol w="2918990">
                  <a:extLst>
                    <a:ext uri="{9D8B030D-6E8A-4147-A177-3AD203B41FA5}">
                      <a16:colId xmlns:a16="http://schemas.microsoft.com/office/drawing/2014/main" val="20002"/>
                    </a:ext>
                  </a:extLst>
                </a:gridCol>
                <a:gridCol w="2386509">
                  <a:extLst>
                    <a:ext uri="{9D8B030D-6E8A-4147-A177-3AD203B41FA5}">
                      <a16:colId xmlns:a16="http://schemas.microsoft.com/office/drawing/2014/main" val="20003"/>
                    </a:ext>
                  </a:extLst>
                </a:gridCol>
                <a:gridCol w="2244422">
                  <a:extLst>
                    <a:ext uri="{9D8B030D-6E8A-4147-A177-3AD203B41FA5}">
                      <a16:colId xmlns:a16="http://schemas.microsoft.com/office/drawing/2014/main" val="20004"/>
                    </a:ext>
                  </a:extLst>
                </a:gridCol>
              </a:tblGrid>
              <a:tr h="759769">
                <a:tc>
                  <a:txBody>
                    <a:bodyPr/>
                    <a:lstStyle/>
                    <a:p>
                      <a:pPr algn="l" defTabSz="457200">
                        <a:tabLst>
                          <a:tab pos="812800" algn="l"/>
                        </a:tabLst>
                        <a:defRPr sz="1800"/>
                      </a:pPr>
                      <a:r>
                        <a:rPr sz="1600" b="1" dirty="0">
                          <a:latin typeface="Times New Roman"/>
                          <a:ea typeface="Times New Roman"/>
                          <a:cs typeface="Times New Roman"/>
                          <a:sym typeface="Times New Roman"/>
                        </a:rPr>
                        <a:t>Name of Federal Agency to which the Proposal was submitted</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a:latin typeface="Times New Roman"/>
                          <a:ea typeface="Times New Roman"/>
                          <a:cs typeface="Times New Roman"/>
                          <a:sym typeface="Times New Roman"/>
                        </a:rPr>
                        <a:t>Date of Proposal Submission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dirty="0">
                          <a:latin typeface="Times New Roman"/>
                          <a:ea typeface="Times New Roman"/>
                          <a:cs typeface="Times New Roman"/>
                          <a:sym typeface="Times New Roman"/>
                        </a:rPr>
                        <a:t>Title of Proposal and (if SBIR/STTR) Proposal Number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a:latin typeface="Times New Roman"/>
                          <a:ea typeface="Times New Roman"/>
                          <a:cs typeface="Times New Roman"/>
                          <a:sym typeface="Times New Roman"/>
                        </a:rPr>
                        <a:t>Name of Principal Investigator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600" b="1">
                          <a:latin typeface="Times New Roman"/>
                          <a:ea typeface="Times New Roman"/>
                          <a:cs typeface="Times New Roman"/>
                          <a:sym typeface="Times New Roman"/>
                        </a:rPr>
                        <a:t>Was awarded? If so, include contract number.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759769">
                <a:tc>
                  <a:txBody>
                    <a:bodyPr/>
                    <a:lstStyle/>
                    <a:p>
                      <a:pPr algn="l" defTabSz="457200">
                        <a:tabLst>
                          <a:tab pos="812800" algn="l"/>
                        </a:tabLst>
                        <a:defRPr sz="1800"/>
                      </a:pPr>
                      <a:r>
                        <a:rPr sz="1400">
                          <a:latin typeface="Times New Roman"/>
                          <a:ea typeface="Times New Roman"/>
                          <a:cs typeface="Times New Roman"/>
                          <a:sym typeface="Times New Roman"/>
                        </a:rPr>
                        <a:t>Air Force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a:latin typeface="Times New Roman"/>
                          <a:ea typeface="Times New Roman"/>
                          <a:cs typeface="Times New Roman"/>
                          <a:sym typeface="Times New Roman"/>
                        </a:rPr>
                        <a:t>28 June 2019</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dirty="0">
                          <a:latin typeface="Times New Roman"/>
                          <a:ea typeface="Times New Roman"/>
                          <a:cs typeface="Times New Roman"/>
                          <a:sym typeface="Times New Roman"/>
                        </a:rPr>
                        <a:t>AF192-001-0123 ‘Edge Neural Net Processor - Phase I’</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dirty="0">
                          <a:latin typeface="Times New Roman"/>
                          <a:ea typeface="Times New Roman"/>
                          <a:cs typeface="Times New Roman"/>
                          <a:sym typeface="Times New Roman"/>
                        </a:rPr>
                        <a:t>Dr. William Shockley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tabLst>
                          <a:tab pos="812800" algn="l"/>
                        </a:tabLst>
                        <a:defRPr sz="1800"/>
                      </a:pPr>
                      <a:r>
                        <a:rPr sz="1400" dirty="0">
                          <a:latin typeface="Times New Roman"/>
                          <a:ea typeface="Times New Roman"/>
                          <a:cs typeface="Times New Roman"/>
                          <a:sym typeface="Times New Roman"/>
                        </a:rPr>
                        <a:t>YES – FA123456CA789</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718662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Technical Data Rights (Assertions)</a:t>
            </a:r>
            <a:endParaRPr lang="en-US" dirty="0"/>
          </a:p>
        </p:txBody>
      </p:sp>
      <p:sp>
        <p:nvSpPr>
          <p:cNvPr id="5" name="Text Placeholder 4"/>
          <p:cNvSpPr>
            <a:spLocks noGrp="1"/>
          </p:cNvSpPr>
          <p:nvPr>
            <p:ph type="body" idx="1"/>
          </p:nvPr>
        </p:nvSpPr>
        <p:spPr>
          <a:xfrm>
            <a:off x="952499" y="1751219"/>
            <a:ext cx="11457215" cy="4761875"/>
          </a:xfrm>
        </p:spPr>
        <p:txBody>
          <a:bodyPr>
            <a:noAutofit/>
          </a:bodyPr>
          <a:lstStyle/>
          <a:p>
            <a:r>
              <a:rPr lang="en-US" sz="1600" dirty="0"/>
              <a:t>This can get a bit complicated, and in many cases firms will not have data rights assertions in the Phase I feasibility study, as the deliverables generally don’t ask for detailed technical information during the Phase I. </a:t>
            </a:r>
            <a:r>
              <a:rPr lang="en-US" sz="1600" dirty="0" smtClean="0"/>
              <a:t>This </a:t>
            </a:r>
            <a:r>
              <a:rPr lang="en-US" sz="1600" dirty="0"/>
              <a:t>table can be useful if you intend to deliver specific data or non-commercial software to the government as one of your deliverables that was developed at private expense.  This happens often in Phase II and Phase III, but not often in Phase I under the special topics.  In general the SBIR data rights are here to protect your firm and to allow the firm to grow in value.  One resource to learn more about this is here:  </a:t>
            </a:r>
            <a:r>
              <a:rPr lang="en-US" sz="1600" u="sng" dirty="0">
                <a:solidFill>
                  <a:srgbClr val="0079CD"/>
                </a:solidFill>
                <a:hlinkClick r:id="rId2"/>
              </a:rPr>
              <a:t>https://www.cit.org/file.aspx?DocumentId=1066</a:t>
            </a:r>
            <a:r>
              <a:rPr lang="en-US" sz="1600" dirty="0"/>
              <a:t> </a:t>
            </a:r>
            <a:endParaRPr lang="en-US" sz="1600" dirty="0" smtClean="0"/>
          </a:p>
          <a:p>
            <a:r>
              <a:rPr lang="en-US" sz="1600" dirty="0" smtClean="0"/>
              <a:t>Rights </a:t>
            </a:r>
            <a:r>
              <a:rPr lang="en-US" sz="1600" dirty="0"/>
              <a:t>in technical data, including software, developed under the terms of any contract resulting this solicitation generally remain with the contractor, except that the Government obtains a royalty-free license to use such technical data for Government purposes for 20 years after contract award. More detailed information is available at </a:t>
            </a:r>
            <a:r>
              <a:rPr lang="en-US" sz="1600" u="sng" dirty="0">
                <a:hlinkClick r:id="rId3"/>
              </a:rPr>
              <a:t>https://www.sbir.gov/tutorials/data-rights/tutorial-1</a:t>
            </a:r>
            <a:r>
              <a:rPr lang="en-US" sz="1600" dirty="0"/>
              <a:t>. This data should be marked with the restrictive legend specified in DFARS 252.227-7018. Upon expiration of the five-year restrictive license, the Government has unlimited rights in the SBIR data. During the license period, the Government may not release or disclose SBIR data to any person other than its support services contractors except: (1) For evaluation purposes; (2) As expressly permitted by the contractor; or (3) A use, release, or disclosure that is necessary for emergency repair or overhaul of items operated by the Government. See DFARS clause 252.227-7018, "Rights in Noncommercial Technical Data and Computer Software – Small Business Innovation Research (SBIR) Program</a:t>
            </a:r>
            <a:r>
              <a:rPr lang="en-US" sz="1600" dirty="0" smtClean="0"/>
              <a:t>.“</a:t>
            </a:r>
            <a:endParaRPr lang="en-US" sz="1600" b="1" dirty="0" smtClean="0"/>
          </a:p>
          <a:p>
            <a:r>
              <a:rPr lang="en-US" sz="1600" b="1" dirty="0" smtClean="0"/>
              <a:t>Proposing </a:t>
            </a:r>
            <a:r>
              <a:rPr lang="en-US" sz="1600" b="1" dirty="0"/>
              <a:t>firms that wish to assert data rights should include the following table in the </a:t>
            </a:r>
            <a:r>
              <a:rPr lang="en-US" sz="1600" b="1" dirty="0" smtClean="0"/>
              <a:t>proposal. </a:t>
            </a:r>
            <a:r>
              <a:rPr lang="en-US" sz="1600" b="1" dirty="0"/>
              <a:t>If a proposer plans to submit assertions in accordance with DFARS 252.227-7017, those assertions must be identified and assertion of use, release, or disclosure restriction MUST be included with your proposal submission. The contract cannot be awarded until assertions have been approved</a:t>
            </a:r>
            <a:r>
              <a:rPr lang="en-US" sz="1600" b="1" dirty="0" smtClean="0"/>
              <a:t>.</a:t>
            </a:r>
          </a:p>
        </p:txBody>
      </p:sp>
      <p:graphicFrame>
        <p:nvGraphicFramePr>
          <p:cNvPr id="6" name="Table 5"/>
          <p:cNvGraphicFramePr>
            <a:graphicFrameLocks noGrp="1"/>
          </p:cNvGraphicFramePr>
          <p:nvPr>
            <p:extLst>
              <p:ext uri="{D42A27DB-BD31-4B8C-83A1-F6EECF244321}">
                <p14:modId xmlns:p14="http://schemas.microsoft.com/office/powerpoint/2010/main" val="681554123"/>
              </p:ext>
            </p:extLst>
          </p:nvPr>
        </p:nvGraphicFramePr>
        <p:xfrm>
          <a:off x="952499" y="7183535"/>
          <a:ext cx="11457215" cy="1667256"/>
        </p:xfrm>
        <a:graphic>
          <a:graphicData uri="http://schemas.openxmlformats.org/drawingml/2006/table">
            <a:tbl>
              <a:tblPr firstRow="1" firstCol="1" bandRow="1">
                <a:tableStyleId>{5940675A-B579-460E-94D1-54222C63F5DA}</a:tableStyleId>
              </a:tblPr>
              <a:tblGrid>
                <a:gridCol w="2863383">
                  <a:extLst>
                    <a:ext uri="{9D8B030D-6E8A-4147-A177-3AD203B41FA5}">
                      <a16:colId xmlns:a16="http://schemas.microsoft.com/office/drawing/2014/main" val="20000"/>
                    </a:ext>
                  </a:extLst>
                </a:gridCol>
                <a:gridCol w="2853560">
                  <a:extLst>
                    <a:ext uri="{9D8B030D-6E8A-4147-A177-3AD203B41FA5}">
                      <a16:colId xmlns:a16="http://schemas.microsoft.com/office/drawing/2014/main" val="20001"/>
                    </a:ext>
                  </a:extLst>
                </a:gridCol>
                <a:gridCol w="2875662">
                  <a:extLst>
                    <a:ext uri="{9D8B030D-6E8A-4147-A177-3AD203B41FA5}">
                      <a16:colId xmlns:a16="http://schemas.microsoft.com/office/drawing/2014/main" val="20002"/>
                    </a:ext>
                  </a:extLst>
                </a:gridCol>
                <a:gridCol w="2864610">
                  <a:extLst>
                    <a:ext uri="{9D8B030D-6E8A-4147-A177-3AD203B41FA5}">
                      <a16:colId xmlns:a16="http://schemas.microsoft.com/office/drawing/2014/main" val="20003"/>
                    </a:ext>
                  </a:extLst>
                </a:gridCol>
              </a:tblGrid>
              <a:tr h="0">
                <a:tc>
                  <a:txBody>
                    <a:bodyPr/>
                    <a:lstStyle/>
                    <a:p>
                      <a:pPr marL="0" marR="50800" algn="ctr">
                        <a:lnSpc>
                          <a:spcPct val="107000"/>
                        </a:lnSpc>
                        <a:spcBef>
                          <a:spcPts val="0"/>
                        </a:spcBef>
                        <a:spcAft>
                          <a:spcPts val="800"/>
                        </a:spcAft>
                      </a:pPr>
                      <a:r>
                        <a:rPr lang="en-US" sz="1200" dirty="0">
                          <a:effectLst/>
                        </a:rPr>
                        <a:t>Technical Data or Computer Software to be Furnished With Restrictions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9055" marR="0" algn="ctr">
                        <a:lnSpc>
                          <a:spcPct val="107000"/>
                        </a:lnSpc>
                        <a:spcBef>
                          <a:spcPts val="0"/>
                        </a:spcBef>
                        <a:spcAft>
                          <a:spcPts val="0"/>
                        </a:spcAft>
                      </a:pPr>
                      <a:r>
                        <a:rPr lang="en-US" sz="1200" dirty="0">
                          <a:effectLst/>
                        </a:rPr>
                        <a:t>Basis for Assertion</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rPr>
                        <a:t>None,</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rPr>
                        <a:t>Developed exclusively at private expense,</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pPr>
                      <a:r>
                        <a:rPr lang="en-US" sz="1200" dirty="0">
                          <a:effectLst/>
                        </a:rPr>
                        <a:t>Developed partially at private expense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dirty="0">
                          <a:effectLst/>
                        </a:rPr>
                        <a:t>Asserted Rights Category</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tabLst>
                          <a:tab pos="812800" algn="l"/>
                        </a:tabLst>
                      </a:pPr>
                      <a:r>
                        <a:rPr lang="en-US" sz="1200" dirty="0">
                          <a:effectLst/>
                        </a:rPr>
                        <a:t>None,</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tabLst>
                          <a:tab pos="812800" algn="l"/>
                        </a:tabLst>
                      </a:pPr>
                      <a:r>
                        <a:rPr lang="en-US" sz="1200" dirty="0">
                          <a:effectLst/>
                        </a:rPr>
                        <a:t>Government Purpose Rights</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tabLst>
                          <a:tab pos="812800" algn="l"/>
                        </a:tabLst>
                      </a:pPr>
                      <a:r>
                        <a:rPr lang="en-US" sz="1200" dirty="0">
                          <a:effectLst/>
                        </a:rPr>
                        <a:t>Limited Rights (Technical Data)</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tabLst>
                          <a:tab pos="812800" algn="l"/>
                        </a:tabLst>
                      </a:pPr>
                      <a:r>
                        <a:rPr lang="en-US" sz="1200" dirty="0">
                          <a:effectLst/>
                        </a:rPr>
                        <a:t>Restricted Rights (Software)</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tabLst>
                          <a:tab pos="812800" algn="l"/>
                        </a:tabLst>
                      </a:pPr>
                      <a:r>
                        <a:rPr lang="en-US" sz="1200" dirty="0">
                          <a:effectLst/>
                        </a:rPr>
                        <a:t>Specifically Negotiated License</a:t>
                      </a:r>
                      <a:endParaRPr lang="en-US" sz="1100" dirty="0">
                        <a:effectLst/>
                      </a:endParaRPr>
                    </a:p>
                    <a:p>
                      <a:pPr marL="342900" marR="0" lvl="0" indent="-342900" algn="l">
                        <a:lnSpc>
                          <a:spcPct val="107000"/>
                        </a:lnSpc>
                        <a:spcBef>
                          <a:spcPts val="0"/>
                        </a:spcBef>
                        <a:spcAft>
                          <a:spcPts val="0"/>
                        </a:spcAft>
                        <a:buFont typeface="Symbol" panose="05050102010706020507" pitchFamily="18" charset="2"/>
                        <a:buChar char=""/>
                        <a:tabLst>
                          <a:tab pos="812800" algn="l"/>
                        </a:tabLst>
                      </a:pPr>
                      <a:r>
                        <a:rPr lang="en-US" sz="1200" dirty="0">
                          <a:effectLst/>
                        </a:rPr>
                        <a:t>Rights in SBIR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 marR="0" algn="ctr">
                        <a:lnSpc>
                          <a:spcPct val="107000"/>
                        </a:lnSpc>
                        <a:spcBef>
                          <a:spcPts val="0"/>
                        </a:spcBef>
                        <a:spcAft>
                          <a:spcPts val="800"/>
                        </a:spcAft>
                        <a:tabLst>
                          <a:tab pos="812800" algn="l"/>
                        </a:tabLst>
                      </a:pPr>
                      <a:r>
                        <a:rPr lang="en-US" sz="1200" dirty="0">
                          <a:effectLst/>
                        </a:rPr>
                        <a:t>Name of Person Asserting Restrictions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indent="83820">
                        <a:lnSpc>
                          <a:spcPct val="107000"/>
                        </a:lnSpc>
                        <a:spcBef>
                          <a:spcPts val="0"/>
                        </a:spcBef>
                        <a:spcAft>
                          <a:spcPts val="0"/>
                        </a:spcAft>
                      </a:pPr>
                      <a:r>
                        <a:rPr lang="en-US" sz="1200">
                          <a:effectLst/>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9055" marR="0">
                        <a:lnSpc>
                          <a:spcPct val="107000"/>
                        </a:lnSpc>
                        <a:spcBef>
                          <a:spcPts val="0"/>
                        </a:spcBef>
                        <a:spcAft>
                          <a:spcPts val="0"/>
                        </a:spcAft>
                      </a:pPr>
                      <a:r>
                        <a:rPr lang="en-US" sz="1200">
                          <a:effectLst/>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(LIST)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0795" marR="0">
                        <a:lnSpc>
                          <a:spcPct val="107000"/>
                        </a:lnSpc>
                        <a:spcBef>
                          <a:spcPts val="0"/>
                        </a:spcBef>
                        <a:spcAft>
                          <a:spcPts val="800"/>
                        </a:spcAft>
                      </a:pPr>
                      <a:r>
                        <a:rPr lang="en-US" sz="1200" dirty="0">
                          <a:effectLst/>
                        </a:rPr>
                        <a:t>(LIST)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9351530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Supplemental Information on Direct Labor Costs</a:t>
            </a:r>
            <a:endParaRPr lang="en-US" dirty="0"/>
          </a:p>
        </p:txBody>
      </p:sp>
      <p:sp>
        <p:nvSpPr>
          <p:cNvPr id="5" name="Text Placeholder 4"/>
          <p:cNvSpPr>
            <a:spLocks noGrp="1"/>
          </p:cNvSpPr>
          <p:nvPr>
            <p:ph type="body" idx="1"/>
          </p:nvPr>
        </p:nvSpPr>
        <p:spPr/>
        <p:txBody>
          <a:bodyPr>
            <a:noAutofit/>
          </a:bodyPr>
          <a:lstStyle/>
          <a:p>
            <a:r>
              <a:rPr lang="en-US" sz="2400" dirty="0" smtClean="0">
                <a:latin typeface="+mn-lt"/>
              </a:rPr>
              <a:t>For </a:t>
            </a:r>
            <a:r>
              <a:rPr lang="en-US" sz="2400" dirty="0">
                <a:latin typeface="+mn-lt"/>
              </a:rPr>
              <a:t>any notable instances e.g., a significant number of hours, very high hourly wages or significant labor overhead/fringe rates, justify in this section.  A helpful resource for comparing wage rates is </a:t>
            </a:r>
            <a:r>
              <a:rPr lang="en-US" sz="2400" dirty="0">
                <a:latin typeface="+mn-lt"/>
                <a:hlinkClick r:id="rId2"/>
              </a:rPr>
              <a:t>https://</a:t>
            </a:r>
            <a:r>
              <a:rPr lang="en-US" sz="2400" dirty="0" smtClean="0">
                <a:latin typeface="+mn-lt"/>
                <a:hlinkClick r:id="rId2"/>
              </a:rPr>
              <a:t>www.bls.gov/bls/blswage.htm</a:t>
            </a:r>
            <a:r>
              <a:rPr lang="en-US" sz="2400" dirty="0" smtClean="0">
                <a:latin typeface="+mn-lt"/>
              </a:rPr>
              <a:t>. </a:t>
            </a:r>
          </a:p>
          <a:p>
            <a:pPr marR="455294" defTabSz="457200">
              <a:defRPr sz="1300" b="0" u="sng">
                <a:latin typeface="Times New Roman"/>
                <a:ea typeface="Times New Roman"/>
                <a:cs typeface="Times New Roman"/>
                <a:sym typeface="Times New Roman"/>
              </a:defRPr>
            </a:pPr>
            <a:r>
              <a:rPr lang="en-US" sz="2400" dirty="0">
                <a:latin typeface="+mn-lt"/>
              </a:rPr>
              <a:t>(1)  Direct Labor  </a:t>
            </a:r>
            <a:r>
              <a:rPr lang="en-US" sz="2400" b="1" dirty="0">
                <a:solidFill>
                  <a:schemeClr val="accent5">
                    <a:hueOff val="-82419"/>
                    <a:satOff val="-9513"/>
                    <a:lumOff val="-16343"/>
                  </a:schemeClr>
                </a:solidFill>
                <a:latin typeface="+mn-lt"/>
              </a:rPr>
              <a:t>For any notable instances</a:t>
            </a:r>
            <a:r>
              <a:rPr lang="en-US" sz="2400" dirty="0">
                <a:latin typeface="+mn-lt"/>
              </a:rPr>
              <a:t> (i.e. a significant number of hours, very high hourly wages or significant labor overhead/fringe rates), please justify them in this section.  A helpful resource for telling if a wage is very high is https://www.bls.gov/bls/blswage.htm.  </a:t>
            </a:r>
          </a:p>
          <a:p>
            <a:endParaRPr lang="en-US" sz="2400" dirty="0">
              <a:latin typeface="+mn-lt"/>
            </a:endParaRPr>
          </a:p>
        </p:txBody>
      </p:sp>
      <p:graphicFrame>
        <p:nvGraphicFramePr>
          <p:cNvPr id="6" name="Table"/>
          <p:cNvGraphicFramePr/>
          <p:nvPr>
            <p:extLst>
              <p:ext uri="{D42A27DB-BD31-4B8C-83A1-F6EECF244321}">
                <p14:modId xmlns:p14="http://schemas.microsoft.com/office/powerpoint/2010/main" val="3423868634"/>
              </p:ext>
            </p:extLst>
          </p:nvPr>
        </p:nvGraphicFramePr>
        <p:xfrm>
          <a:off x="952500" y="6886431"/>
          <a:ext cx="11768889" cy="1990869"/>
        </p:xfrm>
        <a:graphic>
          <a:graphicData uri="http://schemas.openxmlformats.org/drawingml/2006/table">
            <a:tbl>
              <a:tblPr bandRow="1">
                <a:tableStyleId>{4C3C2611-4C71-4FC5-86AE-919BDF0F9419}</a:tableStyleId>
              </a:tblPr>
              <a:tblGrid>
                <a:gridCol w="1647980">
                  <a:extLst>
                    <a:ext uri="{9D8B030D-6E8A-4147-A177-3AD203B41FA5}">
                      <a16:colId xmlns:a16="http://schemas.microsoft.com/office/drawing/2014/main" val="20000"/>
                    </a:ext>
                  </a:extLst>
                </a:gridCol>
                <a:gridCol w="1464871">
                  <a:extLst>
                    <a:ext uri="{9D8B030D-6E8A-4147-A177-3AD203B41FA5}">
                      <a16:colId xmlns:a16="http://schemas.microsoft.com/office/drawing/2014/main" val="20001"/>
                    </a:ext>
                  </a:extLst>
                </a:gridCol>
                <a:gridCol w="1260628">
                  <a:extLst>
                    <a:ext uri="{9D8B030D-6E8A-4147-A177-3AD203B41FA5}">
                      <a16:colId xmlns:a16="http://schemas.microsoft.com/office/drawing/2014/main" val="20002"/>
                    </a:ext>
                  </a:extLst>
                </a:gridCol>
                <a:gridCol w="1187116">
                  <a:extLst>
                    <a:ext uri="{9D8B030D-6E8A-4147-A177-3AD203B41FA5}">
                      <a16:colId xmlns:a16="http://schemas.microsoft.com/office/drawing/2014/main" val="20003"/>
                    </a:ext>
                  </a:extLst>
                </a:gridCol>
                <a:gridCol w="1427747">
                  <a:extLst>
                    <a:ext uri="{9D8B030D-6E8A-4147-A177-3AD203B41FA5}">
                      <a16:colId xmlns:a16="http://schemas.microsoft.com/office/drawing/2014/main" val="20004"/>
                    </a:ext>
                  </a:extLst>
                </a:gridCol>
                <a:gridCol w="4780547">
                  <a:extLst>
                    <a:ext uri="{9D8B030D-6E8A-4147-A177-3AD203B41FA5}">
                      <a16:colId xmlns:a16="http://schemas.microsoft.com/office/drawing/2014/main" val="20005"/>
                    </a:ext>
                  </a:extLst>
                </a:gridCol>
              </a:tblGrid>
              <a:tr h="649807">
                <a:tc>
                  <a:txBody>
                    <a:bodyPr/>
                    <a:lstStyle/>
                    <a:p>
                      <a:pPr algn="l" defTabSz="457200">
                        <a:defRPr sz="1800"/>
                      </a:pPr>
                      <a:r>
                        <a:rPr sz="1700" b="1" dirty="0">
                          <a:latin typeface="Times New Roman"/>
                          <a:ea typeface="Times New Roman"/>
                          <a:cs typeface="Times New Roman"/>
                          <a:sym typeface="Times New Roman"/>
                        </a:rPr>
                        <a:t>Employee Name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700" b="1">
                          <a:latin typeface="Times New Roman"/>
                          <a:ea typeface="Times New Roman"/>
                          <a:cs typeface="Times New Roman"/>
                          <a:sym typeface="Times New Roman"/>
                        </a:rPr>
                        <a:t>Position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10795" algn="l" defTabSz="457200">
                        <a:defRPr sz="1800"/>
                      </a:pPr>
                      <a:r>
                        <a:rPr sz="1700" b="1">
                          <a:latin typeface="Times New Roman"/>
                          <a:ea typeface="Times New Roman"/>
                          <a:cs typeface="Times New Roman"/>
                          <a:sym typeface="Times New Roman"/>
                        </a:rPr>
                        <a:t>Location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10795" algn="l" defTabSz="457200">
                        <a:defRPr sz="1800"/>
                      </a:pPr>
                      <a:r>
                        <a:rPr sz="1700" b="1">
                          <a:latin typeface="Times New Roman"/>
                          <a:ea typeface="Times New Roman"/>
                          <a:cs typeface="Times New Roman"/>
                          <a:sym typeface="Times New Roman"/>
                        </a:rPr>
                        <a:t>Proposed Rate/Hour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700" b="1">
                          <a:latin typeface="Times New Roman"/>
                          <a:ea typeface="Times New Roman"/>
                          <a:cs typeface="Times New Roman"/>
                          <a:sym typeface="Times New Roman"/>
                        </a:rPr>
                        <a:t>BLS Average Rate/Hour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700" b="1">
                          <a:latin typeface="Times New Roman"/>
                          <a:ea typeface="Times New Roman"/>
                          <a:cs typeface="Times New Roman"/>
                          <a:sym typeface="Times New Roman"/>
                        </a:rPr>
                        <a:t>Rationale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1341062">
                <a:tc>
                  <a:txBody>
                    <a:bodyPr/>
                    <a:lstStyle/>
                    <a:p>
                      <a:pPr algn="l" defTabSz="457200">
                        <a:defRPr sz="1800"/>
                      </a:pPr>
                      <a:r>
                        <a:rPr sz="1500">
                          <a:latin typeface="Times New Roman"/>
                          <a:ea typeface="Times New Roman"/>
                          <a:cs typeface="Times New Roman"/>
                          <a:sym typeface="Times New Roman"/>
                        </a:rPr>
                        <a:t>Grace Hopper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500">
                          <a:latin typeface="Times New Roman"/>
                          <a:ea typeface="Times New Roman"/>
                          <a:cs typeface="Times New Roman"/>
                          <a:sym typeface="Times New Roman"/>
                        </a:rPr>
                        <a:t>Software Developer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10795" algn="l" defTabSz="457200">
                        <a:defRPr sz="1800"/>
                      </a:pPr>
                      <a:r>
                        <a:rPr sz="1500">
                          <a:latin typeface="Times New Roman"/>
                          <a:ea typeface="Times New Roman"/>
                          <a:cs typeface="Times New Roman"/>
                          <a:sym typeface="Times New Roman"/>
                        </a:rPr>
                        <a:t>San Francisco</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10795" algn="r" defTabSz="457200">
                        <a:defRPr sz="1800"/>
                      </a:pPr>
                      <a:r>
                        <a:rPr sz="1500" dirty="0">
                          <a:latin typeface="Times New Roman"/>
                          <a:ea typeface="Times New Roman"/>
                          <a:cs typeface="Times New Roman"/>
                          <a:sym typeface="Times New Roman"/>
                        </a:rPr>
                        <a:t>$250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r" defTabSz="457200">
                        <a:defRPr sz="1800"/>
                      </a:pPr>
                      <a:r>
                        <a:rPr sz="1500" dirty="0">
                          <a:latin typeface="Times New Roman"/>
                          <a:ea typeface="Times New Roman"/>
                          <a:cs typeface="Times New Roman"/>
                          <a:sym typeface="Times New Roman"/>
                        </a:rPr>
                        <a:t>$69.25</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500" dirty="0">
                          <a:latin typeface="Times New Roman"/>
                          <a:ea typeface="Times New Roman"/>
                          <a:cs typeface="Times New Roman"/>
                          <a:sym typeface="Times New Roman"/>
                        </a:rPr>
                        <a:t>Grace is a skilled programmer with degrees from Vassar and Yale.  She is one of the original developers of a critical software language (COBOL).  Additionally the market demand for software developers is very high in San Francisco right now.</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bl>
          </a:graphicData>
        </a:graphic>
      </p:graphicFrame>
      <p:sp>
        <p:nvSpPr>
          <p:cNvPr id="7" name="For all of the estimated costs, they are meant to be estimates used to justify the price reasonableness of the contract.  For the special topics, you will be issued fixed price contracts and thus these costs will not be audited and it is okay if the actual charges are not the exact same as these estimates."/>
          <p:cNvSpPr/>
          <p:nvPr/>
        </p:nvSpPr>
        <p:spPr>
          <a:xfrm>
            <a:off x="4472247" y="5562912"/>
            <a:ext cx="8107670" cy="1230284"/>
          </a:xfrm>
          <a:prstGeom prst="wedgeRectCallout">
            <a:avLst>
              <a:gd name="adj1" fmla="val -6666"/>
              <a:gd name="adj2" fmla="val 16006"/>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1700" b="0">
                <a:latin typeface="+mn-lt"/>
                <a:ea typeface="+mn-ea"/>
                <a:cs typeface="+mn-cs"/>
                <a:sym typeface="Helvetica Neue Medium"/>
              </a:defRPr>
            </a:pPr>
            <a:r>
              <a:t>For all of the estimated costs, they are meant to be estimates used to justify the price reasonableness of the contract.  For the special topics, you will be issued fixed price contracts and thus these costs will not be audited and </a:t>
            </a:r>
            <a:r>
              <a:rPr b="1">
                <a:solidFill>
                  <a:schemeClr val="accent5">
                    <a:hueOff val="-82419"/>
                    <a:satOff val="-9513"/>
                    <a:lumOff val="-16343"/>
                  </a:schemeClr>
                </a:solidFill>
                <a:latin typeface="Helvetica Neue"/>
                <a:ea typeface="Helvetica Neue"/>
                <a:cs typeface="Helvetica Neue"/>
                <a:sym typeface="Helvetica Neue"/>
              </a:rPr>
              <a:t>it is okay if the actual charges are not the exact same as these estimates.</a:t>
            </a:r>
          </a:p>
        </p:txBody>
      </p:sp>
      <p:sp>
        <p:nvSpPr>
          <p:cNvPr id="8" name="This table is only needed if you have estimated hourly rates that are very high."/>
          <p:cNvSpPr/>
          <p:nvPr/>
        </p:nvSpPr>
        <p:spPr>
          <a:xfrm>
            <a:off x="9469825" y="1142923"/>
            <a:ext cx="3267606" cy="1030390"/>
          </a:xfrm>
          <a:prstGeom prst="wedgeRectCallout">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This table is only needed if you have estimated hourly rates that are very high. </a:t>
            </a:r>
          </a:p>
        </p:txBody>
      </p:sp>
    </p:spTree>
    <p:extLst>
      <p:ext uri="{BB962C8B-B14F-4D97-AF65-F5344CB8AC3E}">
        <p14:creationId xmlns:p14="http://schemas.microsoft.com/office/powerpoint/2010/main" val="42325777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Supplemental Information for Direct Material </a:t>
            </a:r>
            <a:r>
              <a:rPr lang="en-US" b="1" dirty="0" smtClean="0"/>
              <a:t>Costs</a:t>
            </a:r>
            <a:endParaRPr lang="en-US" dirty="0"/>
          </a:p>
        </p:txBody>
      </p:sp>
      <p:sp>
        <p:nvSpPr>
          <p:cNvPr id="5" name="Text Placeholder 4"/>
          <p:cNvSpPr>
            <a:spLocks noGrp="1"/>
          </p:cNvSpPr>
          <p:nvPr>
            <p:ph type="body" idx="1"/>
          </p:nvPr>
        </p:nvSpPr>
        <p:spPr>
          <a:xfrm>
            <a:off x="952500" y="2248525"/>
            <a:ext cx="11099800" cy="3735179"/>
          </a:xfrm>
        </p:spPr>
        <p:txBody>
          <a:bodyPr>
            <a:normAutofit/>
          </a:bodyPr>
          <a:lstStyle/>
          <a:p>
            <a:r>
              <a:rPr lang="en-US" sz="2000" dirty="0" smtClean="0">
                <a:latin typeface="+mn-lt"/>
              </a:rPr>
              <a:t>Justify </a:t>
            </a:r>
            <a:r>
              <a:rPr lang="en-US" sz="2000" dirty="0">
                <a:latin typeface="+mn-lt"/>
              </a:rPr>
              <a:t>costs for materials, parts, and supplies with an itemized list containing types, quantities, and price and where appropriate, purposes. For the materials included in the cost volume, please provide the bases for the listed costs. This can be historical information, vendor quotes, catalogs, etc</a:t>
            </a:r>
            <a:r>
              <a:rPr lang="en-US" sz="2000" dirty="0" smtClean="0">
                <a:latin typeface="+mn-lt"/>
              </a:rPr>
              <a:t>.</a:t>
            </a:r>
          </a:p>
          <a:p>
            <a:pPr marR="455294" defTabSz="457200">
              <a:defRPr sz="1900" b="0">
                <a:latin typeface="Times New Roman"/>
                <a:ea typeface="Times New Roman"/>
                <a:cs typeface="Times New Roman"/>
                <a:sym typeface="Times New Roman"/>
              </a:defRPr>
            </a:pPr>
            <a:r>
              <a:rPr lang="en-US" sz="2000" b="1" dirty="0" smtClean="0">
                <a:solidFill>
                  <a:schemeClr val="tx1"/>
                </a:solidFill>
                <a:latin typeface="+mn-lt"/>
              </a:rPr>
              <a:t>For </a:t>
            </a:r>
            <a:r>
              <a:rPr lang="en-US" sz="2000" b="1" dirty="0">
                <a:solidFill>
                  <a:schemeClr val="tx1"/>
                </a:solidFill>
                <a:latin typeface="+mn-lt"/>
              </a:rPr>
              <a:t>many companies, there </a:t>
            </a:r>
            <a:r>
              <a:rPr lang="en-US" sz="2000" b="1" dirty="0" smtClean="0">
                <a:solidFill>
                  <a:schemeClr val="tx1"/>
                </a:solidFill>
                <a:latin typeface="+mn-lt"/>
              </a:rPr>
              <a:t>may not be a large amount of </a:t>
            </a:r>
            <a:r>
              <a:rPr lang="en-US" sz="2000" b="1" dirty="0">
                <a:solidFill>
                  <a:schemeClr val="tx1"/>
                </a:solidFill>
                <a:latin typeface="+mn-lt"/>
              </a:rPr>
              <a:t>direct material costs needed during the Phase I feasibility study. </a:t>
            </a:r>
            <a:r>
              <a:rPr lang="en-US" sz="2000" dirty="0">
                <a:solidFill>
                  <a:schemeClr val="tx1"/>
                </a:solidFill>
                <a:latin typeface="+mn-lt"/>
              </a:rPr>
              <a:t> </a:t>
            </a:r>
            <a:r>
              <a:rPr lang="en-US" sz="2000" dirty="0">
                <a:latin typeface="+mn-lt"/>
              </a:rPr>
              <a:t>However, some companies may need this to iterate on their solutions during interactions with their potential AF end-users and AF customers.  If you believe you’ll need significant amounts of direct material, list them in this section.  If you cannot find a website listing the cost, feel free to include the vendor quotes in this slide</a:t>
            </a:r>
            <a:r>
              <a:rPr lang="en-US" sz="2000" dirty="0" smtClean="0">
                <a:latin typeface="+mn-lt"/>
              </a:rPr>
              <a:t>.</a:t>
            </a:r>
            <a:endParaRPr lang="en-US" sz="2000" dirty="0">
              <a:latin typeface="+mn-lt"/>
            </a:endParaRPr>
          </a:p>
          <a:p>
            <a:endParaRPr lang="en-US" sz="2000" dirty="0">
              <a:latin typeface="+mn-lt"/>
            </a:endParaRPr>
          </a:p>
        </p:txBody>
      </p:sp>
      <p:graphicFrame>
        <p:nvGraphicFramePr>
          <p:cNvPr id="6" name="Table"/>
          <p:cNvGraphicFramePr/>
          <p:nvPr>
            <p:extLst>
              <p:ext uri="{D42A27DB-BD31-4B8C-83A1-F6EECF244321}">
                <p14:modId xmlns:p14="http://schemas.microsoft.com/office/powerpoint/2010/main" val="941802731"/>
              </p:ext>
            </p:extLst>
          </p:nvPr>
        </p:nvGraphicFramePr>
        <p:xfrm>
          <a:off x="792108" y="6733855"/>
          <a:ext cx="11548919" cy="1716906"/>
        </p:xfrm>
        <a:graphic>
          <a:graphicData uri="http://schemas.openxmlformats.org/drawingml/2006/table">
            <a:tbl>
              <a:tblPr bandRow="1">
                <a:tableStyleId>{4C3C2611-4C71-4FC5-86AE-919BDF0F9419}</a:tableStyleId>
              </a:tblPr>
              <a:tblGrid>
                <a:gridCol w="2113230">
                  <a:extLst>
                    <a:ext uri="{9D8B030D-6E8A-4147-A177-3AD203B41FA5}">
                      <a16:colId xmlns:a16="http://schemas.microsoft.com/office/drawing/2014/main" val="20000"/>
                    </a:ext>
                  </a:extLst>
                </a:gridCol>
                <a:gridCol w="1545778">
                  <a:extLst>
                    <a:ext uri="{9D8B030D-6E8A-4147-A177-3AD203B41FA5}">
                      <a16:colId xmlns:a16="http://schemas.microsoft.com/office/drawing/2014/main" val="20001"/>
                    </a:ext>
                  </a:extLst>
                </a:gridCol>
                <a:gridCol w="1532453">
                  <a:extLst>
                    <a:ext uri="{9D8B030D-6E8A-4147-A177-3AD203B41FA5}">
                      <a16:colId xmlns:a16="http://schemas.microsoft.com/office/drawing/2014/main" val="20002"/>
                    </a:ext>
                  </a:extLst>
                </a:gridCol>
                <a:gridCol w="3831132">
                  <a:extLst>
                    <a:ext uri="{9D8B030D-6E8A-4147-A177-3AD203B41FA5}">
                      <a16:colId xmlns:a16="http://schemas.microsoft.com/office/drawing/2014/main" val="20003"/>
                    </a:ext>
                  </a:extLst>
                </a:gridCol>
                <a:gridCol w="2526326">
                  <a:extLst>
                    <a:ext uri="{9D8B030D-6E8A-4147-A177-3AD203B41FA5}">
                      <a16:colId xmlns:a16="http://schemas.microsoft.com/office/drawing/2014/main" val="20004"/>
                    </a:ext>
                  </a:extLst>
                </a:gridCol>
              </a:tblGrid>
              <a:tr h="0">
                <a:tc>
                  <a:txBody>
                    <a:bodyPr/>
                    <a:lstStyle/>
                    <a:p>
                      <a:pPr algn="l" defTabSz="457200">
                        <a:defRPr sz="1800"/>
                      </a:pPr>
                      <a:r>
                        <a:rPr sz="2200" b="1" dirty="0">
                          <a:latin typeface="Times New Roman"/>
                          <a:ea typeface="Times New Roman"/>
                          <a:cs typeface="Times New Roman"/>
                          <a:sym typeface="Times New Roman"/>
                        </a:rPr>
                        <a:t>Description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8889" algn="l" defTabSz="457200">
                        <a:defRPr sz="1800"/>
                      </a:pPr>
                      <a:r>
                        <a:rPr sz="2200" b="1">
                          <a:latin typeface="Times New Roman"/>
                          <a:ea typeface="Times New Roman"/>
                          <a:cs typeface="Times New Roman"/>
                          <a:sym typeface="Times New Roman"/>
                        </a:rPr>
                        <a:t>Quantity</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200" b="1">
                          <a:latin typeface="Times New Roman"/>
                          <a:ea typeface="Times New Roman"/>
                          <a:cs typeface="Times New Roman"/>
                          <a:sym typeface="Times New Roman"/>
                        </a:rPr>
                        <a:t>Price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200" b="1">
                          <a:latin typeface="Times New Roman"/>
                          <a:ea typeface="Times New Roman"/>
                          <a:cs typeface="Times New Roman"/>
                          <a:sym typeface="Times New Roman"/>
                        </a:rPr>
                        <a:t>Purpose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200" b="1">
                          <a:latin typeface="Times New Roman"/>
                          <a:ea typeface="Times New Roman"/>
                          <a:cs typeface="Times New Roman"/>
                          <a:sym typeface="Times New Roman"/>
                        </a:rPr>
                        <a:t>Basis for cost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1381626">
                <a:tc>
                  <a:txBody>
                    <a:bodyPr/>
                    <a:lstStyle/>
                    <a:p>
                      <a:pPr algn="l" defTabSz="457200">
                        <a:defRPr sz="1800"/>
                      </a:pPr>
                      <a:r>
                        <a:rPr sz="2000">
                          <a:latin typeface="Times New Roman"/>
                          <a:ea typeface="Times New Roman"/>
                          <a:cs typeface="Times New Roman"/>
                          <a:sym typeface="Times New Roman"/>
                        </a:rPr>
                        <a:t>3D Printing Filament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000">
                          <a:latin typeface="Times New Roman"/>
                          <a:ea typeface="Times New Roman"/>
                          <a:cs typeface="Times New Roman"/>
                          <a:sym typeface="Times New Roman"/>
                        </a:rPr>
                        <a:t>40 Spools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000">
                          <a:latin typeface="Times New Roman"/>
                          <a:ea typeface="Times New Roman"/>
                          <a:cs typeface="Times New Roman"/>
                          <a:sym typeface="Times New Roman"/>
                        </a:rPr>
                        <a:t>$28.11/spool</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000" dirty="0">
                          <a:latin typeface="Times New Roman"/>
                          <a:ea typeface="Times New Roman"/>
                          <a:cs typeface="Times New Roman"/>
                          <a:sym typeface="Times New Roman"/>
                        </a:rPr>
                        <a:t>In order to adapt our sensor mount to the F-16, we intend to print 100 different variations to get user feedback on which one is best.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000" dirty="0">
                          <a:latin typeface="Times New Roman"/>
                          <a:ea typeface="Times New Roman"/>
                          <a:cs typeface="Times New Roman"/>
                          <a:sym typeface="Times New Roman"/>
                        </a:rPr>
                        <a:t>https://www.mcmaster.com/1317n13</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bl>
          </a:graphicData>
        </a:graphic>
      </p:graphicFrame>
      <p:sp>
        <p:nvSpPr>
          <p:cNvPr id="7" name="Most Phase I companies do NOT have these costs."/>
          <p:cNvSpPr/>
          <p:nvPr/>
        </p:nvSpPr>
        <p:spPr>
          <a:xfrm>
            <a:off x="9115258" y="5636085"/>
            <a:ext cx="3225769" cy="722694"/>
          </a:xfrm>
          <a:prstGeom prst="wedgeRectCallout">
            <a:avLst>
              <a:gd name="adj1" fmla="val -34758"/>
              <a:gd name="adj2" fmla="val 95797"/>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lang="en-US" dirty="0" smtClean="0"/>
              <a:t>Many </a:t>
            </a:r>
            <a:r>
              <a:rPr dirty="0" smtClean="0"/>
              <a:t>Phase </a:t>
            </a:r>
            <a:r>
              <a:rPr dirty="0"/>
              <a:t>I companies </a:t>
            </a:r>
            <a:r>
              <a:rPr lang="en-US" dirty="0" smtClean="0"/>
              <a:t>may </a:t>
            </a:r>
            <a:r>
              <a:rPr dirty="0" smtClean="0"/>
              <a:t>NOT </a:t>
            </a:r>
            <a:r>
              <a:rPr dirty="0"/>
              <a:t>have these costs. </a:t>
            </a:r>
          </a:p>
        </p:txBody>
      </p:sp>
    </p:spTree>
    <p:extLst>
      <p:ext uri="{BB962C8B-B14F-4D97-AF65-F5344CB8AC3E}">
        <p14:creationId xmlns:p14="http://schemas.microsoft.com/office/powerpoint/2010/main" val="6160670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Detailed Travel Costs (Included in Other Direct Costs)</a:t>
            </a:r>
            <a:endParaRPr lang="en-US" dirty="0"/>
          </a:p>
        </p:txBody>
      </p:sp>
      <p:sp>
        <p:nvSpPr>
          <p:cNvPr id="5" name="Text Placeholder 4"/>
          <p:cNvSpPr>
            <a:spLocks noGrp="1"/>
          </p:cNvSpPr>
          <p:nvPr>
            <p:ph type="body" idx="1"/>
          </p:nvPr>
        </p:nvSpPr>
        <p:spPr>
          <a:xfrm>
            <a:off x="952500" y="2248525"/>
            <a:ext cx="8640679" cy="4392907"/>
          </a:xfrm>
        </p:spPr>
        <p:txBody>
          <a:bodyPr>
            <a:normAutofit fontScale="70000" lnSpcReduction="20000"/>
          </a:bodyPr>
          <a:lstStyle/>
          <a:p>
            <a:r>
              <a:rPr lang="en-US" dirty="0" smtClean="0"/>
              <a:t>For </a:t>
            </a:r>
            <a:r>
              <a:rPr lang="en-US" dirty="0"/>
              <a:t>AF Special Topics greater travel expectations </a:t>
            </a:r>
            <a:r>
              <a:rPr lang="en-US" dirty="0" smtClean="0"/>
              <a:t>may be </a:t>
            </a:r>
            <a:r>
              <a:rPr lang="en-US" dirty="0"/>
              <a:t>required. </a:t>
            </a:r>
            <a:r>
              <a:rPr lang="en-US" dirty="0" smtClean="0"/>
              <a:t>If </a:t>
            </a:r>
            <a:r>
              <a:rPr lang="en-US" dirty="0"/>
              <a:t>travel was proposed (as an Other Direct Cost), justify those expenses here.  Travel costs must be justified and related to the needs of the project. In the proposal, provide the number of trips, travelers per trip, specific locations and purpose of each trip. Also include, to the extent practicable, the basis for the proposed flight, lodging, per diem (meals), and ground transportation costs.  A useful resource for this section is </a:t>
            </a:r>
            <a:r>
              <a:rPr lang="en-US" u="sng" dirty="0">
                <a:hlinkClick r:id="rId2"/>
              </a:rPr>
              <a:t>https://www.gsa.gov/travel/plan-book/per-diem-rates</a:t>
            </a:r>
            <a:r>
              <a:rPr lang="en-US" u="sng" dirty="0"/>
              <a:t>. </a:t>
            </a:r>
          </a:p>
          <a:p>
            <a:r>
              <a:rPr lang="en-US" dirty="0" smtClean="0"/>
              <a:t>Remember </a:t>
            </a:r>
            <a:r>
              <a:rPr lang="en-US" dirty="0"/>
              <a:t>that these costs are estimates and it is likely the actual costs incurred to travel will be different and that is okay.  This information is just to allow the contracting officers to ensure that your proposed costs are reasonable</a:t>
            </a:r>
            <a:r>
              <a:rPr lang="en-US" dirty="0" smtClean="0"/>
              <a:t>.</a:t>
            </a:r>
            <a:endParaRPr lang="en-US" dirty="0"/>
          </a:p>
        </p:txBody>
      </p:sp>
      <p:sp>
        <p:nvSpPr>
          <p:cNvPr id="6" name="Most Phase I companies do have these costs.  Provide estimates and top-level details of your estimated travel costs. (The actual values are likely to be different than these estimates, and that is okay.)"/>
          <p:cNvSpPr/>
          <p:nvPr/>
        </p:nvSpPr>
        <p:spPr>
          <a:xfrm>
            <a:off x="9899777" y="2031847"/>
            <a:ext cx="2692520" cy="2748700"/>
          </a:xfrm>
          <a:prstGeom prst="wedgeRectCallout">
            <a:avLst>
              <a:gd name="adj1" fmla="val -89350"/>
              <a:gd name="adj2" fmla="val 25732"/>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Most Phase I companies do have these costs.  Provide estimates and top-level details of your estimated travel costs. (The actual values are likely to be different than these estimates, and that is okay.)</a:t>
            </a:r>
          </a:p>
        </p:txBody>
      </p:sp>
      <p:graphicFrame>
        <p:nvGraphicFramePr>
          <p:cNvPr id="7" name="Table"/>
          <p:cNvGraphicFramePr/>
          <p:nvPr>
            <p:extLst>
              <p:ext uri="{D42A27DB-BD31-4B8C-83A1-F6EECF244321}">
                <p14:modId xmlns:p14="http://schemas.microsoft.com/office/powerpoint/2010/main" val="31876903"/>
              </p:ext>
            </p:extLst>
          </p:nvPr>
        </p:nvGraphicFramePr>
        <p:xfrm>
          <a:off x="952500" y="6858110"/>
          <a:ext cx="11639797" cy="1755686"/>
        </p:xfrm>
        <a:graphic>
          <a:graphicData uri="http://schemas.openxmlformats.org/drawingml/2006/table">
            <a:tbl>
              <a:tblPr bandRow="1">
                <a:tableStyleId>{4C3C2611-4C71-4FC5-86AE-919BDF0F9419}</a:tableStyleId>
              </a:tblPr>
              <a:tblGrid>
                <a:gridCol w="2002133">
                  <a:extLst>
                    <a:ext uri="{9D8B030D-6E8A-4147-A177-3AD203B41FA5}">
                      <a16:colId xmlns:a16="http://schemas.microsoft.com/office/drawing/2014/main" val="20000"/>
                    </a:ext>
                  </a:extLst>
                </a:gridCol>
                <a:gridCol w="1819782">
                  <a:extLst>
                    <a:ext uri="{9D8B030D-6E8A-4147-A177-3AD203B41FA5}">
                      <a16:colId xmlns:a16="http://schemas.microsoft.com/office/drawing/2014/main" val="20001"/>
                    </a:ext>
                  </a:extLst>
                </a:gridCol>
                <a:gridCol w="1471395">
                  <a:extLst>
                    <a:ext uri="{9D8B030D-6E8A-4147-A177-3AD203B41FA5}">
                      <a16:colId xmlns:a16="http://schemas.microsoft.com/office/drawing/2014/main" val="20002"/>
                    </a:ext>
                  </a:extLst>
                </a:gridCol>
                <a:gridCol w="2205089">
                  <a:extLst>
                    <a:ext uri="{9D8B030D-6E8A-4147-A177-3AD203B41FA5}">
                      <a16:colId xmlns:a16="http://schemas.microsoft.com/office/drawing/2014/main" val="20003"/>
                    </a:ext>
                  </a:extLst>
                </a:gridCol>
                <a:gridCol w="2467286">
                  <a:extLst>
                    <a:ext uri="{9D8B030D-6E8A-4147-A177-3AD203B41FA5}">
                      <a16:colId xmlns:a16="http://schemas.microsoft.com/office/drawing/2014/main" val="20004"/>
                    </a:ext>
                  </a:extLst>
                </a:gridCol>
                <a:gridCol w="1674112">
                  <a:extLst>
                    <a:ext uri="{9D8B030D-6E8A-4147-A177-3AD203B41FA5}">
                      <a16:colId xmlns:a16="http://schemas.microsoft.com/office/drawing/2014/main" val="20005"/>
                    </a:ext>
                  </a:extLst>
                </a:gridCol>
              </a:tblGrid>
              <a:tr h="877843">
                <a:tc>
                  <a:txBody>
                    <a:bodyPr/>
                    <a:lstStyle/>
                    <a:p>
                      <a:pPr marR="31115" algn="l" defTabSz="457200">
                        <a:defRPr sz="1800"/>
                      </a:pPr>
                      <a:r>
                        <a:rPr sz="1900" b="1" dirty="0">
                          <a:latin typeface="Times New Roman"/>
                          <a:ea typeface="Times New Roman"/>
                          <a:cs typeface="Times New Roman"/>
                          <a:sym typeface="Times New Roman"/>
                        </a:rPr>
                        <a:t>Trip</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900" b="1">
                          <a:latin typeface="Times New Roman"/>
                          <a:ea typeface="Times New Roman"/>
                          <a:cs typeface="Times New Roman"/>
                          <a:sym typeface="Times New Roman"/>
                        </a:rPr>
                        <a:t>Attendees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900" b="1">
                          <a:latin typeface="Times New Roman"/>
                          <a:ea typeface="Times New Roman"/>
                          <a:cs typeface="Times New Roman"/>
                          <a:sym typeface="Times New Roman"/>
                        </a:rPr>
                        <a:t>Estimated Airfare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900" b="1">
                          <a:latin typeface="Times New Roman"/>
                          <a:ea typeface="Times New Roman"/>
                          <a:cs typeface="Times New Roman"/>
                          <a:sym typeface="Times New Roman"/>
                        </a:rPr>
                        <a:t>Estimated Lodging</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27305" algn="l" defTabSz="457200">
                        <a:defRPr sz="1800"/>
                      </a:pPr>
                      <a:r>
                        <a:rPr sz="1900" b="1">
                          <a:latin typeface="Times New Roman"/>
                          <a:ea typeface="Times New Roman"/>
                          <a:cs typeface="Times New Roman"/>
                          <a:sym typeface="Times New Roman"/>
                        </a:rPr>
                        <a:t>Estimated Meals &amp; Incidentals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27305" algn="l" defTabSz="457200">
                        <a:defRPr sz="1800"/>
                      </a:pPr>
                      <a:r>
                        <a:rPr sz="1900" b="1" dirty="0">
                          <a:latin typeface="Times New Roman"/>
                          <a:ea typeface="Times New Roman"/>
                          <a:cs typeface="Times New Roman"/>
                          <a:sym typeface="Times New Roman"/>
                        </a:rPr>
                        <a:t>Total Cost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877843">
                <a:tc>
                  <a:txBody>
                    <a:bodyPr/>
                    <a:lstStyle/>
                    <a:p>
                      <a:pPr algn="l" defTabSz="457200">
                        <a:defRPr sz="1800"/>
                      </a:pPr>
                      <a:r>
                        <a:rPr sz="1700">
                          <a:latin typeface="Times New Roman"/>
                          <a:ea typeface="Times New Roman"/>
                          <a:cs typeface="Times New Roman"/>
                          <a:sym typeface="Times New Roman"/>
                        </a:rPr>
                        <a:t>Attend Spark Collider (Boston, MA - Austin, TX)</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L="337343" indent="-337343" algn="l" defTabSz="457200">
                        <a:buSzPct val="100000"/>
                        <a:buAutoNum type="arabicPeriod"/>
                        <a:defRPr sz="1700">
                          <a:latin typeface="Times New Roman"/>
                          <a:ea typeface="Times New Roman"/>
                          <a:cs typeface="Times New Roman"/>
                          <a:sym typeface="Times New Roman"/>
                        </a:defRPr>
                      </a:pPr>
                      <a:r>
                        <a:t>Ada Lovelace</a:t>
                      </a:r>
                    </a:p>
                    <a:p>
                      <a:pPr marL="337343" indent="-337343" algn="l" defTabSz="457200">
                        <a:buSzPct val="100000"/>
                        <a:buAutoNum type="arabicPeriod"/>
                        <a:defRPr sz="1700">
                          <a:latin typeface="Times New Roman"/>
                          <a:ea typeface="Times New Roman"/>
                          <a:cs typeface="Times New Roman"/>
                          <a:sym typeface="Times New Roman"/>
                        </a:defRPr>
                      </a:pPr>
                      <a:r>
                        <a:t>Albert Einstein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26669" algn="r" defTabSz="457200">
                        <a:defRPr sz="1800"/>
                      </a:pPr>
                      <a:r>
                        <a:rPr sz="1700" dirty="0">
                          <a:latin typeface="Times New Roman"/>
                          <a:ea typeface="Times New Roman"/>
                          <a:cs typeface="Times New Roman"/>
                          <a:sym typeface="Times New Roman"/>
                        </a:rPr>
                        <a:t>$600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700">
                          <a:latin typeface="Times New Roman"/>
                          <a:ea typeface="Times New Roman"/>
                          <a:cs typeface="Times New Roman"/>
                          <a:sym typeface="Times New Roman"/>
                        </a:defRPr>
                      </a:pPr>
                      <a:r>
                        <a:rPr dirty="0"/>
                        <a:t>$250/night</a:t>
                      </a:r>
                    </a:p>
                    <a:p>
                      <a:pPr algn="l" defTabSz="457200">
                        <a:defRPr sz="1700">
                          <a:latin typeface="Times New Roman"/>
                          <a:ea typeface="Times New Roman"/>
                          <a:cs typeface="Times New Roman"/>
                          <a:sym typeface="Times New Roman"/>
                        </a:defRPr>
                      </a:pPr>
                      <a:r>
                        <a:rPr dirty="0"/>
                        <a:t>3 Nights</a:t>
                      </a:r>
                    </a:p>
                    <a:p>
                      <a:pPr marR="26669" algn="l" defTabSz="457200">
                        <a:defRPr sz="1700">
                          <a:latin typeface="Times New Roman"/>
                          <a:ea typeface="Times New Roman"/>
                          <a:cs typeface="Times New Roman"/>
                          <a:sym typeface="Times New Roman"/>
                        </a:defRPr>
                      </a:pPr>
                      <a:r>
                        <a:rPr dirty="0"/>
                        <a:t>($750 Total)</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marR="6985" algn="l" defTabSz="457200">
                        <a:defRPr sz="1700">
                          <a:latin typeface="Times New Roman"/>
                          <a:ea typeface="Times New Roman"/>
                          <a:cs typeface="Times New Roman"/>
                          <a:sym typeface="Times New Roman"/>
                        </a:defRPr>
                      </a:pPr>
                      <a:r>
                        <a:t>$145/day</a:t>
                      </a:r>
                    </a:p>
                    <a:p>
                      <a:pPr marR="6985" algn="l" defTabSz="457200">
                        <a:defRPr sz="1700">
                          <a:latin typeface="Times New Roman"/>
                          <a:ea typeface="Times New Roman"/>
                          <a:cs typeface="Times New Roman"/>
                          <a:sym typeface="Times New Roman"/>
                        </a:defRPr>
                      </a:pPr>
                      <a:r>
                        <a:t>4 days</a:t>
                      </a:r>
                    </a:p>
                    <a:p>
                      <a:pPr marR="455294" algn="l" defTabSz="457200">
                        <a:defRPr sz="1700">
                          <a:latin typeface="Times New Roman"/>
                          <a:ea typeface="Times New Roman"/>
                          <a:cs typeface="Times New Roman"/>
                          <a:sym typeface="Times New Roman"/>
                        </a:defRPr>
                      </a:pPr>
                      <a:r>
                        <a:t>($580 Total)</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r" defTabSz="457200">
                        <a:defRPr sz="1800"/>
                      </a:pPr>
                      <a:r>
                        <a:rPr sz="1700" dirty="0">
                          <a:latin typeface="Times New Roman"/>
                          <a:ea typeface="Times New Roman"/>
                          <a:cs typeface="Times New Roman"/>
                          <a:sym typeface="Times New Roman"/>
                        </a:rPr>
                        <a:t>$3,860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582162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Supplemental Information for Special Tooling and Test </a:t>
            </a:r>
            <a:r>
              <a:rPr lang="en-US" b="1" dirty="0" smtClean="0"/>
              <a:t>Equipment</a:t>
            </a:r>
            <a:endParaRPr lang="en-US" dirty="0"/>
          </a:p>
        </p:txBody>
      </p:sp>
      <p:sp>
        <p:nvSpPr>
          <p:cNvPr id="5" name="Text Placeholder 4"/>
          <p:cNvSpPr>
            <a:spLocks noGrp="1"/>
          </p:cNvSpPr>
          <p:nvPr>
            <p:ph type="body" idx="1"/>
          </p:nvPr>
        </p:nvSpPr>
        <p:spPr>
          <a:xfrm>
            <a:off x="952500" y="2248526"/>
            <a:ext cx="11335753" cy="4414839"/>
          </a:xfrm>
        </p:spPr>
        <p:txBody>
          <a:bodyPr>
            <a:normAutofit fontScale="62500" lnSpcReduction="20000"/>
          </a:bodyPr>
          <a:lstStyle/>
          <a:p>
            <a:r>
              <a:rPr lang="en-US" dirty="0" smtClean="0"/>
              <a:t>While </a:t>
            </a:r>
            <a:r>
              <a:rPr lang="en-US" dirty="0"/>
              <a:t>special tooling and test equipment and material cost may be included under Phase I, the inclusion of equipment and material will be carefully reviewed for need and appropriateness to the work proposed. The purchase of special tooling and test equipment must, in the opinion of the Government Contracting Officer, be advantageous to the Government and related directly to the specific topic. These may include such items as innovative instrumentation or automatic test equipment. Title to property furnished by the Government or acquired with Government funds will be vested with the Air Force, unless it is determined transfer of title to the contractor would be more cost effective than recovery by the Air Force.  </a:t>
            </a:r>
            <a:endParaRPr lang="en-US" dirty="0" smtClean="0"/>
          </a:p>
          <a:p>
            <a:r>
              <a:rPr lang="en-US" dirty="0" smtClean="0"/>
              <a:t>In </a:t>
            </a:r>
            <a:r>
              <a:rPr lang="en-US" dirty="0"/>
              <a:t>general, most companies will not have specialized equipment costs during their Phase I feasibility study. This is equipment that you are buying only for the purpose of performing this Phase I, therefore if you intend to use a specific piece of equipment in other applications, such as for your non-defense commercial customers, it may NOT be appropriate to include that cost in the proposal. Additionally, any specialized equipment purchased specifically for this purpose may need to be transferred to the government at the end of the contract (depending on whether it is cost effective to do so).  If you do have specialized equipment costs for your Phase I, include this information below. </a:t>
            </a:r>
          </a:p>
          <a:p>
            <a:endParaRPr lang="en-US" dirty="0"/>
          </a:p>
        </p:txBody>
      </p:sp>
      <p:graphicFrame>
        <p:nvGraphicFramePr>
          <p:cNvPr id="6" name="Table"/>
          <p:cNvGraphicFramePr/>
          <p:nvPr>
            <p:extLst>
              <p:ext uri="{D42A27DB-BD31-4B8C-83A1-F6EECF244321}">
                <p14:modId xmlns:p14="http://schemas.microsoft.com/office/powerpoint/2010/main" val="1051900605"/>
              </p:ext>
            </p:extLst>
          </p:nvPr>
        </p:nvGraphicFramePr>
        <p:xfrm>
          <a:off x="1096879" y="6663365"/>
          <a:ext cx="11578472" cy="2175835"/>
        </p:xfrm>
        <a:graphic>
          <a:graphicData uri="http://schemas.openxmlformats.org/drawingml/2006/table">
            <a:tbl>
              <a:tblPr bandRow="1">
                <a:tableStyleId>{4C3C2611-4C71-4FC5-86AE-919BDF0F9419}</a:tableStyleId>
              </a:tblPr>
              <a:tblGrid>
                <a:gridCol w="2894050">
                  <a:extLst>
                    <a:ext uri="{9D8B030D-6E8A-4147-A177-3AD203B41FA5}">
                      <a16:colId xmlns:a16="http://schemas.microsoft.com/office/drawing/2014/main" val="20000"/>
                    </a:ext>
                  </a:extLst>
                </a:gridCol>
                <a:gridCol w="4655766">
                  <a:extLst>
                    <a:ext uri="{9D8B030D-6E8A-4147-A177-3AD203B41FA5}">
                      <a16:colId xmlns:a16="http://schemas.microsoft.com/office/drawing/2014/main" val="20001"/>
                    </a:ext>
                  </a:extLst>
                </a:gridCol>
                <a:gridCol w="1133470">
                  <a:extLst>
                    <a:ext uri="{9D8B030D-6E8A-4147-A177-3AD203B41FA5}">
                      <a16:colId xmlns:a16="http://schemas.microsoft.com/office/drawing/2014/main" val="20002"/>
                    </a:ext>
                  </a:extLst>
                </a:gridCol>
                <a:gridCol w="2895186">
                  <a:extLst>
                    <a:ext uri="{9D8B030D-6E8A-4147-A177-3AD203B41FA5}">
                      <a16:colId xmlns:a16="http://schemas.microsoft.com/office/drawing/2014/main" val="20003"/>
                    </a:ext>
                  </a:extLst>
                </a:gridCol>
              </a:tblGrid>
              <a:tr h="690768">
                <a:tc>
                  <a:txBody>
                    <a:bodyPr/>
                    <a:lstStyle/>
                    <a:p>
                      <a:pPr algn="l" defTabSz="457200">
                        <a:defRPr sz="1800"/>
                      </a:pPr>
                      <a:r>
                        <a:rPr sz="2100" b="1" dirty="0">
                          <a:latin typeface="Times New Roman"/>
                          <a:ea typeface="Times New Roman"/>
                          <a:cs typeface="Times New Roman"/>
                          <a:sym typeface="Times New Roman"/>
                        </a:rPr>
                        <a:t>Equipment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100" b="1" dirty="0">
                          <a:latin typeface="Times New Roman"/>
                          <a:ea typeface="Times New Roman"/>
                          <a:cs typeface="Times New Roman"/>
                          <a:sym typeface="Times New Roman"/>
                        </a:rPr>
                        <a:t>Purpose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100" b="1">
                          <a:latin typeface="Times New Roman"/>
                          <a:ea typeface="Times New Roman"/>
                          <a:cs typeface="Times New Roman"/>
                          <a:sym typeface="Times New Roman"/>
                        </a:rPr>
                        <a:t>Cost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2100" b="1">
                          <a:latin typeface="Times New Roman"/>
                          <a:ea typeface="Times New Roman"/>
                          <a:cs typeface="Times New Roman"/>
                          <a:sym typeface="Times New Roman"/>
                        </a:rPr>
                        <a:t>Basis for Cost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0"/>
                  </a:ext>
                </a:extLst>
              </a:tr>
              <a:tr h="1485067">
                <a:tc>
                  <a:txBody>
                    <a:bodyPr/>
                    <a:lstStyle/>
                    <a:p>
                      <a:pPr algn="l" defTabSz="457200">
                        <a:defRPr sz="1800"/>
                      </a:pPr>
                      <a:r>
                        <a:rPr sz="1900">
                          <a:latin typeface="Times New Roman"/>
                          <a:ea typeface="Times New Roman"/>
                          <a:cs typeface="Times New Roman"/>
                          <a:sym typeface="Times New Roman"/>
                        </a:rPr>
                        <a:t>Drop Test Machine  (small electronics, 2M height)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900">
                          <a:latin typeface="Times New Roman"/>
                          <a:ea typeface="Times New Roman"/>
                          <a:cs typeface="Times New Roman"/>
                          <a:sym typeface="Times New Roman"/>
                        </a:rPr>
                        <a:t>Our Air Force end-users require higher drop protection for our high security smart phone than our commercial customers, therefore we will need to purchase a drop testing equipment to make sure it meets their needs.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r" defTabSz="457200">
                        <a:defRPr sz="1800"/>
                      </a:pPr>
                      <a:r>
                        <a:rPr sz="1900" dirty="0">
                          <a:latin typeface="Times New Roman"/>
                          <a:ea typeface="Times New Roman"/>
                          <a:cs typeface="Times New Roman"/>
                          <a:sym typeface="Times New Roman"/>
                        </a:rPr>
                        <a:t>$9,845</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defTabSz="457200">
                        <a:defRPr sz="1800"/>
                      </a:pPr>
                      <a:r>
                        <a:rPr sz="1900" dirty="0">
                          <a:latin typeface="Times New Roman"/>
                          <a:ea typeface="Times New Roman"/>
                          <a:cs typeface="Times New Roman"/>
                          <a:sym typeface="Times New Roman"/>
                        </a:rPr>
                        <a:t>www.droptestmachine.com/smallelectronic2M</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9458939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 Acronyms</a:t>
            </a:r>
            <a:endParaRPr lang="en-US" dirty="0"/>
          </a:p>
        </p:txBody>
      </p:sp>
      <p:sp>
        <p:nvSpPr>
          <p:cNvPr id="3" name="Text Placeholder 2"/>
          <p:cNvSpPr>
            <a:spLocks noGrp="1"/>
          </p:cNvSpPr>
          <p:nvPr>
            <p:ph type="body" idx="1"/>
          </p:nvPr>
        </p:nvSpPr>
        <p:spPr/>
        <p:txBody>
          <a:bodyPr/>
          <a:lstStyle/>
          <a:p>
            <a:r>
              <a:rPr lang="en-US" dirty="0" smtClean="0"/>
              <a:t>List any applicable references or acronyms here</a:t>
            </a:r>
            <a:endParaRPr lang="en-US" dirty="0"/>
          </a:p>
        </p:txBody>
      </p:sp>
    </p:spTree>
    <p:extLst>
      <p:ext uri="{BB962C8B-B14F-4D97-AF65-F5344CB8AC3E}">
        <p14:creationId xmlns:p14="http://schemas.microsoft.com/office/powerpoint/2010/main" val="21422565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Technical Merit Summary</a:t>
            </a:r>
            <a:endParaRPr lang="en-US" dirty="0"/>
          </a:p>
        </p:txBody>
      </p:sp>
      <p:sp>
        <p:nvSpPr>
          <p:cNvPr id="4" name="Text Placeholder 3"/>
          <p:cNvSpPr>
            <a:spLocks noGrp="1"/>
          </p:cNvSpPr>
          <p:nvPr>
            <p:ph type="body" idx="1"/>
          </p:nvPr>
        </p:nvSpPr>
        <p:spPr>
          <a:xfrm>
            <a:off x="952499" y="2248525"/>
            <a:ext cx="11464089" cy="6670886"/>
          </a:xfrm>
        </p:spPr>
        <p:txBody>
          <a:bodyPr>
            <a:normAutofit fontScale="62500" lnSpcReduction="20000"/>
          </a:bodyPr>
          <a:lstStyle/>
          <a:p>
            <a:pPr marL="336550" indent="-336550"/>
            <a:r>
              <a:rPr lang="en-US" dirty="0"/>
              <a:t>Include the most effective points that </a:t>
            </a:r>
            <a:r>
              <a:rPr lang="en-US" dirty="0" smtClean="0"/>
              <a:t>demonstrate </a:t>
            </a:r>
            <a:r>
              <a:rPr lang="en-US" dirty="0"/>
              <a:t>the technical merit of your </a:t>
            </a:r>
            <a:r>
              <a:rPr lang="en-US" dirty="0" smtClean="0"/>
              <a:t>solution and the technological risk that remains</a:t>
            </a:r>
          </a:p>
          <a:p>
            <a:pPr marL="333375" indent="-333375">
              <a:defRPr b="0">
                <a:latin typeface="Helvetica Neue Light"/>
                <a:ea typeface="Helvetica Neue Light"/>
                <a:cs typeface="Helvetica Neue Light"/>
                <a:sym typeface="Helvetica Neue Light"/>
              </a:defRPr>
            </a:pPr>
            <a:r>
              <a:rPr lang="en-US" dirty="0"/>
              <a:t>Show, don’t tell - use evidence to show that your solution does not carry significant technical risk</a:t>
            </a:r>
          </a:p>
          <a:p>
            <a:pPr marL="333375" indent="-333375">
              <a:defRPr b="0">
                <a:latin typeface="Helvetica Neue Light"/>
                <a:ea typeface="Helvetica Neue Light"/>
                <a:cs typeface="Helvetica Neue Light"/>
                <a:sym typeface="Helvetica Neue Light"/>
              </a:defRPr>
            </a:pPr>
            <a:r>
              <a:rPr lang="en-US" dirty="0"/>
              <a:t>If you are looking to </a:t>
            </a:r>
            <a:r>
              <a:rPr lang="en-US" b="1" dirty="0"/>
              <a:t>adapt your own non-defense </a:t>
            </a:r>
            <a:r>
              <a:rPr lang="en-US" b="1" dirty="0" smtClean="0"/>
              <a:t>solution</a:t>
            </a:r>
            <a:r>
              <a:rPr lang="en-US" dirty="0"/>
              <a:t>:</a:t>
            </a:r>
          </a:p>
          <a:p>
            <a:pPr marL="777875" lvl="1" indent="-333375">
              <a:defRPr b="0">
                <a:latin typeface="Helvetica Neue Light"/>
                <a:ea typeface="Helvetica Neue Light"/>
                <a:cs typeface="Helvetica Neue Light"/>
                <a:sym typeface="Helvetica Neue Light"/>
              </a:defRPr>
            </a:pPr>
            <a:r>
              <a:rPr lang="en-US" b="1" dirty="0"/>
              <a:t>Pictures/screenshots</a:t>
            </a:r>
            <a:r>
              <a:rPr lang="en-US" dirty="0"/>
              <a:t> of your solution being used</a:t>
            </a:r>
          </a:p>
          <a:p>
            <a:pPr marL="777875" lvl="1" indent="-333375">
              <a:defRPr b="0">
                <a:latin typeface="Helvetica Neue Light"/>
                <a:ea typeface="Helvetica Neue Light"/>
                <a:cs typeface="Helvetica Neue Light"/>
                <a:sym typeface="Helvetica Neue Light"/>
              </a:defRPr>
            </a:pPr>
            <a:r>
              <a:rPr lang="en-US" dirty="0"/>
              <a:t>Pictures/screenshots of your </a:t>
            </a:r>
            <a:r>
              <a:rPr lang="en-US" dirty="0" smtClean="0"/>
              <a:t>solution</a:t>
            </a:r>
            <a:endParaRPr lang="en-US" dirty="0"/>
          </a:p>
          <a:p>
            <a:pPr marL="777875" lvl="1" indent="-333375">
              <a:defRPr b="0">
                <a:latin typeface="Helvetica Neue Light"/>
                <a:ea typeface="Helvetica Neue Light"/>
                <a:cs typeface="Helvetica Neue Light"/>
                <a:sym typeface="Helvetica Neue Light"/>
              </a:defRPr>
            </a:pPr>
            <a:r>
              <a:rPr lang="en-US" b="1" dirty="0" smtClean="0"/>
              <a:t>Sales </a:t>
            </a:r>
            <a:r>
              <a:rPr lang="en-US" b="1" dirty="0"/>
              <a:t>numbers</a:t>
            </a:r>
            <a:r>
              <a:rPr lang="en-US" dirty="0"/>
              <a:t> for similar or related non-defense commercial solutions</a:t>
            </a:r>
          </a:p>
          <a:p>
            <a:pPr marL="777875" lvl="1" indent="-333375">
              <a:defRPr b="0">
                <a:latin typeface="Helvetica Neue Light"/>
                <a:ea typeface="Helvetica Neue Light"/>
                <a:cs typeface="Helvetica Neue Light"/>
                <a:sym typeface="Helvetica Neue Light"/>
              </a:defRPr>
            </a:pPr>
            <a:r>
              <a:rPr lang="en-US" dirty="0" smtClean="0"/>
              <a:t>Customer </a:t>
            </a:r>
            <a:r>
              <a:rPr lang="en-US" dirty="0"/>
              <a:t>testimonials/quotes from interviews</a:t>
            </a:r>
          </a:p>
          <a:p>
            <a:pPr marL="777875" lvl="1" indent="-333375">
              <a:defRPr b="0">
                <a:latin typeface="Helvetica Neue Light"/>
                <a:ea typeface="Helvetica Neue Light"/>
                <a:cs typeface="Helvetica Neue Light"/>
                <a:sym typeface="Helvetica Neue Light"/>
              </a:defRPr>
            </a:pPr>
            <a:r>
              <a:rPr lang="en-US" b="1" dirty="0" smtClean="0"/>
              <a:t>Investment</a:t>
            </a:r>
            <a:r>
              <a:rPr lang="en-US" dirty="0" smtClean="0"/>
              <a:t> </a:t>
            </a:r>
            <a:r>
              <a:rPr lang="en-US" dirty="0"/>
              <a:t>from investors who have experience in evaluating technological merit</a:t>
            </a:r>
          </a:p>
          <a:p>
            <a:pPr marL="333375" indent="-333375">
              <a:defRPr b="0">
                <a:latin typeface="Helvetica Neue Light"/>
                <a:ea typeface="Helvetica Neue Light"/>
                <a:cs typeface="Helvetica Neue Light"/>
                <a:sym typeface="Helvetica Neue Light"/>
              </a:defRPr>
            </a:pPr>
            <a:r>
              <a:rPr lang="en-US" dirty="0"/>
              <a:t>If your solution is </a:t>
            </a:r>
            <a:r>
              <a:rPr lang="en-US" b="1" dirty="0"/>
              <a:t>based on someone else's commercially available technologies</a:t>
            </a:r>
            <a:r>
              <a:rPr lang="en-US" dirty="0"/>
              <a:t>:</a:t>
            </a:r>
          </a:p>
          <a:p>
            <a:pPr marL="777875" lvl="1" indent="-333375">
              <a:defRPr b="0">
                <a:latin typeface="Helvetica Neue Light"/>
                <a:ea typeface="Helvetica Neue Light"/>
                <a:cs typeface="Helvetica Neue Light"/>
                <a:sym typeface="Helvetica Neue Light"/>
              </a:defRPr>
            </a:pPr>
            <a:r>
              <a:rPr lang="en-US" dirty="0"/>
              <a:t>Pictures of the </a:t>
            </a:r>
            <a:r>
              <a:rPr lang="en-US" b="1" dirty="0"/>
              <a:t>actual implementation</a:t>
            </a:r>
            <a:r>
              <a:rPr lang="en-US" dirty="0"/>
              <a:t> of those technologies combined into </a:t>
            </a:r>
            <a:r>
              <a:rPr lang="en-US" b="1" dirty="0"/>
              <a:t>your solution</a:t>
            </a:r>
          </a:p>
          <a:p>
            <a:pPr marL="777875" lvl="1" indent="-333375">
              <a:defRPr b="0">
                <a:latin typeface="Helvetica Neue Light"/>
                <a:ea typeface="Helvetica Neue Light"/>
                <a:cs typeface="Helvetica Neue Light"/>
                <a:sym typeface="Helvetica Neue Light"/>
              </a:defRPr>
            </a:pPr>
            <a:r>
              <a:rPr lang="en-US" dirty="0"/>
              <a:t>Pictures of end users/customers testing your ‘Frankenstein’ implementation</a:t>
            </a:r>
          </a:p>
          <a:p>
            <a:pPr marL="777875" lvl="1" indent="-333375">
              <a:defRPr b="0">
                <a:latin typeface="Helvetica Neue Light"/>
                <a:ea typeface="Helvetica Neue Light"/>
                <a:cs typeface="Helvetica Neue Light"/>
                <a:sym typeface="Helvetica Neue Light"/>
              </a:defRPr>
            </a:pPr>
            <a:r>
              <a:rPr lang="en-US" b="1" dirty="0"/>
              <a:t>Investment</a:t>
            </a:r>
            <a:r>
              <a:rPr lang="en-US" dirty="0"/>
              <a:t> from investors who have experience in evaluating technological </a:t>
            </a:r>
            <a:r>
              <a:rPr lang="en-US" dirty="0" smtClean="0"/>
              <a:t>merit</a:t>
            </a:r>
          </a:p>
          <a:p>
            <a:pPr marL="777875" lvl="1" indent="-333375">
              <a:defRPr b="0">
                <a:latin typeface="Helvetica Neue Light"/>
                <a:ea typeface="Helvetica Neue Light"/>
                <a:cs typeface="Helvetica Neue Light"/>
                <a:sym typeface="Helvetica Neue Light"/>
              </a:defRPr>
            </a:pPr>
            <a:endParaRPr lang="en-US" dirty="0"/>
          </a:p>
          <a:p>
            <a:pPr marL="777875" lvl="1" indent="-333375">
              <a:defRPr b="0">
                <a:latin typeface="Helvetica Neue Light"/>
                <a:ea typeface="Helvetica Neue Light"/>
                <a:cs typeface="Helvetica Neue Light"/>
                <a:sym typeface="Helvetica Neue Light"/>
              </a:defRPr>
            </a:pPr>
            <a:endParaRPr lang="en-US" dirty="0" smtClean="0"/>
          </a:p>
          <a:p>
            <a:pPr marL="444500" lvl="1" indent="0" algn="ctr">
              <a:buNone/>
              <a:defRPr b="0">
                <a:latin typeface="Helvetica Neue Light"/>
                <a:ea typeface="Helvetica Neue Light"/>
                <a:cs typeface="Helvetica Neue Light"/>
                <a:sym typeface="Helvetica Neue Light"/>
              </a:defRPr>
            </a:pPr>
            <a:r>
              <a:rPr lang="en-US" dirty="0" smtClean="0">
                <a:solidFill>
                  <a:srgbClr val="FF0000"/>
                </a:solidFill>
              </a:rPr>
              <a:t>"</a:t>
            </a:r>
            <a:r>
              <a:rPr lang="en-US" dirty="0">
                <a:solidFill>
                  <a:srgbClr val="FF0000"/>
                </a:solidFill>
              </a:rPr>
              <a:t>Use or disclosure of data contained on this page is subject to the restriction </a:t>
            </a:r>
            <a:endParaRPr lang="en-US" dirty="0" smtClean="0">
              <a:solidFill>
                <a:srgbClr val="FF0000"/>
              </a:solidFill>
            </a:endParaRPr>
          </a:p>
          <a:p>
            <a:pPr marL="444500" lvl="1" indent="0" algn="ctr">
              <a:buNone/>
              <a:defRPr b="0">
                <a:latin typeface="Helvetica Neue Light"/>
                <a:ea typeface="Helvetica Neue Light"/>
                <a:cs typeface="Helvetica Neue Light"/>
                <a:sym typeface="Helvetica Neue Light"/>
              </a:defRPr>
            </a:pPr>
            <a:r>
              <a:rPr lang="en-US" dirty="0" smtClean="0">
                <a:solidFill>
                  <a:srgbClr val="FF0000"/>
                </a:solidFill>
              </a:rPr>
              <a:t>on </a:t>
            </a:r>
            <a:r>
              <a:rPr lang="en-US" dirty="0">
                <a:solidFill>
                  <a:srgbClr val="FF0000"/>
                </a:solidFill>
              </a:rPr>
              <a:t>the first page of this volume."</a:t>
            </a:r>
          </a:p>
          <a:p>
            <a:pPr marL="777875" lvl="1" indent="-333375">
              <a:defRPr b="0">
                <a:latin typeface="Helvetica Neue Light"/>
                <a:ea typeface="Helvetica Neue Light"/>
                <a:cs typeface="Helvetica Neue Light"/>
                <a:sym typeface="Helvetica Neue Light"/>
              </a:defRPr>
            </a:pPr>
            <a:endParaRPr lang="en-US" dirty="0"/>
          </a:p>
        </p:txBody>
      </p:sp>
      <p:sp>
        <p:nvSpPr>
          <p:cNvPr id="5" name="These lists are not exhaustive - use your own ideas to best demonstrate (not tell) why your solution has technical merit"/>
          <p:cNvSpPr/>
          <p:nvPr/>
        </p:nvSpPr>
        <p:spPr>
          <a:xfrm>
            <a:off x="9052634" y="3262597"/>
            <a:ext cx="3588544" cy="1173352"/>
          </a:xfrm>
          <a:prstGeom prst="wedgeRectCallout">
            <a:avLst>
              <a:gd name="adj1" fmla="val -72241"/>
              <a:gd name="adj2" fmla="val -29100"/>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These lists are not exhaustive - use your own ideas to best demonstrate (not tell) why your solution has technical merit</a:t>
            </a:r>
          </a:p>
        </p:txBody>
      </p:sp>
      <p:sp>
        <p:nvSpPr>
          <p:cNvPr id="7" name="For every slide with proprietary information, include this statement in the footer."/>
          <p:cNvSpPr/>
          <p:nvPr/>
        </p:nvSpPr>
        <p:spPr>
          <a:xfrm>
            <a:off x="8396036" y="7202905"/>
            <a:ext cx="4469732" cy="555697"/>
          </a:xfrm>
          <a:prstGeom prst="wedgeRectCallout">
            <a:avLst>
              <a:gd name="adj1" fmla="val -36496"/>
              <a:gd name="adj2" fmla="val 106573"/>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1700" b="0">
                <a:latin typeface="+mn-lt"/>
                <a:ea typeface="+mn-ea"/>
                <a:cs typeface="+mn-cs"/>
                <a:sym typeface="Helvetica Neue Medium"/>
              </a:defRPr>
            </a:pPr>
            <a:r>
              <a:rPr dirty="0"/>
              <a:t>For </a:t>
            </a:r>
            <a:r>
              <a:rPr b="1" u="sng" dirty="0">
                <a:latin typeface="Helvetica Neue"/>
                <a:ea typeface="Helvetica Neue"/>
                <a:cs typeface="Helvetica Neue"/>
                <a:sym typeface="Helvetica Neue"/>
              </a:rPr>
              <a:t>every</a:t>
            </a:r>
            <a:r>
              <a:rPr dirty="0"/>
              <a:t> slide with proprietary information, include this statement in the footer.</a:t>
            </a:r>
          </a:p>
        </p:txBody>
      </p:sp>
    </p:spTree>
    <p:extLst>
      <p:ext uri="{BB962C8B-B14F-4D97-AF65-F5344CB8AC3E}">
        <p14:creationId xmlns:p14="http://schemas.microsoft.com/office/powerpoint/2010/main" val="10562953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Significance of </a:t>
            </a:r>
            <a:r>
              <a:rPr lang="en-US" b="1" dirty="0" smtClean="0"/>
              <a:t>Problem/Opportunity</a:t>
            </a:r>
            <a:endParaRPr lang="en-US" dirty="0"/>
          </a:p>
        </p:txBody>
      </p:sp>
      <p:sp>
        <p:nvSpPr>
          <p:cNvPr id="6" name="Text Placeholder 5"/>
          <p:cNvSpPr>
            <a:spLocks noGrp="1"/>
          </p:cNvSpPr>
          <p:nvPr>
            <p:ph type="body" idx="1"/>
          </p:nvPr>
        </p:nvSpPr>
        <p:spPr>
          <a:xfrm>
            <a:off x="952500" y="2248525"/>
            <a:ext cx="11099800" cy="6628775"/>
          </a:xfrm>
        </p:spPr>
        <p:txBody>
          <a:bodyPr>
            <a:normAutofit/>
          </a:bodyPr>
          <a:lstStyle/>
          <a:p>
            <a:r>
              <a:rPr lang="en-US" dirty="0"/>
              <a:t>Define the specific technical problem or opportunity addressed and its importance. Include a brief description of the proposed solution </a:t>
            </a:r>
            <a:r>
              <a:rPr lang="en-US" dirty="0" smtClean="0"/>
              <a:t>AND HOW YOUR SOLUTION IS SUPERIOR TO CURRENT  </a:t>
            </a:r>
            <a:r>
              <a:rPr lang="en-US" dirty="0"/>
              <a:t>as applied to both defense and non-defense customers</a:t>
            </a:r>
            <a:r>
              <a:rPr lang="en-US" dirty="0" smtClean="0"/>
              <a:t>.</a:t>
            </a:r>
          </a:p>
          <a:p>
            <a:endParaRPr lang="en-US" dirty="0" smtClean="0"/>
          </a:p>
          <a:p>
            <a:pPr>
              <a:defRPr b="0">
                <a:latin typeface="Helvetica Neue Light"/>
                <a:ea typeface="Helvetica Neue Light"/>
                <a:cs typeface="Helvetica Neue Light"/>
                <a:sym typeface="Helvetica Neue Light"/>
              </a:defRPr>
            </a:pPr>
            <a:r>
              <a:rPr lang="en-US" dirty="0" smtClean="0"/>
              <a:t>This </a:t>
            </a:r>
            <a:r>
              <a:rPr lang="en-US" dirty="0"/>
              <a:t>is </a:t>
            </a:r>
            <a:r>
              <a:rPr lang="en-US" b="1" dirty="0"/>
              <a:t>not the time to show off your technical depth</a:t>
            </a:r>
            <a:r>
              <a:rPr lang="en-US" dirty="0"/>
              <a:t>, but rather to </a:t>
            </a:r>
            <a:r>
              <a:rPr lang="en-US" dirty="0" smtClean="0"/>
              <a:t>explain your technology/value proposition and why people should </a:t>
            </a:r>
            <a:r>
              <a:rPr lang="en-US" smtClean="0"/>
              <a:t>care.</a:t>
            </a:r>
            <a:endParaRPr lang="en-US" dirty="0" smtClean="0"/>
          </a:p>
        </p:txBody>
      </p:sp>
      <p:sp>
        <p:nvSpPr>
          <p:cNvPr id="7" name="‘You do not really understand something until you can explain it to your grandmother.’"/>
          <p:cNvSpPr/>
          <p:nvPr/>
        </p:nvSpPr>
        <p:spPr>
          <a:xfrm>
            <a:off x="9545053" y="7152878"/>
            <a:ext cx="2737645" cy="1310564"/>
          </a:xfrm>
          <a:prstGeom prst="wedgeRectCallout">
            <a:avLst>
              <a:gd name="adj1" fmla="val -116348"/>
              <a:gd name="adj2" fmla="val -89283"/>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defRPr sz="1700" b="0">
                <a:latin typeface="+mn-lt"/>
                <a:ea typeface="+mn-ea"/>
                <a:cs typeface="+mn-cs"/>
                <a:sym typeface="Helvetica Neue Medium"/>
              </a:defRPr>
            </a:pPr>
            <a:r>
              <a:rPr lang="en-US" dirty="0" smtClean="0"/>
              <a:t>“</a:t>
            </a:r>
            <a:r>
              <a:rPr dirty="0" smtClean="0"/>
              <a:t>You </a:t>
            </a:r>
            <a:r>
              <a:rPr dirty="0"/>
              <a:t>do not really understand something until you can explain it to your grandmother</a:t>
            </a:r>
            <a:r>
              <a:rPr dirty="0" smtClean="0"/>
              <a:t>.</a:t>
            </a:r>
            <a:r>
              <a:rPr lang="en-US" dirty="0" smtClean="0"/>
              <a:t>"</a:t>
            </a:r>
            <a:endParaRPr dirty="0"/>
          </a:p>
        </p:txBody>
      </p:sp>
    </p:spTree>
    <p:extLst>
      <p:ext uri="{BB962C8B-B14F-4D97-AF65-F5344CB8AC3E}">
        <p14:creationId xmlns:p14="http://schemas.microsoft.com/office/powerpoint/2010/main" val="22225230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Summary of</a:t>
            </a:r>
            <a:r>
              <a:rPr lang="en-US" dirty="0"/>
              <a:t> </a:t>
            </a:r>
            <a:r>
              <a:rPr lang="en-US" b="1" dirty="0"/>
              <a:t>Commercialization </a:t>
            </a:r>
            <a:r>
              <a:rPr lang="en-US" b="1" dirty="0" smtClean="0"/>
              <a:t>Potential</a:t>
            </a:r>
            <a:endParaRPr lang="en-US" dirty="0"/>
          </a:p>
        </p:txBody>
      </p:sp>
      <p:sp>
        <p:nvSpPr>
          <p:cNvPr id="6" name="Text Placeholder 5"/>
          <p:cNvSpPr>
            <a:spLocks noGrp="1"/>
          </p:cNvSpPr>
          <p:nvPr>
            <p:ph type="body" idx="1"/>
          </p:nvPr>
        </p:nvSpPr>
        <p:spPr>
          <a:xfrm>
            <a:off x="802774" y="2248525"/>
            <a:ext cx="9214867" cy="6628775"/>
          </a:xfrm>
        </p:spPr>
        <p:txBody>
          <a:bodyPr>
            <a:normAutofit fontScale="55000" lnSpcReduction="20000"/>
          </a:bodyPr>
          <a:lstStyle/>
          <a:p>
            <a:pPr marL="336550" indent="-336550"/>
            <a:r>
              <a:rPr lang="en-US" dirty="0" smtClean="0">
                <a:latin typeface="+mn-lt"/>
              </a:rPr>
              <a:t>Use this slide to communicate the most effective points that demonstrate the firm’s ability to commercialize the solution inside the DoD AND in the commercial sector.</a:t>
            </a:r>
          </a:p>
          <a:p>
            <a:pPr marL="333375" indent="-333375">
              <a:defRPr b="0">
                <a:latin typeface="Helvetica Neue Light"/>
                <a:ea typeface="Helvetica Neue Light"/>
                <a:cs typeface="Helvetica Neue Light"/>
                <a:sym typeface="Helvetica Neue Light"/>
              </a:defRPr>
            </a:pPr>
            <a:r>
              <a:rPr lang="en-US" dirty="0" smtClean="0">
                <a:latin typeface="+mn-lt"/>
              </a:rPr>
              <a:t>For non-defense commercialization</a:t>
            </a:r>
          </a:p>
          <a:p>
            <a:pPr marL="777875" lvl="1" indent="-333375">
              <a:defRPr b="0">
                <a:latin typeface="Helvetica Neue Light"/>
                <a:ea typeface="Helvetica Neue Light"/>
                <a:cs typeface="Helvetica Neue Light"/>
                <a:sym typeface="Helvetica Neue Light"/>
              </a:defRPr>
            </a:pPr>
            <a:r>
              <a:rPr lang="en-US" b="1" dirty="0" smtClean="0">
                <a:latin typeface="+mn-lt"/>
              </a:rPr>
              <a:t>Target customer and market </a:t>
            </a:r>
            <a:r>
              <a:rPr lang="en-US" dirty="0" smtClean="0">
                <a:latin typeface="+mn-lt"/>
              </a:rPr>
              <a:t>of your non-defense version of your proposed solution</a:t>
            </a:r>
          </a:p>
          <a:p>
            <a:pPr marL="777875" lvl="1" indent="-333375">
              <a:defRPr b="0">
                <a:latin typeface="Helvetica Neue Light"/>
                <a:ea typeface="Helvetica Neue Light"/>
                <a:cs typeface="Helvetica Neue Light"/>
                <a:sym typeface="Helvetica Neue Light"/>
              </a:defRPr>
            </a:pPr>
            <a:r>
              <a:rPr lang="en-US" b="1" dirty="0" smtClean="0">
                <a:latin typeface="+mn-lt"/>
              </a:rPr>
              <a:t>Outside investment</a:t>
            </a:r>
            <a:r>
              <a:rPr lang="en-US" dirty="0" smtClean="0">
                <a:latin typeface="+mn-lt"/>
              </a:rPr>
              <a:t> from people who have proven records of commercializing technologies (i.e. VCs, accredited investors)</a:t>
            </a:r>
          </a:p>
          <a:p>
            <a:pPr marL="777875" lvl="1" indent="-333375">
              <a:defRPr b="0">
                <a:latin typeface="Helvetica Neue Light"/>
                <a:ea typeface="Helvetica Neue Light"/>
                <a:cs typeface="Helvetica Neue Light"/>
                <a:sym typeface="Helvetica Neue Light"/>
              </a:defRPr>
            </a:pPr>
            <a:r>
              <a:rPr lang="en-US" b="1" dirty="0" smtClean="0">
                <a:latin typeface="+mn-lt"/>
              </a:rPr>
              <a:t>Trials with non-defense customers</a:t>
            </a:r>
            <a:r>
              <a:rPr lang="en-US" dirty="0" smtClean="0">
                <a:latin typeface="+mn-lt"/>
              </a:rPr>
              <a:t> using your solution (or similar)</a:t>
            </a:r>
          </a:p>
          <a:p>
            <a:pPr marL="1222375" lvl="2" indent="-333375">
              <a:defRPr b="0">
                <a:latin typeface="Helvetica Neue Light"/>
                <a:ea typeface="Helvetica Neue Light"/>
                <a:cs typeface="Helvetica Neue Light"/>
                <a:sym typeface="Helvetica Neue Light"/>
              </a:defRPr>
            </a:pPr>
            <a:r>
              <a:rPr lang="en-US" dirty="0" smtClean="0">
                <a:latin typeface="+mn-lt"/>
              </a:rPr>
              <a:t>Quotes and specifics from these trial customers</a:t>
            </a:r>
          </a:p>
          <a:p>
            <a:pPr marL="777875" lvl="1" indent="-333375">
              <a:defRPr b="0">
                <a:latin typeface="Helvetica Neue Light"/>
                <a:ea typeface="Helvetica Neue Light"/>
                <a:cs typeface="Helvetica Neue Light"/>
                <a:sym typeface="Helvetica Neue Light"/>
              </a:defRPr>
            </a:pPr>
            <a:r>
              <a:rPr lang="en-US" dirty="0" smtClean="0">
                <a:latin typeface="+mn-lt"/>
              </a:rPr>
              <a:t>Broad, general statements about </a:t>
            </a:r>
            <a:r>
              <a:rPr lang="en-US" b="1" dirty="0" smtClean="0">
                <a:latin typeface="+mn-lt"/>
              </a:rPr>
              <a:t>potential market size are not valued</a:t>
            </a:r>
            <a:r>
              <a:rPr lang="en-US" dirty="0" smtClean="0">
                <a:latin typeface="+mn-lt"/>
              </a:rPr>
              <a:t> as heavily</a:t>
            </a:r>
          </a:p>
          <a:p>
            <a:pPr marL="333375" indent="-333375">
              <a:defRPr b="0">
                <a:latin typeface="Helvetica Neue Light"/>
                <a:ea typeface="Helvetica Neue Light"/>
                <a:cs typeface="Helvetica Neue Light"/>
                <a:sym typeface="Helvetica Neue Light"/>
              </a:defRPr>
            </a:pPr>
            <a:r>
              <a:rPr lang="en-US" dirty="0" smtClean="0">
                <a:latin typeface="+mn-lt"/>
              </a:rPr>
              <a:t>For defense commercialization</a:t>
            </a:r>
          </a:p>
          <a:p>
            <a:pPr marL="777875" lvl="1" indent="-333375">
              <a:defRPr b="0">
                <a:latin typeface="Helvetica Neue Light"/>
                <a:ea typeface="Helvetica Neue Light"/>
                <a:cs typeface="Helvetica Neue Light"/>
                <a:sym typeface="Helvetica Neue Light"/>
              </a:defRPr>
            </a:pPr>
            <a:r>
              <a:rPr lang="en-US" dirty="0" smtClean="0">
                <a:latin typeface="+mn-lt"/>
              </a:rPr>
              <a:t>Think about all of the stakeholders who will be needed to get your solution to a </a:t>
            </a:r>
            <a:r>
              <a:rPr lang="en-US" b="1" dirty="0" smtClean="0">
                <a:latin typeface="+mn-lt"/>
              </a:rPr>
              <a:t>program of record</a:t>
            </a:r>
          </a:p>
          <a:p>
            <a:pPr marL="777875" lvl="1" indent="-333375">
              <a:defRPr b="0">
                <a:latin typeface="Helvetica Neue Light"/>
                <a:ea typeface="Helvetica Neue Light"/>
                <a:cs typeface="Helvetica Neue Light"/>
                <a:sym typeface="Helvetica Neue Light"/>
              </a:defRPr>
            </a:pPr>
            <a:r>
              <a:rPr lang="en-US" dirty="0" smtClean="0">
                <a:latin typeface="+mn-lt"/>
              </a:rPr>
              <a:t>Contracting, finance, legal, security, information assurance, etc.</a:t>
            </a:r>
          </a:p>
          <a:p>
            <a:pPr marL="777875" lvl="1" indent="-333375">
              <a:defRPr b="0">
                <a:latin typeface="Helvetica Neue Light"/>
                <a:ea typeface="Helvetica Neue Light"/>
                <a:cs typeface="Helvetica Neue Light"/>
                <a:sym typeface="Helvetica Neue Light"/>
              </a:defRPr>
            </a:pPr>
            <a:r>
              <a:rPr lang="en-US" b="1" dirty="0" smtClean="0">
                <a:latin typeface="+mn-lt"/>
              </a:rPr>
              <a:t>Large DoD contractors</a:t>
            </a:r>
            <a:r>
              <a:rPr lang="en-US" dirty="0" smtClean="0">
                <a:latin typeface="+mn-lt"/>
              </a:rPr>
              <a:t> are helpful - but are </a:t>
            </a:r>
            <a:r>
              <a:rPr lang="en-US" b="1" dirty="0" smtClean="0">
                <a:latin typeface="+mn-lt"/>
              </a:rPr>
              <a:t>NOT a replacement for AF users/stakeholders</a:t>
            </a:r>
          </a:p>
          <a:p>
            <a:pPr marL="333375" indent="-333375">
              <a:defRPr b="0">
                <a:latin typeface="Helvetica Neue Light"/>
                <a:ea typeface="Helvetica Neue Light"/>
                <a:cs typeface="Helvetica Neue Light"/>
                <a:sym typeface="Helvetica Neue Light"/>
              </a:defRPr>
            </a:pPr>
            <a:r>
              <a:rPr lang="en-US" dirty="0"/>
              <a:t>COMPETITIVE LANDSCAPE: What is the competition for your solution?  Who else is working on this solution?  What gives you firm or your solution the competitive advantage over your </a:t>
            </a:r>
            <a:r>
              <a:rPr lang="en-US" dirty="0" smtClean="0"/>
              <a:t>competition</a:t>
            </a:r>
            <a:endParaRPr lang="en-US" b="1" dirty="0" smtClean="0">
              <a:latin typeface="+mn-lt"/>
            </a:endParaRPr>
          </a:p>
          <a:p>
            <a:endParaRPr lang="en-US" dirty="0">
              <a:latin typeface="+mn-lt"/>
            </a:endParaRPr>
          </a:p>
        </p:txBody>
      </p:sp>
      <p:sp>
        <p:nvSpPr>
          <p:cNvPr id="7" name="Not all VCs/investors are created equal - it is not just about money, it is also about their track record in commercialization"/>
          <p:cNvSpPr/>
          <p:nvPr/>
        </p:nvSpPr>
        <p:spPr>
          <a:xfrm>
            <a:off x="8341895" y="1171074"/>
            <a:ext cx="4587373" cy="969112"/>
          </a:xfrm>
          <a:prstGeom prst="wedgeRectCallout">
            <a:avLst>
              <a:gd name="adj1" fmla="val 16652"/>
              <a:gd name="adj2" fmla="val 6248"/>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Not all VCs/investors are created equal - it is not just about money, it is also about their track record in commercialization</a:t>
            </a:r>
          </a:p>
        </p:txBody>
      </p:sp>
      <p:sp>
        <p:nvSpPr>
          <p:cNvPr id="8" name="If there are no dollar signs on this slide, you are likely missing something. We are looking for revenue and cash flow."/>
          <p:cNvSpPr/>
          <p:nvPr/>
        </p:nvSpPr>
        <p:spPr>
          <a:xfrm>
            <a:off x="6352674" y="7972926"/>
            <a:ext cx="6439918" cy="936458"/>
          </a:xfrm>
          <a:prstGeom prst="wedgeRectCallout">
            <a:avLst>
              <a:gd name="adj1" fmla="val -35954"/>
              <a:gd name="adj2" fmla="val 3584"/>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If there are no dollar signs on this slide, you are likely missing something. </a:t>
            </a:r>
            <a:r>
              <a:rPr lang="en-US" dirty="0" smtClean="0"/>
              <a:t>We are looking for you to demonstrate knowledge of your target customer and market(s)</a:t>
            </a:r>
            <a:endParaRPr dirty="0"/>
          </a:p>
        </p:txBody>
      </p:sp>
      <p:sp>
        <p:nvSpPr>
          <p:cNvPr id="9" name="There is a high risk of ‘vaporware’ with this topic.  If this is the case, you need to be specific about your actual solution and show that it really exists."/>
          <p:cNvSpPr/>
          <p:nvPr/>
        </p:nvSpPr>
        <p:spPr>
          <a:xfrm>
            <a:off x="10017641" y="3369881"/>
            <a:ext cx="2774951" cy="1890115"/>
          </a:xfrm>
          <a:prstGeom prst="wedgeRectCallout">
            <a:avLst>
              <a:gd name="adj1" fmla="val -83269"/>
              <a:gd name="adj2" fmla="val -81786"/>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defRPr sz="1700" b="0">
                <a:latin typeface="+mn-lt"/>
                <a:ea typeface="+mn-ea"/>
                <a:cs typeface="+mn-cs"/>
                <a:sym typeface="Helvetica Neue Medium"/>
              </a:defRPr>
            </a:pPr>
            <a:r>
              <a:rPr dirty="0"/>
              <a:t>There is a high risk of ‘vaporware’ with this topic.  If this is the case, you need to be specific about your actual solution and </a:t>
            </a:r>
            <a:r>
              <a:rPr lang="en-US" dirty="0" smtClean="0"/>
              <a:t>show a </a:t>
            </a:r>
            <a:r>
              <a:rPr lang="en-US" dirty="0" err="1" smtClean="0"/>
              <a:t>a</a:t>
            </a:r>
            <a:r>
              <a:rPr lang="en-US" dirty="0"/>
              <a:t> </a:t>
            </a:r>
            <a:r>
              <a:rPr lang="en-US" dirty="0" smtClean="0"/>
              <a:t>path to existence</a:t>
            </a:r>
            <a:endParaRPr dirty="0"/>
          </a:p>
        </p:txBody>
      </p:sp>
    </p:spTree>
    <p:extLst>
      <p:ext uri="{BB962C8B-B14F-4D97-AF65-F5344CB8AC3E}">
        <p14:creationId xmlns:p14="http://schemas.microsoft.com/office/powerpoint/2010/main" val="11898481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12700">
            <a:miter lim="400000"/>
          </a:ln>
        </p:spPr>
        <p:txBody>
          <a:bodyPr lIns="50800" tIns="50800" rIns="50800" bIns="50800" anchor="ctr">
            <a:normAutofit/>
          </a:bodyPr>
          <a:lstStyle/>
          <a:p>
            <a:r>
              <a:rPr lang="en-US" dirty="0" smtClean="0"/>
              <a:t>Summary of Commercial Potential (cont’d)</a:t>
            </a:r>
            <a:endParaRPr lang="en-US" dirty="0"/>
          </a:p>
        </p:txBody>
      </p:sp>
      <p:sp>
        <p:nvSpPr>
          <p:cNvPr id="4" name="Text Placeholder 3"/>
          <p:cNvSpPr>
            <a:spLocks noGrp="1"/>
          </p:cNvSpPr>
          <p:nvPr>
            <p:ph type="body" idx="1"/>
          </p:nvPr>
        </p:nvSpPr>
        <p:spPr>
          <a:xfrm>
            <a:off x="952500" y="2248525"/>
            <a:ext cx="11271584" cy="6628775"/>
          </a:xfrm>
        </p:spPr>
        <p:txBody>
          <a:bodyPr>
            <a:normAutofit fontScale="70000" lnSpcReduction="20000"/>
          </a:bodyPr>
          <a:lstStyle/>
          <a:p>
            <a:pPr marL="333375" indent="-333375">
              <a:defRPr b="0">
                <a:latin typeface="Helvetica Neue Light"/>
                <a:ea typeface="Helvetica Neue Light"/>
                <a:cs typeface="Helvetica Neue Light"/>
                <a:sym typeface="Helvetica Neue Light"/>
              </a:defRPr>
            </a:pPr>
            <a:r>
              <a:rPr lang="en-US" dirty="0"/>
              <a:t>In this section, explain your expected Air Force Customer (i.e. Acquisition professional), note that this person </a:t>
            </a:r>
            <a:r>
              <a:rPr lang="en-US" dirty="0" smtClean="0"/>
              <a:t>will likely be different </a:t>
            </a:r>
            <a:r>
              <a:rPr lang="en-US" dirty="0"/>
              <a:t>than </a:t>
            </a:r>
            <a:r>
              <a:rPr lang="en-US" dirty="0" smtClean="0"/>
              <a:t>your Air Force </a:t>
            </a:r>
            <a:r>
              <a:rPr lang="en-US" dirty="0"/>
              <a:t>end-user (i.e. Operator).  For a successful acquisition, you will need to understand both your user and your customer. </a:t>
            </a:r>
            <a:endParaRPr lang="en-US" dirty="0" smtClean="0"/>
          </a:p>
          <a:p>
            <a:pPr marL="333375" indent="-333375">
              <a:defRPr b="0">
                <a:latin typeface="Helvetica Neue Light"/>
                <a:ea typeface="Helvetica Neue Light"/>
                <a:cs typeface="Helvetica Neue Light"/>
                <a:sym typeface="Helvetica Neue Light"/>
              </a:defRPr>
            </a:pPr>
            <a:r>
              <a:rPr lang="en-US" dirty="0" smtClean="0">
                <a:ea typeface="Helvetica Neue Light"/>
                <a:cs typeface="Helvetica Neue Light"/>
                <a:sym typeface="Helvetica Neue Light"/>
              </a:rPr>
              <a:t>Show </a:t>
            </a:r>
            <a:r>
              <a:rPr lang="en-US" b="1" dirty="0" smtClean="0">
                <a:ea typeface="Helvetica Neue Light"/>
                <a:cs typeface="Helvetica Neue Light"/>
                <a:sym typeface="Helvetica Neue Light"/>
              </a:rPr>
              <a:t>who</a:t>
            </a:r>
            <a:r>
              <a:rPr lang="en-US" dirty="0" smtClean="0">
                <a:ea typeface="Helvetica Neue Light"/>
                <a:cs typeface="Helvetica Neue Light"/>
                <a:sym typeface="Helvetica Neue Light"/>
              </a:rPr>
              <a:t> you plan on talking to inside the government to </a:t>
            </a:r>
            <a:r>
              <a:rPr lang="en-US" b="1" dirty="0" smtClean="0">
                <a:ea typeface="Helvetica Neue Light"/>
                <a:cs typeface="Helvetica Neue Light"/>
                <a:sym typeface="Helvetica Neue Light"/>
              </a:rPr>
              <a:t>start your customer discovery process</a:t>
            </a:r>
          </a:p>
          <a:p>
            <a:pPr marL="777875" lvl="1" indent="-333375">
              <a:defRPr b="0">
                <a:latin typeface="Helvetica Neue Light"/>
                <a:ea typeface="Helvetica Neue Light"/>
                <a:cs typeface="Helvetica Neue Light"/>
                <a:sym typeface="Helvetica Neue Light"/>
              </a:defRPr>
            </a:pPr>
            <a:r>
              <a:rPr lang="en-US" b="1" dirty="0" smtClean="0">
                <a:ea typeface="Helvetica Neue Light"/>
                <a:cs typeface="Helvetica Neue Light"/>
                <a:sym typeface="Helvetica Neue Light"/>
              </a:rPr>
              <a:t>Don’t </a:t>
            </a:r>
            <a:r>
              <a:rPr lang="en-US" b="1" dirty="0">
                <a:ea typeface="Helvetica Neue Light"/>
                <a:cs typeface="Helvetica Neue Light"/>
                <a:sym typeface="Helvetica Neue Light"/>
              </a:rPr>
              <a:t>just say ‘the Air Force’ is your customer</a:t>
            </a:r>
          </a:p>
          <a:p>
            <a:pPr marL="777875" lvl="1" indent="-333375">
              <a:defRPr b="0">
                <a:latin typeface="Helvetica Neue Light"/>
                <a:ea typeface="Helvetica Neue Light"/>
                <a:cs typeface="Helvetica Neue Light"/>
                <a:sym typeface="Helvetica Neue Light"/>
              </a:defRPr>
            </a:pPr>
            <a:r>
              <a:rPr lang="en-US" dirty="0">
                <a:ea typeface="Helvetica Neue Light"/>
                <a:cs typeface="Helvetica Neue Light"/>
                <a:sym typeface="Helvetica Neue Light"/>
              </a:rPr>
              <a:t>Give </a:t>
            </a:r>
            <a:r>
              <a:rPr lang="en-US" b="1" dirty="0">
                <a:ea typeface="Helvetica Neue Light"/>
                <a:cs typeface="Helvetica Neue Light"/>
                <a:sym typeface="Helvetica Neue Light"/>
              </a:rPr>
              <a:t>specific units or specific </a:t>
            </a:r>
            <a:r>
              <a:rPr lang="en-US" b="1" u="sng" dirty="0">
                <a:ea typeface="Helvetica Neue Light"/>
                <a:cs typeface="Helvetica Neue Light"/>
                <a:sym typeface="Helvetica Neue Light"/>
              </a:rPr>
              <a:t>people</a:t>
            </a:r>
            <a:r>
              <a:rPr lang="en-US" b="1" dirty="0">
                <a:ea typeface="Helvetica Neue Light"/>
                <a:cs typeface="Helvetica Neue Light"/>
                <a:sym typeface="Helvetica Neue Light"/>
              </a:rPr>
              <a:t> </a:t>
            </a:r>
            <a:r>
              <a:rPr lang="en-US" dirty="0">
                <a:ea typeface="Helvetica Neue Light"/>
                <a:cs typeface="Helvetica Neue Light"/>
                <a:sym typeface="Helvetica Neue Light"/>
              </a:rPr>
              <a:t>with whom you will start your customer discovery</a:t>
            </a:r>
          </a:p>
          <a:p>
            <a:pPr marL="777875" lvl="1" indent="-333375">
              <a:defRPr b="0">
                <a:latin typeface="Helvetica Neue Light"/>
                <a:ea typeface="Helvetica Neue Light"/>
                <a:cs typeface="Helvetica Neue Light"/>
                <a:sym typeface="Helvetica Neue Light"/>
              </a:defRPr>
            </a:pPr>
            <a:r>
              <a:rPr lang="en-US" dirty="0">
                <a:ea typeface="Helvetica Neue Light"/>
                <a:cs typeface="Helvetica Neue Light"/>
                <a:sym typeface="Helvetica Neue Light"/>
              </a:rPr>
              <a:t>Give any lessons learned from </a:t>
            </a:r>
            <a:r>
              <a:rPr lang="en-US" b="1" dirty="0">
                <a:ea typeface="Helvetica Neue Light"/>
                <a:cs typeface="Helvetica Neue Light"/>
                <a:sym typeface="Helvetica Neue Light"/>
              </a:rPr>
              <a:t>DoD user testing</a:t>
            </a:r>
            <a:r>
              <a:rPr lang="en-US" dirty="0">
                <a:ea typeface="Helvetica Neue Light"/>
                <a:cs typeface="Helvetica Neue Light"/>
                <a:sym typeface="Helvetica Neue Light"/>
              </a:rPr>
              <a:t> or customer discovery</a:t>
            </a:r>
          </a:p>
          <a:p>
            <a:pPr marL="777875" lvl="1" indent="-333375">
              <a:defRPr b="0">
                <a:latin typeface="Helvetica Neue Light"/>
                <a:ea typeface="Helvetica Neue Light"/>
                <a:cs typeface="Helvetica Neue Light"/>
                <a:sym typeface="Helvetica Neue Light"/>
              </a:defRPr>
            </a:pPr>
            <a:r>
              <a:rPr lang="en-US" dirty="0">
                <a:ea typeface="Helvetica Neue Light"/>
                <a:cs typeface="Helvetica Neue Light"/>
                <a:sym typeface="Helvetica Neue Light"/>
              </a:rPr>
              <a:t>The </a:t>
            </a:r>
            <a:r>
              <a:rPr lang="en-US" b="1" dirty="0">
                <a:ea typeface="Helvetica Neue Light"/>
                <a:cs typeface="Helvetica Neue Light"/>
                <a:sym typeface="Helvetica Neue Light"/>
              </a:rPr>
              <a:t>closer you are to the user, the better </a:t>
            </a:r>
            <a:r>
              <a:rPr lang="en-US" dirty="0">
                <a:ea typeface="Helvetica Neue Light"/>
                <a:cs typeface="Helvetica Neue Light"/>
                <a:sym typeface="Helvetica Neue Light"/>
              </a:rPr>
              <a:t>- don’t just get feedback from scientists and engineers, go talk to the actual users</a:t>
            </a:r>
          </a:p>
          <a:p>
            <a:pPr marL="777875" lvl="1" indent="-333375">
              <a:defRPr b="0">
                <a:latin typeface="Helvetica Neue Light"/>
                <a:ea typeface="Helvetica Neue Light"/>
                <a:cs typeface="Helvetica Neue Light"/>
                <a:sym typeface="Helvetica Neue Light"/>
              </a:defRPr>
            </a:pPr>
            <a:r>
              <a:rPr lang="en-US" dirty="0">
                <a:ea typeface="Helvetica Neue Light"/>
                <a:cs typeface="Helvetica Neue Light"/>
                <a:sym typeface="Helvetica Neue Light"/>
              </a:rPr>
              <a:t>Large DoD contractors are helpful - but are NOT a replacement for AF users/stakeholders</a:t>
            </a:r>
          </a:p>
          <a:p>
            <a:pPr marL="333375" indent="-333375">
              <a:defRPr b="0">
                <a:latin typeface="Helvetica Neue Light"/>
                <a:ea typeface="Helvetica Neue Light"/>
                <a:cs typeface="Helvetica Neue Light"/>
                <a:sym typeface="Helvetica Neue Light"/>
              </a:defRPr>
            </a:pPr>
            <a:r>
              <a:rPr lang="en-US" dirty="0">
                <a:ea typeface="Helvetica Neue Light"/>
                <a:cs typeface="Helvetica Neue Light"/>
                <a:sym typeface="Helvetica Neue Light"/>
              </a:rPr>
              <a:t>Ability for non-government commercialization</a:t>
            </a:r>
          </a:p>
          <a:p>
            <a:pPr marL="777875" lvl="1" indent="-333375">
              <a:defRPr b="0">
                <a:latin typeface="Helvetica Neue Light"/>
                <a:ea typeface="Helvetica Neue Light"/>
                <a:cs typeface="Helvetica Neue Light"/>
                <a:sym typeface="Helvetica Neue Light"/>
              </a:defRPr>
            </a:pPr>
            <a:r>
              <a:rPr lang="en-US" b="1" dirty="0">
                <a:ea typeface="Helvetica Neue Light"/>
                <a:cs typeface="Helvetica Neue Light"/>
                <a:sym typeface="Helvetica Neue Light"/>
              </a:rPr>
              <a:t>Sales</a:t>
            </a:r>
            <a:r>
              <a:rPr lang="en-US" dirty="0">
                <a:ea typeface="Helvetica Neue Light"/>
                <a:cs typeface="Helvetica Neue Light"/>
                <a:sym typeface="Helvetica Neue Light"/>
              </a:rPr>
              <a:t> numbers for a non-defense commercial version of your solution</a:t>
            </a:r>
          </a:p>
          <a:p>
            <a:pPr marL="777875" lvl="1" indent="-333375">
              <a:defRPr b="0">
                <a:latin typeface="Helvetica Neue Light"/>
                <a:ea typeface="Helvetica Neue Light"/>
                <a:cs typeface="Helvetica Neue Light"/>
                <a:sym typeface="Helvetica Neue Light"/>
              </a:defRPr>
            </a:pPr>
            <a:r>
              <a:rPr lang="en-US" b="1" dirty="0">
                <a:ea typeface="Helvetica Neue Light"/>
                <a:cs typeface="Helvetica Neue Light"/>
                <a:sym typeface="Helvetica Neue Light"/>
              </a:rPr>
              <a:t>Investment</a:t>
            </a:r>
            <a:r>
              <a:rPr lang="en-US" dirty="0">
                <a:ea typeface="Helvetica Neue Light"/>
                <a:cs typeface="Helvetica Neue Light"/>
                <a:sym typeface="Helvetica Neue Light"/>
              </a:rPr>
              <a:t> from investors who have experience in commercializing </a:t>
            </a:r>
          </a:p>
          <a:p>
            <a:endParaRPr lang="en-US" dirty="0"/>
          </a:p>
          <a:p>
            <a:endParaRPr lang="en-US" dirty="0">
              <a:latin typeface="+mn-lt"/>
            </a:endParaRPr>
          </a:p>
        </p:txBody>
      </p:sp>
    </p:spTree>
    <p:extLst>
      <p:ext uri="{BB962C8B-B14F-4D97-AF65-F5344CB8AC3E}">
        <p14:creationId xmlns:p14="http://schemas.microsoft.com/office/powerpoint/2010/main" val="19429351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12700">
            <a:miter lim="400000"/>
          </a:ln>
        </p:spPr>
        <p:txBody>
          <a:bodyPr lIns="50800" tIns="50800" rIns="50800" bIns="50800" anchor="ctr">
            <a:normAutofit fontScale="90000"/>
          </a:bodyPr>
          <a:lstStyle/>
          <a:p>
            <a:r>
              <a:rPr lang="en-US" dirty="0"/>
              <a:t>Summary of the Team’s Ability to Perform Research and Commercialize the Solution</a:t>
            </a:r>
          </a:p>
        </p:txBody>
      </p:sp>
      <p:sp>
        <p:nvSpPr>
          <p:cNvPr id="4" name="Text Placeholder 3"/>
          <p:cNvSpPr>
            <a:spLocks noGrp="1"/>
          </p:cNvSpPr>
          <p:nvPr>
            <p:ph type="body" idx="1"/>
          </p:nvPr>
        </p:nvSpPr>
        <p:spPr>
          <a:xfrm>
            <a:off x="952500" y="2248525"/>
            <a:ext cx="8929437" cy="6628775"/>
          </a:xfrm>
        </p:spPr>
        <p:txBody>
          <a:bodyPr>
            <a:normAutofit/>
          </a:bodyPr>
          <a:lstStyle/>
          <a:p>
            <a:pPr marL="336550" indent="-336550"/>
            <a:r>
              <a:rPr lang="en-US" dirty="0">
                <a:latin typeface="+mn-lt"/>
              </a:rPr>
              <a:t>Use this slide to </a:t>
            </a:r>
            <a:r>
              <a:rPr lang="en-US" b="1" dirty="0">
                <a:latin typeface="+mn-lt"/>
              </a:rPr>
              <a:t>demonstrate </a:t>
            </a:r>
            <a:r>
              <a:rPr lang="en-US" dirty="0" smtClean="0">
                <a:latin typeface="+mn-lt"/>
              </a:rPr>
              <a:t>the </a:t>
            </a:r>
            <a:r>
              <a:rPr lang="en-US" dirty="0">
                <a:latin typeface="+mn-lt"/>
              </a:rPr>
              <a:t>most effective points for demonstrating the team can </a:t>
            </a:r>
            <a:r>
              <a:rPr lang="en-US" dirty="0" smtClean="0">
                <a:latin typeface="+mn-lt"/>
              </a:rPr>
              <a:t>continue technical development AND commercialize the results for Air </a:t>
            </a:r>
            <a:r>
              <a:rPr lang="en-US" dirty="0">
                <a:latin typeface="+mn-lt"/>
              </a:rPr>
              <a:t>Force customers</a:t>
            </a:r>
            <a:r>
              <a:rPr lang="en-US" dirty="0" smtClean="0">
                <a:latin typeface="+mn-lt"/>
              </a:rPr>
              <a:t>.</a:t>
            </a:r>
          </a:p>
          <a:p>
            <a:pPr marL="333375" indent="-333375">
              <a:defRPr b="0">
                <a:latin typeface="Helvetica Neue Light"/>
                <a:ea typeface="Helvetica Neue Light"/>
                <a:cs typeface="Helvetica Neue Light"/>
                <a:sym typeface="Helvetica Neue Light"/>
              </a:defRPr>
            </a:pPr>
            <a:r>
              <a:rPr lang="en-US" dirty="0" smtClean="0">
                <a:latin typeface="+mn-lt"/>
              </a:rPr>
              <a:t>The </a:t>
            </a:r>
            <a:r>
              <a:rPr lang="en-US" dirty="0">
                <a:latin typeface="+mn-lt"/>
              </a:rPr>
              <a:t>ability to execute a successful </a:t>
            </a:r>
            <a:r>
              <a:rPr lang="en-US" dirty="0" smtClean="0">
                <a:latin typeface="+mn-lt"/>
              </a:rPr>
              <a:t>STTR and </a:t>
            </a:r>
            <a:r>
              <a:rPr lang="en-US" dirty="0">
                <a:latin typeface="+mn-lt"/>
              </a:rPr>
              <a:t>commercialization inside the government will largely be based on </a:t>
            </a:r>
            <a:r>
              <a:rPr lang="en-US" b="1" u="sng" dirty="0">
                <a:latin typeface="+mn-lt"/>
              </a:rPr>
              <a:t>people</a:t>
            </a:r>
            <a:r>
              <a:rPr lang="en-US" b="1" dirty="0">
                <a:latin typeface="+mn-lt"/>
              </a:rPr>
              <a:t> </a:t>
            </a:r>
            <a:r>
              <a:rPr lang="en-US" dirty="0">
                <a:latin typeface="+mn-lt"/>
              </a:rPr>
              <a:t>- as they are the ones who will help you determine </a:t>
            </a:r>
            <a:r>
              <a:rPr lang="en-US" b="1" dirty="0">
                <a:latin typeface="+mn-lt"/>
              </a:rPr>
              <a:t>product/market </a:t>
            </a:r>
            <a:r>
              <a:rPr lang="en-US" b="1" dirty="0" smtClean="0">
                <a:latin typeface="+mn-lt"/>
              </a:rPr>
              <a:t>fit</a:t>
            </a:r>
            <a:endParaRPr lang="en-US" b="1" dirty="0">
              <a:latin typeface="+mn-lt"/>
            </a:endParaRPr>
          </a:p>
        </p:txBody>
      </p:sp>
      <p:sp>
        <p:nvSpPr>
          <p:cNvPr id="5" name="The AF is just like any other B2B organization - you need to be entrepreneurial to find your way into the sales cycle."/>
          <p:cNvSpPr/>
          <p:nvPr/>
        </p:nvSpPr>
        <p:spPr>
          <a:xfrm>
            <a:off x="9881937" y="6004901"/>
            <a:ext cx="2858669" cy="1780674"/>
          </a:xfrm>
          <a:prstGeom prst="wedgeRectCallout">
            <a:avLst>
              <a:gd name="adj1" fmla="val -75267"/>
              <a:gd name="adj2" fmla="val -172635"/>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The AF is just like any other B2B organization - you need to be entrepreneurial to find your way into the sales cycle.</a:t>
            </a:r>
          </a:p>
        </p:txBody>
      </p:sp>
      <p:sp>
        <p:nvSpPr>
          <p:cNvPr id="6" name="The question is not only can you do it, but can you do it in our compressed timelines?"/>
          <p:cNvSpPr/>
          <p:nvPr/>
        </p:nvSpPr>
        <p:spPr>
          <a:xfrm>
            <a:off x="10304637" y="2031847"/>
            <a:ext cx="2327276" cy="1197277"/>
          </a:xfrm>
          <a:prstGeom prst="wedgeRectCallout">
            <a:avLst>
              <a:gd name="adj1" fmla="val -75288"/>
              <a:gd name="adj2" fmla="val -3154"/>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The question is not only can you do it, but can you do it in our compressed timelines?</a:t>
            </a:r>
          </a:p>
        </p:txBody>
      </p:sp>
      <p:sp>
        <p:nvSpPr>
          <p:cNvPr id="7" name="H4D is a good resources for DoD customer discovery:  http://hacking4defense.stanford.edu/"/>
          <p:cNvSpPr/>
          <p:nvPr/>
        </p:nvSpPr>
        <p:spPr>
          <a:xfrm>
            <a:off x="10661488" y="3422122"/>
            <a:ext cx="2160589" cy="1991123"/>
          </a:xfrm>
          <a:prstGeom prst="wedgeRectCallout">
            <a:avLst>
              <a:gd name="adj1" fmla="val -92112"/>
              <a:gd name="adj2" fmla="val -41433"/>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700" b="0">
                <a:latin typeface="+mn-lt"/>
                <a:ea typeface="+mn-ea"/>
                <a:cs typeface="+mn-cs"/>
                <a:sym typeface="Helvetica Neue Medium"/>
              </a:defRPr>
            </a:lvl1pPr>
          </a:lstStyle>
          <a:p>
            <a:r>
              <a:rPr dirty="0"/>
              <a:t>H4D is a good resources for DoD customer discovery:  http://hacking4defense.stanford.edu/</a:t>
            </a:r>
          </a:p>
        </p:txBody>
      </p:sp>
    </p:spTree>
    <p:extLst>
      <p:ext uri="{BB962C8B-B14F-4D97-AF65-F5344CB8AC3E}">
        <p14:creationId xmlns:p14="http://schemas.microsoft.com/office/powerpoint/2010/main" val="22571546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 Need</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a:t>Demonstrate knowledge of prospective AF End-User(s)/Customer(s) and their most reasonable use-case for your solution. </a:t>
            </a:r>
            <a:endParaRPr lang="en-US" dirty="0" smtClean="0"/>
          </a:p>
          <a:p>
            <a:r>
              <a:rPr lang="en-US" dirty="0" smtClean="0"/>
              <a:t>Highlight </a:t>
            </a:r>
            <a:r>
              <a:rPr lang="en-US" dirty="0"/>
              <a:t>previous DoD funding for the solution or underlying technology (e.g., AFOSR research grants, etc.). Include a description of the proposed solution and how it compares to the user’s current alternative. </a:t>
            </a:r>
          </a:p>
          <a:p>
            <a:r>
              <a:rPr lang="en-US" dirty="0" smtClean="0"/>
              <a:t>The potential for government commercialization was addressed earlier in the presentation, this section details the user- and organizational-level need for your solution.</a:t>
            </a:r>
            <a:r>
              <a:rPr lang="en-US" dirty="0"/>
              <a:t> If applicable, reference a Strategic Capability area, as described in Section 2.1</a:t>
            </a:r>
            <a:r>
              <a:rPr lang="en-US" dirty="0" smtClean="0"/>
              <a:t>.</a:t>
            </a:r>
          </a:p>
          <a:p>
            <a:pPr lvl="1"/>
            <a:r>
              <a:rPr lang="en-US" dirty="0"/>
              <a:t>Why is this important </a:t>
            </a:r>
            <a:r>
              <a:rPr lang="en-US" dirty="0" smtClean="0"/>
              <a:t>to users?</a:t>
            </a:r>
            <a:r>
              <a:rPr lang="en-US" dirty="0"/>
              <a:t> How is your solution better than the current </a:t>
            </a:r>
            <a:r>
              <a:rPr lang="en-US" dirty="0" smtClean="0"/>
              <a:t>alternative</a:t>
            </a:r>
          </a:p>
          <a:p>
            <a:pPr lvl="1"/>
            <a:r>
              <a:rPr lang="en-US" dirty="0" smtClean="0"/>
              <a:t>Why is this important to the DAF? How does it tie into published needs and/or priorities?</a:t>
            </a:r>
            <a:endParaRPr lang="en-US" dirty="0"/>
          </a:p>
          <a:p>
            <a:pPr lvl="1"/>
            <a:r>
              <a:rPr lang="en-US" dirty="0" smtClean="0"/>
              <a:t>What direct user- or organizational-level benefits are expected following implementation of your solution?</a:t>
            </a:r>
          </a:p>
          <a:p>
            <a:endParaRPr lang="en-US" dirty="0" smtClean="0"/>
          </a:p>
        </p:txBody>
      </p:sp>
    </p:spTree>
    <p:extLst>
      <p:ext uri="{BB962C8B-B14F-4D97-AF65-F5344CB8AC3E}">
        <p14:creationId xmlns:p14="http://schemas.microsoft.com/office/powerpoint/2010/main" val="771500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Phase </a:t>
            </a:r>
            <a:r>
              <a:rPr lang="en-US" b="1" dirty="0" smtClean="0"/>
              <a:t>I Objectives</a:t>
            </a:r>
            <a:endParaRPr lang="en-US" dirty="0"/>
          </a:p>
        </p:txBody>
      </p:sp>
      <p:sp>
        <p:nvSpPr>
          <p:cNvPr id="6" name="Text Placeholder 5"/>
          <p:cNvSpPr>
            <a:spLocks noGrp="1"/>
          </p:cNvSpPr>
          <p:nvPr>
            <p:ph type="body" idx="1"/>
          </p:nvPr>
        </p:nvSpPr>
        <p:spPr>
          <a:xfrm>
            <a:off x="952500" y="2248525"/>
            <a:ext cx="11672637" cy="6628775"/>
          </a:xfrm>
        </p:spPr>
        <p:txBody>
          <a:bodyPr>
            <a:normAutofit/>
          </a:bodyPr>
          <a:lstStyle/>
          <a:p>
            <a:r>
              <a:rPr lang="en-US" dirty="0"/>
              <a:t>Enumerate the Phase </a:t>
            </a:r>
            <a:r>
              <a:rPr lang="en-US" dirty="0" smtClean="0"/>
              <a:t>I’s </a:t>
            </a:r>
            <a:r>
              <a:rPr lang="en-US" dirty="0"/>
              <a:t>specific objectives, including the questions the </a:t>
            </a:r>
            <a:r>
              <a:rPr lang="en-US" dirty="0" smtClean="0"/>
              <a:t>effort </a:t>
            </a:r>
            <a:r>
              <a:rPr lang="en-US" dirty="0"/>
              <a:t>should answer to determine the feasibility of the proposed approach and proof-of-concept </a:t>
            </a:r>
            <a:r>
              <a:rPr lang="en-US" dirty="0" smtClean="0"/>
              <a:t>development. Describe </a:t>
            </a:r>
            <a:r>
              <a:rPr lang="en-US" dirty="0"/>
              <a:t>the problem or benefit area in relation to the solution.  Describe the solution and how success will be measured in helping that user</a:t>
            </a:r>
            <a:r>
              <a:rPr lang="en-US" dirty="0" smtClean="0"/>
              <a:t>.</a:t>
            </a:r>
          </a:p>
          <a:p>
            <a:pPr>
              <a:defRPr b="0">
                <a:latin typeface="Arial"/>
                <a:ea typeface="Arial"/>
                <a:cs typeface="Arial"/>
                <a:sym typeface="Arial"/>
              </a:defRPr>
            </a:pPr>
            <a:r>
              <a:rPr lang="en-US" dirty="0"/>
              <a:t>List </a:t>
            </a:r>
            <a:r>
              <a:rPr lang="en-US" dirty="0" smtClean="0"/>
              <a:t>at least one </a:t>
            </a:r>
            <a:r>
              <a:rPr lang="en-US" b="1" dirty="0" smtClean="0"/>
              <a:t>working-level</a:t>
            </a:r>
            <a:r>
              <a:rPr lang="en-US" dirty="0" smtClean="0"/>
              <a:t> organization or community in </a:t>
            </a:r>
            <a:r>
              <a:rPr lang="en-US" dirty="0"/>
              <a:t>the Air Force who may be able to benefit from your solution</a:t>
            </a:r>
            <a:r>
              <a:rPr lang="en-US" dirty="0" smtClean="0"/>
              <a:t>.</a:t>
            </a:r>
          </a:p>
          <a:p>
            <a:endParaRPr lang="en-US" dirty="0"/>
          </a:p>
        </p:txBody>
      </p:sp>
      <p:sp>
        <p:nvSpPr>
          <p:cNvPr id="7" name="This is VERY important - who is the first AF Stakeholder you will contact once you start your Phase I? If you have trouble with this, try looking through news reports or networking through Linkedin."/>
          <p:cNvSpPr/>
          <p:nvPr/>
        </p:nvSpPr>
        <p:spPr>
          <a:xfrm>
            <a:off x="5577973" y="6930189"/>
            <a:ext cx="6608679" cy="1026695"/>
          </a:xfrm>
          <a:prstGeom prst="wedgeRectCallout">
            <a:avLst>
              <a:gd name="adj1" fmla="val 90"/>
              <a:gd name="adj2" fmla="val -93606"/>
            </a:avLst>
          </a:prstGeom>
          <a:solidFill>
            <a:schemeClr val="accent4">
              <a:alpha val="7091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defRPr sz="1700" b="0">
                <a:latin typeface="+mn-lt"/>
                <a:ea typeface="+mn-ea"/>
                <a:cs typeface="+mn-cs"/>
                <a:sym typeface="Helvetica Neue Medium"/>
              </a:defRPr>
            </a:pPr>
            <a:r>
              <a:rPr b="1" dirty="0">
                <a:latin typeface="Helvetica Neue"/>
                <a:ea typeface="Helvetica Neue"/>
                <a:cs typeface="Helvetica Neue"/>
                <a:sym typeface="Helvetica Neue"/>
              </a:rPr>
              <a:t>This is VERY important</a:t>
            </a:r>
            <a:r>
              <a:rPr dirty="0"/>
              <a:t> - who is the first AF Stakeholder you will contact once you start your Phase I? If you have trouble with this, try looking through news reports or networking through </a:t>
            </a:r>
            <a:r>
              <a:rPr dirty="0" err="1"/>
              <a:t>Linkedin</a:t>
            </a:r>
            <a:r>
              <a:rPr dirty="0"/>
              <a:t>.</a:t>
            </a:r>
          </a:p>
        </p:txBody>
      </p:sp>
    </p:spTree>
    <p:extLst>
      <p:ext uri="{BB962C8B-B14F-4D97-AF65-F5344CB8AC3E}">
        <p14:creationId xmlns:p14="http://schemas.microsoft.com/office/powerpoint/2010/main" val="87798617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184</TotalTime>
  <Words>6491</Words>
  <Application>Microsoft Office PowerPoint</Application>
  <PresentationFormat>Custom</PresentationFormat>
  <Paragraphs>352</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Helvetica Neue</vt:lpstr>
      <vt:lpstr>Helvetica Neue Light</vt:lpstr>
      <vt:lpstr>Helvetica Neue Medium</vt:lpstr>
      <vt:lpstr>Symbol</vt:lpstr>
      <vt:lpstr>Times New Roman</vt:lpstr>
      <vt:lpstr>White</vt:lpstr>
      <vt:lpstr>SBIR/STTR Open Technical Volume Template (applicable to X22.4/D)</vt:lpstr>
      <vt:lpstr>Overall Summary Slide</vt:lpstr>
      <vt:lpstr>Technical Merit Summary</vt:lpstr>
      <vt:lpstr>Significance of Problem/Opportunity</vt:lpstr>
      <vt:lpstr>Summary of Commercialization Potential</vt:lpstr>
      <vt:lpstr>Summary of Commercial Potential (cont’d)</vt:lpstr>
      <vt:lpstr>Summary of the Team’s Ability to Perform Research and Commercialize the Solution</vt:lpstr>
      <vt:lpstr>Defense Need</vt:lpstr>
      <vt:lpstr>Phase I Objectives</vt:lpstr>
      <vt:lpstr>Work Plan / Statement of Work (SOW)</vt:lpstr>
      <vt:lpstr>Transition Plan</vt:lpstr>
      <vt:lpstr>Related Work (Dual-Use)</vt:lpstr>
      <vt:lpstr>Clearances / Certifications / Approvals / Registrations</vt:lpstr>
      <vt:lpstr>‘As-Applicable’ Slides</vt:lpstr>
      <vt:lpstr>Key Personnel  (Potential extension of ‘Team’s Ability to Perform Research’ slide)</vt:lpstr>
      <vt:lpstr>Commercialization Strategy (Potential extension of ‘Commercialization’ slide)</vt:lpstr>
      <vt:lpstr>Relationship with Future Work (Potential extension of ‘Commercialization’ slide)</vt:lpstr>
      <vt:lpstr>Firm Ownership</vt:lpstr>
      <vt:lpstr>Foreign Citizens</vt:lpstr>
      <vt:lpstr>Facilities/Equipment</vt:lpstr>
      <vt:lpstr>Prior, Current, or Pending Support of Similar Proposals or Awards</vt:lpstr>
      <vt:lpstr>Technical Data Rights (Assertions)</vt:lpstr>
      <vt:lpstr>Supplemental Information on Direct Labor Costs</vt:lpstr>
      <vt:lpstr>Supplemental Information for Direct Material Costs</vt:lpstr>
      <vt:lpstr>Detailed Travel Costs (Included in Other Direct Costs)</vt:lpstr>
      <vt:lpstr>Supplemental Information for Special Tooling and Test Equipment</vt:lpstr>
      <vt:lpstr>References / 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 Ventures STTR Phase I Pitch Deck</dc:title>
  <dc:creator>Jared</dc:creator>
  <cp:lastModifiedBy>BREWER, DANIEL J GS-13 USAF AFMC AFRL/RGK AFWERX</cp:lastModifiedBy>
  <cp:revision>28</cp:revision>
  <dcterms:modified xsi:type="dcterms:W3CDTF">2022-04-19T21:51:41Z</dcterms:modified>
</cp:coreProperties>
</file>