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42"/>
  </p:notesMasterIdLst>
  <p:sldIdLst>
    <p:sldId id="311" r:id="rId2"/>
    <p:sldId id="258" r:id="rId3"/>
    <p:sldId id="312" r:id="rId4"/>
    <p:sldId id="306" r:id="rId5"/>
    <p:sldId id="307" r:id="rId6"/>
    <p:sldId id="313" r:id="rId7"/>
    <p:sldId id="257" r:id="rId8"/>
    <p:sldId id="280" r:id="rId9"/>
    <p:sldId id="259" r:id="rId10"/>
    <p:sldId id="292" r:id="rId11"/>
    <p:sldId id="293" r:id="rId12"/>
    <p:sldId id="294" r:id="rId13"/>
    <p:sldId id="260" r:id="rId14"/>
    <p:sldId id="276" r:id="rId15"/>
    <p:sldId id="285" r:id="rId16"/>
    <p:sldId id="275" r:id="rId17"/>
    <p:sldId id="286" r:id="rId18"/>
    <p:sldId id="281" r:id="rId19"/>
    <p:sldId id="274" r:id="rId20"/>
    <p:sldId id="287" r:id="rId21"/>
    <p:sldId id="302" r:id="rId22"/>
    <p:sldId id="303" r:id="rId23"/>
    <p:sldId id="283" r:id="rId24"/>
    <p:sldId id="284" r:id="rId25"/>
    <p:sldId id="301" r:id="rId26"/>
    <p:sldId id="277" r:id="rId27"/>
    <p:sldId id="295" r:id="rId28"/>
    <p:sldId id="263" r:id="rId29"/>
    <p:sldId id="288" r:id="rId30"/>
    <p:sldId id="278" r:id="rId31"/>
    <p:sldId id="296" r:id="rId32"/>
    <p:sldId id="297" r:id="rId33"/>
    <p:sldId id="298" r:id="rId34"/>
    <p:sldId id="299" r:id="rId35"/>
    <p:sldId id="264" r:id="rId36"/>
    <p:sldId id="265" r:id="rId37"/>
    <p:sldId id="279" r:id="rId38"/>
    <p:sldId id="269" r:id="rId39"/>
    <p:sldId id="270" r:id="rId40"/>
    <p:sldId id="31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 Genevieve C CTR (USA)" initials="RGCC(" lastIdx="18" clrIdx="0">
    <p:extLst>
      <p:ext uri="{19B8F6BF-5375-455C-9EA6-DF929625EA0E}">
        <p15:presenceInfo xmlns:p15="http://schemas.microsoft.com/office/powerpoint/2012/main" userId="S-1-5-21-1801674531-2146617017-725345543-6770726" providerId="AD"/>
      </p:ext>
    </p:extLst>
  </p:cmAuthor>
  <p:cmAuthor id="2" name="Loiselle, David T CTR NUWC NWPT, 1023" initials="LDTCNN1" lastIdx="25" clrIdx="1">
    <p:extLst>
      <p:ext uri="{19B8F6BF-5375-455C-9EA6-DF929625EA0E}">
        <p15:presenceInfo xmlns:p15="http://schemas.microsoft.com/office/powerpoint/2012/main" userId="S-1-5-21-1801674531-2146617017-725345543-7475912" providerId="AD"/>
      </p:ext>
    </p:extLst>
  </p:cmAuthor>
  <p:cmAuthor id="3" name="DeAngelis, Monica Lin CIV USN NUWC NEWPORT RI (USA)" initials="DMLCUNNR(" lastIdx="23" clrIdx="2">
    <p:extLst>
      <p:ext uri="{19B8F6BF-5375-455C-9EA6-DF929625EA0E}">
        <p15:presenceInfo xmlns:p15="http://schemas.microsoft.com/office/powerpoint/2012/main" userId="S-1-5-21-1801674531-2146617017-725345543-4697562" providerId="AD"/>
      </p:ext>
    </p:extLst>
  </p:cmAuthor>
  <p:cmAuthor id="4" name="Oliveira, Erin M CTR NUWC NWPT" initials="OEMCNN" lastIdx="57" clrIdx="3">
    <p:extLst>
      <p:ext uri="{19B8F6BF-5375-455C-9EA6-DF929625EA0E}">
        <p15:presenceInfo xmlns:p15="http://schemas.microsoft.com/office/powerpoint/2012/main" userId="S-1-5-21-1801674531-2146617017-725345543-3156462" providerId="AD"/>
      </p:ext>
    </p:extLst>
  </p:cmAuthor>
  <p:cmAuthor id="5" name="Krolman, Sarah A LCDR" initials="KSAL" lastIdx="8" clrIdx="4">
    <p:extLst>
      <p:ext uri="{19B8F6BF-5375-455C-9EA6-DF929625EA0E}">
        <p15:presenceInfo xmlns:p15="http://schemas.microsoft.com/office/powerpoint/2012/main" userId="S-1-5-21-4290293029-226652851-1696308051-522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CCFFCC"/>
    <a:srgbClr val="FFCC99"/>
    <a:srgbClr val="640000"/>
    <a:srgbClr val="6788C9"/>
    <a:srgbClr val="20365A"/>
    <a:srgbClr val="54BCB2"/>
    <a:srgbClr val="21B5FF"/>
    <a:srgbClr val="008CD2"/>
    <a:srgbClr val="21F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1" autoAdjust="0"/>
    <p:restoredTop sz="93863" autoAdjust="0"/>
  </p:normalViewPr>
  <p:slideViewPr>
    <p:cSldViewPr snapToGrid="0">
      <p:cViewPr varScale="1">
        <p:scale>
          <a:sx n="57" d="100"/>
          <a:sy n="57" d="100"/>
        </p:scale>
        <p:origin x="260" y="44"/>
      </p:cViewPr>
      <p:guideLst>
        <p:guide orient="horz" pos="2160"/>
        <p:guide pos="2880"/>
      </p:guideLst>
    </p:cSldViewPr>
  </p:slideViewPr>
  <p:outlineViewPr>
    <p:cViewPr>
      <p:scale>
        <a:sx n="33" d="100"/>
        <a:sy n="33" d="100"/>
      </p:scale>
      <p:origin x="0" y="-1188"/>
    </p:cViewPr>
  </p:outlineViewPr>
  <p:notesTextViewPr>
    <p:cViewPr>
      <p:scale>
        <a:sx n="1" d="1"/>
        <a:sy n="1" d="1"/>
      </p:scale>
      <p:origin x="0" y="0"/>
    </p:cViewPr>
  </p:notesTextViewPr>
  <p:notesViewPr>
    <p:cSldViewPr snapToGrid="0">
      <p:cViewPr>
        <p:scale>
          <a:sx n="130" d="100"/>
          <a:sy n="130" d="100"/>
        </p:scale>
        <p:origin x="2832" y="-12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0A6A4-0C6B-4481-A7DD-9D0B76F27081}" type="datetimeFigureOut">
              <a:rPr lang="en-US" smtClean="0"/>
              <a:t>5/10/2021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714E1-3C68-4F58-BAF2-43091BE4A3B6}" type="slidenum">
              <a:rPr lang="en-US" smtClean="0"/>
              <a:t>‹#›</a:t>
            </a:fld>
            <a:endParaRPr lang="en-US"/>
          </a:p>
        </p:txBody>
      </p:sp>
    </p:spTree>
    <p:extLst>
      <p:ext uri="{BB962C8B-B14F-4D97-AF65-F5344CB8AC3E}">
        <p14:creationId xmlns:p14="http://schemas.microsoft.com/office/powerpoint/2010/main" val="105730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39714E1-3C68-4F58-BAF2-43091BE4A3B6}" type="slidenum">
              <a:rPr lang="en-US" smtClean="0"/>
              <a:t>1</a:t>
            </a:fld>
            <a:endParaRPr lang="en-US"/>
          </a:p>
        </p:txBody>
      </p:sp>
    </p:spTree>
    <p:extLst>
      <p:ext uri="{BB962C8B-B14F-4D97-AF65-F5344CB8AC3E}">
        <p14:creationId xmlns:p14="http://schemas.microsoft.com/office/powerpoint/2010/main" val="2350128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baseline="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11</a:t>
            </a:fld>
            <a:endParaRPr lang="en-US"/>
          </a:p>
        </p:txBody>
      </p:sp>
    </p:spTree>
    <p:extLst>
      <p:ext uri="{BB962C8B-B14F-4D97-AF65-F5344CB8AC3E}">
        <p14:creationId xmlns:p14="http://schemas.microsoft.com/office/powerpoint/2010/main" val="72152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12</a:t>
            </a:fld>
            <a:endParaRPr lang="en-US"/>
          </a:p>
        </p:txBody>
      </p:sp>
    </p:spTree>
    <p:extLst>
      <p:ext uri="{BB962C8B-B14F-4D97-AF65-F5344CB8AC3E}">
        <p14:creationId xmlns:p14="http://schemas.microsoft.com/office/powerpoint/2010/main" val="945249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13</a:t>
            </a:fld>
            <a:endParaRPr lang="en-US"/>
          </a:p>
        </p:txBody>
      </p:sp>
    </p:spTree>
    <p:extLst>
      <p:ext uri="{BB962C8B-B14F-4D97-AF65-F5344CB8AC3E}">
        <p14:creationId xmlns:p14="http://schemas.microsoft.com/office/powerpoint/2010/main" val="79374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14</a:t>
            </a:fld>
            <a:endParaRPr lang="en-US"/>
          </a:p>
        </p:txBody>
      </p:sp>
    </p:spTree>
    <p:extLst>
      <p:ext uri="{BB962C8B-B14F-4D97-AF65-F5344CB8AC3E}">
        <p14:creationId xmlns:p14="http://schemas.microsoft.com/office/powerpoint/2010/main" val="309836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15</a:t>
            </a:fld>
            <a:endParaRPr lang="en-US"/>
          </a:p>
        </p:txBody>
      </p:sp>
    </p:spTree>
    <p:extLst>
      <p:ext uri="{BB962C8B-B14F-4D97-AF65-F5344CB8AC3E}">
        <p14:creationId xmlns:p14="http://schemas.microsoft.com/office/powerpoint/2010/main" val="136660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16</a:t>
            </a:fld>
            <a:endParaRPr lang="en-US"/>
          </a:p>
        </p:txBody>
      </p:sp>
    </p:spTree>
    <p:extLst>
      <p:ext uri="{BB962C8B-B14F-4D97-AF65-F5344CB8AC3E}">
        <p14:creationId xmlns:p14="http://schemas.microsoft.com/office/powerpoint/2010/main" val="2394026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17</a:t>
            </a:fld>
            <a:endParaRPr lang="en-US"/>
          </a:p>
        </p:txBody>
      </p:sp>
    </p:spTree>
    <p:extLst>
      <p:ext uri="{BB962C8B-B14F-4D97-AF65-F5344CB8AC3E}">
        <p14:creationId xmlns:p14="http://schemas.microsoft.com/office/powerpoint/2010/main" val="777213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39714E1-3C68-4F58-BAF2-43091BE4A3B6}" type="slidenum">
              <a:rPr lang="en-US" smtClean="0"/>
              <a:t>18</a:t>
            </a:fld>
            <a:endParaRPr lang="en-US"/>
          </a:p>
        </p:txBody>
      </p:sp>
    </p:spTree>
    <p:extLst>
      <p:ext uri="{BB962C8B-B14F-4D97-AF65-F5344CB8AC3E}">
        <p14:creationId xmlns:p14="http://schemas.microsoft.com/office/powerpoint/2010/main" val="728653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19</a:t>
            </a:fld>
            <a:endParaRPr lang="en-US"/>
          </a:p>
        </p:txBody>
      </p:sp>
    </p:spTree>
    <p:extLst>
      <p:ext uri="{BB962C8B-B14F-4D97-AF65-F5344CB8AC3E}">
        <p14:creationId xmlns:p14="http://schemas.microsoft.com/office/powerpoint/2010/main" val="417346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20</a:t>
            </a:fld>
            <a:endParaRPr lang="en-US"/>
          </a:p>
        </p:txBody>
      </p:sp>
    </p:spTree>
    <p:extLst>
      <p:ext uri="{BB962C8B-B14F-4D97-AF65-F5344CB8AC3E}">
        <p14:creationId xmlns:p14="http://schemas.microsoft.com/office/powerpoint/2010/main" val="253243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39714E1-3C68-4F58-BAF2-43091BE4A3B6}" type="slidenum">
              <a:rPr lang="en-US" smtClean="0"/>
              <a:t>2</a:t>
            </a:fld>
            <a:endParaRPr lang="en-US"/>
          </a:p>
        </p:txBody>
      </p:sp>
    </p:spTree>
    <p:extLst>
      <p:ext uri="{BB962C8B-B14F-4D97-AF65-F5344CB8AC3E}">
        <p14:creationId xmlns:p14="http://schemas.microsoft.com/office/powerpoint/2010/main" val="3721842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21</a:t>
            </a:fld>
            <a:endParaRPr lang="en-US"/>
          </a:p>
        </p:txBody>
      </p:sp>
    </p:spTree>
    <p:extLst>
      <p:ext uri="{BB962C8B-B14F-4D97-AF65-F5344CB8AC3E}">
        <p14:creationId xmlns:p14="http://schemas.microsoft.com/office/powerpoint/2010/main" val="2974044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22</a:t>
            </a:fld>
            <a:endParaRPr lang="en-US"/>
          </a:p>
        </p:txBody>
      </p:sp>
    </p:spTree>
    <p:extLst>
      <p:ext uri="{BB962C8B-B14F-4D97-AF65-F5344CB8AC3E}">
        <p14:creationId xmlns:p14="http://schemas.microsoft.com/office/powerpoint/2010/main" val="1537631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50813"/>
            <a:ext cx="4114800" cy="3086100"/>
          </a:xfrm>
        </p:spPr>
      </p:sp>
      <p:sp>
        <p:nvSpPr>
          <p:cNvPr id="3" name="Notes Placeholder 2"/>
          <p:cNvSpPr>
            <a:spLocks noGrp="1"/>
          </p:cNvSpPr>
          <p:nvPr>
            <p:ph type="body" idx="1"/>
          </p:nvPr>
        </p:nvSpPr>
        <p:spPr>
          <a:xfrm>
            <a:off x="685800" y="3236642"/>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23</a:t>
            </a:fld>
            <a:endParaRPr lang="en-US"/>
          </a:p>
        </p:txBody>
      </p:sp>
    </p:spTree>
    <p:extLst>
      <p:ext uri="{BB962C8B-B14F-4D97-AF65-F5344CB8AC3E}">
        <p14:creationId xmlns:p14="http://schemas.microsoft.com/office/powerpoint/2010/main" val="358366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73038"/>
            <a:ext cx="4114800" cy="3086100"/>
          </a:xfrm>
        </p:spPr>
      </p:sp>
      <p:sp>
        <p:nvSpPr>
          <p:cNvPr id="3" name="Notes Placeholder 2"/>
          <p:cNvSpPr>
            <a:spLocks noGrp="1"/>
          </p:cNvSpPr>
          <p:nvPr>
            <p:ph type="body" idx="1"/>
          </p:nvPr>
        </p:nvSpPr>
        <p:spPr>
          <a:xfrm>
            <a:off x="685800" y="3430394"/>
            <a:ext cx="5486400" cy="3600450"/>
          </a:xfrm>
        </p:spPr>
        <p:txBody>
          <a:bodyPr/>
          <a:lstStyle/>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24</a:t>
            </a:fld>
            <a:endParaRPr lang="en-US"/>
          </a:p>
        </p:txBody>
      </p:sp>
    </p:spTree>
    <p:extLst>
      <p:ext uri="{BB962C8B-B14F-4D97-AF65-F5344CB8AC3E}">
        <p14:creationId xmlns:p14="http://schemas.microsoft.com/office/powerpoint/2010/main" val="1449927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39700"/>
            <a:ext cx="4114800" cy="3086100"/>
          </a:xfrm>
        </p:spPr>
      </p:sp>
      <p:sp>
        <p:nvSpPr>
          <p:cNvPr id="3" name="Notes Placeholder 2"/>
          <p:cNvSpPr>
            <a:spLocks noGrp="1"/>
          </p:cNvSpPr>
          <p:nvPr>
            <p:ph type="body" idx="1"/>
          </p:nvPr>
        </p:nvSpPr>
        <p:spPr>
          <a:xfrm>
            <a:off x="685800" y="3430394"/>
            <a:ext cx="5486400" cy="3600450"/>
          </a:xfrm>
        </p:spPr>
        <p:txBody>
          <a:bodyPr/>
          <a:lstStyle/>
          <a:p>
            <a:endParaRPr lang="en-US" b="0" u="none" dirty="0"/>
          </a:p>
        </p:txBody>
      </p:sp>
      <p:sp>
        <p:nvSpPr>
          <p:cNvPr id="4" name="Slide Number Placeholder 3"/>
          <p:cNvSpPr>
            <a:spLocks noGrp="1"/>
          </p:cNvSpPr>
          <p:nvPr>
            <p:ph type="sldNum" sz="quarter" idx="10"/>
          </p:nvPr>
        </p:nvSpPr>
        <p:spPr/>
        <p:txBody>
          <a:bodyPr/>
          <a:lstStyle/>
          <a:p>
            <a:fld id="{B39714E1-3C68-4F58-BAF2-43091BE4A3B6}" type="slidenum">
              <a:rPr lang="en-US" smtClean="0"/>
              <a:t>25</a:t>
            </a:fld>
            <a:endParaRPr lang="en-US"/>
          </a:p>
        </p:txBody>
      </p:sp>
    </p:spTree>
    <p:extLst>
      <p:ext uri="{BB962C8B-B14F-4D97-AF65-F5344CB8AC3E}">
        <p14:creationId xmlns:p14="http://schemas.microsoft.com/office/powerpoint/2010/main" val="350219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39714E1-3C68-4F58-BAF2-43091BE4A3B6}" type="slidenum">
              <a:rPr lang="en-US" smtClean="0"/>
              <a:t>26</a:t>
            </a:fld>
            <a:endParaRPr lang="en-US"/>
          </a:p>
        </p:txBody>
      </p:sp>
    </p:spTree>
    <p:extLst>
      <p:ext uri="{BB962C8B-B14F-4D97-AF65-F5344CB8AC3E}">
        <p14:creationId xmlns:p14="http://schemas.microsoft.com/office/powerpoint/2010/main" val="3442437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61925"/>
            <a:ext cx="4114800" cy="3086100"/>
          </a:xfrm>
        </p:spPr>
      </p:sp>
      <p:sp>
        <p:nvSpPr>
          <p:cNvPr id="3" name="Notes Placeholder 2"/>
          <p:cNvSpPr>
            <a:spLocks noGrp="1"/>
          </p:cNvSpPr>
          <p:nvPr>
            <p:ph type="body" idx="1"/>
          </p:nvPr>
        </p:nvSpPr>
        <p:spPr>
          <a:xfrm>
            <a:off x="685800" y="3385790"/>
            <a:ext cx="5486400" cy="3600450"/>
          </a:xfrm>
        </p:spPr>
        <p:txBody>
          <a:bodyPr/>
          <a:lstStyle/>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27</a:t>
            </a:fld>
            <a:endParaRPr lang="en-US"/>
          </a:p>
        </p:txBody>
      </p:sp>
    </p:spTree>
    <p:extLst>
      <p:ext uri="{BB962C8B-B14F-4D97-AF65-F5344CB8AC3E}">
        <p14:creationId xmlns:p14="http://schemas.microsoft.com/office/powerpoint/2010/main" val="3123355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28</a:t>
            </a:fld>
            <a:endParaRPr lang="en-US"/>
          </a:p>
        </p:txBody>
      </p:sp>
    </p:spTree>
    <p:extLst>
      <p:ext uri="{BB962C8B-B14F-4D97-AF65-F5344CB8AC3E}">
        <p14:creationId xmlns:p14="http://schemas.microsoft.com/office/powerpoint/2010/main" val="606308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0"/>
            <a:ext cx="4114800" cy="3086100"/>
          </a:xfrm>
        </p:spPr>
      </p:sp>
      <p:sp>
        <p:nvSpPr>
          <p:cNvPr id="3" name="Notes Placeholder 2"/>
          <p:cNvSpPr>
            <a:spLocks noGrp="1"/>
          </p:cNvSpPr>
          <p:nvPr>
            <p:ph type="body" idx="1"/>
          </p:nvPr>
        </p:nvSpPr>
        <p:spPr>
          <a:xfrm>
            <a:off x="135402" y="3086100"/>
            <a:ext cx="6722598" cy="3600450"/>
          </a:xfrm>
        </p:spPr>
        <p:txBody>
          <a:bodyPr/>
          <a:lstStyle/>
          <a:p>
            <a:endParaRPr lang="en-US" sz="1050" dirty="0"/>
          </a:p>
        </p:txBody>
      </p:sp>
      <p:sp>
        <p:nvSpPr>
          <p:cNvPr id="4" name="Slide Number Placeholder 3"/>
          <p:cNvSpPr>
            <a:spLocks noGrp="1"/>
          </p:cNvSpPr>
          <p:nvPr>
            <p:ph type="sldNum" sz="quarter" idx="10"/>
          </p:nvPr>
        </p:nvSpPr>
        <p:spPr/>
        <p:txBody>
          <a:bodyPr/>
          <a:lstStyle/>
          <a:p>
            <a:fld id="{B39714E1-3C68-4F58-BAF2-43091BE4A3B6}" type="slidenum">
              <a:rPr lang="en-US" smtClean="0"/>
              <a:t>29</a:t>
            </a:fld>
            <a:endParaRPr lang="en-US"/>
          </a:p>
        </p:txBody>
      </p:sp>
    </p:spTree>
    <p:extLst>
      <p:ext uri="{BB962C8B-B14F-4D97-AF65-F5344CB8AC3E}">
        <p14:creationId xmlns:p14="http://schemas.microsoft.com/office/powerpoint/2010/main" val="728270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30</a:t>
            </a:fld>
            <a:endParaRPr lang="en-US"/>
          </a:p>
        </p:txBody>
      </p:sp>
    </p:spTree>
    <p:extLst>
      <p:ext uri="{BB962C8B-B14F-4D97-AF65-F5344CB8AC3E}">
        <p14:creationId xmlns:p14="http://schemas.microsoft.com/office/powerpoint/2010/main" val="181974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714E1-3C68-4F58-BAF2-43091BE4A3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98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31</a:t>
            </a:fld>
            <a:endParaRPr lang="en-US"/>
          </a:p>
        </p:txBody>
      </p:sp>
    </p:spTree>
    <p:extLst>
      <p:ext uri="{BB962C8B-B14F-4D97-AF65-F5344CB8AC3E}">
        <p14:creationId xmlns:p14="http://schemas.microsoft.com/office/powerpoint/2010/main" val="699326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32</a:t>
            </a:fld>
            <a:endParaRPr lang="en-US"/>
          </a:p>
        </p:txBody>
      </p:sp>
    </p:spTree>
    <p:extLst>
      <p:ext uri="{BB962C8B-B14F-4D97-AF65-F5344CB8AC3E}">
        <p14:creationId xmlns:p14="http://schemas.microsoft.com/office/powerpoint/2010/main" val="2527595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33</a:t>
            </a:fld>
            <a:endParaRPr lang="en-US"/>
          </a:p>
        </p:txBody>
      </p:sp>
    </p:spTree>
    <p:extLst>
      <p:ext uri="{BB962C8B-B14F-4D97-AF65-F5344CB8AC3E}">
        <p14:creationId xmlns:p14="http://schemas.microsoft.com/office/powerpoint/2010/main" val="3289325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34</a:t>
            </a:fld>
            <a:endParaRPr lang="en-US"/>
          </a:p>
        </p:txBody>
      </p:sp>
    </p:spTree>
    <p:extLst>
      <p:ext uri="{BB962C8B-B14F-4D97-AF65-F5344CB8AC3E}">
        <p14:creationId xmlns:p14="http://schemas.microsoft.com/office/powerpoint/2010/main" val="2306855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35</a:t>
            </a:fld>
            <a:endParaRPr lang="en-US"/>
          </a:p>
        </p:txBody>
      </p:sp>
    </p:spTree>
    <p:extLst>
      <p:ext uri="{BB962C8B-B14F-4D97-AF65-F5344CB8AC3E}">
        <p14:creationId xmlns:p14="http://schemas.microsoft.com/office/powerpoint/2010/main" val="887049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36</a:t>
            </a:fld>
            <a:endParaRPr lang="en-US"/>
          </a:p>
        </p:txBody>
      </p:sp>
    </p:spTree>
    <p:extLst>
      <p:ext uri="{BB962C8B-B14F-4D97-AF65-F5344CB8AC3E}">
        <p14:creationId xmlns:p14="http://schemas.microsoft.com/office/powerpoint/2010/main" val="390387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37</a:t>
            </a:fld>
            <a:endParaRPr lang="en-US"/>
          </a:p>
        </p:txBody>
      </p:sp>
    </p:spTree>
    <p:extLst>
      <p:ext uri="{BB962C8B-B14F-4D97-AF65-F5344CB8AC3E}">
        <p14:creationId xmlns:p14="http://schemas.microsoft.com/office/powerpoint/2010/main" val="2797913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38</a:t>
            </a:fld>
            <a:endParaRPr lang="en-US"/>
          </a:p>
        </p:txBody>
      </p:sp>
    </p:spTree>
    <p:extLst>
      <p:ext uri="{BB962C8B-B14F-4D97-AF65-F5344CB8AC3E}">
        <p14:creationId xmlns:p14="http://schemas.microsoft.com/office/powerpoint/2010/main" val="3391367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39</a:t>
            </a:fld>
            <a:endParaRPr lang="en-US"/>
          </a:p>
        </p:txBody>
      </p:sp>
    </p:spTree>
    <p:extLst>
      <p:ext uri="{BB962C8B-B14F-4D97-AF65-F5344CB8AC3E}">
        <p14:creationId xmlns:p14="http://schemas.microsoft.com/office/powerpoint/2010/main" val="304458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39714E1-3C68-4F58-BAF2-43091BE4A3B6}" type="slidenum">
              <a:rPr lang="en-US" smtClean="0"/>
              <a:t>40</a:t>
            </a:fld>
            <a:endParaRPr lang="en-US"/>
          </a:p>
        </p:txBody>
      </p:sp>
    </p:spTree>
    <p:extLst>
      <p:ext uri="{BB962C8B-B14F-4D97-AF65-F5344CB8AC3E}">
        <p14:creationId xmlns:p14="http://schemas.microsoft.com/office/powerpoint/2010/main" val="3340739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4</a:t>
            </a:fld>
            <a:endParaRPr lang="en-US"/>
          </a:p>
        </p:txBody>
      </p:sp>
    </p:spTree>
    <p:extLst>
      <p:ext uri="{BB962C8B-B14F-4D97-AF65-F5344CB8AC3E}">
        <p14:creationId xmlns:p14="http://schemas.microsoft.com/office/powerpoint/2010/main" val="165189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5</a:t>
            </a:fld>
            <a:endParaRPr lang="en-US"/>
          </a:p>
        </p:txBody>
      </p:sp>
    </p:spTree>
    <p:extLst>
      <p:ext uri="{BB962C8B-B14F-4D97-AF65-F5344CB8AC3E}">
        <p14:creationId xmlns:p14="http://schemas.microsoft.com/office/powerpoint/2010/main" val="2223355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9714E1-3C68-4F58-BAF2-43091BE4A3B6}" type="slidenum">
              <a:rPr lang="en-US" smtClean="0"/>
              <a:t>7</a:t>
            </a:fld>
            <a:endParaRPr lang="en-US"/>
          </a:p>
        </p:txBody>
      </p:sp>
    </p:spTree>
    <p:extLst>
      <p:ext uri="{BB962C8B-B14F-4D97-AF65-F5344CB8AC3E}">
        <p14:creationId xmlns:p14="http://schemas.microsoft.com/office/powerpoint/2010/main" val="40858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14E1-3C68-4F58-BAF2-43091BE4A3B6}" type="slidenum">
              <a:rPr lang="en-US" smtClean="0"/>
              <a:t>8</a:t>
            </a:fld>
            <a:endParaRPr lang="en-US"/>
          </a:p>
        </p:txBody>
      </p:sp>
    </p:spTree>
    <p:extLst>
      <p:ext uri="{BB962C8B-B14F-4D97-AF65-F5344CB8AC3E}">
        <p14:creationId xmlns:p14="http://schemas.microsoft.com/office/powerpoint/2010/main" val="328766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9</a:t>
            </a:fld>
            <a:endParaRPr lang="en-US"/>
          </a:p>
        </p:txBody>
      </p:sp>
    </p:spTree>
    <p:extLst>
      <p:ext uri="{BB962C8B-B14F-4D97-AF65-F5344CB8AC3E}">
        <p14:creationId xmlns:p14="http://schemas.microsoft.com/office/powerpoint/2010/main" val="351687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Construction tenders would be located in the U.S. East Coast-Mid-Atlantic, U.S. East Coast-South, Including Florida</a:t>
            </a:r>
            <a:r>
              <a:rPr lang="en-US" b="0" baseline="0" dirty="0" smtClean="0"/>
              <a:t> and the Bahamas,</a:t>
            </a:r>
            <a:r>
              <a:rPr lang="en-US" b="0" dirty="0" smtClean="0"/>
              <a:t> and the Gulf of Mexico and U.S. Inland States, Including the Mississippi River and</a:t>
            </a:r>
            <a:r>
              <a:rPr lang="en-US" b="0" baseline="0" dirty="0" smtClean="0"/>
              <a:t> Its Tributaries</a:t>
            </a:r>
            <a:r>
              <a:rPr lang="en-US" b="0" dirty="0" smtClean="0"/>
              <a:t> proposed action areas, which support the Coast Guard’s Fifth, Seventh, and Eighth Districts.</a:t>
            </a:r>
          </a:p>
          <a:p>
            <a:endParaRPr lang="en-US" b="0" dirty="0" smtClean="0"/>
          </a:p>
          <a:p>
            <a:pPr marL="0" indent="0">
              <a:buFontTx/>
              <a:buNone/>
            </a:pPr>
            <a:r>
              <a:rPr lang="en-US" b="0" dirty="0" smtClean="0"/>
              <a:t>-More than 60 percent of the Coast Guard’s 21,670 beacons are located in these proposed action areas. These proposed action areas contain over 14,000 beacons and over 200 floating ATON.</a:t>
            </a:r>
          </a:p>
          <a:p>
            <a:pPr marL="0" indent="0">
              <a:buFontTx/>
              <a:buNone/>
            </a:pPr>
            <a:endParaRPr lang="en-US" b="0" dirty="0" smtClean="0"/>
          </a:p>
          <a:p>
            <a:pPr marL="0" indent="0">
              <a:buFontTx/>
              <a:buNone/>
            </a:pPr>
            <a:r>
              <a:rPr lang="en-US" b="0" dirty="0" smtClean="0"/>
              <a:t>-Construction tenders service inland and nearshore ATON and would be specifically designed for establishing and replacing fixed ATON.</a:t>
            </a:r>
          </a:p>
          <a:p>
            <a:endParaRPr lang="en-US" b="0" dirty="0" smtClean="0"/>
          </a:p>
          <a:p>
            <a:r>
              <a:rPr lang="en-US" b="0" dirty="0" smtClean="0"/>
              <a:t>-WCC Construction tenders would also be equipped with impact and vibratory pile driving/extraction equipment (e.g., diesel-powered or hydraulic impact pile driving hammer and vibrating pile extractor / driver hammer).</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B39714E1-3C68-4F58-BAF2-43091BE4A3B6}" type="slidenum">
              <a:rPr lang="en-US" smtClean="0"/>
              <a:t>10</a:t>
            </a:fld>
            <a:endParaRPr lang="en-US"/>
          </a:p>
        </p:txBody>
      </p:sp>
    </p:spTree>
    <p:extLst>
      <p:ext uri="{BB962C8B-B14F-4D97-AF65-F5344CB8AC3E}">
        <p14:creationId xmlns:p14="http://schemas.microsoft.com/office/powerpoint/2010/main" val="72368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CE68E5-1BA8-4DFD-B5F3-6B1BA3D14B1A}"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7A2ED-4121-44D9-8D3C-BD828CBF8A39}" type="slidenum">
              <a:rPr lang="en-US" smtClean="0"/>
              <a:t>‹#›</a:t>
            </a:fld>
            <a:endParaRPr lang="en-US"/>
          </a:p>
        </p:txBody>
      </p:sp>
    </p:spTree>
    <p:extLst>
      <p:ext uri="{BB962C8B-B14F-4D97-AF65-F5344CB8AC3E}">
        <p14:creationId xmlns:p14="http://schemas.microsoft.com/office/powerpoint/2010/main" val="407471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FEE72-7607-4F7B-9312-B9A6EDBA13D3}"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3178040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FEE72-7607-4F7B-9312-B9A6EDBA13D3}"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2523609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CE68E5-1BA8-4DFD-B5F3-6B1BA3D14B1A}"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7A2ED-4121-44D9-8D3C-BD828CBF8A39}" type="slidenum">
              <a:rPr lang="en-US" smtClean="0"/>
              <a:t>‹#›</a:t>
            </a:fld>
            <a:endParaRPr lang="en-US"/>
          </a:p>
        </p:txBody>
      </p:sp>
    </p:spTree>
    <p:extLst>
      <p:ext uri="{BB962C8B-B14F-4D97-AF65-F5344CB8AC3E}">
        <p14:creationId xmlns:p14="http://schemas.microsoft.com/office/powerpoint/2010/main" val="30248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9FEE72-7607-4F7B-9312-B9A6EDBA13D3}" type="datetimeFigureOut">
              <a:rPr lang="en-US" smtClean="0"/>
              <a:t>5/10/2021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59839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FEE72-7607-4F7B-9312-B9A6EDBA13D3}"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224147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FEE72-7607-4F7B-9312-B9A6EDBA13D3}"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376790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FEE72-7607-4F7B-9312-B9A6EDBA13D3}" type="datetimeFigureOut">
              <a:rPr lang="en-US" smtClean="0"/>
              <a:t>5/10/2021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620013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FEE72-7607-4F7B-9312-B9A6EDBA13D3}" type="datetimeFigureOut">
              <a:rPr lang="en-US" smtClean="0"/>
              <a:t>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185529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09FEE72-7607-4F7B-9312-B9A6EDBA13D3}"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249600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09FEE72-7607-4F7B-9312-B9A6EDBA13D3}"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AB7C03-2368-4AC3-846F-136008CB6191}" type="slidenum">
              <a:rPr lang="en-US" smtClean="0"/>
              <a:t>‹#›</a:t>
            </a:fld>
            <a:endParaRPr lang="en-US"/>
          </a:p>
        </p:txBody>
      </p:sp>
    </p:spTree>
    <p:extLst>
      <p:ext uri="{BB962C8B-B14F-4D97-AF65-F5344CB8AC3E}">
        <p14:creationId xmlns:p14="http://schemas.microsoft.com/office/powerpoint/2010/main" val="382053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CE68E5-1BA8-4DFD-B5F3-6B1BA3D14B1A}" type="datetimeFigureOut">
              <a:rPr lang="en-US" smtClean="0"/>
              <a:t>5/10/2021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77A2ED-4121-44D9-8D3C-BD828CBF8A39}" type="slidenum">
              <a:rPr lang="en-US" smtClean="0"/>
              <a:t>‹#›</a:t>
            </a:fld>
            <a:endParaRPr lang="en-US"/>
          </a:p>
        </p:txBody>
      </p:sp>
    </p:spTree>
    <p:extLst>
      <p:ext uri="{BB962C8B-B14F-4D97-AF65-F5344CB8AC3E}">
        <p14:creationId xmlns:p14="http://schemas.microsoft.com/office/powerpoint/2010/main" val="206113657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egulations.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HQS-SMB-CG-WaterwaysCommerceCutter@uscg.mi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regulations.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regulations.gov/"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mailto:HQS-SMB-CG-WaterwaysCommerceCutter@uscg.mil" TargetMode="External"/><Relationship Id="rId4" Type="http://schemas.openxmlformats.org/officeDocument/2006/relationships/hyperlink" Target="https://www.regulations.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regulations.gov/"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mailto:HQS-SMB-CG-WaterwaysCommerceCutter@uscg.mi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Montserrat" panose="00000500000000000000"/>
              </a:rPr>
              <a:t>Waterways Commerce Cutter Information Session and Virtual Meeting</a:t>
            </a:r>
            <a:endParaRPr lang="en-US"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sp>
        <p:nvSpPr>
          <p:cNvPr id="13" name="TextBox 12"/>
          <p:cNvSpPr txBox="1"/>
          <p:nvPr/>
        </p:nvSpPr>
        <p:spPr>
          <a:xfrm>
            <a:off x="274087" y="5944071"/>
            <a:ext cx="8641313" cy="569387"/>
          </a:xfrm>
          <a:prstGeom prst="rect">
            <a:avLst/>
          </a:prstGeom>
          <a:solidFill>
            <a:srgbClr val="66CCFF"/>
          </a:solidFill>
          <a:ln>
            <a:noFill/>
          </a:ln>
          <a:effectLst>
            <a:glow rad="139700">
              <a:schemeClr val="accent1">
                <a:satMod val="175000"/>
                <a:alpha val="40000"/>
              </a:schemeClr>
            </a:glow>
            <a:outerShdw blurRad="50800" dist="38100" dir="16200000" rotWithShape="0">
              <a:prstClr val="black">
                <a:alpha val="40000"/>
              </a:prstClr>
            </a:outerShdw>
          </a:effectLst>
        </p:spPr>
        <p:txBody>
          <a:bodyPr wrap="square" rtlCol="0">
            <a:spAutoFit/>
          </a:bodyPr>
          <a:lstStyle/>
          <a:p>
            <a:pPr algn="ctr"/>
            <a:r>
              <a:rPr lang="en-US" dirty="0">
                <a:latin typeface="Times New Roman" panose="02020603050405020304" pitchFamily="18" charset="0"/>
                <a:cs typeface="Times New Roman" panose="02020603050405020304" pitchFamily="18" charset="0"/>
              </a:rPr>
              <a:t>SUBMIT COMMENTS:</a:t>
            </a:r>
          </a:p>
          <a:p>
            <a:pPr algn="ctr"/>
            <a:r>
              <a:rPr lang="en-US" sz="1300" dirty="0">
                <a:latin typeface="Times New Roman" panose="02020603050405020304" pitchFamily="18" charset="0"/>
                <a:cs typeface="Times New Roman" panose="02020603050405020304" pitchFamily="18" charset="0"/>
              </a:rPr>
              <a:t>Federal Decision-Making Portal at </a:t>
            </a:r>
            <a:r>
              <a:rPr lang="en-US" sz="1300" dirty="0">
                <a:solidFill>
                  <a:schemeClr val="bg1"/>
                </a:solidFill>
                <a:latin typeface="Times New Roman" panose="02020603050405020304" pitchFamily="18" charset="0"/>
                <a:cs typeface="Times New Roman" panose="02020603050405020304" pitchFamily="18" charset="0"/>
                <a:hlinkClick r:id="rId3"/>
              </a:rPr>
              <a:t>https://</a:t>
            </a:r>
            <a:r>
              <a:rPr lang="en-US" sz="1300" dirty="0" smtClean="0">
                <a:solidFill>
                  <a:schemeClr val="bg1"/>
                </a:solidFill>
                <a:latin typeface="Times New Roman" panose="02020603050405020304" pitchFamily="18" charset="0"/>
                <a:cs typeface="Times New Roman" panose="02020603050405020304" pitchFamily="18" charset="0"/>
                <a:hlinkClick r:id="rId3"/>
              </a:rPr>
              <a:t>www.regulations.gov</a:t>
            </a:r>
            <a:r>
              <a:rPr lang="en-US" sz="1300" dirty="0" smtClean="0">
                <a:solidFill>
                  <a:schemeClr val="bg1"/>
                </a:solidFill>
                <a:latin typeface="Times New Roman" panose="02020603050405020304" pitchFamily="18" charset="0"/>
                <a:cs typeface="Times New Roman" panose="02020603050405020304" pitchFamily="18" charset="0"/>
              </a:rPr>
              <a:t> </a:t>
            </a:r>
            <a:endParaRPr lang="en-US" sz="1300" dirty="0"/>
          </a:p>
        </p:txBody>
      </p:sp>
      <p:pic>
        <p:nvPicPr>
          <p:cNvPr id="8" name="Picture 7"/>
          <p:cNvPicPr>
            <a:picLocks noChangeAspect="1"/>
          </p:cNvPicPr>
          <p:nvPr/>
        </p:nvPicPr>
        <p:blipFill>
          <a:blip r:embed="rId4"/>
          <a:stretch>
            <a:fillRect/>
          </a:stretch>
        </p:blipFill>
        <p:spPr>
          <a:xfrm>
            <a:off x="7334250" y="298473"/>
            <a:ext cx="1162050" cy="429855"/>
          </a:xfrm>
          <a:prstGeom prst="rect">
            <a:avLst/>
          </a:prstGeom>
          <a:ln w="25400">
            <a:solidFill>
              <a:srgbClr val="20365A"/>
            </a:solidFill>
          </a:ln>
        </p:spPr>
      </p:pic>
      <p:sp>
        <p:nvSpPr>
          <p:cNvPr id="2" name="Rounded Rectangle 1"/>
          <p:cNvSpPr/>
          <p:nvPr/>
        </p:nvSpPr>
        <p:spPr>
          <a:xfrm>
            <a:off x="410817" y="1470991"/>
            <a:ext cx="8504583" cy="4293705"/>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91671" y="1519516"/>
            <a:ext cx="8323729" cy="421653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Please remain on mute until invited to speak during question and answer session following the formal presentation.</a:t>
            </a:r>
          </a:p>
          <a:p>
            <a:endParaRPr lang="en-US" sz="2000" dirty="0" smtClean="0"/>
          </a:p>
          <a:p>
            <a:pPr marL="285750" indent="-285750">
              <a:buFont typeface="Arial" panose="020B0604020202020204" pitchFamily="34" charset="0"/>
              <a:buChar char="•"/>
            </a:pPr>
            <a:r>
              <a:rPr lang="en-US" sz="2000" dirty="0" smtClean="0"/>
              <a:t>Presentation Questions and Comments:</a:t>
            </a:r>
          </a:p>
          <a:p>
            <a:pPr marL="742950" lvl="1" indent="-285750">
              <a:buFont typeface="Arial" panose="020B0604020202020204" pitchFamily="34" charset="0"/>
              <a:buChar char="•"/>
            </a:pPr>
            <a:r>
              <a:rPr lang="en-US" dirty="0" smtClean="0"/>
              <a:t>If using Microsoft Teams, type your question into the chat box at any time.</a:t>
            </a:r>
          </a:p>
          <a:p>
            <a:pPr marL="742950" lvl="1" indent="-285750">
              <a:buFont typeface="Arial" panose="020B0604020202020204" pitchFamily="34" charset="0"/>
              <a:buChar char="•"/>
            </a:pPr>
            <a:r>
              <a:rPr lang="en-US" dirty="0" smtClean="0"/>
              <a:t>If calling in, we will invite you to ask questions at minute 30, after the presentation.</a:t>
            </a:r>
          </a:p>
          <a:p>
            <a:pPr marL="742950" lvl="1" indent="-285750">
              <a:buFont typeface="Arial" panose="020B0604020202020204" pitchFamily="34" charset="0"/>
              <a:buChar char="•"/>
            </a:pPr>
            <a:r>
              <a:rPr lang="en-US" dirty="0" smtClean="0"/>
              <a:t>Additional questions and comments may be submitted to: </a:t>
            </a:r>
            <a:r>
              <a:rPr lang="en-US" dirty="0" smtClean="0">
                <a:hlinkClick r:id="rId5"/>
              </a:rPr>
              <a:t>HQS-SMB-CG-WaterwaysCommerceCutter@uscg.mil</a:t>
            </a:r>
            <a:endParaRPr lang="en-US" dirty="0" smtClean="0"/>
          </a:p>
          <a:p>
            <a:pPr marL="1200150" lvl="2" indent="-285750">
              <a:buFont typeface="Arial" panose="020B0604020202020204" pitchFamily="34" charset="0"/>
              <a:buChar char="•"/>
            </a:pPr>
            <a:r>
              <a:rPr lang="en-US" dirty="0" smtClean="0"/>
              <a:t>These questions will not be read during the presentation.</a:t>
            </a:r>
            <a:endParaRPr lang="en-US" dirty="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Alternatively comments may be submitted </a:t>
            </a:r>
            <a:r>
              <a:rPr lang="en-US" sz="2000" dirty="0"/>
              <a:t>through the Federal Decision-Making portal at http://www.regulations.gov, using the search function for Waterways </a:t>
            </a:r>
            <a:r>
              <a:rPr lang="en-US" sz="2000" dirty="0" smtClean="0"/>
              <a:t>Commerce Cutter </a:t>
            </a:r>
            <a:r>
              <a:rPr lang="en-US" sz="2000" dirty="0"/>
              <a:t>or by docket </a:t>
            </a:r>
            <a:r>
              <a:rPr lang="en-US" sz="2000" dirty="0" smtClean="0"/>
              <a:t>number USCG-2021-0191.</a:t>
            </a:r>
            <a:endParaRPr lang="en-US" sz="2000" dirty="0"/>
          </a:p>
        </p:txBody>
      </p:sp>
    </p:spTree>
    <p:extLst>
      <p:ext uri="{BB962C8B-B14F-4D97-AF65-F5344CB8AC3E}">
        <p14:creationId xmlns:p14="http://schemas.microsoft.com/office/powerpoint/2010/main" val="3951949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31567" b="35636"/>
          <a:stretch/>
        </p:blipFill>
        <p:spPr>
          <a:xfrm>
            <a:off x="4621582" y="4677617"/>
            <a:ext cx="4525835" cy="15338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016" y="1644162"/>
            <a:ext cx="3812311" cy="2320932"/>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WCC Inland Construction Tenders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36" name="Picture 35"/>
          <p:cNvPicPr>
            <a:picLocks noChangeAspect="1"/>
          </p:cNvPicPr>
          <p:nvPr/>
        </p:nvPicPr>
        <p:blipFill>
          <a:blip r:embed="rId5"/>
          <a:stretch>
            <a:fillRect/>
          </a:stretch>
        </p:blipFill>
        <p:spPr>
          <a:xfrm>
            <a:off x="7334250" y="298473"/>
            <a:ext cx="1162050" cy="429855"/>
          </a:xfrm>
          <a:prstGeom prst="rect">
            <a:avLst/>
          </a:prstGeom>
          <a:ln w="25400">
            <a:solidFill>
              <a:srgbClr val="20365A"/>
            </a:solidFill>
          </a:ln>
        </p:spPr>
      </p:pic>
      <p:sp>
        <p:nvSpPr>
          <p:cNvPr id="12" name="TextBox 11"/>
          <p:cNvSpPr txBox="1"/>
          <p:nvPr/>
        </p:nvSpPr>
        <p:spPr>
          <a:xfrm>
            <a:off x="5907241" y="6248382"/>
            <a:ext cx="2310085" cy="276999"/>
          </a:xfrm>
          <a:prstGeom prst="rect">
            <a:avLst/>
          </a:prstGeom>
          <a:noFill/>
        </p:spPr>
        <p:txBody>
          <a:bodyPr wrap="square" rtlCol="0">
            <a:spAutoFit/>
          </a:bodyPr>
          <a:lstStyle/>
          <a:p>
            <a:r>
              <a:rPr lang="en-US" sz="1200" b="1" dirty="0" smtClean="0"/>
              <a:t>WCC Inland Construction Tender</a:t>
            </a:r>
            <a:endParaRPr lang="en-US" sz="1200" b="1" dirty="0"/>
          </a:p>
        </p:txBody>
      </p:sp>
      <p:grpSp>
        <p:nvGrpSpPr>
          <p:cNvPr id="7" name="Group 6"/>
          <p:cNvGrpSpPr/>
          <p:nvPr/>
        </p:nvGrpSpPr>
        <p:grpSpPr>
          <a:xfrm>
            <a:off x="228599" y="1644163"/>
            <a:ext cx="4444987" cy="4389084"/>
            <a:chOff x="567405" y="2257236"/>
            <a:chExt cx="3833446" cy="5359660"/>
          </a:xfrm>
          <a:solidFill>
            <a:srgbClr val="66CCFF"/>
          </a:solidFill>
          <a:effectLst>
            <a:glow rad="139700">
              <a:schemeClr val="accent1">
                <a:satMod val="175000"/>
                <a:alpha val="40000"/>
              </a:schemeClr>
            </a:glow>
          </a:effectLst>
        </p:grpSpPr>
        <p:sp>
          <p:nvSpPr>
            <p:cNvPr id="3" name="Rounded Rectangle 2"/>
            <p:cNvSpPr/>
            <p:nvPr/>
          </p:nvSpPr>
          <p:spPr>
            <a:xfrm>
              <a:off x="567405" y="2257236"/>
              <a:ext cx="3833446" cy="53596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89380" y="2740431"/>
              <a:ext cx="3438379" cy="4393269"/>
            </a:xfrm>
            <a:prstGeom prst="rect">
              <a:avLst/>
            </a:prstGeom>
            <a:grpFill/>
            <a:ln>
              <a:noFill/>
            </a:ln>
          </p:spPr>
          <p:txBody>
            <a:bodyPr wrap="square" rtlCol="0">
              <a:spAutoFit/>
            </a:bodyPr>
            <a:lstStyle/>
            <a:p>
              <a:pPr algn="ctr"/>
              <a:r>
                <a:rPr lang="en-US" b="1" dirty="0" smtClean="0"/>
                <a:t>WCC Inland Construction Tenders</a:t>
              </a:r>
            </a:p>
            <a:p>
              <a:pPr algn="ctr"/>
              <a:endParaRPr lang="en-US" b="1" dirty="0" smtClean="0"/>
            </a:p>
            <a:p>
              <a:pPr marL="285750" indent="-285750">
                <a:spcAft>
                  <a:spcPts val="600"/>
                </a:spcAft>
                <a:buFont typeface="Arial" panose="020B0604020202020204" pitchFamily="34" charset="0"/>
                <a:buChar char="•"/>
              </a:pPr>
              <a:r>
                <a:rPr lang="en-US" dirty="0" smtClean="0"/>
                <a:t>Would serve U.S. East Coast (USEC) Mid-Atlantic, USEC-South, and Gulf of Mexico and Mississippi River proposed action areas.</a:t>
              </a:r>
            </a:p>
            <a:p>
              <a:pPr marL="285750" indent="-285750">
                <a:spcAft>
                  <a:spcPts val="600"/>
                </a:spcAft>
                <a:buFont typeface="Arial" panose="020B0604020202020204" pitchFamily="34" charset="0"/>
                <a:buChar char="•"/>
              </a:pPr>
              <a:r>
                <a:rPr lang="en-US" dirty="0" smtClean="0"/>
                <a:t>Would service inland and nearshore ATON. </a:t>
              </a:r>
              <a:endParaRPr lang="en-US" dirty="0"/>
            </a:p>
            <a:p>
              <a:pPr marL="285750" indent="-285750">
                <a:spcAft>
                  <a:spcPts val="600"/>
                </a:spcAft>
                <a:buFont typeface="Arial" panose="020B0604020202020204" pitchFamily="34" charset="0"/>
                <a:buChar char="•"/>
              </a:pPr>
              <a:r>
                <a:rPr lang="en-US" dirty="0" smtClean="0"/>
                <a:t>Specifically designed for establishing and replacing fixed ATON.</a:t>
              </a:r>
            </a:p>
            <a:p>
              <a:pPr marL="285750" indent="-285750">
                <a:spcAft>
                  <a:spcPts val="600"/>
                </a:spcAft>
                <a:buFont typeface="Arial" panose="020B0604020202020204" pitchFamily="34" charset="0"/>
                <a:buChar char="•"/>
              </a:pPr>
              <a:r>
                <a:rPr lang="en-US" dirty="0" smtClean="0"/>
                <a:t>Designed to support impact and vibratory pile driving capabilities.</a:t>
              </a:r>
            </a:p>
            <a:p>
              <a:pPr marL="285750" indent="-285750">
                <a:buFont typeface="Arial" panose="020B0604020202020204" pitchFamily="34" charset="0"/>
                <a:buChar char="•"/>
              </a:pPr>
              <a:endParaRPr lang="en-US" dirty="0"/>
            </a:p>
          </p:txBody>
        </p:sp>
      </p:grpSp>
      <p:sp>
        <p:nvSpPr>
          <p:cNvPr id="11" name="TextBox 10"/>
          <p:cNvSpPr txBox="1"/>
          <p:nvPr/>
        </p:nvSpPr>
        <p:spPr>
          <a:xfrm>
            <a:off x="4950069" y="1797858"/>
            <a:ext cx="2505807" cy="276999"/>
          </a:xfrm>
          <a:prstGeom prst="rect">
            <a:avLst/>
          </a:prstGeom>
          <a:noFill/>
        </p:spPr>
        <p:txBody>
          <a:bodyPr wrap="square" rtlCol="0">
            <a:spAutoFit/>
          </a:bodyPr>
          <a:lstStyle/>
          <a:p>
            <a:r>
              <a:rPr lang="en-US" sz="1200" b="1" dirty="0" smtClean="0"/>
              <a:t>Current WLIC SAGINAW</a:t>
            </a:r>
            <a:endParaRPr lang="en-US" sz="1200" b="1" dirty="0"/>
          </a:p>
        </p:txBody>
      </p:sp>
      <p:sp>
        <p:nvSpPr>
          <p:cNvPr id="13" name="Down Arrow 12"/>
          <p:cNvSpPr/>
          <p:nvPr/>
        </p:nvSpPr>
        <p:spPr>
          <a:xfrm>
            <a:off x="6369883" y="3770063"/>
            <a:ext cx="529148" cy="993814"/>
          </a:xfrm>
          <a:prstGeom prst="downArrow">
            <a:avLst/>
          </a:prstGeom>
          <a:solidFill>
            <a:srgbClr val="66CCFF"/>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83016" y="6655443"/>
            <a:ext cx="4299084" cy="215444"/>
          </a:xfrm>
          <a:prstGeom prst="rect">
            <a:avLst/>
          </a:prstGeom>
          <a:noFill/>
        </p:spPr>
        <p:txBody>
          <a:bodyPr wrap="square" rtlCol="0">
            <a:spAutoFit/>
          </a:bodyPr>
          <a:lstStyle/>
          <a:p>
            <a:pPr algn="ctr"/>
            <a:r>
              <a:rPr lang="en-US" sz="800" dirty="0" smtClean="0"/>
              <a:t>Photos provided by USCG.</a:t>
            </a:r>
            <a:endParaRPr lang="en-US" sz="800" dirty="0"/>
          </a:p>
        </p:txBody>
      </p:sp>
    </p:spTree>
    <p:extLst>
      <p:ext uri="{BB962C8B-B14F-4D97-AF65-F5344CB8AC3E}">
        <p14:creationId xmlns:p14="http://schemas.microsoft.com/office/powerpoint/2010/main" val="2807003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67495"/>
          <a:stretch/>
        </p:blipFill>
        <p:spPr>
          <a:xfrm>
            <a:off x="4705351" y="4508010"/>
            <a:ext cx="4419598" cy="1484505"/>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WCC River Buoy Tenders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36" name="Picture 35"/>
          <p:cNvPicPr>
            <a:picLocks noChangeAspect="1"/>
          </p:cNvPicPr>
          <p:nvPr/>
        </p:nvPicPr>
        <p:blipFill>
          <a:blip r:embed="rId4"/>
          <a:stretch>
            <a:fillRect/>
          </a:stretch>
        </p:blipFill>
        <p:spPr>
          <a:xfrm>
            <a:off x="7334250" y="298473"/>
            <a:ext cx="1162050" cy="429855"/>
          </a:xfrm>
          <a:prstGeom prst="rect">
            <a:avLst/>
          </a:prstGeom>
          <a:ln w="25400">
            <a:solidFill>
              <a:srgbClr val="20365A"/>
            </a:solidFill>
          </a:ln>
        </p:spPr>
      </p:pic>
      <p:sp>
        <p:nvSpPr>
          <p:cNvPr id="13" name="TextBox 12"/>
          <p:cNvSpPr txBox="1"/>
          <p:nvPr/>
        </p:nvSpPr>
        <p:spPr>
          <a:xfrm>
            <a:off x="5636967" y="5997349"/>
            <a:ext cx="2304198" cy="276999"/>
          </a:xfrm>
          <a:prstGeom prst="rect">
            <a:avLst/>
          </a:prstGeom>
          <a:noFill/>
        </p:spPr>
        <p:txBody>
          <a:bodyPr wrap="square" rtlCol="0">
            <a:spAutoFit/>
          </a:bodyPr>
          <a:lstStyle/>
          <a:p>
            <a:r>
              <a:rPr lang="en-US" sz="1200" b="1" dirty="0" smtClean="0"/>
              <a:t>WCC River Buoy Tender</a:t>
            </a:r>
            <a:endParaRPr lang="en-US" sz="1200" b="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8972" y="1675981"/>
            <a:ext cx="2928967" cy="2016384"/>
          </a:xfrm>
          <a:prstGeom prst="rect">
            <a:avLst/>
          </a:prstGeom>
        </p:spPr>
      </p:pic>
      <p:grpSp>
        <p:nvGrpSpPr>
          <p:cNvPr id="7" name="Group 6"/>
          <p:cNvGrpSpPr/>
          <p:nvPr/>
        </p:nvGrpSpPr>
        <p:grpSpPr>
          <a:xfrm>
            <a:off x="261937" y="1658111"/>
            <a:ext cx="4496330" cy="4133089"/>
            <a:chOff x="267241" y="1652954"/>
            <a:chExt cx="4120121" cy="4140894"/>
          </a:xfrm>
          <a:solidFill>
            <a:srgbClr val="FFCC99"/>
          </a:solidFill>
          <a:effectLst>
            <a:glow rad="139700">
              <a:schemeClr val="accent2">
                <a:satMod val="175000"/>
                <a:alpha val="40000"/>
              </a:schemeClr>
            </a:glow>
          </a:effectLst>
        </p:grpSpPr>
        <p:sp>
          <p:nvSpPr>
            <p:cNvPr id="3" name="Rounded Rectangle 2"/>
            <p:cNvSpPr/>
            <p:nvPr/>
          </p:nvSpPr>
          <p:spPr>
            <a:xfrm>
              <a:off x="267241" y="1652954"/>
              <a:ext cx="4120121" cy="414089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3894" y="2218016"/>
              <a:ext cx="3738059" cy="2878341"/>
            </a:xfrm>
            <a:prstGeom prst="rect">
              <a:avLst/>
            </a:prstGeom>
            <a:grpFill/>
            <a:ln>
              <a:noFill/>
            </a:ln>
          </p:spPr>
          <p:txBody>
            <a:bodyPr wrap="square" rtlCol="0">
              <a:spAutoFit/>
            </a:bodyPr>
            <a:lstStyle/>
            <a:p>
              <a:pPr algn="ctr"/>
              <a:r>
                <a:rPr lang="en-US" b="1" dirty="0" smtClean="0"/>
                <a:t>WCC River Buoy Tenders</a:t>
              </a:r>
            </a:p>
            <a:p>
              <a:pPr algn="ctr"/>
              <a:endParaRPr lang="en-US" dirty="0" smtClean="0"/>
            </a:p>
            <a:p>
              <a:pPr marL="285750" indent="-285750">
                <a:spcAft>
                  <a:spcPts val="600"/>
                </a:spcAft>
                <a:buFont typeface="Arial" panose="020B0604020202020204" pitchFamily="34" charset="0"/>
                <a:buChar char="•"/>
              </a:pPr>
              <a:r>
                <a:rPr lang="en-US" dirty="0" smtClean="0"/>
                <a:t>Would serve the Gulf of Mexico and Mississippi River proposed action area.</a:t>
              </a:r>
            </a:p>
            <a:p>
              <a:pPr marL="285750" indent="-285750">
                <a:spcAft>
                  <a:spcPts val="600"/>
                </a:spcAft>
                <a:buFont typeface="Arial" panose="020B0604020202020204" pitchFamily="34" charset="0"/>
                <a:buChar char="•"/>
              </a:pPr>
              <a:r>
                <a:rPr lang="en-US" dirty="0" smtClean="0"/>
                <a:t>Would service 12,000 – 15,000 ATON in pooled waters and open flowing rivers.</a:t>
              </a:r>
            </a:p>
            <a:p>
              <a:pPr marL="285750" indent="-285750">
                <a:spcAft>
                  <a:spcPts val="600"/>
                </a:spcAft>
                <a:buFont typeface="Arial" panose="020B0604020202020204" pitchFamily="34" charset="0"/>
                <a:buChar char="•"/>
              </a:pPr>
              <a:r>
                <a:rPr lang="en-US" dirty="0" smtClean="0"/>
                <a:t>Capable of deploying, retrieving, and relocating floating ATON and their associated equipment.</a:t>
              </a:r>
              <a:endParaRPr lang="en-US" dirty="0"/>
            </a:p>
          </p:txBody>
        </p:sp>
      </p:grpSp>
      <p:sp>
        <p:nvSpPr>
          <p:cNvPr id="11" name="TextBox 10"/>
          <p:cNvSpPr txBox="1"/>
          <p:nvPr/>
        </p:nvSpPr>
        <p:spPr>
          <a:xfrm>
            <a:off x="5428312" y="1722816"/>
            <a:ext cx="2567354" cy="276999"/>
          </a:xfrm>
          <a:prstGeom prst="rect">
            <a:avLst/>
          </a:prstGeom>
          <a:noFill/>
        </p:spPr>
        <p:txBody>
          <a:bodyPr wrap="square" rtlCol="0">
            <a:spAutoFit/>
          </a:bodyPr>
          <a:lstStyle/>
          <a:p>
            <a:r>
              <a:rPr lang="en-US" sz="1200" b="1" dirty="0" smtClean="0"/>
              <a:t>Current WLR GREENBRIER and Barge</a:t>
            </a:r>
            <a:endParaRPr lang="en-US" sz="1200" b="1" dirty="0"/>
          </a:p>
        </p:txBody>
      </p:sp>
      <p:sp>
        <p:nvSpPr>
          <p:cNvPr id="12" name="Down Arrow 11"/>
          <p:cNvSpPr/>
          <p:nvPr/>
        </p:nvSpPr>
        <p:spPr>
          <a:xfrm>
            <a:off x="6232773" y="3387332"/>
            <a:ext cx="556293" cy="940776"/>
          </a:xfrm>
          <a:prstGeom prst="downArrow">
            <a:avLst/>
          </a:prstGeom>
          <a:solidFill>
            <a:srgbClr val="FFCC99"/>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588668" y="6475663"/>
            <a:ext cx="4299084" cy="215444"/>
          </a:xfrm>
          <a:prstGeom prst="rect">
            <a:avLst/>
          </a:prstGeom>
          <a:noFill/>
        </p:spPr>
        <p:txBody>
          <a:bodyPr wrap="square" rtlCol="0">
            <a:spAutoFit/>
          </a:bodyPr>
          <a:lstStyle/>
          <a:p>
            <a:pPr algn="ctr"/>
            <a:r>
              <a:rPr lang="en-US" sz="800" dirty="0" smtClean="0"/>
              <a:t>Photos provided by USCG.</a:t>
            </a:r>
            <a:endParaRPr lang="en-US" sz="800" dirty="0"/>
          </a:p>
        </p:txBody>
      </p:sp>
    </p:spTree>
    <p:extLst>
      <p:ext uri="{BB962C8B-B14F-4D97-AF65-F5344CB8AC3E}">
        <p14:creationId xmlns:p14="http://schemas.microsoft.com/office/powerpoint/2010/main" val="2723392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WCC Inland Buoy Tenders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36" name="Picture 35"/>
          <p:cNvPicPr>
            <a:picLocks noChangeAspect="1"/>
          </p:cNvPicPr>
          <p:nvPr/>
        </p:nvPicPr>
        <p:blipFill>
          <a:blip r:embed="rId3"/>
          <a:stretch>
            <a:fillRect/>
          </a:stretch>
        </p:blipFill>
        <p:spPr>
          <a:xfrm>
            <a:off x="7334250" y="298473"/>
            <a:ext cx="1162050" cy="429855"/>
          </a:xfrm>
          <a:prstGeom prst="rect">
            <a:avLst/>
          </a:prstGeom>
          <a:ln w="25400">
            <a:solidFill>
              <a:srgbClr val="20365A"/>
            </a:solidFill>
          </a:ln>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65256"/>
          <a:stretch/>
        </p:blipFill>
        <p:spPr>
          <a:xfrm>
            <a:off x="5088180" y="4783365"/>
            <a:ext cx="4025047" cy="1548581"/>
          </a:xfrm>
          <a:prstGeom prst="rect">
            <a:avLst/>
          </a:prstGeom>
        </p:spPr>
      </p:pic>
      <p:sp>
        <p:nvSpPr>
          <p:cNvPr id="15" name="TextBox 14"/>
          <p:cNvSpPr txBox="1"/>
          <p:nvPr/>
        </p:nvSpPr>
        <p:spPr>
          <a:xfrm>
            <a:off x="5686802" y="6283420"/>
            <a:ext cx="2162309" cy="276999"/>
          </a:xfrm>
          <a:prstGeom prst="rect">
            <a:avLst/>
          </a:prstGeom>
          <a:noFill/>
        </p:spPr>
        <p:txBody>
          <a:bodyPr wrap="square" rtlCol="0">
            <a:spAutoFit/>
          </a:bodyPr>
          <a:lstStyle/>
          <a:p>
            <a:r>
              <a:rPr lang="en-US" sz="1200" b="1" dirty="0" smtClean="0"/>
              <a:t>WCC Inland Buoy Tenders</a:t>
            </a:r>
            <a:endParaRPr lang="en-US" sz="1200" b="1" dirty="0"/>
          </a:p>
        </p:txBody>
      </p:sp>
      <p:grpSp>
        <p:nvGrpSpPr>
          <p:cNvPr id="7" name="Group 6"/>
          <p:cNvGrpSpPr/>
          <p:nvPr/>
        </p:nvGrpSpPr>
        <p:grpSpPr>
          <a:xfrm>
            <a:off x="457200" y="1652954"/>
            <a:ext cx="4403235" cy="3790488"/>
            <a:chOff x="457200" y="1652954"/>
            <a:chExt cx="4141177" cy="4387361"/>
          </a:xfrm>
          <a:solidFill>
            <a:srgbClr val="CCFFCC"/>
          </a:solidFill>
          <a:effectLst>
            <a:glow rad="139700">
              <a:schemeClr val="accent6">
                <a:satMod val="175000"/>
                <a:alpha val="40000"/>
              </a:schemeClr>
            </a:glow>
          </a:effectLst>
        </p:grpSpPr>
        <p:sp>
          <p:nvSpPr>
            <p:cNvPr id="3" name="Rounded Rectangle 2"/>
            <p:cNvSpPr/>
            <p:nvPr/>
          </p:nvSpPr>
          <p:spPr>
            <a:xfrm>
              <a:off x="457200" y="1652954"/>
              <a:ext cx="4141177" cy="438736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71443" y="2036419"/>
              <a:ext cx="3761928" cy="3491161"/>
            </a:xfrm>
            <a:prstGeom prst="rect">
              <a:avLst/>
            </a:prstGeom>
            <a:grpFill/>
            <a:ln>
              <a:noFill/>
            </a:ln>
          </p:spPr>
          <p:txBody>
            <a:bodyPr wrap="square" rtlCol="0">
              <a:spAutoFit/>
            </a:bodyPr>
            <a:lstStyle/>
            <a:p>
              <a:pPr algn="ctr"/>
              <a:r>
                <a:rPr lang="en-US" b="1" dirty="0" smtClean="0"/>
                <a:t>WCC Inland Buoy Tenders</a:t>
              </a:r>
            </a:p>
            <a:p>
              <a:pPr algn="ctr"/>
              <a:endParaRPr lang="en-US" dirty="0"/>
            </a:p>
            <a:p>
              <a:pPr marL="285750" indent="-285750">
                <a:spcAft>
                  <a:spcPts val="600"/>
                </a:spcAft>
                <a:buFont typeface="Arial" panose="020B0604020202020204" pitchFamily="34" charset="0"/>
                <a:buChar char="•"/>
              </a:pPr>
              <a:r>
                <a:rPr lang="en-US" dirty="0" smtClean="0"/>
                <a:t>Would serve the Pacific Northwest, Great Lakes, and Southeast Alaska proposed action areas.</a:t>
              </a:r>
            </a:p>
            <a:p>
              <a:pPr marL="285750" indent="-285750">
                <a:spcAft>
                  <a:spcPts val="600"/>
                </a:spcAft>
                <a:buFont typeface="Arial" panose="020B0604020202020204" pitchFamily="34" charset="0"/>
                <a:buChar char="•"/>
              </a:pPr>
              <a:r>
                <a:rPr lang="en-US" dirty="0" smtClean="0"/>
                <a:t>Specifically designed to service inland waters and waters close to shore.</a:t>
              </a:r>
            </a:p>
            <a:p>
              <a:pPr marL="285750" indent="-285750">
                <a:spcAft>
                  <a:spcPts val="600"/>
                </a:spcAft>
                <a:buFont typeface="Arial" panose="020B0604020202020204" pitchFamily="34" charset="0"/>
                <a:buChar char="•"/>
              </a:pPr>
              <a:r>
                <a:rPr lang="en-US" dirty="0"/>
                <a:t>Capable of deploying, retrieving, and relocating floating ATON and their associated equipment</a:t>
              </a:r>
              <a:r>
                <a:rPr lang="en-US" dirty="0" smtClean="0"/>
                <a:t>.</a:t>
              </a:r>
              <a:endParaRPr lang="en-US" dirty="0"/>
            </a:p>
          </p:txBody>
        </p: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6587" y="1769355"/>
            <a:ext cx="3028807" cy="2018831"/>
          </a:xfrm>
          <a:prstGeom prst="rect">
            <a:avLst/>
          </a:prstGeom>
        </p:spPr>
      </p:pic>
      <p:sp>
        <p:nvSpPr>
          <p:cNvPr id="10" name="TextBox 9"/>
          <p:cNvSpPr txBox="1"/>
          <p:nvPr/>
        </p:nvSpPr>
        <p:spPr>
          <a:xfrm>
            <a:off x="5506182" y="1769355"/>
            <a:ext cx="2409093" cy="276999"/>
          </a:xfrm>
          <a:prstGeom prst="rect">
            <a:avLst/>
          </a:prstGeom>
          <a:noFill/>
        </p:spPr>
        <p:txBody>
          <a:bodyPr wrap="square" rtlCol="0">
            <a:spAutoFit/>
          </a:bodyPr>
          <a:lstStyle/>
          <a:p>
            <a:r>
              <a:rPr lang="en-US" sz="1200" b="1" dirty="0" smtClean="0">
                <a:solidFill>
                  <a:schemeClr val="bg1"/>
                </a:solidFill>
              </a:rPr>
              <a:t>Current WLI BLUEBELL</a:t>
            </a:r>
            <a:endParaRPr lang="en-US" sz="1200" b="1" dirty="0">
              <a:solidFill>
                <a:schemeClr val="bg1"/>
              </a:solidFill>
            </a:endParaRPr>
          </a:p>
        </p:txBody>
      </p:sp>
      <p:sp>
        <p:nvSpPr>
          <p:cNvPr id="12" name="Down Arrow 11"/>
          <p:cNvSpPr/>
          <p:nvPr/>
        </p:nvSpPr>
        <p:spPr>
          <a:xfrm>
            <a:off x="6502824" y="3492356"/>
            <a:ext cx="536331" cy="1062536"/>
          </a:xfrm>
          <a:prstGeom prst="downArrow">
            <a:avLst/>
          </a:prstGeom>
          <a:solidFill>
            <a:srgbClr val="CCFFCC"/>
          </a:solidFill>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61186" y="6613700"/>
            <a:ext cx="4299084" cy="215444"/>
          </a:xfrm>
          <a:prstGeom prst="rect">
            <a:avLst/>
          </a:prstGeom>
          <a:noFill/>
        </p:spPr>
        <p:txBody>
          <a:bodyPr wrap="square" rtlCol="0">
            <a:spAutoFit/>
          </a:bodyPr>
          <a:lstStyle/>
          <a:p>
            <a:pPr algn="ctr"/>
            <a:r>
              <a:rPr lang="en-US" sz="800" dirty="0" smtClean="0"/>
              <a:t>Photos provided by USCG.</a:t>
            </a:r>
            <a:endParaRPr lang="en-US" sz="800" dirty="0"/>
          </a:p>
        </p:txBody>
      </p:sp>
    </p:spTree>
    <p:extLst>
      <p:ext uri="{BB962C8B-B14F-4D97-AF65-F5344CB8AC3E}">
        <p14:creationId xmlns:p14="http://schemas.microsoft.com/office/powerpoint/2010/main" val="3508132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55" name="Picture 54"/>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10" name="Content Placeholder 5"/>
          <p:cNvSpPr txBox="1">
            <a:spLocks/>
          </p:cNvSpPr>
          <p:nvPr/>
        </p:nvSpPr>
        <p:spPr>
          <a:xfrm>
            <a:off x="993705" y="6124641"/>
            <a:ext cx="7647067" cy="689113"/>
          </a:xfrm>
          <a:prstGeom prst="rect">
            <a:avLst/>
          </a:prstGeom>
          <a:solidFill>
            <a:srgbClr val="54BCB2">
              <a:alpha val="49804"/>
            </a:srgbClr>
          </a:solidFill>
          <a:ln w="12700">
            <a:solidFill>
              <a:schemeClr val="tx2"/>
            </a:solidFill>
          </a:ln>
          <a:effectLst>
            <a:outerShdw blurRad="152400" dist="152400" dir="2700000" algn="tl" rotWithShape="0">
              <a:schemeClr val="bg1">
                <a:alpha val="69000"/>
              </a:schemeClr>
            </a:outerShdw>
          </a:effectLst>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spcBef>
                <a:spcPts val="0"/>
              </a:spcBef>
            </a:pPr>
            <a:r>
              <a:rPr lang="en-US" sz="1200" dirty="0" smtClean="0"/>
              <a:t>Transit would occur one time between the location of ship construction and its homeport.</a:t>
            </a:r>
          </a:p>
          <a:p>
            <a:pPr>
              <a:lnSpc>
                <a:spcPct val="120000"/>
              </a:lnSpc>
              <a:spcBef>
                <a:spcPts val="0"/>
              </a:spcBef>
            </a:pPr>
            <a:r>
              <a:rPr lang="en-US" sz="1200" dirty="0" smtClean="0"/>
              <a:t>Transit would occur within the IW&amp;WR, with each WCC assigned to its own operational area.</a:t>
            </a:r>
          </a:p>
          <a:p>
            <a:pPr>
              <a:lnSpc>
                <a:spcPct val="120000"/>
              </a:lnSpc>
              <a:spcBef>
                <a:spcPts val="0"/>
              </a:spcBef>
            </a:pPr>
            <a:r>
              <a:rPr lang="en-US" sz="1200" dirty="0" smtClean="0"/>
              <a:t>No anticipated significant changes between the current inland tender fleet’s and future WCC’s operational areas.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2010" y="1292533"/>
            <a:ext cx="6253316" cy="4832107"/>
          </a:xfrm>
          <a:prstGeom prst="rect">
            <a:avLst/>
          </a:prstGeom>
        </p:spPr>
      </p:pic>
    </p:spTree>
    <p:extLst>
      <p:ext uri="{BB962C8B-B14F-4D97-AF65-F5344CB8AC3E}">
        <p14:creationId xmlns:p14="http://schemas.microsoft.com/office/powerpoint/2010/main" val="2533616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a:xfrm>
            <a:off x="818146" y="1399284"/>
            <a:ext cx="7678153" cy="5197010"/>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55" name="Picture 54"/>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
        <p:nvSpPr>
          <p:cNvPr id="11" name="TextBox 10"/>
          <p:cNvSpPr txBox="1"/>
          <p:nvPr/>
        </p:nvSpPr>
        <p:spPr>
          <a:xfrm>
            <a:off x="1081229" y="2696299"/>
            <a:ext cx="1555403" cy="646331"/>
          </a:xfrm>
          <a:prstGeom prst="rect">
            <a:avLst/>
          </a:prstGeom>
          <a:solidFill>
            <a:srgbClr val="66CCFF"/>
          </a:solidFill>
        </p:spPr>
        <p:txBody>
          <a:bodyPr wrap="square" rtlCol="0">
            <a:spAutoFit/>
          </a:bodyPr>
          <a:lstStyle/>
          <a:p>
            <a:pPr algn="ctr"/>
            <a:r>
              <a:rPr lang="en-US" sz="900" dirty="0" smtClean="0"/>
              <a:t>U.S. East Coast, Mid-Atlantic (District 5) </a:t>
            </a:r>
          </a:p>
          <a:p>
            <a:pPr algn="ctr"/>
            <a:r>
              <a:rPr lang="en-US" sz="900" dirty="0" smtClean="0"/>
              <a:t>Delaware, Maryland, Virginia, North Carolina</a:t>
            </a:r>
            <a:endParaRPr lang="en-US" sz="900" dirty="0"/>
          </a:p>
        </p:txBody>
      </p:sp>
    </p:spTree>
    <p:extLst>
      <p:ext uri="{BB962C8B-B14F-4D97-AF65-F5344CB8AC3E}">
        <p14:creationId xmlns:p14="http://schemas.microsoft.com/office/powerpoint/2010/main" val="1515410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42211" y="1384070"/>
            <a:ext cx="7654089" cy="5325981"/>
          </a:xfrm>
          <a:prstGeom prst="rect">
            <a:avLst/>
          </a:prstGeom>
        </p:spPr>
      </p:pic>
      <p:sp>
        <p:nvSpPr>
          <p:cNvPr id="5" name="TextBox 4"/>
          <p:cNvSpPr txBox="1"/>
          <p:nvPr/>
        </p:nvSpPr>
        <p:spPr>
          <a:xfrm>
            <a:off x="1116945" y="2614158"/>
            <a:ext cx="1746376" cy="507831"/>
          </a:xfrm>
          <a:prstGeom prst="rect">
            <a:avLst/>
          </a:prstGeom>
          <a:solidFill>
            <a:srgbClr val="FFCC99"/>
          </a:solidFill>
        </p:spPr>
        <p:txBody>
          <a:bodyPr wrap="square" rtlCol="0">
            <a:spAutoFit/>
          </a:bodyPr>
          <a:lstStyle/>
          <a:p>
            <a:pPr algn="ctr"/>
            <a:r>
              <a:rPr lang="en-US" sz="900" dirty="0" smtClean="0"/>
              <a:t>U.S. East Coast, South (District 7)</a:t>
            </a:r>
          </a:p>
          <a:p>
            <a:pPr algn="ctr"/>
            <a:r>
              <a:rPr lang="en-US" sz="900" dirty="0" smtClean="0"/>
              <a:t>South Carolina, Georgia, Florida, and the Bahamas</a:t>
            </a:r>
            <a:endParaRPr lang="en-US" sz="900" dirty="0"/>
          </a:p>
        </p:txBody>
      </p:sp>
      <p:sp>
        <p:nvSpPr>
          <p:cNvPr id="6" name="Rectangle 5"/>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7" name="Rectangle 6"/>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Tree>
    <p:extLst>
      <p:ext uri="{BB962C8B-B14F-4D97-AF65-F5344CB8AC3E}">
        <p14:creationId xmlns:p14="http://schemas.microsoft.com/office/powerpoint/2010/main" val="4185338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818147" y="1276074"/>
            <a:ext cx="7531769" cy="5419694"/>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55" name="Picture 54"/>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
        <p:nvSpPr>
          <p:cNvPr id="13" name="TextBox 12"/>
          <p:cNvSpPr txBox="1"/>
          <p:nvPr/>
        </p:nvSpPr>
        <p:spPr>
          <a:xfrm>
            <a:off x="1153929" y="2610670"/>
            <a:ext cx="1374548" cy="650318"/>
          </a:xfrm>
          <a:prstGeom prst="rect">
            <a:avLst/>
          </a:prstGeom>
          <a:solidFill>
            <a:srgbClr val="CCFFCC"/>
          </a:solidFill>
        </p:spPr>
        <p:txBody>
          <a:bodyPr wrap="square" rtlCol="0">
            <a:spAutoFit/>
          </a:bodyPr>
          <a:lstStyle/>
          <a:p>
            <a:pPr algn="ctr"/>
            <a:r>
              <a:rPr lang="en-US" sz="900" dirty="0"/>
              <a:t>Gulf of Mexico and U.S. Inland </a:t>
            </a:r>
            <a:r>
              <a:rPr lang="en-US" sz="900" dirty="0" smtClean="0"/>
              <a:t>States</a:t>
            </a:r>
          </a:p>
          <a:p>
            <a:pPr algn="ctr"/>
            <a:r>
              <a:rPr lang="en-US" sz="900" dirty="0" smtClean="0"/>
              <a:t>(District 8) </a:t>
            </a:r>
          </a:p>
          <a:p>
            <a:pPr algn="ctr"/>
            <a:r>
              <a:rPr lang="en-US" sz="900" dirty="0" smtClean="0"/>
              <a:t>Northern Region</a:t>
            </a:r>
            <a:endParaRPr lang="en-US" sz="900" dirty="0"/>
          </a:p>
        </p:txBody>
      </p:sp>
    </p:spTree>
    <p:extLst>
      <p:ext uri="{BB962C8B-B14F-4D97-AF65-F5344CB8AC3E}">
        <p14:creationId xmlns:p14="http://schemas.microsoft.com/office/powerpoint/2010/main" val="2235783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30179" y="1276074"/>
            <a:ext cx="7471610" cy="5459023"/>
          </a:xfrm>
          <a:prstGeom prst="rect">
            <a:avLst/>
          </a:prstGeom>
        </p:spPr>
      </p:pic>
      <p:sp>
        <p:nvSpPr>
          <p:cNvPr id="5" name="TextBox 4"/>
          <p:cNvSpPr txBox="1"/>
          <p:nvPr/>
        </p:nvSpPr>
        <p:spPr>
          <a:xfrm>
            <a:off x="1110862" y="2580271"/>
            <a:ext cx="1525770" cy="507831"/>
          </a:xfrm>
          <a:prstGeom prst="rect">
            <a:avLst/>
          </a:prstGeom>
          <a:solidFill>
            <a:srgbClr val="66CCFF"/>
          </a:solidFill>
        </p:spPr>
        <p:txBody>
          <a:bodyPr wrap="square" rtlCol="0">
            <a:spAutoFit/>
          </a:bodyPr>
          <a:lstStyle/>
          <a:p>
            <a:pPr algn="ctr"/>
            <a:r>
              <a:rPr lang="en-US" sz="900" dirty="0" smtClean="0"/>
              <a:t>Gulf of Mexico and U.S. Inland States (District 8) </a:t>
            </a:r>
          </a:p>
          <a:p>
            <a:pPr algn="ctr"/>
            <a:r>
              <a:rPr lang="en-US" sz="900" dirty="0" smtClean="0"/>
              <a:t>Southern Region</a:t>
            </a:r>
            <a:endParaRPr lang="en-US" sz="900" dirty="0"/>
          </a:p>
        </p:txBody>
      </p:sp>
      <p:sp>
        <p:nvSpPr>
          <p:cNvPr id="6" name="Rectangle 5"/>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7" name="Rectangle 6"/>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Tree>
    <p:extLst>
      <p:ext uri="{BB962C8B-B14F-4D97-AF65-F5344CB8AC3E}">
        <p14:creationId xmlns:p14="http://schemas.microsoft.com/office/powerpoint/2010/main" val="364526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33927" y="1276074"/>
            <a:ext cx="7652084" cy="5478687"/>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8" name="Picture 7"/>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
        <p:nvSpPr>
          <p:cNvPr id="10" name="TextBox 9"/>
          <p:cNvSpPr txBox="1"/>
          <p:nvPr/>
        </p:nvSpPr>
        <p:spPr>
          <a:xfrm>
            <a:off x="1175094" y="2645619"/>
            <a:ext cx="1038750" cy="369332"/>
          </a:xfrm>
          <a:prstGeom prst="rect">
            <a:avLst/>
          </a:prstGeom>
          <a:solidFill>
            <a:srgbClr val="FFCC99"/>
          </a:solidFill>
        </p:spPr>
        <p:txBody>
          <a:bodyPr wrap="square" rtlCol="0">
            <a:spAutoFit/>
          </a:bodyPr>
          <a:lstStyle/>
          <a:p>
            <a:pPr algn="ctr"/>
            <a:r>
              <a:rPr lang="en-US" sz="900" dirty="0" smtClean="0"/>
              <a:t>Southeast Alaska</a:t>
            </a:r>
          </a:p>
          <a:p>
            <a:pPr algn="ctr"/>
            <a:r>
              <a:rPr lang="en-US" sz="900" dirty="0"/>
              <a:t>(</a:t>
            </a:r>
            <a:r>
              <a:rPr lang="en-US" sz="900" dirty="0" smtClean="0"/>
              <a:t>District 17)</a:t>
            </a:r>
            <a:endParaRPr lang="en-US" sz="900" dirty="0"/>
          </a:p>
        </p:txBody>
      </p:sp>
    </p:spTree>
    <p:extLst>
      <p:ext uri="{BB962C8B-B14F-4D97-AF65-F5344CB8AC3E}">
        <p14:creationId xmlns:p14="http://schemas.microsoft.com/office/powerpoint/2010/main" val="1670315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589" y="1384070"/>
            <a:ext cx="7230979" cy="5394726"/>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55" name="Picture 54"/>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
        <p:nvSpPr>
          <p:cNvPr id="19" name="TextBox 18"/>
          <p:cNvSpPr txBox="1"/>
          <p:nvPr/>
        </p:nvSpPr>
        <p:spPr>
          <a:xfrm>
            <a:off x="1333220" y="2713601"/>
            <a:ext cx="1265670" cy="521212"/>
          </a:xfrm>
          <a:prstGeom prst="rect">
            <a:avLst/>
          </a:prstGeom>
          <a:solidFill>
            <a:srgbClr val="CCFFCC"/>
          </a:solidFill>
        </p:spPr>
        <p:txBody>
          <a:bodyPr wrap="square" rtlCol="0">
            <a:spAutoFit/>
          </a:bodyPr>
          <a:lstStyle/>
          <a:p>
            <a:pPr algn="ctr"/>
            <a:r>
              <a:rPr lang="en-US" sz="900" dirty="0" smtClean="0"/>
              <a:t>U.S. Pacific Northwest (District 13)</a:t>
            </a:r>
          </a:p>
          <a:p>
            <a:pPr algn="ctr"/>
            <a:r>
              <a:rPr lang="en-US" sz="900" dirty="0" smtClean="0"/>
              <a:t>Washington &amp; Oregon</a:t>
            </a:r>
            <a:endParaRPr lang="en-US" sz="900" dirty="0"/>
          </a:p>
        </p:txBody>
      </p:sp>
    </p:spTree>
    <p:extLst>
      <p:ext uri="{BB962C8B-B14F-4D97-AF65-F5344CB8AC3E}">
        <p14:creationId xmlns:p14="http://schemas.microsoft.com/office/powerpoint/2010/main" val="854310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35525" y="1299120"/>
            <a:ext cx="8919678" cy="5382786"/>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Montserrat" panose="00000500000000000000"/>
              </a:rPr>
              <a:t>Waterways Commerce Cutter Information Session and Virtual Meeting</a:t>
            </a:r>
            <a:endParaRPr lang="en-US"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sp>
        <p:nvSpPr>
          <p:cNvPr id="13" name="TextBox 12"/>
          <p:cNvSpPr txBox="1"/>
          <p:nvPr/>
        </p:nvSpPr>
        <p:spPr>
          <a:xfrm>
            <a:off x="274087" y="5944071"/>
            <a:ext cx="8641313" cy="569387"/>
          </a:xfrm>
          <a:prstGeom prst="rect">
            <a:avLst/>
          </a:prstGeom>
          <a:solidFill>
            <a:srgbClr val="66CCFF"/>
          </a:solidFill>
          <a:ln>
            <a:noFill/>
          </a:ln>
          <a:effectLst>
            <a:glow rad="139700">
              <a:schemeClr val="accent1">
                <a:satMod val="175000"/>
                <a:alpha val="40000"/>
              </a:schemeClr>
            </a:glow>
            <a:outerShdw blurRad="50800" dist="38100" dir="16200000" rotWithShape="0">
              <a:prstClr val="black">
                <a:alpha val="40000"/>
              </a:prstClr>
            </a:outerShdw>
          </a:effectLst>
        </p:spPr>
        <p:txBody>
          <a:bodyPr wrap="square" rtlCol="0">
            <a:spAutoFit/>
          </a:bodyPr>
          <a:lstStyle/>
          <a:p>
            <a:pPr algn="ctr"/>
            <a:r>
              <a:rPr lang="en-US" dirty="0">
                <a:latin typeface="Times New Roman" panose="02020603050405020304" pitchFamily="18" charset="0"/>
                <a:cs typeface="Times New Roman" panose="02020603050405020304" pitchFamily="18" charset="0"/>
              </a:rPr>
              <a:t>SUBMIT COMMENTS:</a:t>
            </a:r>
          </a:p>
          <a:p>
            <a:pPr algn="ctr"/>
            <a:r>
              <a:rPr lang="en-US" sz="1300" dirty="0">
                <a:latin typeface="Times New Roman" panose="02020603050405020304" pitchFamily="18" charset="0"/>
                <a:cs typeface="Times New Roman" panose="02020603050405020304" pitchFamily="18" charset="0"/>
              </a:rPr>
              <a:t>Federal Decision-Making Portal at </a:t>
            </a:r>
            <a:r>
              <a:rPr lang="en-US" sz="1300" dirty="0">
                <a:solidFill>
                  <a:schemeClr val="bg1"/>
                </a:solidFill>
                <a:latin typeface="Times New Roman" panose="02020603050405020304" pitchFamily="18" charset="0"/>
                <a:cs typeface="Times New Roman" panose="02020603050405020304" pitchFamily="18" charset="0"/>
                <a:hlinkClick r:id="rId4"/>
              </a:rPr>
              <a:t>https://</a:t>
            </a:r>
            <a:r>
              <a:rPr lang="en-US" sz="1300" dirty="0" smtClean="0">
                <a:solidFill>
                  <a:schemeClr val="bg1"/>
                </a:solidFill>
                <a:latin typeface="Times New Roman" panose="02020603050405020304" pitchFamily="18" charset="0"/>
                <a:cs typeface="Times New Roman" panose="02020603050405020304" pitchFamily="18" charset="0"/>
                <a:hlinkClick r:id="rId4"/>
              </a:rPr>
              <a:t>www.regulations.gov</a:t>
            </a:r>
            <a:r>
              <a:rPr lang="en-US" sz="1300" dirty="0" smtClean="0">
                <a:solidFill>
                  <a:schemeClr val="bg1"/>
                </a:solidFill>
                <a:latin typeface="Times New Roman" panose="02020603050405020304" pitchFamily="18" charset="0"/>
                <a:cs typeface="Times New Roman" panose="02020603050405020304" pitchFamily="18" charset="0"/>
              </a:rPr>
              <a:t> </a:t>
            </a:r>
            <a:endParaRPr lang="en-US" sz="1300" dirty="0"/>
          </a:p>
        </p:txBody>
      </p:sp>
      <p:pic>
        <p:nvPicPr>
          <p:cNvPr id="8" name="Picture 7"/>
          <p:cNvPicPr>
            <a:picLocks noChangeAspect="1"/>
          </p:cNvPicPr>
          <p:nvPr/>
        </p:nvPicPr>
        <p:blipFill>
          <a:blip r:embed="rId5"/>
          <a:stretch>
            <a:fillRect/>
          </a:stretch>
        </p:blipFill>
        <p:spPr>
          <a:xfrm>
            <a:off x="7334250" y="298473"/>
            <a:ext cx="1162050" cy="429855"/>
          </a:xfrm>
          <a:prstGeom prst="rect">
            <a:avLst/>
          </a:prstGeom>
          <a:ln w="25400">
            <a:solidFill>
              <a:srgbClr val="20365A"/>
            </a:solidFill>
          </a:ln>
        </p:spPr>
      </p:pic>
    </p:spTree>
    <p:extLst>
      <p:ext uri="{BB962C8B-B14F-4D97-AF65-F5344CB8AC3E}">
        <p14:creationId xmlns:p14="http://schemas.microsoft.com/office/powerpoint/2010/main" val="478226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950495" y="1276074"/>
            <a:ext cx="7423484" cy="5400188"/>
          </a:xfrm>
          <a:prstGeom prst="rect">
            <a:avLst/>
          </a:prstGeom>
        </p:spPr>
      </p:pic>
      <p:sp>
        <p:nvSpPr>
          <p:cNvPr id="5" name="TextBox 4"/>
          <p:cNvSpPr txBox="1"/>
          <p:nvPr/>
        </p:nvSpPr>
        <p:spPr>
          <a:xfrm>
            <a:off x="6873888" y="2531294"/>
            <a:ext cx="1130307" cy="507831"/>
          </a:xfrm>
          <a:prstGeom prst="rect">
            <a:avLst/>
          </a:prstGeom>
          <a:solidFill>
            <a:srgbClr val="66CCFF"/>
          </a:solidFill>
        </p:spPr>
        <p:txBody>
          <a:bodyPr wrap="square" rtlCol="0">
            <a:spAutoFit/>
          </a:bodyPr>
          <a:lstStyle/>
          <a:p>
            <a:pPr algn="ctr"/>
            <a:r>
              <a:rPr lang="en-US" sz="900" dirty="0" smtClean="0"/>
              <a:t>Great Lakes </a:t>
            </a:r>
          </a:p>
          <a:p>
            <a:pPr algn="ctr"/>
            <a:r>
              <a:rPr lang="en-US" sz="900" dirty="0" smtClean="0"/>
              <a:t>(District 9)</a:t>
            </a:r>
          </a:p>
          <a:p>
            <a:pPr algn="ctr"/>
            <a:r>
              <a:rPr lang="en-US" sz="900" dirty="0" smtClean="0"/>
              <a:t> Northern Michigan</a:t>
            </a:r>
            <a:endParaRPr lang="en-US" sz="900" dirty="0"/>
          </a:p>
        </p:txBody>
      </p:sp>
      <p:sp>
        <p:nvSpPr>
          <p:cNvPr id="6" name="Rectangle 5"/>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Areas</a:t>
            </a:r>
            <a:endParaRPr lang="en-US" sz="2400" b="1" dirty="0">
              <a:latin typeface="Montserrat" panose="00000500000000000000"/>
            </a:endParaRPr>
          </a:p>
        </p:txBody>
      </p:sp>
      <p:sp>
        <p:nvSpPr>
          <p:cNvPr id="7" name="Rectangle 6"/>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Tree>
    <p:extLst>
      <p:ext uri="{BB962C8B-B14F-4D97-AF65-F5344CB8AC3E}">
        <p14:creationId xmlns:p14="http://schemas.microsoft.com/office/powerpoint/2010/main" val="2442777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1" y="1569156"/>
            <a:ext cx="8686800" cy="2404533"/>
          </a:xfrm>
          <a:prstGeom prst="roundRect">
            <a:avLst/>
          </a:prstGeom>
          <a:solidFill>
            <a:srgbClr val="66CCFF"/>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Stressors</a:t>
            </a:r>
            <a:endParaRPr lang="en-US" sz="2400" b="1" dirty="0">
              <a:latin typeface="Montserrat" panose="00000500000000000000"/>
            </a:endParaRPr>
          </a:p>
        </p:txBody>
      </p:sp>
      <p:sp>
        <p:nvSpPr>
          <p:cNvPr id="7" name="Rectangle 6"/>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2" name="TextBox 1"/>
          <p:cNvSpPr txBox="1"/>
          <p:nvPr/>
        </p:nvSpPr>
        <p:spPr>
          <a:xfrm>
            <a:off x="564444" y="1715911"/>
            <a:ext cx="4131734" cy="1754326"/>
          </a:xfrm>
          <a:prstGeom prst="rect">
            <a:avLst/>
          </a:prstGeom>
          <a:noFill/>
        </p:spPr>
        <p:txBody>
          <a:bodyPr wrap="square" rtlCol="0">
            <a:spAutoFit/>
          </a:bodyPr>
          <a:lstStyle/>
          <a:p>
            <a:pPr algn="ctr"/>
            <a:r>
              <a:rPr lang="en-US" b="1" dirty="0" smtClean="0"/>
              <a:t>Acoustic Stressors</a:t>
            </a:r>
          </a:p>
          <a:p>
            <a:pPr marL="285750" indent="-285750">
              <a:buFont typeface="Arial" panose="020B0604020202020204" pitchFamily="34" charset="0"/>
              <a:buChar char="•"/>
            </a:pPr>
            <a:r>
              <a:rPr lang="en-US" dirty="0" smtClean="0"/>
              <a:t>Depth-sounder/navigational system</a:t>
            </a:r>
          </a:p>
          <a:p>
            <a:pPr marL="285750" indent="-285750">
              <a:buFont typeface="Arial" panose="020B0604020202020204" pitchFamily="34" charset="0"/>
              <a:buChar char="•"/>
            </a:pPr>
            <a:r>
              <a:rPr lang="en-US" dirty="0" smtClean="0"/>
              <a:t>Vessel noise</a:t>
            </a:r>
          </a:p>
          <a:p>
            <a:pPr marL="285750" indent="-285750">
              <a:buFont typeface="Arial" panose="020B0604020202020204" pitchFamily="34" charset="0"/>
              <a:buChar char="•"/>
            </a:pPr>
            <a:r>
              <a:rPr lang="en-US" dirty="0" smtClean="0"/>
              <a:t>ATON signal noise</a:t>
            </a:r>
          </a:p>
          <a:p>
            <a:pPr marL="285750" indent="-285750">
              <a:buFont typeface="Arial" panose="020B0604020202020204" pitchFamily="34" charset="0"/>
              <a:buChar char="•"/>
            </a:pPr>
            <a:r>
              <a:rPr lang="en-US" dirty="0" smtClean="0"/>
              <a:t>Tool noise</a:t>
            </a:r>
          </a:p>
          <a:p>
            <a:pPr marL="285750" indent="-285750">
              <a:buFont typeface="Arial" panose="020B0604020202020204" pitchFamily="34" charset="0"/>
              <a:buChar char="•"/>
            </a:pPr>
            <a:r>
              <a:rPr lang="en-US" dirty="0" smtClean="0"/>
              <a:t>Pile driving noise</a:t>
            </a:r>
            <a:endParaRPr lang="en-US" dirty="0"/>
          </a:p>
        </p:txBody>
      </p:sp>
      <p:sp>
        <p:nvSpPr>
          <p:cNvPr id="3" name="TextBox 2"/>
          <p:cNvSpPr txBox="1"/>
          <p:nvPr/>
        </p:nvSpPr>
        <p:spPr>
          <a:xfrm>
            <a:off x="4481689" y="1715911"/>
            <a:ext cx="4245328" cy="2308324"/>
          </a:xfrm>
          <a:prstGeom prst="rect">
            <a:avLst/>
          </a:prstGeom>
          <a:noFill/>
        </p:spPr>
        <p:txBody>
          <a:bodyPr wrap="square" rtlCol="0">
            <a:spAutoFit/>
          </a:bodyPr>
          <a:lstStyle/>
          <a:p>
            <a:pPr algn="ctr"/>
            <a:r>
              <a:rPr lang="en-US" b="1" dirty="0" smtClean="0"/>
              <a:t>Physical Stressors </a:t>
            </a:r>
          </a:p>
          <a:p>
            <a:pPr marL="285750" indent="-285750">
              <a:buFont typeface="Arial" panose="020B0604020202020204" pitchFamily="34" charset="0"/>
              <a:buChar char="•"/>
            </a:pPr>
            <a:r>
              <a:rPr lang="en-US" dirty="0" smtClean="0"/>
              <a:t>Vessel movement</a:t>
            </a:r>
          </a:p>
          <a:p>
            <a:pPr marL="285750" indent="-285750">
              <a:buFont typeface="Arial" panose="020B0604020202020204" pitchFamily="34" charset="0"/>
              <a:buChar char="•"/>
            </a:pPr>
            <a:r>
              <a:rPr lang="en-US" dirty="0" smtClean="0"/>
              <a:t>Bottom disturbance</a:t>
            </a:r>
          </a:p>
          <a:p>
            <a:pPr marL="285750" indent="-285750">
              <a:buFont typeface="Arial" panose="020B0604020202020204" pitchFamily="34" charset="0"/>
              <a:buChar char="•"/>
            </a:pPr>
            <a:r>
              <a:rPr lang="en-US" dirty="0" smtClean="0"/>
              <a:t>Ground disturbance (removal of brush/construction)</a:t>
            </a:r>
          </a:p>
          <a:p>
            <a:pPr marL="285750" indent="-285750">
              <a:buFont typeface="Arial" panose="020B0604020202020204" pitchFamily="34" charset="0"/>
              <a:buChar char="•"/>
            </a:pPr>
            <a:r>
              <a:rPr lang="en-US" dirty="0" smtClean="0"/>
              <a:t>Pile driving</a:t>
            </a:r>
          </a:p>
          <a:p>
            <a:pPr marL="285750" indent="-285750">
              <a:buFont typeface="Arial" panose="020B0604020202020204" pitchFamily="34" charset="0"/>
              <a:buChar char="•"/>
            </a:pPr>
            <a:r>
              <a:rPr lang="en-US" dirty="0" smtClean="0"/>
              <a:t>Debris</a:t>
            </a:r>
          </a:p>
          <a:p>
            <a:pPr marL="285750" indent="-285750">
              <a:buFont typeface="Arial" panose="020B0604020202020204" pitchFamily="34" charset="0"/>
              <a:buChar char="•"/>
            </a:pPr>
            <a:r>
              <a:rPr lang="en-US" dirty="0" smtClean="0"/>
              <a:t>ATON retrieval devices and tow lines</a:t>
            </a:r>
            <a:endParaRPr lang="en-US" dirty="0"/>
          </a:p>
        </p:txBody>
      </p:sp>
      <p:pic>
        <p:nvPicPr>
          <p:cNvPr id="5" name="Picture 4"/>
          <p:cNvPicPr>
            <a:picLocks noChangeAspect="1"/>
          </p:cNvPicPr>
          <p:nvPr/>
        </p:nvPicPr>
        <p:blipFill>
          <a:blip r:embed="rId4"/>
          <a:stretch>
            <a:fillRect/>
          </a:stretch>
        </p:blipFill>
        <p:spPr>
          <a:xfrm>
            <a:off x="4629865" y="4120444"/>
            <a:ext cx="3378307" cy="2280357"/>
          </a:xfrm>
          <a:prstGeom prst="rect">
            <a:avLst/>
          </a:prstGeom>
        </p:spPr>
      </p:pic>
      <p:pic>
        <p:nvPicPr>
          <p:cNvPr id="11" name="Picture 10"/>
          <p:cNvPicPr>
            <a:picLocks noChangeAspect="1"/>
          </p:cNvPicPr>
          <p:nvPr/>
        </p:nvPicPr>
        <p:blipFill rotWithShape="1">
          <a:blip r:embed="rId5"/>
          <a:srcRect t="22259" b="15209"/>
          <a:stretch/>
        </p:blipFill>
        <p:spPr>
          <a:xfrm>
            <a:off x="1070507" y="4120445"/>
            <a:ext cx="2051276" cy="2280356"/>
          </a:xfrm>
          <a:prstGeom prst="rect">
            <a:avLst/>
          </a:prstGeom>
        </p:spPr>
      </p:pic>
      <p:sp>
        <p:nvSpPr>
          <p:cNvPr id="12" name="TextBox 11"/>
          <p:cNvSpPr txBox="1"/>
          <p:nvPr/>
        </p:nvSpPr>
        <p:spPr>
          <a:xfrm>
            <a:off x="1021390" y="6366078"/>
            <a:ext cx="2149510" cy="461665"/>
          </a:xfrm>
          <a:prstGeom prst="rect">
            <a:avLst/>
          </a:prstGeom>
          <a:noFill/>
        </p:spPr>
        <p:txBody>
          <a:bodyPr wrap="square" rtlCol="0">
            <a:spAutoFit/>
          </a:bodyPr>
          <a:lstStyle/>
          <a:p>
            <a:pPr algn="ctr"/>
            <a:r>
              <a:rPr lang="en-US" sz="800" dirty="0" smtClean="0"/>
              <a:t>Crew member using a pole saw to cut down vegetation to clear an ATON.</a:t>
            </a:r>
          </a:p>
          <a:p>
            <a:pPr algn="ctr"/>
            <a:r>
              <a:rPr lang="en-US" sz="800" dirty="0" smtClean="0"/>
              <a:t>Photo provided by USCG.</a:t>
            </a:r>
            <a:endParaRPr lang="en-US" sz="800" dirty="0"/>
          </a:p>
        </p:txBody>
      </p:sp>
      <p:sp>
        <p:nvSpPr>
          <p:cNvPr id="14" name="Rectangle 13"/>
          <p:cNvSpPr/>
          <p:nvPr/>
        </p:nvSpPr>
        <p:spPr>
          <a:xfrm>
            <a:off x="4629864" y="6427633"/>
            <a:ext cx="3378307" cy="461665"/>
          </a:xfrm>
          <a:prstGeom prst="rect">
            <a:avLst/>
          </a:prstGeom>
        </p:spPr>
        <p:txBody>
          <a:bodyPr wrap="square">
            <a:spAutoFit/>
          </a:bodyPr>
          <a:lstStyle/>
          <a:p>
            <a:pPr algn="ctr"/>
            <a:r>
              <a:rPr lang="en-US" sz="800" dirty="0"/>
              <a:t>Crew members retrieving a floating ATON and preparing to deploy a new sinker and ATON. </a:t>
            </a:r>
            <a:endParaRPr lang="en-US" sz="800" dirty="0" smtClean="0"/>
          </a:p>
          <a:p>
            <a:pPr algn="ctr"/>
            <a:r>
              <a:rPr lang="en-US" sz="800" dirty="0" smtClean="0"/>
              <a:t>Photo </a:t>
            </a:r>
            <a:r>
              <a:rPr lang="en-US" sz="800" dirty="0"/>
              <a:t>provided by USCG. </a:t>
            </a:r>
          </a:p>
        </p:txBody>
      </p:sp>
    </p:spTree>
    <p:extLst>
      <p:ext uri="{BB962C8B-B14F-4D97-AF65-F5344CB8AC3E}">
        <p14:creationId xmlns:p14="http://schemas.microsoft.com/office/powerpoint/2010/main" val="253165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85762" y="6251111"/>
            <a:ext cx="8462544" cy="461665"/>
          </a:xfrm>
          <a:prstGeom prst="roundRect">
            <a:avLst/>
          </a:prstGeom>
          <a:solidFill>
            <a:srgbClr val="CCFFCC"/>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604435" y="1453951"/>
            <a:ext cx="5310963" cy="2493776"/>
          </a:xfrm>
          <a:prstGeom prst="roundRect">
            <a:avLst/>
          </a:prstGeom>
          <a:solidFill>
            <a:srgbClr val="FFCC99"/>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Stressors - </a:t>
            </a:r>
            <a:r>
              <a:rPr lang="en-US" sz="2200" b="1" dirty="0" smtClean="0">
                <a:latin typeface="Montserrat" panose="00000500000000000000"/>
              </a:rPr>
              <a:t>Pile Driving</a:t>
            </a:r>
            <a:endParaRPr lang="en-US" sz="2200" b="1" dirty="0">
              <a:latin typeface="Montserrat" panose="00000500000000000000"/>
            </a:endParaRPr>
          </a:p>
        </p:txBody>
      </p:sp>
      <p:sp>
        <p:nvSpPr>
          <p:cNvPr id="7" name="Rectangle 6"/>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62" y="1453951"/>
            <a:ext cx="3009900" cy="4336913"/>
          </a:xfrm>
          <a:prstGeom prst="rect">
            <a:avLst/>
          </a:prstGeom>
        </p:spPr>
      </p:pic>
      <p:sp>
        <p:nvSpPr>
          <p:cNvPr id="2" name="TextBox 1"/>
          <p:cNvSpPr txBox="1"/>
          <p:nvPr/>
        </p:nvSpPr>
        <p:spPr>
          <a:xfrm>
            <a:off x="3604434" y="1594636"/>
            <a:ext cx="5310963"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WCC Inland Construction Tenders may be equipped with pile driving equipment to include an impact hammer, vibratory hammer, or both.</a:t>
            </a:r>
          </a:p>
          <a:p>
            <a:pPr marL="285750" indent="-285750">
              <a:buFont typeface="Arial" panose="020B0604020202020204" pitchFamily="34" charset="0"/>
              <a:buChar char="•"/>
            </a:pPr>
            <a:r>
              <a:rPr lang="en-US" dirty="0" smtClean="0"/>
              <a:t>Impact hammer pile driving is best suited for hard bottomed waterways.</a:t>
            </a:r>
          </a:p>
          <a:p>
            <a:pPr marL="285750" indent="-285750">
              <a:buFont typeface="Arial" panose="020B0604020202020204" pitchFamily="34" charset="0"/>
              <a:buChar char="•"/>
            </a:pPr>
            <a:r>
              <a:rPr lang="en-US" dirty="0" smtClean="0"/>
              <a:t>Vibratory pile driving methods are less disruptive to the environment but cannot service all bottom types.</a:t>
            </a:r>
            <a:endParaRPr lang="en-US" dirty="0"/>
          </a:p>
        </p:txBody>
      </p:sp>
      <p:sp>
        <p:nvSpPr>
          <p:cNvPr id="3" name="TextBox 2"/>
          <p:cNvSpPr txBox="1"/>
          <p:nvPr/>
        </p:nvSpPr>
        <p:spPr>
          <a:xfrm>
            <a:off x="318668" y="6251111"/>
            <a:ext cx="8529638" cy="461665"/>
          </a:xfrm>
          <a:prstGeom prst="rect">
            <a:avLst/>
          </a:prstGeom>
          <a:noFill/>
        </p:spPr>
        <p:txBody>
          <a:bodyPr wrap="square" rtlCol="0">
            <a:spAutoFit/>
          </a:bodyPr>
          <a:lstStyle/>
          <a:p>
            <a:pPr algn="ctr"/>
            <a:r>
              <a:rPr lang="en-US" sz="1200" dirty="0" smtClean="0"/>
              <a:t>Pile driving activities would only occur in water depths less than 20 </a:t>
            </a:r>
            <a:r>
              <a:rPr lang="en-US" sz="1200" dirty="0" err="1" smtClean="0"/>
              <a:t>ft</a:t>
            </a:r>
            <a:r>
              <a:rPr lang="en-US" sz="1200" dirty="0" smtClean="0"/>
              <a:t> (6m) and in the following proposed action areas: USEC-</a:t>
            </a:r>
            <a:r>
              <a:rPr lang="en-US" sz="1200" dirty="0" err="1" smtClean="0"/>
              <a:t>MidATL</a:t>
            </a:r>
            <a:r>
              <a:rPr lang="en-US" sz="1200" dirty="0" smtClean="0"/>
              <a:t>, USEC-South, and </a:t>
            </a:r>
            <a:r>
              <a:rPr lang="en-US" sz="1200" dirty="0" err="1" smtClean="0"/>
              <a:t>GoMEX</a:t>
            </a:r>
            <a:r>
              <a:rPr lang="en-US" sz="1200" dirty="0" smtClean="0"/>
              <a:t> and Mississippi River.</a:t>
            </a:r>
            <a:endParaRPr lang="en-US" sz="1200" dirty="0"/>
          </a:p>
        </p:txBody>
      </p:sp>
      <p:sp>
        <p:nvSpPr>
          <p:cNvPr id="13" name="TextBox 12"/>
          <p:cNvSpPr txBox="1"/>
          <p:nvPr/>
        </p:nvSpPr>
        <p:spPr>
          <a:xfrm>
            <a:off x="335816" y="5844686"/>
            <a:ext cx="3109792" cy="215444"/>
          </a:xfrm>
          <a:prstGeom prst="rect">
            <a:avLst/>
          </a:prstGeom>
          <a:noFill/>
        </p:spPr>
        <p:txBody>
          <a:bodyPr wrap="square" rtlCol="0">
            <a:spAutoFit/>
          </a:bodyPr>
          <a:lstStyle/>
          <a:p>
            <a:pPr algn="ctr"/>
            <a:r>
              <a:rPr lang="en-US" sz="800" dirty="0" smtClean="0"/>
              <a:t>Example of an impact pile driver. Photo provided by BAUER-</a:t>
            </a:r>
            <a:r>
              <a:rPr lang="en-US" sz="800" dirty="0" err="1" smtClean="0"/>
              <a:t>Pileco</a:t>
            </a:r>
            <a:r>
              <a:rPr lang="en-US" sz="800" dirty="0" smtClean="0"/>
              <a:t> Inc.</a:t>
            </a:r>
            <a:endParaRPr lang="en-US" sz="8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608" y="3975238"/>
            <a:ext cx="5515328" cy="1842537"/>
          </a:xfrm>
          <a:prstGeom prst="rect">
            <a:avLst/>
          </a:prstGeom>
        </p:spPr>
      </p:pic>
      <p:sp>
        <p:nvSpPr>
          <p:cNvPr id="16" name="TextBox 15"/>
          <p:cNvSpPr txBox="1"/>
          <p:nvPr/>
        </p:nvSpPr>
        <p:spPr>
          <a:xfrm>
            <a:off x="3523130" y="5768000"/>
            <a:ext cx="5325176" cy="338554"/>
          </a:xfrm>
          <a:prstGeom prst="rect">
            <a:avLst/>
          </a:prstGeom>
          <a:noFill/>
        </p:spPr>
        <p:txBody>
          <a:bodyPr wrap="square" rtlCol="0">
            <a:spAutoFit/>
          </a:bodyPr>
          <a:lstStyle/>
          <a:p>
            <a:pPr algn="ctr"/>
            <a:r>
              <a:rPr lang="en-US" sz="800" dirty="0" smtClean="0"/>
              <a:t>Example of a vibratory pile driver.</a:t>
            </a:r>
          </a:p>
          <a:p>
            <a:pPr algn="ctr"/>
            <a:r>
              <a:rPr lang="en-US" sz="800" dirty="0" smtClean="0"/>
              <a:t>Photo provided by PVE Piling &amp; </a:t>
            </a:r>
            <a:r>
              <a:rPr lang="en-US" sz="800" dirty="0" err="1" smtClean="0"/>
              <a:t>Vibro</a:t>
            </a:r>
            <a:r>
              <a:rPr lang="en-US" sz="800" dirty="0" smtClean="0"/>
              <a:t> Equipment</a:t>
            </a:r>
            <a:r>
              <a:rPr lang="en-US" sz="800" dirty="0"/>
              <a:t>.</a:t>
            </a:r>
          </a:p>
        </p:txBody>
      </p:sp>
    </p:spTree>
    <p:extLst>
      <p:ext uri="{BB962C8B-B14F-4D97-AF65-F5344CB8AC3E}">
        <p14:creationId xmlns:p14="http://schemas.microsoft.com/office/powerpoint/2010/main" val="2543550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Environmental Resources for Evaluation - Physical</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8" name="Picture 7"/>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9" name="TextBox 8"/>
          <p:cNvSpPr txBox="1"/>
          <p:nvPr/>
        </p:nvSpPr>
        <p:spPr>
          <a:xfrm rot="10800000" flipV="1">
            <a:off x="261937" y="1346552"/>
            <a:ext cx="8653463" cy="646331"/>
          </a:xfrm>
          <a:prstGeom prst="rect">
            <a:avLst/>
          </a:prstGeom>
          <a:solidFill>
            <a:srgbClr val="CCFFCC"/>
          </a:solidFill>
          <a:ln w="12700">
            <a:noFill/>
          </a:ln>
          <a:effectLst>
            <a:outerShdw blurRad="139700" dist="152400" dir="2700000" algn="tl" rotWithShape="0">
              <a:schemeClr val="bg1">
                <a:alpha val="69000"/>
              </a:schemeClr>
            </a:outerShdw>
          </a:effectLst>
        </p:spPr>
        <p:txBody>
          <a:bodyPr wrap="square" rtlCol="0">
            <a:spAutoFit/>
          </a:bodyPr>
          <a:lstStyle/>
          <a:p>
            <a:pPr algn="ctr"/>
            <a:r>
              <a:rPr lang="en-US" b="1" dirty="0" smtClean="0"/>
              <a:t>The Coast Guard is evaluating potential impacts to a wide range of environmental resources from new WCCs and associated operations and training activities.</a:t>
            </a:r>
          </a:p>
        </p:txBody>
      </p:sp>
      <p:graphicFrame>
        <p:nvGraphicFramePr>
          <p:cNvPr id="10" name="Table 9"/>
          <p:cNvGraphicFramePr>
            <a:graphicFrameLocks noGrp="1"/>
          </p:cNvGraphicFramePr>
          <p:nvPr>
            <p:extLst>
              <p:ext uri="{D42A27DB-BD31-4B8C-83A1-F6EECF244321}">
                <p14:modId xmlns:p14="http://schemas.microsoft.com/office/powerpoint/2010/main" val="2974230437"/>
              </p:ext>
            </p:extLst>
          </p:nvPr>
        </p:nvGraphicFramePr>
        <p:xfrm>
          <a:off x="261937" y="2063361"/>
          <a:ext cx="5463803" cy="4698100"/>
        </p:xfrm>
        <a:graphic>
          <a:graphicData uri="http://schemas.openxmlformats.org/drawingml/2006/table">
            <a:tbl>
              <a:tblPr firstRow="1" bandRow="1">
                <a:tableStyleId>{7DF18680-E054-41AD-8BC1-D1AEF772440D}</a:tableStyleId>
              </a:tblPr>
              <a:tblGrid>
                <a:gridCol w="1191504">
                  <a:extLst>
                    <a:ext uri="{9D8B030D-6E8A-4147-A177-3AD203B41FA5}">
                      <a16:colId xmlns:a16="http://schemas.microsoft.com/office/drawing/2014/main" val="889147644"/>
                    </a:ext>
                  </a:extLst>
                </a:gridCol>
                <a:gridCol w="4272299">
                  <a:extLst>
                    <a:ext uri="{9D8B030D-6E8A-4147-A177-3AD203B41FA5}">
                      <a16:colId xmlns:a16="http://schemas.microsoft.com/office/drawing/2014/main" val="941545725"/>
                    </a:ext>
                  </a:extLst>
                </a:gridCol>
              </a:tblGrid>
              <a:tr h="0">
                <a:tc>
                  <a:txBody>
                    <a:bodyPr/>
                    <a:lstStyle/>
                    <a:p>
                      <a:pPr algn="ctr"/>
                      <a:r>
                        <a:rPr lang="en-US" dirty="0" smtClean="0"/>
                        <a:t>Resource</a:t>
                      </a:r>
                      <a:endParaRPr lang="en-US" dirty="0"/>
                    </a:p>
                  </a:txBody>
                  <a:tcPr/>
                </a:tc>
                <a:tc>
                  <a:txBody>
                    <a:bodyPr/>
                    <a:lstStyle/>
                    <a:p>
                      <a:pPr algn="ctr"/>
                      <a:r>
                        <a:rPr lang="en-US" dirty="0" smtClean="0"/>
                        <a:t>Description</a:t>
                      </a:r>
                      <a:endParaRPr lang="en-US" dirty="0"/>
                    </a:p>
                  </a:txBody>
                  <a:tcPr/>
                </a:tc>
                <a:extLst>
                  <a:ext uri="{0D108BD9-81ED-4DB2-BD59-A6C34878D82A}">
                    <a16:rowId xmlns:a16="http://schemas.microsoft.com/office/drawing/2014/main" val="1010802418"/>
                  </a:ext>
                </a:extLst>
              </a:tr>
              <a:tr h="1333038">
                <a:tc>
                  <a:txBody>
                    <a:bodyPr/>
                    <a:lstStyle/>
                    <a:p>
                      <a:pPr algn="l"/>
                      <a:r>
                        <a:rPr lang="en-US" sz="1200" b="1" dirty="0" smtClean="0"/>
                        <a:t>Air Quality</a:t>
                      </a:r>
                      <a:endParaRPr lang="en-US" sz="1200" b="1" dirty="0"/>
                    </a:p>
                  </a:txBody>
                  <a:tcPr anchor="ctr"/>
                </a:tc>
                <a:tc>
                  <a:txBody>
                    <a:bodyPr/>
                    <a:lstStyle/>
                    <a:p>
                      <a:pPr marL="285750" indent="-285750">
                        <a:buFont typeface="Arial" panose="020B0604020202020204" pitchFamily="34" charset="0"/>
                        <a:buChar char="•"/>
                      </a:pPr>
                      <a:r>
                        <a:rPr lang="en-US" sz="1200" dirty="0" smtClean="0"/>
                        <a:t>The Clean Air Act regulates all new and in‐use vessels flagged in the United States that contain marine diesel engines, as well as the emissions from these engines.</a:t>
                      </a:r>
                    </a:p>
                    <a:p>
                      <a:pPr marL="285750" indent="-285750">
                        <a:buFont typeface="Arial" panose="020B0604020202020204" pitchFamily="34" charset="0"/>
                        <a:buChar char="•"/>
                      </a:pPr>
                      <a:r>
                        <a:rPr lang="en-US" sz="1200" dirty="0" smtClean="0"/>
                        <a:t>WCCs are considered non-road mobile sources of emissions, which include carbon monoxide (CO), nitrogen oxide (NO</a:t>
                      </a:r>
                      <a:r>
                        <a:rPr lang="en-US" sz="1200" baseline="-25000" dirty="0" smtClean="0"/>
                        <a:t>X</a:t>
                      </a:r>
                      <a:r>
                        <a:rPr lang="en-US" sz="1200" dirty="0" smtClean="0"/>
                        <a:t>), particulate matter, sulfur dioxide (SO</a:t>
                      </a:r>
                      <a:r>
                        <a:rPr lang="en-US" sz="1200" baseline="-25000" dirty="0" smtClean="0"/>
                        <a:t>2</a:t>
                      </a:r>
                      <a:r>
                        <a:rPr lang="en-US" sz="1200" dirty="0" smtClean="0"/>
                        <a:t>), and volatile organic compounds (VOCs).</a:t>
                      </a:r>
                      <a:endParaRPr lang="en-US" sz="1200" dirty="0"/>
                    </a:p>
                  </a:txBody>
                  <a:tcPr/>
                </a:tc>
                <a:extLst>
                  <a:ext uri="{0D108BD9-81ED-4DB2-BD59-A6C34878D82A}">
                    <a16:rowId xmlns:a16="http://schemas.microsoft.com/office/drawing/2014/main" val="1005294919"/>
                  </a:ext>
                </a:extLst>
              </a:tr>
              <a:tr h="970974">
                <a:tc>
                  <a:txBody>
                    <a:bodyPr/>
                    <a:lstStyle/>
                    <a:p>
                      <a:pPr algn="l"/>
                      <a:r>
                        <a:rPr lang="en-US" sz="1200" b="1" dirty="0" smtClean="0"/>
                        <a:t>Ambient Sound</a:t>
                      </a:r>
                      <a:endParaRPr lang="en-US" sz="1200" b="1" dirty="0"/>
                    </a:p>
                  </a:txBody>
                  <a:tcPr anchor="ctr"/>
                </a:tc>
                <a:tc>
                  <a:txBody>
                    <a:bodyPr/>
                    <a:lstStyle/>
                    <a:p>
                      <a:pPr marL="285750" indent="-285750">
                        <a:buFont typeface="Arial" panose="020B0604020202020204" pitchFamily="34" charset="0"/>
                        <a:buChar char="•"/>
                      </a:pPr>
                      <a:r>
                        <a:rPr lang="en-US" sz="1200" dirty="0" smtClean="0"/>
                        <a:t>Biotic, abiotic, and anthropogenic (manmade) sounds make up the existing ambient sound environment.</a:t>
                      </a:r>
                    </a:p>
                    <a:p>
                      <a:pPr marL="285750" indent="-285750">
                        <a:buFont typeface="Arial" panose="020B0604020202020204" pitchFamily="34" charset="0"/>
                        <a:buChar char="•"/>
                      </a:pPr>
                      <a:r>
                        <a:rPr lang="en-US" sz="1200" dirty="0" smtClean="0"/>
                        <a:t>Each of the proposed action areas includes different combinations of sources that create the in-air and in-water ambient sound environments.</a:t>
                      </a:r>
                      <a:endParaRPr lang="en-US" sz="1200" dirty="0"/>
                    </a:p>
                  </a:txBody>
                  <a:tcPr/>
                </a:tc>
                <a:extLst>
                  <a:ext uri="{0D108BD9-81ED-4DB2-BD59-A6C34878D82A}">
                    <a16:rowId xmlns:a16="http://schemas.microsoft.com/office/drawing/2014/main" val="1060474960"/>
                  </a:ext>
                </a:extLst>
              </a:tr>
              <a:tr h="970974">
                <a:tc>
                  <a:txBody>
                    <a:bodyPr/>
                    <a:lstStyle/>
                    <a:p>
                      <a:pPr algn="l"/>
                      <a:r>
                        <a:rPr lang="en-US" sz="1200" b="1" dirty="0" smtClean="0"/>
                        <a:t>Bottom Habitat and Sediment</a:t>
                      </a:r>
                      <a:endParaRPr lang="en-US" sz="1200" b="1" dirty="0"/>
                    </a:p>
                  </a:txBody>
                  <a:tcPr anchor="ctr"/>
                </a:tc>
                <a:tc>
                  <a:txBody>
                    <a:bodyPr/>
                    <a:lstStyle/>
                    <a:p>
                      <a:pPr marL="285750" indent="-285750">
                        <a:buFont typeface="Arial" panose="020B0604020202020204" pitchFamily="34" charset="0"/>
                        <a:buChar char="•"/>
                      </a:pPr>
                      <a:r>
                        <a:rPr lang="en-US" sz="1200" dirty="0" smtClean="0"/>
                        <a:t>Sediments consist of solid fragments of organic and inorganic matter forming the bottom of bodies of water, often referred to as substrate.</a:t>
                      </a:r>
                    </a:p>
                    <a:p>
                      <a:pPr marL="285750" indent="-285750">
                        <a:buFont typeface="Arial" panose="020B0604020202020204" pitchFamily="34" charset="0"/>
                        <a:buChar char="•"/>
                      </a:pPr>
                      <a:r>
                        <a:rPr lang="en-US" sz="1200" dirty="0" smtClean="0"/>
                        <a:t>The substrate can provide</a:t>
                      </a:r>
                      <a:r>
                        <a:rPr lang="en-US" sz="1200" baseline="0" dirty="0" smtClean="0"/>
                        <a:t> suitable habitat for a wide range of species.</a:t>
                      </a:r>
                      <a:endParaRPr lang="en-US" sz="1200" dirty="0"/>
                    </a:p>
                  </a:txBody>
                  <a:tcPr/>
                </a:tc>
                <a:extLst>
                  <a:ext uri="{0D108BD9-81ED-4DB2-BD59-A6C34878D82A}">
                    <a16:rowId xmlns:a16="http://schemas.microsoft.com/office/drawing/2014/main" val="3404669620"/>
                  </a:ext>
                </a:extLst>
              </a:tr>
              <a:tr h="1017640">
                <a:tc>
                  <a:txBody>
                    <a:bodyPr/>
                    <a:lstStyle/>
                    <a:p>
                      <a:pPr algn="l"/>
                      <a:r>
                        <a:rPr lang="en-US" sz="1200" b="1" dirty="0" smtClean="0"/>
                        <a:t>Water Quality</a:t>
                      </a:r>
                      <a:endParaRPr lang="en-US" sz="1200" b="1" dirty="0"/>
                    </a:p>
                  </a:txBody>
                  <a:tcPr anchor="ctr"/>
                </a:tc>
                <a:tc>
                  <a:txBody>
                    <a:bodyPr/>
                    <a:lstStyle/>
                    <a:p>
                      <a:pPr marL="285750" indent="-285750">
                        <a:buFont typeface="Arial" panose="020B0604020202020204" pitchFamily="34" charset="0"/>
                        <a:buChar char="•"/>
                      </a:pPr>
                      <a:r>
                        <a:rPr lang="en-US" sz="1200" dirty="0" smtClean="0"/>
                        <a:t>The Clean Water</a:t>
                      </a:r>
                      <a:r>
                        <a:rPr lang="en-US" sz="1200" baseline="0" dirty="0" smtClean="0"/>
                        <a:t> Act requires the EPA to develop criteria for surface water quality that reflects the best information on the impacts of pollutants on human health and the environment.</a:t>
                      </a:r>
                    </a:p>
                    <a:p>
                      <a:pPr marL="285750" indent="-285750">
                        <a:buFont typeface="Arial" panose="020B0604020202020204" pitchFamily="34" charset="0"/>
                        <a:buChar char="•"/>
                      </a:pPr>
                      <a:r>
                        <a:rPr lang="en-US" sz="1200" baseline="0" dirty="0" smtClean="0"/>
                        <a:t>Criteria exist for aquatic life, human health, and recreation.</a:t>
                      </a:r>
                      <a:endParaRPr lang="en-US" sz="1200" dirty="0"/>
                    </a:p>
                  </a:txBody>
                  <a:tcPr/>
                </a:tc>
                <a:extLst>
                  <a:ext uri="{0D108BD9-81ED-4DB2-BD59-A6C34878D82A}">
                    <a16:rowId xmlns:a16="http://schemas.microsoft.com/office/drawing/2014/main" val="2862566832"/>
                  </a:ext>
                </a:extLst>
              </a:tr>
            </a:tbl>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317" y="2063361"/>
            <a:ext cx="2643174" cy="4302715"/>
          </a:xfrm>
          <a:prstGeom prst="rect">
            <a:avLst/>
          </a:prstGeom>
        </p:spPr>
      </p:pic>
      <p:sp>
        <p:nvSpPr>
          <p:cNvPr id="2" name="TextBox 1"/>
          <p:cNvSpPr txBox="1"/>
          <p:nvPr/>
        </p:nvSpPr>
        <p:spPr>
          <a:xfrm>
            <a:off x="6111433" y="6396335"/>
            <a:ext cx="2803967" cy="461665"/>
          </a:xfrm>
          <a:prstGeom prst="rect">
            <a:avLst/>
          </a:prstGeom>
          <a:noFill/>
        </p:spPr>
        <p:txBody>
          <a:bodyPr wrap="square" rtlCol="0">
            <a:spAutoFit/>
          </a:bodyPr>
          <a:lstStyle/>
          <a:p>
            <a:pPr algn="ctr"/>
            <a:r>
              <a:rPr lang="en-US" sz="800" dirty="0" smtClean="0"/>
              <a:t>Crew members assist the attachment of the impact pile driver to a pile. </a:t>
            </a:r>
          </a:p>
          <a:p>
            <a:pPr algn="ctr"/>
            <a:r>
              <a:rPr lang="en-US" sz="800" dirty="0" smtClean="0"/>
              <a:t>Photo provided by USCG.</a:t>
            </a:r>
            <a:endParaRPr lang="en-US" sz="800" dirty="0"/>
          </a:p>
        </p:txBody>
      </p:sp>
    </p:spTree>
    <p:extLst>
      <p:ext uri="{BB962C8B-B14F-4D97-AF65-F5344CB8AC3E}">
        <p14:creationId xmlns:p14="http://schemas.microsoft.com/office/powerpoint/2010/main" val="839786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Physical</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8" name="Picture 7"/>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9" name="TextBox 8"/>
          <p:cNvSpPr txBox="1"/>
          <p:nvPr/>
        </p:nvSpPr>
        <p:spPr>
          <a:xfrm>
            <a:off x="261937" y="1349149"/>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L="0" marR="0" lvl="0" indent="0" algn="ctr" defTabSz="3134239" eaLnBrk="1" fontAlgn="auto" latinLnBrk="0" hangingPunct="1">
              <a:lnSpc>
                <a:spcPct val="100000"/>
              </a:lnSpc>
              <a:spcBef>
                <a:spcPts val="0"/>
              </a:spcBef>
              <a:spcAft>
                <a:spcPts val="0"/>
              </a:spcAft>
              <a:buClrTx/>
              <a:buSzTx/>
              <a:buFontTx/>
              <a:buNone/>
              <a:tabLst/>
              <a:defRPr/>
            </a:pPr>
            <a:r>
              <a:rPr lang="en-US" b="1" dirty="0">
                <a:solidFill>
                  <a:schemeClr val="dk1"/>
                </a:solidFill>
              </a:rPr>
              <a:t>Based on preliminary analyses using the best available science the Coast Guard has evaluated the following resources:</a:t>
            </a:r>
          </a:p>
        </p:txBody>
      </p:sp>
      <p:graphicFrame>
        <p:nvGraphicFramePr>
          <p:cNvPr id="11" name="Table 10"/>
          <p:cNvGraphicFramePr>
            <a:graphicFrameLocks noGrp="1"/>
          </p:cNvGraphicFramePr>
          <p:nvPr>
            <p:extLst>
              <p:ext uri="{D42A27DB-BD31-4B8C-83A1-F6EECF244321}">
                <p14:modId xmlns:p14="http://schemas.microsoft.com/office/powerpoint/2010/main" val="1056395249"/>
              </p:ext>
            </p:extLst>
          </p:nvPr>
        </p:nvGraphicFramePr>
        <p:xfrm>
          <a:off x="261937" y="2310285"/>
          <a:ext cx="8768518" cy="3929842"/>
        </p:xfrm>
        <a:graphic>
          <a:graphicData uri="http://schemas.openxmlformats.org/drawingml/2006/table">
            <a:tbl>
              <a:tblPr firstRow="1" bandRow="1">
                <a:tableStyleId>{7DF18680-E054-41AD-8BC1-D1AEF772440D}</a:tableStyleId>
              </a:tblPr>
              <a:tblGrid>
                <a:gridCol w="1068100">
                  <a:extLst>
                    <a:ext uri="{9D8B030D-6E8A-4147-A177-3AD203B41FA5}">
                      <a16:colId xmlns:a16="http://schemas.microsoft.com/office/drawing/2014/main" val="968998003"/>
                    </a:ext>
                  </a:extLst>
                </a:gridCol>
                <a:gridCol w="6234546">
                  <a:extLst>
                    <a:ext uri="{9D8B030D-6E8A-4147-A177-3AD203B41FA5}">
                      <a16:colId xmlns:a16="http://schemas.microsoft.com/office/drawing/2014/main" val="4212934024"/>
                    </a:ext>
                  </a:extLst>
                </a:gridCol>
                <a:gridCol w="1465872">
                  <a:extLst>
                    <a:ext uri="{9D8B030D-6E8A-4147-A177-3AD203B41FA5}">
                      <a16:colId xmlns:a16="http://schemas.microsoft.com/office/drawing/2014/main" val="2375592484"/>
                    </a:ext>
                  </a:extLst>
                </a:gridCol>
              </a:tblGrid>
              <a:tr h="759922">
                <a:tc>
                  <a:txBody>
                    <a:bodyPr/>
                    <a:lstStyle/>
                    <a:p>
                      <a:pPr algn="ctr"/>
                      <a:r>
                        <a:rPr lang="en-US" dirty="0" smtClean="0"/>
                        <a:t>Resource</a:t>
                      </a:r>
                      <a:endParaRPr lang="en-US" dirty="0"/>
                    </a:p>
                  </a:txBody>
                  <a:tcPr anchor="ctr"/>
                </a:tc>
                <a:tc>
                  <a:txBody>
                    <a:bodyPr/>
                    <a:lstStyle/>
                    <a:p>
                      <a:pPr algn="ctr"/>
                      <a:r>
                        <a:rPr lang="en-US" dirty="0" smtClean="0"/>
                        <a:t>Preliminary</a:t>
                      </a:r>
                      <a:r>
                        <a:rPr lang="en-US" baseline="0" dirty="0" smtClean="0"/>
                        <a:t> Analysis</a:t>
                      </a:r>
                      <a:endParaRPr lang="en-US" dirty="0"/>
                    </a:p>
                  </a:txBody>
                  <a:tcPr anchor="ctr"/>
                </a:tc>
                <a:tc>
                  <a:txBody>
                    <a:bodyPr/>
                    <a:lstStyle/>
                    <a:p>
                      <a:pPr algn="ctr"/>
                      <a:r>
                        <a:rPr lang="en-US" dirty="0" smtClean="0"/>
                        <a:t>Anticipated Significance of Impact</a:t>
                      </a:r>
                      <a:endParaRPr lang="en-US" dirty="0"/>
                    </a:p>
                  </a:txBody>
                  <a:tcPr anchor="ctr"/>
                </a:tc>
                <a:extLst>
                  <a:ext uri="{0D108BD9-81ED-4DB2-BD59-A6C34878D82A}">
                    <a16:rowId xmlns:a16="http://schemas.microsoft.com/office/drawing/2014/main" val="44414728"/>
                  </a:ext>
                </a:extLst>
              </a:tr>
              <a:tr h="937349">
                <a:tc>
                  <a:txBody>
                    <a:bodyPr/>
                    <a:lstStyle/>
                    <a:p>
                      <a:r>
                        <a:rPr lang="en-US" sz="1400" b="1" dirty="0" smtClean="0"/>
                        <a:t>Air Quality</a:t>
                      </a:r>
                      <a:endParaRPr lang="en-US" sz="1400" b="1" dirty="0"/>
                    </a:p>
                  </a:txBody>
                  <a:tcPr anchor="ctr"/>
                </a:tc>
                <a:tc>
                  <a:txBody>
                    <a:bodyPr/>
                    <a:lstStyle/>
                    <a:p>
                      <a:pPr marL="285750" indent="-285750">
                        <a:buFont typeface="Arial" panose="020B0604020202020204" pitchFamily="34" charset="0"/>
                        <a:buChar char="•"/>
                      </a:pPr>
                      <a:r>
                        <a:rPr lang="en-US" sz="1400" u="sng" dirty="0" smtClean="0"/>
                        <a:t>Emissions:</a:t>
                      </a:r>
                      <a:r>
                        <a:rPr lang="en-US" sz="1400" u="none" dirty="0" smtClean="0"/>
                        <a:t> </a:t>
                      </a:r>
                      <a:r>
                        <a:rPr lang="en-US" sz="1400" dirty="0" smtClean="0"/>
                        <a:t>WCC operations could</a:t>
                      </a:r>
                      <a:r>
                        <a:rPr lang="en-US" sz="1400" baseline="0" dirty="0" smtClean="0"/>
                        <a:t> add to existing pollutant concentrations.</a:t>
                      </a:r>
                    </a:p>
                    <a:p>
                      <a:pPr marL="285750" indent="-285750">
                        <a:buFont typeface="Courier New" panose="02070309020205020404" pitchFamily="49" charset="0"/>
                        <a:buChar char="o"/>
                      </a:pPr>
                      <a:r>
                        <a:rPr lang="en-US" sz="1400" dirty="0" smtClean="0"/>
                        <a:t>WCC emissions would be unlikely to measurably add to existing pollutant concentrations because of the small number of vessels and large operation areas.</a:t>
                      </a:r>
                    </a:p>
                    <a:p>
                      <a:pPr marL="285750" indent="-285750">
                        <a:buFont typeface="Courier New" panose="02070309020205020404" pitchFamily="49" charset="0"/>
                        <a:buChar char="o"/>
                      </a:pPr>
                      <a:r>
                        <a:rPr lang="en-US" sz="1400" dirty="0" smtClean="0"/>
                        <a:t>There would be no increase in emissions over the use of the current fleet.</a:t>
                      </a:r>
                      <a:endParaRPr lang="en-US" sz="1400" dirty="0"/>
                    </a:p>
                  </a:txBody>
                  <a:tcPr/>
                </a:tc>
                <a:tc>
                  <a:txBody>
                    <a:bodyPr/>
                    <a:lstStyle/>
                    <a:p>
                      <a:pPr algn="ctr"/>
                      <a:r>
                        <a:rPr lang="en-US" sz="1400" b="1" dirty="0" smtClean="0"/>
                        <a:t>No Significant Impact</a:t>
                      </a:r>
                      <a:endParaRPr lang="en-US" sz="1400" b="1" dirty="0"/>
                    </a:p>
                  </a:txBody>
                  <a:tcPr anchor="ctr"/>
                </a:tc>
                <a:extLst>
                  <a:ext uri="{0D108BD9-81ED-4DB2-BD59-A6C34878D82A}">
                    <a16:rowId xmlns:a16="http://schemas.microsoft.com/office/drawing/2014/main" val="521543725"/>
                  </a:ext>
                </a:extLst>
              </a:tr>
              <a:tr h="1666926">
                <a:tc>
                  <a:txBody>
                    <a:bodyPr/>
                    <a:lstStyle/>
                    <a:p>
                      <a:r>
                        <a:rPr lang="en-US" sz="1400" b="1" dirty="0" smtClean="0"/>
                        <a:t>Ambient Sound</a:t>
                      </a:r>
                      <a:endParaRPr lang="en-US" sz="1400" b="1" dirty="0"/>
                    </a:p>
                  </a:txBody>
                  <a:tcPr anchor="ctr"/>
                </a:tc>
                <a:tc>
                  <a:txBody>
                    <a:bodyPr/>
                    <a:lstStyle/>
                    <a:p>
                      <a:pPr marL="285750" indent="-285750">
                        <a:buFont typeface="Arial" panose="020B0604020202020204" pitchFamily="34" charset="0"/>
                        <a:buChar char="•"/>
                      </a:pPr>
                      <a:r>
                        <a:rPr lang="en-US" sz="1400" u="sng" dirty="0" smtClean="0"/>
                        <a:t>Operational Noise:</a:t>
                      </a:r>
                      <a:r>
                        <a:rPr lang="en-US" sz="1400" u="sng" baseline="0" dirty="0" smtClean="0"/>
                        <a:t> </a:t>
                      </a:r>
                      <a:r>
                        <a:rPr lang="en-US" sz="1400" baseline="0" dirty="0" smtClean="0"/>
                        <a:t>WCCs could impact ambient sound levels through the </a:t>
                      </a:r>
                      <a:r>
                        <a:rPr lang="en-US" sz="1400" dirty="0" smtClean="0"/>
                        <a:t>operation of WCC vessels, including engines, onboard equipment, and navigational technologies.</a:t>
                      </a:r>
                    </a:p>
                    <a:p>
                      <a:pPr marL="285750" indent="-285750">
                        <a:buFont typeface="Courier New" panose="02070309020205020404" pitchFamily="49" charset="0"/>
                        <a:buChar char="o"/>
                      </a:pPr>
                      <a:r>
                        <a:rPr lang="en-US" sz="1400" dirty="0" smtClean="0"/>
                        <a:t>WCC</a:t>
                      </a:r>
                      <a:r>
                        <a:rPr lang="en-US" sz="1400" baseline="0" dirty="0" smtClean="0"/>
                        <a:t> operational noise would be s</a:t>
                      </a:r>
                      <a:r>
                        <a:rPr lang="en-US" sz="1400" dirty="0" smtClean="0"/>
                        <a:t>imilar to the noise from other vessels in the proposed action areas.</a:t>
                      </a:r>
                    </a:p>
                    <a:p>
                      <a:pPr marL="285750" indent="-285750">
                        <a:buFont typeface="Arial" panose="020B0604020202020204" pitchFamily="34" charset="0"/>
                        <a:buChar char="•"/>
                      </a:pPr>
                      <a:r>
                        <a:rPr lang="en-US" sz="1400" u="sng" dirty="0" smtClean="0"/>
                        <a:t>Pile driving noise</a:t>
                      </a:r>
                      <a:r>
                        <a:rPr lang="en-US" sz="1400" u="none" dirty="0" smtClean="0"/>
                        <a:t> </a:t>
                      </a:r>
                      <a:r>
                        <a:rPr lang="en-US" sz="1400" dirty="0" smtClean="0"/>
                        <a:t>would increase the sound level in</a:t>
                      </a:r>
                      <a:r>
                        <a:rPr lang="en-US" sz="1400" baseline="0" dirty="0" smtClean="0"/>
                        <a:t> air and underwater. </a:t>
                      </a:r>
                    </a:p>
                    <a:p>
                      <a:pPr marL="285750" indent="-285750">
                        <a:buFont typeface="Courier New" panose="02070309020205020404" pitchFamily="49" charset="0"/>
                        <a:buChar char="o"/>
                      </a:pPr>
                      <a:r>
                        <a:rPr lang="en-US" sz="1400" dirty="0" smtClean="0"/>
                        <a:t>Any resulting</a:t>
                      </a:r>
                      <a:r>
                        <a:rPr lang="en-US" sz="1400" baseline="0" dirty="0" smtClean="0"/>
                        <a:t> </a:t>
                      </a:r>
                      <a:r>
                        <a:rPr lang="en-US" sz="1400" dirty="0" smtClean="0"/>
                        <a:t>increase to ambient sound would be short and only for the duration of active pile driving.</a:t>
                      </a:r>
                    </a:p>
                    <a:p>
                      <a:pPr marL="285750" indent="-285750">
                        <a:buFont typeface="Courier New" panose="02070309020205020404" pitchFamily="49" charset="0"/>
                        <a:buChar char="o"/>
                      </a:pPr>
                      <a:r>
                        <a:rPr lang="en-US" sz="1400" dirty="0" smtClean="0"/>
                        <a:t>There would be no increase in ambient noise over the use of the current fleet.</a:t>
                      </a:r>
                    </a:p>
                  </a:txBody>
                  <a:tcPr/>
                </a:tc>
                <a:tc>
                  <a:txBody>
                    <a:bodyPr/>
                    <a:lstStyle/>
                    <a:p>
                      <a:pPr algn="ctr"/>
                      <a:r>
                        <a:rPr lang="en-US" sz="1400" b="1" dirty="0" smtClean="0"/>
                        <a:t>No Significant Impact</a:t>
                      </a:r>
                      <a:endParaRPr lang="en-US" sz="1400" b="1" dirty="0"/>
                    </a:p>
                  </a:txBody>
                  <a:tcPr anchor="ctr"/>
                </a:tc>
                <a:extLst>
                  <a:ext uri="{0D108BD9-81ED-4DB2-BD59-A6C34878D82A}">
                    <a16:rowId xmlns:a16="http://schemas.microsoft.com/office/drawing/2014/main" val="3782016093"/>
                  </a:ext>
                </a:extLst>
              </a:tr>
            </a:tbl>
          </a:graphicData>
        </a:graphic>
      </p:graphicFrame>
    </p:spTree>
    <p:extLst>
      <p:ext uri="{BB962C8B-B14F-4D97-AF65-F5344CB8AC3E}">
        <p14:creationId xmlns:p14="http://schemas.microsoft.com/office/powerpoint/2010/main" val="21499920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Physical</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8" name="Picture 7"/>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9" name="TextBox 8"/>
          <p:cNvSpPr txBox="1"/>
          <p:nvPr/>
        </p:nvSpPr>
        <p:spPr>
          <a:xfrm>
            <a:off x="261937" y="1349149"/>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L="0" marR="0" lvl="0" indent="0" algn="ctr" defTabSz="3134239" eaLnBrk="1" fontAlgn="auto" latinLnBrk="0" hangingPunct="1">
              <a:lnSpc>
                <a:spcPct val="100000"/>
              </a:lnSpc>
              <a:spcBef>
                <a:spcPts val="0"/>
              </a:spcBef>
              <a:spcAft>
                <a:spcPts val="0"/>
              </a:spcAft>
              <a:buClrTx/>
              <a:buSzTx/>
              <a:buFontTx/>
              <a:buNone/>
              <a:tabLst/>
              <a:defRPr/>
            </a:pPr>
            <a:r>
              <a:rPr lang="en-US" b="1" dirty="0">
                <a:solidFill>
                  <a:schemeClr val="dk1"/>
                </a:solidFill>
              </a:rPr>
              <a:t>Based on preliminary analyses using the best available science the Coast Guard has evaluated the following resources:</a:t>
            </a:r>
          </a:p>
        </p:txBody>
      </p:sp>
      <p:graphicFrame>
        <p:nvGraphicFramePr>
          <p:cNvPr id="11" name="Table 10"/>
          <p:cNvGraphicFramePr>
            <a:graphicFrameLocks noGrp="1"/>
          </p:cNvGraphicFramePr>
          <p:nvPr>
            <p:extLst>
              <p:ext uri="{D42A27DB-BD31-4B8C-83A1-F6EECF244321}">
                <p14:modId xmlns:p14="http://schemas.microsoft.com/office/powerpoint/2010/main" val="4147215025"/>
              </p:ext>
            </p:extLst>
          </p:nvPr>
        </p:nvGraphicFramePr>
        <p:xfrm>
          <a:off x="261937" y="2468329"/>
          <a:ext cx="8768518" cy="3303601"/>
        </p:xfrm>
        <a:graphic>
          <a:graphicData uri="http://schemas.openxmlformats.org/drawingml/2006/table">
            <a:tbl>
              <a:tblPr firstRow="1" bandRow="1">
                <a:tableStyleId>{7DF18680-E054-41AD-8BC1-D1AEF772440D}</a:tableStyleId>
              </a:tblPr>
              <a:tblGrid>
                <a:gridCol w="1068100">
                  <a:extLst>
                    <a:ext uri="{9D8B030D-6E8A-4147-A177-3AD203B41FA5}">
                      <a16:colId xmlns:a16="http://schemas.microsoft.com/office/drawing/2014/main" val="968998003"/>
                    </a:ext>
                  </a:extLst>
                </a:gridCol>
                <a:gridCol w="6234546">
                  <a:extLst>
                    <a:ext uri="{9D8B030D-6E8A-4147-A177-3AD203B41FA5}">
                      <a16:colId xmlns:a16="http://schemas.microsoft.com/office/drawing/2014/main" val="4212934024"/>
                    </a:ext>
                  </a:extLst>
                </a:gridCol>
                <a:gridCol w="1465872">
                  <a:extLst>
                    <a:ext uri="{9D8B030D-6E8A-4147-A177-3AD203B41FA5}">
                      <a16:colId xmlns:a16="http://schemas.microsoft.com/office/drawing/2014/main" val="2375592484"/>
                    </a:ext>
                  </a:extLst>
                </a:gridCol>
              </a:tblGrid>
              <a:tr h="773761">
                <a:tc>
                  <a:txBody>
                    <a:bodyPr/>
                    <a:lstStyle/>
                    <a:p>
                      <a:pPr algn="ctr"/>
                      <a:r>
                        <a:rPr lang="en-US" dirty="0" smtClean="0"/>
                        <a:t>Resource</a:t>
                      </a:r>
                      <a:endParaRPr lang="en-US" dirty="0"/>
                    </a:p>
                  </a:txBody>
                  <a:tcPr anchor="ctr"/>
                </a:tc>
                <a:tc>
                  <a:txBody>
                    <a:bodyPr/>
                    <a:lstStyle/>
                    <a:p>
                      <a:pPr algn="ctr"/>
                      <a:r>
                        <a:rPr lang="en-US" dirty="0" smtClean="0"/>
                        <a:t>Preliminary</a:t>
                      </a:r>
                      <a:r>
                        <a:rPr lang="en-US" baseline="0" dirty="0" smtClean="0"/>
                        <a:t> Analysis</a:t>
                      </a:r>
                      <a:endParaRPr lang="en-US" dirty="0"/>
                    </a:p>
                  </a:txBody>
                  <a:tcPr anchor="ctr"/>
                </a:tc>
                <a:tc>
                  <a:txBody>
                    <a:bodyPr/>
                    <a:lstStyle/>
                    <a:p>
                      <a:pPr algn="ctr"/>
                      <a:r>
                        <a:rPr lang="en-US" dirty="0" smtClean="0"/>
                        <a:t>Anticipated Significance of Impact</a:t>
                      </a:r>
                      <a:endParaRPr lang="en-US" dirty="0"/>
                    </a:p>
                  </a:txBody>
                  <a:tcPr anchor="ctr"/>
                </a:tc>
                <a:extLst>
                  <a:ext uri="{0D108BD9-81ED-4DB2-BD59-A6C34878D82A}">
                    <a16:rowId xmlns:a16="http://schemas.microsoft.com/office/drawing/2014/main" val="44414728"/>
                  </a:ext>
                </a:extLst>
              </a:tr>
              <a:tr h="946088">
                <a:tc>
                  <a:txBody>
                    <a:bodyPr/>
                    <a:lstStyle/>
                    <a:p>
                      <a:r>
                        <a:rPr lang="en-US" sz="1400" b="1" dirty="0" smtClean="0"/>
                        <a:t>Bottom Habitat and Sediment</a:t>
                      </a:r>
                      <a:endParaRPr lang="en-US" sz="1400" b="1" dirty="0"/>
                    </a:p>
                  </a:txBody>
                  <a:tcPr anchor="ctr"/>
                </a:tc>
                <a:tc>
                  <a:txBody>
                    <a:bodyPr/>
                    <a:lstStyle/>
                    <a:p>
                      <a:pPr marL="285750" indent="-285750">
                        <a:buFont typeface="Arial" panose="020B0604020202020204" pitchFamily="34" charset="0"/>
                        <a:buChar char="•"/>
                      </a:pPr>
                      <a:r>
                        <a:rPr lang="en-US" sz="1400" u="sng" dirty="0" smtClean="0"/>
                        <a:t>ATON operations</a:t>
                      </a:r>
                      <a:r>
                        <a:rPr lang="en-US" sz="1400" u="none" dirty="0" smtClean="0"/>
                        <a:t> </a:t>
                      </a:r>
                      <a:r>
                        <a:rPr lang="en-US" sz="1400" dirty="0" smtClean="0"/>
                        <a:t>may impact exposed substrate and temporarily</a:t>
                      </a:r>
                      <a:r>
                        <a:rPr lang="en-US" sz="1400" baseline="0" dirty="0" smtClean="0"/>
                        <a:t> suspend sediments.</a:t>
                      </a:r>
                    </a:p>
                    <a:p>
                      <a:pPr marL="285750" indent="-285750">
                        <a:buFont typeface="Courier New" panose="02070309020205020404" pitchFamily="49" charset="0"/>
                        <a:buChar char="o"/>
                      </a:pPr>
                      <a:r>
                        <a:rPr lang="en-US" sz="1400" dirty="0" smtClean="0"/>
                        <a:t>Sediments would be expected to shift back as they normally would following a natural disturbance. </a:t>
                      </a:r>
                    </a:p>
                    <a:p>
                      <a:pPr marL="285750" indent="-285750">
                        <a:buFont typeface="Courier New" panose="02070309020205020404" pitchFamily="49" charset="0"/>
                        <a:buChar char="o"/>
                      </a:pPr>
                      <a:r>
                        <a:rPr lang="en-US" sz="1400" dirty="0" smtClean="0"/>
                        <a:t>There would be no increase in disturbance to bottom habitat and sediment over the use of the current fleet.</a:t>
                      </a:r>
                      <a:endParaRPr lang="en-US" sz="1400" dirty="0"/>
                    </a:p>
                  </a:txBody>
                  <a:tcPr/>
                </a:tc>
                <a:tc>
                  <a:txBody>
                    <a:bodyPr/>
                    <a:lstStyle/>
                    <a:p>
                      <a:pPr algn="ctr"/>
                      <a:r>
                        <a:rPr lang="en-US" sz="1400" b="1" dirty="0" smtClean="0"/>
                        <a:t>No Significant Impact</a:t>
                      </a:r>
                      <a:endParaRPr lang="en-US" sz="1400" b="1" dirty="0"/>
                    </a:p>
                  </a:txBody>
                  <a:tcPr anchor="ctr"/>
                </a:tc>
                <a:extLst>
                  <a:ext uri="{0D108BD9-81ED-4DB2-BD59-A6C34878D82A}">
                    <a16:rowId xmlns:a16="http://schemas.microsoft.com/office/drawing/2014/main" val="3385191889"/>
                  </a:ext>
                </a:extLst>
              </a:tr>
              <a:tr h="1098241">
                <a:tc>
                  <a:txBody>
                    <a:bodyPr/>
                    <a:lstStyle/>
                    <a:p>
                      <a:r>
                        <a:rPr lang="en-US" sz="1400" b="1" dirty="0" smtClean="0"/>
                        <a:t>Water Quality</a:t>
                      </a:r>
                      <a:endParaRPr lang="en-US" sz="1400" b="1" dirty="0"/>
                    </a:p>
                  </a:txBody>
                  <a:tcPr anchor="ctr"/>
                </a:tc>
                <a:tc>
                  <a:txBody>
                    <a:bodyPr/>
                    <a:lstStyle/>
                    <a:p>
                      <a:pPr marL="285750" indent="-285750">
                        <a:buFont typeface="Arial" panose="020B0604020202020204" pitchFamily="34" charset="0"/>
                        <a:buChar char="•"/>
                      </a:pPr>
                      <a:r>
                        <a:rPr lang="en-US" sz="1400" u="sng" dirty="0" smtClean="0"/>
                        <a:t>ATON operations</a:t>
                      </a:r>
                      <a:r>
                        <a:rPr lang="en-US" sz="1400" u="none" dirty="0" smtClean="0"/>
                        <a:t> </a:t>
                      </a:r>
                      <a:r>
                        <a:rPr lang="en-US" sz="1400" baseline="0" dirty="0" smtClean="0"/>
                        <a:t>may cause a temporary increase in turbidity in the footprint of and around ATON. </a:t>
                      </a:r>
                    </a:p>
                    <a:p>
                      <a:pPr marL="285750" indent="-285750">
                        <a:buFont typeface="Courier New" panose="02070309020205020404" pitchFamily="49" charset="0"/>
                        <a:buChar char="o"/>
                      </a:pPr>
                      <a:r>
                        <a:rPr lang="en-US" sz="1400" baseline="0" dirty="0" smtClean="0"/>
                        <a:t>Sediments would be expected to shift back and settle out of the water column.</a:t>
                      </a:r>
                    </a:p>
                    <a:p>
                      <a:pPr marL="285750" indent="-285750">
                        <a:buFont typeface="Courier New" panose="02070309020205020404" pitchFamily="49" charset="0"/>
                        <a:buChar char="o"/>
                      </a:pPr>
                      <a:r>
                        <a:rPr lang="en-US" sz="1400" baseline="0" dirty="0" smtClean="0"/>
                        <a:t>There would be no decrease in water quality (due to increased turbidity) over the operations of the current fleet.</a:t>
                      </a:r>
                      <a:endParaRPr lang="en-US" sz="1400" dirty="0"/>
                    </a:p>
                  </a:txBody>
                  <a:tcPr/>
                </a:tc>
                <a:tc>
                  <a:txBody>
                    <a:bodyPr/>
                    <a:lstStyle/>
                    <a:p>
                      <a:pPr algn="ctr"/>
                      <a:r>
                        <a:rPr lang="en-US" sz="1400" b="1" dirty="0" smtClean="0"/>
                        <a:t>No Significant Impact</a:t>
                      </a:r>
                      <a:endParaRPr lang="en-US" sz="1400" b="1" dirty="0"/>
                    </a:p>
                  </a:txBody>
                  <a:tcPr anchor="ctr"/>
                </a:tc>
                <a:extLst>
                  <a:ext uri="{0D108BD9-81ED-4DB2-BD59-A6C34878D82A}">
                    <a16:rowId xmlns:a16="http://schemas.microsoft.com/office/drawing/2014/main" val="2231058598"/>
                  </a:ext>
                </a:extLst>
              </a:tr>
            </a:tbl>
          </a:graphicData>
        </a:graphic>
      </p:graphicFrame>
    </p:spTree>
    <p:extLst>
      <p:ext uri="{BB962C8B-B14F-4D97-AF65-F5344CB8AC3E}">
        <p14:creationId xmlns:p14="http://schemas.microsoft.com/office/powerpoint/2010/main" val="1639907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Environmental Resources for Evaluation - Biological</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55" name="Picture 54"/>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8" name="TextBox 7"/>
          <p:cNvSpPr txBox="1"/>
          <p:nvPr/>
        </p:nvSpPr>
        <p:spPr>
          <a:xfrm rot="10800000" flipV="1">
            <a:off x="261937" y="1124700"/>
            <a:ext cx="8653463" cy="646331"/>
          </a:xfrm>
          <a:prstGeom prst="rect">
            <a:avLst/>
          </a:prstGeom>
          <a:solidFill>
            <a:srgbClr val="CCFFCC"/>
          </a:solidFill>
          <a:ln w="12700">
            <a:noFill/>
          </a:ln>
          <a:effectLst>
            <a:outerShdw blurRad="139700" dist="152400" dir="2700000" algn="tl" rotWithShape="0">
              <a:schemeClr val="bg1">
                <a:alpha val="69000"/>
              </a:schemeClr>
            </a:outerShdw>
          </a:effectLst>
        </p:spPr>
        <p:txBody>
          <a:bodyPr wrap="square" rtlCol="0">
            <a:spAutoFit/>
          </a:bodyPr>
          <a:lstStyle/>
          <a:p>
            <a:pPr algn="ctr"/>
            <a:r>
              <a:rPr lang="en-US" b="1" dirty="0" smtClean="0"/>
              <a:t>The Coast Guard is evaluating potential impacts to a wide range of environmental resources from new WCCs and associated operations and training activities.</a:t>
            </a:r>
          </a:p>
        </p:txBody>
      </p:sp>
      <p:graphicFrame>
        <p:nvGraphicFramePr>
          <p:cNvPr id="2" name="Table 1"/>
          <p:cNvGraphicFramePr>
            <a:graphicFrameLocks noGrp="1"/>
          </p:cNvGraphicFramePr>
          <p:nvPr>
            <p:extLst>
              <p:ext uri="{D42A27DB-BD31-4B8C-83A1-F6EECF244321}">
                <p14:modId xmlns:p14="http://schemas.microsoft.com/office/powerpoint/2010/main" val="3976468525"/>
              </p:ext>
            </p:extLst>
          </p:nvPr>
        </p:nvGraphicFramePr>
        <p:xfrm>
          <a:off x="261936" y="1828800"/>
          <a:ext cx="8653463" cy="4884674"/>
        </p:xfrm>
        <a:graphic>
          <a:graphicData uri="http://schemas.openxmlformats.org/drawingml/2006/table">
            <a:tbl>
              <a:tblPr firstRow="1" bandRow="1">
                <a:tableStyleId>{7DF18680-E054-41AD-8BC1-D1AEF772440D}</a:tableStyleId>
              </a:tblPr>
              <a:tblGrid>
                <a:gridCol w="1404429">
                  <a:extLst>
                    <a:ext uri="{9D8B030D-6E8A-4147-A177-3AD203B41FA5}">
                      <a16:colId xmlns:a16="http://schemas.microsoft.com/office/drawing/2014/main" val="3502699380"/>
                    </a:ext>
                  </a:extLst>
                </a:gridCol>
                <a:gridCol w="7249034">
                  <a:extLst>
                    <a:ext uri="{9D8B030D-6E8A-4147-A177-3AD203B41FA5}">
                      <a16:colId xmlns:a16="http://schemas.microsoft.com/office/drawing/2014/main" val="4077232760"/>
                    </a:ext>
                  </a:extLst>
                </a:gridCol>
              </a:tblGrid>
              <a:tr h="327127">
                <a:tc>
                  <a:txBody>
                    <a:bodyPr/>
                    <a:lstStyle/>
                    <a:p>
                      <a:pPr marL="0" algn="ctr" defTabSz="685800" rtl="0" eaLnBrk="1" latinLnBrk="0" hangingPunct="1"/>
                      <a:r>
                        <a:rPr lang="en-US" sz="1200" kern="1200" dirty="0" smtClean="0"/>
                        <a:t>Resource</a:t>
                      </a:r>
                      <a:endParaRPr lang="en-US" sz="12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tc>
                <a:tc>
                  <a:txBody>
                    <a:bodyPr/>
                    <a:lstStyle/>
                    <a:p>
                      <a:pPr algn="ctr"/>
                      <a:r>
                        <a:rPr lang="en-US" sz="1200" dirty="0" smtClean="0"/>
                        <a:t>Description</a:t>
                      </a:r>
                      <a:endParaRPr lang="en-US" sz="12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tc>
                <a:extLst>
                  <a:ext uri="{0D108BD9-81ED-4DB2-BD59-A6C34878D82A}">
                    <a16:rowId xmlns:a16="http://schemas.microsoft.com/office/drawing/2014/main" val="3773834742"/>
                  </a:ext>
                </a:extLst>
              </a:tr>
              <a:tr h="718215">
                <a:tc>
                  <a:txBody>
                    <a:bodyPr/>
                    <a:lstStyle/>
                    <a:p>
                      <a:r>
                        <a:rPr lang="en-US" sz="1200" b="1" dirty="0" smtClean="0"/>
                        <a:t>Riverine and Marine Vegetation</a:t>
                      </a:r>
                      <a:endParaRPr lang="en-US" sz="12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r>
                        <a:rPr lang="en-US" sz="1200" dirty="0" smtClean="0"/>
                        <a:t>Includes algae, phytoplankton,</a:t>
                      </a:r>
                      <a:r>
                        <a:rPr lang="en-US" sz="1200" baseline="0" dirty="0" smtClean="0"/>
                        <a:t> seagrass, cordgrass, and riparian vegetation. May float in the water column, attach to the seafloor, or grow along the banks of rivers, streams, and estuaries.</a:t>
                      </a:r>
                      <a:endParaRPr lang="en-US" sz="1200"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46057553"/>
                  </a:ext>
                </a:extLst>
              </a:tr>
              <a:tr h="718215">
                <a:tc>
                  <a:txBody>
                    <a:bodyPr/>
                    <a:lstStyle/>
                    <a:p>
                      <a:r>
                        <a:rPr lang="en-US" sz="1200" b="1" dirty="0" smtClean="0"/>
                        <a:t>Invertebrates</a:t>
                      </a:r>
                      <a:endParaRPr lang="en-US" sz="12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r>
                        <a:rPr lang="en-US" sz="1200" baseline="0" dirty="0" smtClean="0"/>
                        <a:t>Includes single-celled organisms, benthic worms, sponges, cnidarians (including hydroids and jellyfish), moss animals (bryozoans), cephalopods, bivalves, sea snails, chitons, amphipods, copepods, crustaceans, and echinoderms (urchins and sea cucumbers).</a:t>
                      </a:r>
                      <a:endParaRPr lang="en-US" sz="1200"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142249507"/>
                  </a:ext>
                </a:extLst>
              </a:tr>
              <a:tr h="522671">
                <a:tc>
                  <a:txBody>
                    <a:bodyPr/>
                    <a:lstStyle/>
                    <a:p>
                      <a:pPr marL="0" marR="0" indent="0" algn="l" defTabSz="3134239" rtl="0" eaLnBrk="1" fontAlgn="auto" latinLnBrk="0" hangingPunct="1">
                        <a:lnSpc>
                          <a:spcPct val="100000"/>
                        </a:lnSpc>
                        <a:spcBef>
                          <a:spcPts val="0"/>
                        </a:spcBef>
                        <a:spcAft>
                          <a:spcPts val="0"/>
                        </a:spcAft>
                        <a:buClrTx/>
                        <a:buSzTx/>
                        <a:buFontTx/>
                        <a:buNone/>
                        <a:tabLst/>
                        <a:defRPr/>
                      </a:pPr>
                      <a:r>
                        <a:rPr lang="en-US" sz="1200" b="1" dirty="0" smtClean="0"/>
                        <a:t>Fish and Essential Fish Habitat (EFH)</a:t>
                      </a:r>
                      <a:endParaRPr lang="en-US" sz="1200" b="1"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r>
                        <a:rPr lang="en-US" sz="1200" baseline="0" dirty="0" smtClean="0"/>
                        <a:t>Includes a diverse range of species living everywhere from intertidal beaches to the bottom of the sea. EFH for federally-managed species includes all locations where fish spawn, breed, feed, or grow to maturity.</a:t>
                      </a:r>
                      <a:endParaRPr lang="en-US" sz="1200"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2830598271"/>
                  </a:ext>
                </a:extLst>
              </a:tr>
              <a:tr h="522671">
                <a:tc>
                  <a:txBody>
                    <a:bodyPr/>
                    <a:lstStyle/>
                    <a:p>
                      <a:r>
                        <a:rPr lang="en-US" sz="1200" b="1" dirty="0" smtClean="0"/>
                        <a:t>Birds</a:t>
                      </a:r>
                      <a:endParaRPr lang="en-US" sz="12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r>
                        <a:rPr lang="en-US" sz="1200" dirty="0" smtClean="0"/>
                        <a:t>Includes species that are distributed mainly on land, but forage in aquatic habitats and those that are distributed in aquatic habitats where they also forage.</a:t>
                      </a:r>
                      <a:endParaRPr lang="en-US" sz="1200"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1141107156"/>
                  </a:ext>
                </a:extLst>
              </a:tr>
              <a:tr h="487360">
                <a:tc>
                  <a:txBody>
                    <a:bodyPr/>
                    <a:lstStyle/>
                    <a:p>
                      <a:r>
                        <a:rPr lang="en-US" sz="1200" b="1" dirty="0" smtClean="0"/>
                        <a:t>Reptiles</a:t>
                      </a:r>
                      <a:endParaRPr lang="en-US" sz="12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r>
                        <a:rPr lang="en-US" sz="1200" dirty="0" smtClean="0"/>
                        <a:t>Includes species of turtles (including</a:t>
                      </a:r>
                      <a:r>
                        <a:rPr lang="en-US" sz="1200" baseline="0" dirty="0" smtClean="0"/>
                        <a:t> ESA-listed sea turtles), alligators, crocodiles, lizards, snakes, and worm lizards.</a:t>
                      </a:r>
                      <a:endParaRPr lang="en-US" sz="1200"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1886944644"/>
                  </a:ext>
                </a:extLst>
              </a:tr>
              <a:tr h="331263">
                <a:tc>
                  <a:txBody>
                    <a:bodyPr/>
                    <a:lstStyle/>
                    <a:p>
                      <a:r>
                        <a:rPr lang="en-US" sz="1200" b="1" dirty="0" smtClean="0"/>
                        <a:t>Marine Mammals</a:t>
                      </a:r>
                      <a:endParaRPr lang="en-US" sz="12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r>
                        <a:rPr lang="en-US" sz="1200" dirty="0" smtClean="0"/>
                        <a:t>Includes</a:t>
                      </a:r>
                      <a:r>
                        <a:rPr lang="en-US" sz="1200" baseline="0" dirty="0" smtClean="0"/>
                        <a:t> whales, dolphins, porpoises, seals, sea lions, walruses, sea otters, and polar bears.  </a:t>
                      </a:r>
                      <a:endParaRPr lang="en-US" sz="1200"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1643412511"/>
                  </a:ext>
                </a:extLst>
              </a:tr>
              <a:tr h="404678">
                <a:tc>
                  <a:txBody>
                    <a:bodyPr/>
                    <a:lstStyle/>
                    <a:p>
                      <a:pPr marL="0" algn="l" defTabSz="685800" rtl="0" eaLnBrk="1" latinLnBrk="0" hangingPunct="1"/>
                      <a:r>
                        <a:rPr lang="en-US" sz="1200" b="1" kern="1200" dirty="0" smtClean="0"/>
                        <a:t>Terrestrial Mammals</a:t>
                      </a:r>
                      <a:endParaRPr lang="en-US"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smtClean="0"/>
                        <a:t>Includes species of opossum,</a:t>
                      </a:r>
                      <a:r>
                        <a:rPr lang="en-US" sz="1200" kern="1200" baseline="0" dirty="0" smtClean="0"/>
                        <a:t> armadillo, rodents, rabbits, moles and shrews, bats, carnivores, and hoofed animals.</a:t>
                      </a:r>
                      <a:endParaRPr lang="en-US"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60449298"/>
                  </a:ext>
                </a:extLst>
              </a:tr>
              <a:tr h="302204">
                <a:tc>
                  <a:txBody>
                    <a:bodyPr/>
                    <a:lstStyle/>
                    <a:p>
                      <a:pPr marL="0" algn="l" defTabSz="685800" rtl="0" eaLnBrk="1" latinLnBrk="0" hangingPunct="1"/>
                      <a:r>
                        <a:rPr lang="en-US" sz="1200" b="1" kern="1200" dirty="0" smtClean="0"/>
                        <a:t>Amphibians</a:t>
                      </a:r>
                      <a:endParaRPr lang="en-US"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baseline="0" dirty="0" smtClean="0"/>
                        <a:t>Includes frogs, toads, newts, and salamanders.</a:t>
                      </a:r>
                      <a:endParaRPr lang="en-US" sz="1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312705310"/>
                  </a:ext>
                </a:extLst>
              </a:tr>
              <a:tr h="497748">
                <a:tc>
                  <a:txBody>
                    <a:bodyPr/>
                    <a:lstStyle/>
                    <a:p>
                      <a:pPr marL="0" algn="l" defTabSz="685800" rtl="0" eaLnBrk="1" latinLnBrk="0" hangingPunct="1"/>
                      <a:r>
                        <a:rPr lang="en-US" sz="1200" b="1" kern="1200" dirty="0" smtClean="0"/>
                        <a:t>Insects</a:t>
                      </a:r>
                      <a:endParaRPr lang="en-US"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baseline="0" dirty="0" smtClean="0"/>
                        <a:t>Includes species of beetles, flies and mosquitos, mayflies, true bugs, butterflies and moths, dobsonflies and alderflies, dragonflies, stoneflies, and caddisflies.</a:t>
                      </a:r>
                      <a:endParaRPr lang="en-US" sz="1200"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868021450"/>
                  </a:ext>
                </a:extLst>
              </a:tr>
            </a:tbl>
          </a:graphicData>
        </a:graphic>
      </p:graphicFrame>
    </p:spTree>
    <p:extLst>
      <p:ext uri="{BB962C8B-B14F-4D97-AF65-F5344CB8AC3E}">
        <p14:creationId xmlns:p14="http://schemas.microsoft.com/office/powerpoint/2010/main" val="12007929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Biological</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11" name="Table 10"/>
          <p:cNvGraphicFramePr>
            <a:graphicFrameLocks noGrp="1"/>
          </p:cNvGraphicFramePr>
          <p:nvPr>
            <p:extLst>
              <p:ext uri="{D42A27DB-BD31-4B8C-83A1-F6EECF244321}">
                <p14:modId xmlns:p14="http://schemas.microsoft.com/office/powerpoint/2010/main" val="3924887101"/>
              </p:ext>
            </p:extLst>
          </p:nvPr>
        </p:nvGraphicFramePr>
        <p:xfrm>
          <a:off x="245269" y="2228083"/>
          <a:ext cx="8686798" cy="4392258"/>
        </p:xfrm>
        <a:graphic>
          <a:graphicData uri="http://schemas.openxmlformats.org/drawingml/2006/table">
            <a:tbl>
              <a:tblPr firstRow="1" bandRow="1">
                <a:tableStyleId>{7DF18680-E054-41AD-8BC1-D1AEF772440D}</a:tableStyleId>
              </a:tblPr>
              <a:tblGrid>
                <a:gridCol w="1250396">
                  <a:extLst>
                    <a:ext uri="{9D8B030D-6E8A-4147-A177-3AD203B41FA5}">
                      <a16:colId xmlns:a16="http://schemas.microsoft.com/office/drawing/2014/main" val="3502699380"/>
                    </a:ext>
                  </a:extLst>
                </a:gridCol>
                <a:gridCol w="5977789">
                  <a:extLst>
                    <a:ext uri="{9D8B030D-6E8A-4147-A177-3AD203B41FA5}">
                      <a16:colId xmlns:a16="http://schemas.microsoft.com/office/drawing/2014/main" val="4077232760"/>
                    </a:ext>
                  </a:extLst>
                </a:gridCol>
                <a:gridCol w="1458613">
                  <a:extLst>
                    <a:ext uri="{9D8B030D-6E8A-4147-A177-3AD203B41FA5}">
                      <a16:colId xmlns:a16="http://schemas.microsoft.com/office/drawing/2014/main" val="3399276976"/>
                    </a:ext>
                  </a:extLst>
                </a:gridCol>
              </a:tblGrid>
              <a:tr h="667099">
                <a:tc>
                  <a:txBody>
                    <a:bodyPr/>
                    <a:lstStyle/>
                    <a:p>
                      <a:pPr marL="0" algn="ctr" defTabSz="685800" rtl="0" eaLnBrk="1" latinLnBrk="0" hangingPunct="1"/>
                      <a:r>
                        <a:rPr lang="en-US" sz="1400" kern="1200" dirty="0" smtClean="0"/>
                        <a:t>Resource</a:t>
                      </a:r>
                      <a:endParaRPr lang="en-US" sz="14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nchor="ctr"/>
                </a:tc>
                <a:tc>
                  <a:txBody>
                    <a:bodyPr/>
                    <a:lstStyle/>
                    <a:p>
                      <a:pPr algn="ctr"/>
                      <a:r>
                        <a:rPr lang="en-US" sz="1400" dirty="0" smtClean="0"/>
                        <a:t>Preliminary Analysis</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dirty="0" smtClean="0"/>
                        <a:t>Anticipated Significance of Impact</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773834742"/>
                  </a:ext>
                </a:extLst>
              </a:tr>
              <a:tr h="896753">
                <a:tc>
                  <a:txBody>
                    <a:bodyPr/>
                    <a:lstStyle/>
                    <a:p>
                      <a:r>
                        <a:rPr lang="en-US" sz="1400" b="1" dirty="0" smtClean="0"/>
                        <a:t>Riverine and Marine Vegetation</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dirty="0" smtClean="0"/>
                        <a:t>Disturbance/Removal</a:t>
                      </a:r>
                      <a:r>
                        <a:rPr lang="en-US" sz="1400" u="none" dirty="0" smtClean="0"/>
                        <a:t>:</a:t>
                      </a:r>
                      <a:r>
                        <a:rPr lang="en-US" sz="1400" u="none" baseline="0" dirty="0" smtClean="0"/>
                        <a:t> </a:t>
                      </a:r>
                      <a:r>
                        <a:rPr lang="en-US" sz="1400" u="none" dirty="0" smtClean="0"/>
                        <a:t>V</a:t>
                      </a:r>
                      <a:r>
                        <a:rPr lang="en-US" sz="1400" dirty="0" smtClean="0"/>
                        <a:t>egetation may be disturbed, crushed, removed, cut down, or sprayed with herbicides during WCC operations. </a:t>
                      </a:r>
                    </a:p>
                    <a:p>
                      <a:pPr marL="285750" indent="-285750">
                        <a:buFont typeface="Courier New" panose="02070309020205020404" pitchFamily="49" charset="0"/>
                        <a:buChar char="o"/>
                      </a:pPr>
                      <a:r>
                        <a:rPr lang="en-US" sz="1400" dirty="0" smtClean="0"/>
                        <a:t>Vegetation has the potential to regrow.</a:t>
                      </a:r>
                    </a:p>
                    <a:p>
                      <a:pPr marL="285750" indent="-285750">
                        <a:buFont typeface="Courier New" panose="02070309020205020404" pitchFamily="49" charset="0"/>
                        <a:buChar char="o"/>
                      </a:pPr>
                      <a:r>
                        <a:rPr lang="en-US" sz="1400" dirty="0" smtClean="0"/>
                        <a:t>Would only impact a small percentage of the overall vegetative population. </a:t>
                      </a:r>
                      <a:endParaRPr lang="en-US" sz="1400"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b="1" dirty="0" smtClean="0"/>
                        <a:t>No Significant Impact</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46057553"/>
                  </a:ext>
                </a:extLst>
              </a:tr>
              <a:tr h="2557588">
                <a:tc>
                  <a:txBody>
                    <a:bodyPr/>
                    <a:lstStyle/>
                    <a:p>
                      <a:r>
                        <a:rPr lang="en-US" sz="1400" b="1" dirty="0" smtClean="0"/>
                        <a:t>Invertebrates</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baseline="0" dirty="0" smtClean="0"/>
                        <a:t>Noise</a:t>
                      </a:r>
                      <a:r>
                        <a:rPr lang="en-US" sz="1400" baseline="0" dirty="0" smtClean="0"/>
                        <a:t> from WCC activities might mask communication and cues for larval orientation and settlement for crustaceans. </a:t>
                      </a:r>
                    </a:p>
                    <a:p>
                      <a:pPr marL="285750" indent="-285750">
                        <a:buFont typeface="Courier New" panose="02070309020205020404" pitchFamily="49" charset="0"/>
                        <a:buChar char="o"/>
                      </a:pPr>
                      <a:r>
                        <a:rPr lang="en-US" sz="1400" baseline="0" dirty="0" smtClean="0"/>
                        <a:t>Masking as a result of vessel noise would be expected to be temporary and any invertebrates that were disturbed are expected to return to the area as the WCC moves from the area. No permanent impacts to hearing capabilities are expected. </a:t>
                      </a:r>
                    </a:p>
                    <a:p>
                      <a:pPr marL="171450" indent="-171450">
                        <a:buFont typeface="Arial" panose="020B0604020202020204" pitchFamily="34" charset="0"/>
                        <a:buChar char="•"/>
                      </a:pPr>
                      <a:r>
                        <a:rPr lang="en-US" sz="1400" u="sng" baseline="0" dirty="0" smtClean="0"/>
                        <a:t>Collision:</a:t>
                      </a:r>
                      <a:r>
                        <a:rPr lang="en-US" sz="1400" u="none" baseline="0" dirty="0" smtClean="0"/>
                        <a:t> </a:t>
                      </a:r>
                      <a:r>
                        <a:rPr lang="en-US" sz="1400" baseline="0" dirty="0" smtClean="0"/>
                        <a:t>Some invertebrates in upper water layers might be struck by the vessel or entangled in in-water devices. </a:t>
                      </a:r>
                    </a:p>
                    <a:p>
                      <a:pPr marL="285750" indent="-285750">
                        <a:buFont typeface="Courier New" panose="02070309020205020404" pitchFamily="49" charset="0"/>
                        <a:buChar char="o"/>
                      </a:pPr>
                      <a:r>
                        <a:rPr lang="en-US" sz="1400" baseline="0" dirty="0" smtClean="0"/>
                        <a:t>Vessel presence would be temporary in a given area and time and would affect </a:t>
                      </a:r>
                      <a:r>
                        <a:rPr lang="en-US" sz="1400" baseline="0" dirty="0" smtClean="0">
                          <a:latin typeface="+mn-lt"/>
                        </a:rPr>
                        <a:t>an extremely small number of organisms.</a:t>
                      </a:r>
                    </a:p>
                    <a:p>
                      <a:pPr marL="285750" indent="-285750">
                        <a:buFont typeface="Courier New" panose="02070309020205020404" pitchFamily="49" charset="0"/>
                        <a:buChar char="o"/>
                      </a:pPr>
                      <a:r>
                        <a:rPr lang="en-US" sz="1400" baseline="0" dirty="0" smtClean="0">
                          <a:solidFill>
                            <a:schemeClr val="tx1"/>
                          </a:solidFill>
                          <a:latin typeface="+mn-lt"/>
                          <a:cs typeface="Times New Roman" panose="02020603050405020304" pitchFamily="18" charset="0"/>
                        </a:rPr>
                        <a:t>Entanglement risk is low as there would be little to no slack in the lines and would affect an extremely small number of organisms.</a:t>
                      </a:r>
                    </a:p>
                  </a:txBody>
                  <a:tcPr marL="112806" marR="112806" marT="56403" marB="56403" anchor="ctr"/>
                </a:tc>
                <a:tc>
                  <a:txBody>
                    <a:bodyPr/>
                    <a:lstStyle/>
                    <a:p>
                      <a:pPr algn="ctr"/>
                      <a:r>
                        <a:rPr lang="en-US" sz="1400" b="1" baseline="0" dirty="0" smtClean="0"/>
                        <a:t>No Significant Impact</a:t>
                      </a:r>
                      <a:endParaRPr lang="en-US" sz="1400" b="1"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142249507"/>
                  </a:ext>
                </a:extLst>
              </a:tr>
            </a:tbl>
          </a:graphicData>
        </a:graphic>
      </p:graphicFrame>
      <p:sp>
        <p:nvSpPr>
          <p:cNvPr id="12" name="TextBox 11"/>
          <p:cNvSpPr txBox="1"/>
          <p:nvPr/>
        </p:nvSpPr>
        <p:spPr>
          <a:xfrm>
            <a:off x="228600" y="1367486"/>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R="0" lvl="0" algn="ctr" defTabSz="685800" fontAlgn="auto">
              <a:lnSpc>
                <a:spcPct val="100000"/>
              </a:lnSpc>
              <a:spcBef>
                <a:spcPts val="0"/>
              </a:spcBef>
              <a:spcAft>
                <a:spcPts val="0"/>
              </a:spcAft>
              <a:buClrTx/>
              <a:buSzTx/>
              <a:tabLst/>
              <a:defRPr/>
            </a:pPr>
            <a:r>
              <a:rPr lang="en-US" b="1" dirty="0">
                <a:solidFill>
                  <a:schemeClr val="dk1"/>
                </a:solidFill>
              </a:rPr>
              <a:t>Based on preliminary analyses using the best available science the Coast Guard has evaluated the following resources:</a:t>
            </a:r>
          </a:p>
        </p:txBody>
      </p:sp>
    </p:spTree>
    <p:extLst>
      <p:ext uri="{BB962C8B-B14F-4D97-AF65-F5344CB8AC3E}">
        <p14:creationId xmlns:p14="http://schemas.microsoft.com/office/powerpoint/2010/main" val="957126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Biological</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11" name="Table 10"/>
          <p:cNvGraphicFramePr>
            <a:graphicFrameLocks noGrp="1"/>
          </p:cNvGraphicFramePr>
          <p:nvPr>
            <p:extLst>
              <p:ext uri="{D42A27DB-BD31-4B8C-83A1-F6EECF244321}">
                <p14:modId xmlns:p14="http://schemas.microsoft.com/office/powerpoint/2010/main" val="3389867948"/>
              </p:ext>
            </p:extLst>
          </p:nvPr>
        </p:nvGraphicFramePr>
        <p:xfrm>
          <a:off x="228600" y="2213984"/>
          <a:ext cx="8686798" cy="3639372"/>
        </p:xfrm>
        <a:graphic>
          <a:graphicData uri="http://schemas.openxmlformats.org/drawingml/2006/table">
            <a:tbl>
              <a:tblPr firstRow="1" bandRow="1">
                <a:tableStyleId>{7DF18680-E054-41AD-8BC1-D1AEF772440D}</a:tableStyleId>
              </a:tblPr>
              <a:tblGrid>
                <a:gridCol w="1250396">
                  <a:extLst>
                    <a:ext uri="{9D8B030D-6E8A-4147-A177-3AD203B41FA5}">
                      <a16:colId xmlns:a16="http://schemas.microsoft.com/office/drawing/2014/main" val="3502699380"/>
                    </a:ext>
                  </a:extLst>
                </a:gridCol>
                <a:gridCol w="5977789">
                  <a:extLst>
                    <a:ext uri="{9D8B030D-6E8A-4147-A177-3AD203B41FA5}">
                      <a16:colId xmlns:a16="http://schemas.microsoft.com/office/drawing/2014/main" val="4077232760"/>
                    </a:ext>
                  </a:extLst>
                </a:gridCol>
                <a:gridCol w="1458613">
                  <a:extLst>
                    <a:ext uri="{9D8B030D-6E8A-4147-A177-3AD203B41FA5}">
                      <a16:colId xmlns:a16="http://schemas.microsoft.com/office/drawing/2014/main" val="3399276976"/>
                    </a:ext>
                  </a:extLst>
                </a:gridCol>
              </a:tblGrid>
              <a:tr h="537110">
                <a:tc>
                  <a:txBody>
                    <a:bodyPr/>
                    <a:lstStyle/>
                    <a:p>
                      <a:pPr marL="0" algn="ctr" defTabSz="685800" rtl="0" eaLnBrk="1" latinLnBrk="0" hangingPunct="1"/>
                      <a:r>
                        <a:rPr lang="en-US" sz="1400" kern="1200" dirty="0" smtClean="0"/>
                        <a:t>Resource</a:t>
                      </a:r>
                      <a:endParaRPr lang="en-US" sz="14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nchor="ctr"/>
                </a:tc>
                <a:tc>
                  <a:txBody>
                    <a:bodyPr/>
                    <a:lstStyle/>
                    <a:p>
                      <a:pPr algn="ctr"/>
                      <a:r>
                        <a:rPr lang="en-US" sz="1400" dirty="0" smtClean="0"/>
                        <a:t>Preliminary Analysis</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dirty="0" smtClean="0"/>
                        <a:t>Anticipated Significance of Impact</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773834742"/>
                  </a:ext>
                </a:extLst>
              </a:tr>
              <a:tr h="1231287">
                <a:tc>
                  <a:txBody>
                    <a:bodyPr/>
                    <a:lstStyle/>
                    <a:p>
                      <a:pPr marL="0" marR="0" indent="0" algn="l" defTabSz="3134239" rtl="0" eaLnBrk="1" fontAlgn="auto" latinLnBrk="0" hangingPunct="1">
                        <a:lnSpc>
                          <a:spcPct val="100000"/>
                        </a:lnSpc>
                        <a:spcBef>
                          <a:spcPts val="0"/>
                        </a:spcBef>
                        <a:spcAft>
                          <a:spcPts val="0"/>
                        </a:spcAft>
                        <a:buClrTx/>
                        <a:buSzTx/>
                        <a:buFontTx/>
                        <a:buNone/>
                        <a:tabLst/>
                        <a:defRPr/>
                      </a:pPr>
                      <a:r>
                        <a:rPr lang="en-US" sz="1400" b="1" dirty="0" smtClean="0"/>
                        <a:t>Fish and Essential Fish Habitat (EFH)</a:t>
                      </a:r>
                      <a:endParaRPr lang="en-US" sz="1400" b="1"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lgn="l" defTabSz="685800" rtl="0" eaLnBrk="1" latinLnBrk="0" hangingPunct="1">
                        <a:buFont typeface="Arial" panose="020B0604020202020204" pitchFamily="34" charset="0"/>
                        <a:buChar char="•"/>
                      </a:pPr>
                      <a:r>
                        <a:rPr lang="en-US" sz="1400" u="sng" kern="1200" dirty="0" smtClean="0">
                          <a:solidFill>
                            <a:schemeClr val="dk1"/>
                          </a:solidFill>
                          <a:latin typeface="+mn-lt"/>
                          <a:ea typeface="+mn-ea"/>
                          <a:cs typeface="+mn-cs"/>
                        </a:rPr>
                        <a:t>Noise</a:t>
                      </a:r>
                      <a:r>
                        <a:rPr lang="en-US" sz="1400" u="none" kern="1200" dirty="0" smtClean="0">
                          <a:solidFill>
                            <a:schemeClr val="dk1"/>
                          </a:solidFill>
                          <a:latin typeface="+mn-lt"/>
                          <a:ea typeface="+mn-ea"/>
                          <a:cs typeface="+mn-cs"/>
                        </a:rPr>
                        <a:t> from WCC activities may cause some “hearing specialists” (e.g., cod and shad) and other fish species to be startled and to leave the immediate activity area, or avoid the area. EFH may be impacted due to the increase in ambient sound level.</a:t>
                      </a:r>
                    </a:p>
                    <a:p>
                      <a:pPr marL="285750" indent="-285750">
                        <a:buFont typeface="Courier New" panose="02070309020205020404" pitchFamily="49" charset="0"/>
                        <a:buChar char="o"/>
                      </a:pPr>
                      <a:r>
                        <a:rPr lang="en-US" sz="1400" dirty="0" smtClean="0"/>
                        <a:t>Any reaction</a:t>
                      </a:r>
                      <a:r>
                        <a:rPr lang="en-US" sz="1400" baseline="0" dirty="0" smtClean="0"/>
                        <a:t> to noise is expected to be temporary; animals would be expected to resume normal behaviors immediately after WCC activities end.</a:t>
                      </a:r>
                    </a:p>
                    <a:p>
                      <a:pPr marL="285750" indent="-285750">
                        <a:buFont typeface="Courier New" panose="02070309020205020404" pitchFamily="49" charset="0"/>
                        <a:buChar char="o"/>
                      </a:pPr>
                      <a:r>
                        <a:rPr lang="en-US" sz="1400" dirty="0" smtClean="0"/>
                        <a:t>The quality of the water column environment as EFH would be restored to normal levels immediately following the conclusion of WCC activities.</a:t>
                      </a:r>
                    </a:p>
                    <a:p>
                      <a:pPr marL="171450" indent="-171450">
                        <a:buFont typeface="Arial" panose="020B0604020202020204" pitchFamily="34" charset="0"/>
                        <a:buChar char="•"/>
                      </a:pPr>
                      <a:r>
                        <a:rPr lang="en-US" sz="1400" u="sng" dirty="0" smtClean="0"/>
                        <a:t>Collision:</a:t>
                      </a:r>
                      <a:r>
                        <a:rPr lang="en-US" sz="1400" u="none" baseline="0" dirty="0" smtClean="0"/>
                        <a:t> </a:t>
                      </a:r>
                      <a:r>
                        <a:rPr lang="en-US" sz="1400" dirty="0" smtClean="0"/>
                        <a:t>Fish could be struck by the vessel or in-water devices.</a:t>
                      </a:r>
                    </a:p>
                    <a:p>
                      <a:pPr marL="285750" marR="0" lvl="0" indent="-285750" algn="l"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kern="1200" dirty="0" smtClean="0">
                          <a:solidFill>
                            <a:schemeClr val="dk1"/>
                          </a:solidFill>
                          <a:latin typeface="+mn-lt"/>
                          <a:ea typeface="+mn-ea"/>
                          <a:cs typeface="+mn-cs"/>
                        </a:rPr>
                        <a:t>Vessel presence would be temporary in a given area and time. </a:t>
                      </a:r>
                    </a:p>
                    <a:p>
                      <a:pPr marL="285750" marR="0" lvl="0" indent="-285750" algn="l"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kern="1200" dirty="0" smtClean="0">
                          <a:solidFill>
                            <a:schemeClr val="dk1"/>
                          </a:solidFill>
                          <a:latin typeface="+mn-lt"/>
                          <a:ea typeface="+mn-ea"/>
                          <a:cs typeface="+mn-cs"/>
                        </a:rPr>
                        <a:t>Most fish would avoid the vessel or in-water devices.</a:t>
                      </a:r>
                    </a:p>
                    <a:p>
                      <a:pPr marL="285750" indent="-285750">
                        <a:buFont typeface="Courier New" panose="02070309020205020404" pitchFamily="49" charset="0"/>
                        <a:buChar char="o"/>
                      </a:pPr>
                      <a:endParaRPr lang="en-US" sz="140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b="1" dirty="0" smtClean="0"/>
                        <a:t>No Significant Impact</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2830598271"/>
                  </a:ext>
                </a:extLst>
              </a:tr>
            </a:tbl>
          </a:graphicData>
        </a:graphic>
      </p:graphicFrame>
      <p:sp>
        <p:nvSpPr>
          <p:cNvPr id="12" name="TextBox 11"/>
          <p:cNvSpPr txBox="1"/>
          <p:nvPr/>
        </p:nvSpPr>
        <p:spPr>
          <a:xfrm>
            <a:off x="228600" y="1306826"/>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R="0" lvl="0" algn="ctr" defTabSz="685800" fontAlgn="auto">
              <a:lnSpc>
                <a:spcPct val="100000"/>
              </a:lnSpc>
              <a:spcBef>
                <a:spcPts val="0"/>
              </a:spcBef>
              <a:spcAft>
                <a:spcPts val="0"/>
              </a:spcAft>
              <a:buClrTx/>
              <a:buSzTx/>
              <a:tabLst/>
              <a:defRPr/>
            </a:pPr>
            <a:r>
              <a:rPr lang="en-US" b="1" dirty="0">
                <a:solidFill>
                  <a:schemeClr val="dk1"/>
                </a:solidFill>
              </a:rPr>
              <a:t>Based on preliminary analyses using the best available science the Coast Guard has evaluated the following resources:</a:t>
            </a:r>
          </a:p>
        </p:txBody>
      </p:sp>
    </p:spTree>
    <p:extLst>
      <p:ext uri="{BB962C8B-B14F-4D97-AF65-F5344CB8AC3E}">
        <p14:creationId xmlns:p14="http://schemas.microsoft.com/office/powerpoint/2010/main" val="1321554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Biological</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11" name="Table 10"/>
          <p:cNvGraphicFramePr>
            <a:graphicFrameLocks noGrp="1"/>
          </p:cNvGraphicFramePr>
          <p:nvPr>
            <p:extLst>
              <p:ext uri="{D42A27DB-BD31-4B8C-83A1-F6EECF244321}">
                <p14:modId xmlns:p14="http://schemas.microsoft.com/office/powerpoint/2010/main" val="2732287312"/>
              </p:ext>
            </p:extLst>
          </p:nvPr>
        </p:nvGraphicFramePr>
        <p:xfrm>
          <a:off x="228600" y="2013451"/>
          <a:ext cx="8686798" cy="4818978"/>
        </p:xfrm>
        <a:graphic>
          <a:graphicData uri="http://schemas.openxmlformats.org/drawingml/2006/table">
            <a:tbl>
              <a:tblPr firstRow="1" bandRow="1">
                <a:tableStyleId>{7DF18680-E054-41AD-8BC1-D1AEF772440D}</a:tableStyleId>
              </a:tblPr>
              <a:tblGrid>
                <a:gridCol w="927674">
                  <a:extLst>
                    <a:ext uri="{9D8B030D-6E8A-4147-A177-3AD203B41FA5}">
                      <a16:colId xmlns:a16="http://schemas.microsoft.com/office/drawing/2014/main" val="3502699380"/>
                    </a:ext>
                  </a:extLst>
                </a:gridCol>
                <a:gridCol w="6565981">
                  <a:extLst>
                    <a:ext uri="{9D8B030D-6E8A-4147-A177-3AD203B41FA5}">
                      <a16:colId xmlns:a16="http://schemas.microsoft.com/office/drawing/2014/main" val="4077232760"/>
                    </a:ext>
                  </a:extLst>
                </a:gridCol>
                <a:gridCol w="1193143">
                  <a:extLst>
                    <a:ext uri="{9D8B030D-6E8A-4147-A177-3AD203B41FA5}">
                      <a16:colId xmlns:a16="http://schemas.microsoft.com/office/drawing/2014/main" val="3399276976"/>
                    </a:ext>
                  </a:extLst>
                </a:gridCol>
              </a:tblGrid>
              <a:tr h="468964">
                <a:tc>
                  <a:txBody>
                    <a:bodyPr/>
                    <a:lstStyle/>
                    <a:p>
                      <a:pPr marL="0" algn="ctr" defTabSz="685800" rtl="0" eaLnBrk="1" latinLnBrk="0" hangingPunct="1"/>
                      <a:r>
                        <a:rPr lang="en-US" sz="1400" kern="1200" dirty="0" smtClean="0"/>
                        <a:t>Resource</a:t>
                      </a:r>
                      <a:endParaRPr lang="en-US" sz="14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nchor="ctr"/>
                </a:tc>
                <a:tc>
                  <a:txBody>
                    <a:bodyPr/>
                    <a:lstStyle/>
                    <a:p>
                      <a:pPr algn="ctr"/>
                      <a:r>
                        <a:rPr lang="en-US" sz="1400" dirty="0" smtClean="0"/>
                        <a:t>Description</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dirty="0" smtClean="0"/>
                        <a:t>Anticipated Significance of Impact</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773834742"/>
                  </a:ext>
                </a:extLst>
              </a:tr>
              <a:tr h="913637">
                <a:tc>
                  <a:txBody>
                    <a:bodyPr/>
                    <a:lstStyle/>
                    <a:p>
                      <a:r>
                        <a:rPr lang="en-US" sz="1400" b="1" dirty="0" smtClean="0"/>
                        <a:t>Birds</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baseline="0" dirty="0" smtClean="0"/>
                        <a:t>Vessel noise</a:t>
                      </a:r>
                      <a:r>
                        <a:rPr lang="en-US" sz="1400" u="none" baseline="0" dirty="0" smtClean="0"/>
                        <a:t> </a:t>
                      </a:r>
                      <a:r>
                        <a:rPr lang="en-US" sz="1400" baseline="0" dirty="0" smtClean="0"/>
                        <a:t>is low frequency and located at the edge of most birds’ hearing range.</a:t>
                      </a:r>
                    </a:p>
                    <a:p>
                      <a:pPr marL="171450" indent="-171450">
                        <a:buFont typeface="Courier New" panose="02070309020205020404" pitchFamily="49" charset="0"/>
                        <a:buChar char="o"/>
                      </a:pPr>
                      <a:r>
                        <a:rPr lang="en-US" sz="1400" baseline="0" dirty="0" smtClean="0"/>
                        <a:t>Vessel presence would be temporary in a given area, so any effects of vessel noise would be limited to temporary behavioral responses (no impacts to hearing capabilities). </a:t>
                      </a:r>
                    </a:p>
                    <a:p>
                      <a:pPr marL="171450" indent="-171450">
                        <a:buFont typeface="Arial" panose="020B0604020202020204" pitchFamily="34" charset="0"/>
                        <a:buChar char="•"/>
                      </a:pPr>
                      <a:r>
                        <a:rPr lang="en-US" sz="1400" u="sng" baseline="0" dirty="0" smtClean="0"/>
                        <a:t>Disturbance:</a:t>
                      </a:r>
                      <a:r>
                        <a:rPr lang="en-US" sz="1400" u="none" baseline="0" dirty="0" smtClean="0"/>
                        <a:t> </a:t>
                      </a:r>
                      <a:r>
                        <a:rPr lang="en-US" sz="1400" baseline="0" dirty="0" smtClean="0"/>
                        <a:t>The most likely response to any disturbance is to flush from the area.</a:t>
                      </a:r>
                    </a:p>
                    <a:p>
                      <a:pPr marL="171450" indent="-171450">
                        <a:buFont typeface="Courier New" panose="02070309020205020404" pitchFamily="49" charset="0"/>
                        <a:buChar char="o"/>
                      </a:pPr>
                      <a:r>
                        <a:rPr lang="en-US" sz="1400" baseline="0" dirty="0" smtClean="0"/>
                        <a:t>Birds would be expected to immediately return to their normal behavior once WCC activities end.</a:t>
                      </a:r>
                      <a:endParaRPr lang="en-US" sz="1400"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b="1" baseline="0" dirty="0" smtClean="0"/>
                        <a:t>No Significant Impact</a:t>
                      </a:r>
                      <a:endParaRPr lang="en-US" sz="1400" b="1"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1141107156"/>
                  </a:ext>
                </a:extLst>
              </a:tr>
              <a:tr h="1389931">
                <a:tc>
                  <a:txBody>
                    <a:bodyPr/>
                    <a:lstStyle/>
                    <a:p>
                      <a:r>
                        <a:rPr lang="en-US" sz="1400" b="1" dirty="0" smtClean="0"/>
                        <a:t>Reptiles</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baseline="0" dirty="0" smtClean="0"/>
                        <a:t>Collision:</a:t>
                      </a:r>
                      <a:r>
                        <a:rPr lang="en-US" sz="1400" u="none" baseline="0" dirty="0" smtClean="0"/>
                        <a:t> </a:t>
                      </a:r>
                      <a:r>
                        <a:rPr lang="en-US" sz="1400" baseline="0" dirty="0" smtClean="0"/>
                        <a:t>A WCC or in-water device may collide with a sea turtle. </a:t>
                      </a:r>
                    </a:p>
                    <a:p>
                      <a:pPr marL="171450" indent="-171450">
                        <a:buFont typeface="Courier New" panose="02070309020205020404" pitchFamily="49" charset="0"/>
                        <a:buChar char="o"/>
                      </a:pPr>
                      <a:r>
                        <a:rPr lang="en-US" sz="1400" baseline="0" dirty="0" smtClean="0"/>
                        <a:t>The widespread, scattered distribution of turtles at sea means collisions with WCCs during open ocean transits are unlikely. Sea turtles are also rare in river environments; therefore, collisions between WCCs and sea turtles in rivers are also unlikely.</a:t>
                      </a:r>
                    </a:p>
                    <a:p>
                      <a:pPr marL="171450" indent="-171450">
                        <a:buFont typeface="Arial" panose="020B0604020202020204" pitchFamily="34" charset="0"/>
                        <a:buChar char="•"/>
                      </a:pPr>
                      <a:r>
                        <a:rPr lang="en-US" sz="1400" u="sng" baseline="0" dirty="0" smtClean="0"/>
                        <a:t>Noise:</a:t>
                      </a:r>
                      <a:r>
                        <a:rPr lang="en-US" sz="1400" u="none" baseline="0" dirty="0" smtClean="0"/>
                        <a:t> </a:t>
                      </a:r>
                      <a:r>
                        <a:rPr lang="en-US" sz="1400" baseline="0" dirty="0" smtClean="0"/>
                        <a:t>A sea turtle may experience a temporary hearing impact and behavioral responses from WCC activities, specifically if exposed to pile driving noise. </a:t>
                      </a:r>
                    </a:p>
                    <a:p>
                      <a:pPr marL="171450" indent="-171450">
                        <a:buFont typeface="Courier New" panose="02070309020205020404" pitchFamily="49" charset="0"/>
                        <a:buChar char="o"/>
                      </a:pPr>
                      <a:r>
                        <a:rPr lang="en-US" sz="1400" baseline="0" dirty="0" smtClean="0"/>
                        <a:t>A 1,000-meter safety zone would be established around each pile with an Environmental Observer present. </a:t>
                      </a:r>
                    </a:p>
                    <a:p>
                      <a:pPr marL="171450" indent="-171450">
                        <a:buFont typeface="Courier New" panose="02070309020205020404" pitchFamily="49" charset="0"/>
                        <a:buChar char="o"/>
                      </a:pPr>
                      <a:r>
                        <a:rPr lang="en-US" sz="1400" baseline="0" dirty="0" smtClean="0"/>
                        <a:t>If any sea turtles are observed within the safety zones, Coast Guard would follow pile driving safety and best management practices to minimize impacts. </a:t>
                      </a:r>
                    </a:p>
                  </a:txBody>
                  <a:tcPr marL="112806" marR="112806" marT="56403" marB="56403" anchor="ctr"/>
                </a:tc>
                <a:tc>
                  <a:txBody>
                    <a:bodyPr/>
                    <a:lstStyle/>
                    <a:p>
                      <a:pPr algn="ctr"/>
                      <a:r>
                        <a:rPr lang="en-US" sz="1400" b="1" baseline="0" dirty="0" smtClean="0"/>
                        <a:t>No Significant Impact</a:t>
                      </a:r>
                      <a:endParaRPr lang="en-US" sz="1400" b="1"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1886944644"/>
                  </a:ext>
                </a:extLst>
              </a:tr>
            </a:tbl>
          </a:graphicData>
        </a:graphic>
      </p:graphicFrame>
      <p:sp>
        <p:nvSpPr>
          <p:cNvPr id="12" name="TextBox 11"/>
          <p:cNvSpPr txBox="1"/>
          <p:nvPr/>
        </p:nvSpPr>
        <p:spPr>
          <a:xfrm>
            <a:off x="261937" y="1321597"/>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R="0" lvl="0" algn="ctr" defTabSz="685800" fontAlgn="auto">
              <a:lnSpc>
                <a:spcPct val="100000"/>
              </a:lnSpc>
              <a:spcBef>
                <a:spcPts val="0"/>
              </a:spcBef>
              <a:spcAft>
                <a:spcPts val="0"/>
              </a:spcAft>
              <a:buClrTx/>
              <a:buSzTx/>
              <a:tabLst/>
              <a:defRPr/>
            </a:pPr>
            <a:r>
              <a:rPr lang="en-US" b="1" dirty="0">
                <a:solidFill>
                  <a:schemeClr val="dk1"/>
                </a:solidFill>
              </a:rPr>
              <a:t>Based on preliminary analyses using the best available science the Coast Guard has evaluated the following resources:</a:t>
            </a:r>
          </a:p>
        </p:txBody>
      </p:sp>
    </p:spTree>
    <p:extLst>
      <p:ext uri="{BB962C8B-B14F-4D97-AF65-F5344CB8AC3E}">
        <p14:creationId xmlns:p14="http://schemas.microsoft.com/office/powerpoint/2010/main" val="2113361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28600" y="1399284"/>
            <a:ext cx="8641313" cy="4293705"/>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Montserrat" panose="00000500000000000000"/>
                <a:ea typeface="+mn-ea"/>
                <a:cs typeface="+mn-cs"/>
              </a:rPr>
              <a:t>Waterways Commerce Cutter Information Session and Virtual Meeting</a:t>
            </a:r>
            <a:endParaRPr kumimoji="0" lang="en-US" sz="1800" b="1" i="0" u="none" strike="noStrike" kern="1200" cap="none" spc="0" normalizeH="0" baseline="0" noProof="0" dirty="0">
              <a:ln>
                <a:noFill/>
              </a:ln>
              <a:solidFill>
                <a:prstClr val="white"/>
              </a:solidFill>
              <a:effectLst/>
              <a:uLnTx/>
              <a:uFillTx/>
              <a:latin typeface="Montserrat" panose="00000500000000000000"/>
              <a:ea typeface="+mn-ea"/>
              <a:cs typeface="+mn-cs"/>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28600" y="814666"/>
            <a:ext cx="24080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lumMod val="65000"/>
                  </a:prstClr>
                </a:solidFill>
                <a:effectLst/>
                <a:uLnTx/>
                <a:uFillTx/>
                <a:latin typeface="Montserrat" panose="00000500000000000000"/>
                <a:ea typeface="+mn-ea"/>
                <a:cs typeface="+mn-cs"/>
              </a:rPr>
              <a:t>USCG WCC </a:t>
            </a:r>
            <a:r>
              <a:rPr kumimoji="0" lang="en-US" sz="1600" b="0" i="0" u="none" strike="noStrike" kern="1200" cap="none" spc="0" normalizeH="0" baseline="0" noProof="0" dirty="0" smtClean="0">
                <a:ln>
                  <a:noFill/>
                </a:ln>
                <a:solidFill>
                  <a:prstClr val="white">
                    <a:lumMod val="65000"/>
                  </a:prstClr>
                </a:solidFill>
                <a:effectLst/>
                <a:uLnTx/>
                <a:uFillTx/>
                <a:latin typeface="Montserrat" panose="00000500000000000000"/>
                <a:ea typeface="+mn-ea"/>
                <a:cs typeface="+mn-cs"/>
              </a:rPr>
              <a:t>Draft PEIS </a:t>
            </a:r>
            <a:endParaRPr kumimoji="0" lang="en-US" sz="1600" b="0" i="0" u="none" strike="noStrike" kern="1200" cap="none" spc="0" normalizeH="0" baseline="0" noProof="0" dirty="0">
              <a:ln>
                <a:noFill/>
              </a:ln>
              <a:solidFill>
                <a:prstClr val="white">
                  <a:lumMod val="65000"/>
                </a:prstClr>
              </a:solidFill>
              <a:effectLst/>
              <a:uLnTx/>
              <a:uFillTx/>
              <a:latin typeface="Montserrat" panose="00000500000000000000"/>
              <a:ea typeface="+mn-ea"/>
              <a:cs typeface="+mn-cs"/>
            </a:endParaRPr>
          </a:p>
        </p:txBody>
      </p:sp>
      <p:sp>
        <p:nvSpPr>
          <p:cNvPr id="13" name="TextBox 12"/>
          <p:cNvSpPr txBox="1"/>
          <p:nvPr/>
        </p:nvSpPr>
        <p:spPr>
          <a:xfrm>
            <a:off x="274087" y="5944071"/>
            <a:ext cx="8641313" cy="569387"/>
          </a:xfrm>
          <a:prstGeom prst="rect">
            <a:avLst/>
          </a:prstGeom>
          <a:solidFill>
            <a:srgbClr val="66CCFF"/>
          </a:solidFill>
          <a:ln>
            <a:noFill/>
          </a:ln>
          <a:effectLst>
            <a:glow rad="139700">
              <a:schemeClr val="accent1">
                <a:satMod val="175000"/>
                <a:alpha val="40000"/>
              </a:schemeClr>
            </a:glow>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SUBMIT COMMENTS: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Federal Decision-Making Portal at </a:t>
            </a:r>
            <a:r>
              <a:rPr kumimoji="0" lang="en-US" sz="13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3"/>
              </a:rPr>
              <a:t>https://</a:t>
            </a:r>
            <a:r>
              <a:rPr kumimoji="0" lang="en-US" sz="1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hlinkClick r:id="rId3"/>
              </a:rPr>
              <a:t>www.regulations.gov</a:t>
            </a:r>
            <a:r>
              <a:rPr kumimoji="0" lang="en-US" sz="13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7334250" y="298473"/>
            <a:ext cx="1162050" cy="429855"/>
          </a:xfrm>
          <a:prstGeom prst="rect">
            <a:avLst/>
          </a:prstGeom>
          <a:ln w="25400">
            <a:solidFill>
              <a:srgbClr val="20365A"/>
            </a:solidFill>
          </a:ln>
        </p:spPr>
      </p:pic>
      <p:sp>
        <p:nvSpPr>
          <p:cNvPr id="12" name="TextBox 11"/>
          <p:cNvSpPr txBox="1"/>
          <p:nvPr/>
        </p:nvSpPr>
        <p:spPr>
          <a:xfrm>
            <a:off x="726141" y="1519516"/>
            <a:ext cx="7947212" cy="4031873"/>
          </a:xfrm>
          <a:prstGeom prst="rect">
            <a:avLst/>
          </a:prstGeom>
          <a:noFill/>
        </p:spPr>
        <p:txBody>
          <a:bodyPr wrap="square" numCol="1" rtlCol="0">
            <a:spAutoFit/>
          </a:bodyPr>
          <a:lstStyle/>
          <a:p>
            <a:pPr algn="ctr"/>
            <a:r>
              <a:rPr lang="en-US" sz="2000" dirty="0" smtClean="0"/>
              <a:t>Meeting Agenda</a:t>
            </a:r>
          </a:p>
          <a:p>
            <a:pPr algn="ctr"/>
            <a:endParaRPr lang="en-US" sz="1400" dirty="0" smtClean="0"/>
          </a:p>
          <a:p>
            <a:r>
              <a:rPr lang="en-US" sz="2000" dirty="0" smtClean="0"/>
              <a:t>Formal Presentation, approximately 30 minutes</a:t>
            </a:r>
          </a:p>
          <a:p>
            <a:endParaRPr lang="en-US" sz="300" dirty="0" smtClean="0"/>
          </a:p>
          <a:p>
            <a:pPr marL="744538" indent="-287338">
              <a:buFont typeface="Arial" panose="020B0604020202020204" pitchFamily="34" charset="0"/>
              <a:buChar char="•"/>
            </a:pPr>
            <a:r>
              <a:rPr lang="en-US" sz="2000" dirty="0" smtClean="0"/>
              <a:t>Process Overview</a:t>
            </a:r>
          </a:p>
          <a:p>
            <a:pPr marL="744538" indent="-287338">
              <a:buFont typeface="Arial" panose="020B0604020202020204" pitchFamily="34" charset="0"/>
              <a:buChar char="•"/>
            </a:pPr>
            <a:r>
              <a:rPr lang="en-US" sz="2000" dirty="0" smtClean="0"/>
              <a:t>Proposed Action – Preferred Alternative Details</a:t>
            </a:r>
          </a:p>
          <a:p>
            <a:pPr marL="744538" indent="-287338">
              <a:buFont typeface="Arial" panose="020B0604020202020204" pitchFamily="34" charset="0"/>
              <a:buChar char="•"/>
            </a:pPr>
            <a:r>
              <a:rPr lang="en-US" sz="2000" dirty="0" smtClean="0"/>
              <a:t>Proposed Action Areas</a:t>
            </a:r>
          </a:p>
          <a:p>
            <a:pPr marL="744538" indent="-287338">
              <a:buFont typeface="Arial" panose="020B0604020202020204" pitchFamily="34" charset="0"/>
              <a:buChar char="•"/>
            </a:pPr>
            <a:r>
              <a:rPr lang="en-US" sz="2000" dirty="0" smtClean="0"/>
              <a:t>Proposed Action Stressors</a:t>
            </a:r>
          </a:p>
          <a:p>
            <a:pPr marL="744538" indent="-287338">
              <a:buFont typeface="Arial" panose="020B0604020202020204" pitchFamily="34" charset="0"/>
              <a:buChar char="•"/>
            </a:pPr>
            <a:r>
              <a:rPr lang="en-US" sz="2000" dirty="0" smtClean="0"/>
              <a:t>Environmental Resources &amp; Impacts – Physical</a:t>
            </a:r>
          </a:p>
          <a:p>
            <a:pPr marL="744538" indent="-287338">
              <a:buFont typeface="Arial" panose="020B0604020202020204" pitchFamily="34" charset="0"/>
              <a:buChar char="•"/>
            </a:pPr>
            <a:r>
              <a:rPr lang="en-US" sz="2000" dirty="0"/>
              <a:t>Environmental Resources &amp; Impacts – </a:t>
            </a:r>
            <a:r>
              <a:rPr lang="en-US" sz="2000" dirty="0" smtClean="0"/>
              <a:t>Biological</a:t>
            </a:r>
            <a:endParaRPr lang="en-US" sz="2000" dirty="0"/>
          </a:p>
          <a:p>
            <a:pPr marL="744538" indent="-287338">
              <a:buFont typeface="Arial" panose="020B0604020202020204" pitchFamily="34" charset="0"/>
              <a:buChar char="•"/>
            </a:pPr>
            <a:r>
              <a:rPr lang="en-US" sz="2000" dirty="0" smtClean="0"/>
              <a:t>Socioeconomic </a:t>
            </a:r>
            <a:r>
              <a:rPr lang="en-US" sz="2000" dirty="0"/>
              <a:t>Resources &amp; </a:t>
            </a:r>
            <a:r>
              <a:rPr lang="en-US" sz="2000" dirty="0" smtClean="0"/>
              <a:t>Impacts</a:t>
            </a:r>
          </a:p>
          <a:p>
            <a:pPr marL="744538" indent="-287338">
              <a:buFont typeface="Arial" panose="020B0604020202020204" pitchFamily="34" charset="0"/>
              <a:buChar char="•"/>
            </a:pPr>
            <a:r>
              <a:rPr lang="en-US" sz="2000" dirty="0" smtClean="0"/>
              <a:t>Prospective Timeline for PEIS Completion</a:t>
            </a:r>
          </a:p>
          <a:p>
            <a:endParaRPr lang="en-US" sz="1400" dirty="0"/>
          </a:p>
          <a:p>
            <a:r>
              <a:rPr lang="en-US" sz="2000" dirty="0" smtClean="0"/>
              <a:t>Question and Answer Period, approximately 30 minutes</a:t>
            </a:r>
            <a:endParaRPr lang="en-US" sz="2000" dirty="0"/>
          </a:p>
        </p:txBody>
      </p:sp>
    </p:spTree>
    <p:extLst>
      <p:ext uri="{BB962C8B-B14F-4D97-AF65-F5344CB8AC3E}">
        <p14:creationId xmlns:p14="http://schemas.microsoft.com/office/powerpoint/2010/main" val="40506869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Biological</a:t>
            </a:r>
            <a:endParaRPr lang="en-US" sz="2400" b="1" dirty="0">
              <a:latin typeface="Montserrat" panose="00000500000000000000"/>
            </a:endParaRPr>
          </a:p>
        </p:txBody>
      </p:sp>
      <p:sp>
        <p:nvSpPr>
          <p:cNvPr id="6" name="Rectangle 5"/>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9" name="Picture 8"/>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10" name="Table 9"/>
          <p:cNvGraphicFramePr>
            <a:graphicFrameLocks noGrp="1"/>
          </p:cNvGraphicFramePr>
          <p:nvPr>
            <p:extLst>
              <p:ext uri="{D42A27DB-BD31-4B8C-83A1-F6EECF244321}">
                <p14:modId xmlns:p14="http://schemas.microsoft.com/office/powerpoint/2010/main" val="1493612748"/>
              </p:ext>
            </p:extLst>
          </p:nvPr>
        </p:nvGraphicFramePr>
        <p:xfrm>
          <a:off x="228600" y="2013451"/>
          <a:ext cx="8686798" cy="4706172"/>
        </p:xfrm>
        <a:graphic>
          <a:graphicData uri="http://schemas.openxmlformats.org/drawingml/2006/table">
            <a:tbl>
              <a:tblPr firstRow="1" bandRow="1">
                <a:tableStyleId>{7DF18680-E054-41AD-8BC1-D1AEF772440D}</a:tableStyleId>
              </a:tblPr>
              <a:tblGrid>
                <a:gridCol w="1071390">
                  <a:extLst>
                    <a:ext uri="{9D8B030D-6E8A-4147-A177-3AD203B41FA5}">
                      <a16:colId xmlns:a16="http://schemas.microsoft.com/office/drawing/2014/main" val="3502699380"/>
                    </a:ext>
                  </a:extLst>
                </a:gridCol>
                <a:gridCol w="6011370">
                  <a:extLst>
                    <a:ext uri="{9D8B030D-6E8A-4147-A177-3AD203B41FA5}">
                      <a16:colId xmlns:a16="http://schemas.microsoft.com/office/drawing/2014/main" val="4077232760"/>
                    </a:ext>
                  </a:extLst>
                </a:gridCol>
                <a:gridCol w="1604038">
                  <a:extLst>
                    <a:ext uri="{9D8B030D-6E8A-4147-A177-3AD203B41FA5}">
                      <a16:colId xmlns:a16="http://schemas.microsoft.com/office/drawing/2014/main" val="3399276976"/>
                    </a:ext>
                  </a:extLst>
                </a:gridCol>
              </a:tblGrid>
              <a:tr h="730053">
                <a:tc>
                  <a:txBody>
                    <a:bodyPr/>
                    <a:lstStyle/>
                    <a:p>
                      <a:pPr marL="0" algn="ctr" defTabSz="685800" rtl="0" eaLnBrk="1" latinLnBrk="0" hangingPunct="1"/>
                      <a:r>
                        <a:rPr lang="en-US" sz="1400" kern="1200" dirty="0" smtClean="0"/>
                        <a:t>Resource</a:t>
                      </a:r>
                      <a:endParaRPr lang="en-US" sz="14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nchor="ctr"/>
                </a:tc>
                <a:tc>
                  <a:txBody>
                    <a:bodyPr/>
                    <a:lstStyle/>
                    <a:p>
                      <a:pPr algn="ctr"/>
                      <a:r>
                        <a:rPr lang="en-US" sz="1400" dirty="0" smtClean="0"/>
                        <a:t>Description</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dirty="0" smtClean="0"/>
                        <a:t>Anticipated Significance of Impact</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773834742"/>
                  </a:ext>
                </a:extLst>
              </a:tr>
              <a:tr h="3833392">
                <a:tc>
                  <a:txBody>
                    <a:bodyPr/>
                    <a:lstStyle/>
                    <a:p>
                      <a:r>
                        <a:rPr lang="en-US" sz="1400" b="1" dirty="0" smtClean="0"/>
                        <a:t>Marine Mammals</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dirty="0" smtClean="0"/>
                        <a:t>Noise:</a:t>
                      </a:r>
                      <a:r>
                        <a:rPr lang="en-US" sz="1400" u="none" dirty="0" smtClean="0"/>
                        <a:t> </a:t>
                      </a:r>
                      <a:r>
                        <a:rPr lang="en-US" sz="1400" dirty="0" smtClean="0"/>
                        <a:t>The low-frequency noise produced by the ship’s engine is outside the typical hearing range of seals and toothed whales (e.g., dolphins, sperm whales); however, some other marine mammals (e.g., killer whales) may be able to hear it. </a:t>
                      </a:r>
                    </a:p>
                    <a:p>
                      <a:pPr marL="285750" indent="-285750">
                        <a:buFont typeface="Courier New" panose="02070309020205020404" pitchFamily="49" charset="0"/>
                        <a:buChar char="o"/>
                      </a:pPr>
                      <a:r>
                        <a:rPr lang="en-US" sz="1400" dirty="0" smtClean="0"/>
                        <a:t>If a marine mammal were to hear noise associated with the Proposed Action, the marine mammal’s reaction is expected to be temporary. </a:t>
                      </a:r>
                    </a:p>
                    <a:p>
                      <a:pPr marL="171450" indent="-171450">
                        <a:buFont typeface="Arial" panose="020B0604020202020204" pitchFamily="34" charset="0"/>
                        <a:buChar char="•"/>
                      </a:pPr>
                      <a:r>
                        <a:rPr lang="en-US" sz="1400" u="sng" dirty="0" smtClean="0"/>
                        <a:t>Pile driving</a:t>
                      </a:r>
                      <a:r>
                        <a:rPr lang="en-US" sz="1400" u="sng" baseline="0" dirty="0" smtClean="0"/>
                        <a:t> noise:</a:t>
                      </a:r>
                      <a:r>
                        <a:rPr lang="en-US" sz="1400" u="none" baseline="0" dirty="0" smtClean="0"/>
                        <a:t> A marine mammal may experience a temporary hearing impact and behavioral responses from WCC activities, specifically if exposed to pile driving noise. </a:t>
                      </a:r>
                    </a:p>
                    <a:p>
                      <a:pPr marL="285750" indent="-285750">
                        <a:buFont typeface="Courier New" panose="02070309020205020404" pitchFamily="49" charset="0"/>
                        <a:buChar char="o"/>
                      </a:pPr>
                      <a:r>
                        <a:rPr lang="en-US" sz="1400" dirty="0" smtClean="0"/>
                        <a:t>The limited duration of Coast Guard pile driving events reduces the potential for marine mammals to be exposed</a:t>
                      </a:r>
                      <a:r>
                        <a:rPr lang="en-US" sz="1400" baseline="0" dirty="0" smtClean="0"/>
                        <a:t>.</a:t>
                      </a:r>
                      <a:endParaRPr lang="en-US" sz="1400" dirty="0" smtClean="0"/>
                    </a:p>
                    <a:p>
                      <a:pPr marL="285750" indent="-285750">
                        <a:buFont typeface="Courier New" panose="02070309020205020404" pitchFamily="49" charset="0"/>
                        <a:buChar char="o"/>
                      </a:pPr>
                      <a:r>
                        <a:rPr lang="en-US" sz="1400" dirty="0" smtClean="0"/>
                        <a:t>Coast Guard pile driving would not result in prolonged periods of elevated underwater sound since each pile driving only lasts, at most, a few hours. </a:t>
                      </a:r>
                    </a:p>
                    <a:p>
                      <a:pPr marL="285750" indent="-285750">
                        <a:buFont typeface="Courier New" panose="02070309020205020404" pitchFamily="49" charset="0"/>
                        <a:buChar char="o"/>
                      </a:pPr>
                      <a:r>
                        <a:rPr lang="en-US" sz="1400" baseline="0" dirty="0" smtClean="0"/>
                        <a:t>A 1,000-meter safety zone would be established around each pile with an Environmental Observer present. </a:t>
                      </a:r>
                    </a:p>
                    <a:p>
                      <a:pPr marL="285750" indent="-285750">
                        <a:buFont typeface="Courier New" panose="02070309020205020404" pitchFamily="49" charset="0"/>
                        <a:buChar char="o"/>
                      </a:pPr>
                      <a:r>
                        <a:rPr lang="en-US" sz="1400" baseline="0" dirty="0" smtClean="0"/>
                        <a:t>If any marine mammals are observed within the safety zones, Coast Guard would follow pile driving safety and best management practices to minimize impacts. </a:t>
                      </a:r>
                    </a:p>
                  </a:txBody>
                  <a:tcPr marL="112806" marR="112806" marT="56403" marB="56403" anchor="ctr"/>
                </a:tc>
                <a:tc>
                  <a:txBody>
                    <a:bodyPr/>
                    <a:lstStyle/>
                    <a:p>
                      <a:pPr algn="ctr"/>
                      <a:r>
                        <a:rPr lang="en-US" sz="1400" b="1" dirty="0" smtClean="0"/>
                        <a:t>No Significant Impact</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46057553"/>
                  </a:ext>
                </a:extLst>
              </a:tr>
            </a:tbl>
          </a:graphicData>
        </a:graphic>
      </p:graphicFrame>
      <p:sp>
        <p:nvSpPr>
          <p:cNvPr id="11" name="TextBox 10"/>
          <p:cNvSpPr txBox="1"/>
          <p:nvPr/>
        </p:nvSpPr>
        <p:spPr>
          <a:xfrm>
            <a:off x="261937" y="1321597"/>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R="0" lvl="0" algn="ctr" defTabSz="685800" fontAlgn="auto">
              <a:lnSpc>
                <a:spcPct val="100000"/>
              </a:lnSpc>
              <a:spcBef>
                <a:spcPts val="0"/>
              </a:spcBef>
              <a:spcAft>
                <a:spcPts val="0"/>
              </a:spcAft>
              <a:buClrTx/>
              <a:buSzTx/>
              <a:tabLst/>
              <a:defRPr/>
            </a:pPr>
            <a:r>
              <a:rPr lang="en-US" b="1" dirty="0">
                <a:solidFill>
                  <a:schemeClr val="dk1"/>
                </a:solidFill>
              </a:rPr>
              <a:t>Based on preliminary analyses using the best available science the Coast Guard has evaluated the following resources:</a:t>
            </a:r>
          </a:p>
        </p:txBody>
      </p:sp>
    </p:spTree>
    <p:extLst>
      <p:ext uri="{BB962C8B-B14F-4D97-AF65-F5344CB8AC3E}">
        <p14:creationId xmlns:p14="http://schemas.microsoft.com/office/powerpoint/2010/main" val="3490061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Biological</a:t>
            </a:r>
            <a:endParaRPr lang="en-US" sz="2400" b="1" dirty="0">
              <a:latin typeface="Montserrat" panose="00000500000000000000"/>
            </a:endParaRPr>
          </a:p>
        </p:txBody>
      </p:sp>
      <p:sp>
        <p:nvSpPr>
          <p:cNvPr id="6" name="Rectangle 5"/>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9" name="Picture 8"/>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10" name="Table 9"/>
          <p:cNvGraphicFramePr>
            <a:graphicFrameLocks noGrp="1"/>
          </p:cNvGraphicFramePr>
          <p:nvPr>
            <p:extLst>
              <p:ext uri="{D42A27DB-BD31-4B8C-83A1-F6EECF244321}">
                <p14:modId xmlns:p14="http://schemas.microsoft.com/office/powerpoint/2010/main" val="3138716540"/>
              </p:ext>
            </p:extLst>
          </p:nvPr>
        </p:nvGraphicFramePr>
        <p:xfrm>
          <a:off x="228600" y="2139891"/>
          <a:ext cx="8686798" cy="4392258"/>
        </p:xfrm>
        <a:graphic>
          <a:graphicData uri="http://schemas.openxmlformats.org/drawingml/2006/table">
            <a:tbl>
              <a:tblPr firstRow="1" bandRow="1">
                <a:tableStyleId>{7DF18680-E054-41AD-8BC1-D1AEF772440D}</a:tableStyleId>
              </a:tblPr>
              <a:tblGrid>
                <a:gridCol w="1218801">
                  <a:extLst>
                    <a:ext uri="{9D8B030D-6E8A-4147-A177-3AD203B41FA5}">
                      <a16:colId xmlns:a16="http://schemas.microsoft.com/office/drawing/2014/main" val="3502699380"/>
                    </a:ext>
                  </a:extLst>
                </a:gridCol>
                <a:gridCol w="5548310">
                  <a:extLst>
                    <a:ext uri="{9D8B030D-6E8A-4147-A177-3AD203B41FA5}">
                      <a16:colId xmlns:a16="http://schemas.microsoft.com/office/drawing/2014/main" val="4077232760"/>
                    </a:ext>
                  </a:extLst>
                </a:gridCol>
                <a:gridCol w="1919687">
                  <a:extLst>
                    <a:ext uri="{9D8B030D-6E8A-4147-A177-3AD203B41FA5}">
                      <a16:colId xmlns:a16="http://schemas.microsoft.com/office/drawing/2014/main" val="3399276976"/>
                    </a:ext>
                  </a:extLst>
                </a:gridCol>
              </a:tblGrid>
              <a:tr h="356102">
                <a:tc>
                  <a:txBody>
                    <a:bodyPr/>
                    <a:lstStyle/>
                    <a:p>
                      <a:pPr marL="0" algn="ctr" defTabSz="685800" rtl="0" eaLnBrk="1" latinLnBrk="0" hangingPunct="1"/>
                      <a:r>
                        <a:rPr lang="en-US" sz="1400" kern="1200" dirty="0" smtClean="0"/>
                        <a:t>Resource</a:t>
                      </a:r>
                      <a:endParaRPr lang="en-US" sz="14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nchor="ctr"/>
                </a:tc>
                <a:tc>
                  <a:txBody>
                    <a:bodyPr/>
                    <a:lstStyle/>
                    <a:p>
                      <a:pPr algn="ctr"/>
                      <a:r>
                        <a:rPr lang="en-US" sz="1400" dirty="0" smtClean="0"/>
                        <a:t>Description</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dirty="0" smtClean="0"/>
                        <a:t>Anticipated Significance of Impact</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773834742"/>
                  </a:ext>
                </a:extLst>
              </a:tr>
              <a:tr h="852672">
                <a:tc>
                  <a:txBody>
                    <a:bodyPr/>
                    <a:lstStyle/>
                    <a:p>
                      <a:r>
                        <a:rPr lang="en-US" sz="1400" b="1" kern="1200" dirty="0" smtClean="0">
                          <a:solidFill>
                            <a:schemeClr val="dk1"/>
                          </a:solidFill>
                          <a:latin typeface="+mn-lt"/>
                          <a:ea typeface="+mn-ea"/>
                          <a:cs typeface="+mn-cs"/>
                        </a:rPr>
                        <a:t>Marine Mammals</a:t>
                      </a:r>
                      <a:endParaRPr lang="en-US" sz="1400" b="1" kern="1200" dirty="0">
                        <a:solidFill>
                          <a:schemeClr val="dk1"/>
                        </a:solidFill>
                        <a:latin typeface="+mn-lt"/>
                        <a:ea typeface="+mn-ea"/>
                        <a:cs typeface="+mn-cs"/>
                      </a:endParaRPr>
                    </a:p>
                  </a:txBody>
                  <a:tcPr marL="112806" marR="112806" marT="56403" marB="56403" anchor="ctr"/>
                </a:tc>
                <a:tc>
                  <a:txBody>
                    <a:bodyPr/>
                    <a:lstStyle/>
                    <a:p>
                      <a:pPr marL="171450" indent="-171450" algn="l" defTabSz="685800" rtl="0" eaLnBrk="1" latinLnBrk="0" hangingPunct="1">
                        <a:buFont typeface="Arial" panose="020B0604020202020204" pitchFamily="34" charset="0"/>
                        <a:buChar char="•"/>
                      </a:pPr>
                      <a:r>
                        <a:rPr lang="en-US" sz="1400" u="sng" kern="1200" baseline="0" dirty="0" smtClean="0">
                          <a:solidFill>
                            <a:schemeClr val="dk1"/>
                          </a:solidFill>
                          <a:latin typeface="+mn-lt"/>
                          <a:ea typeface="+mn-ea"/>
                          <a:cs typeface="+mn-cs"/>
                        </a:rPr>
                        <a:t>Collision:</a:t>
                      </a:r>
                      <a:r>
                        <a:rPr lang="en-US" sz="1400" u="none" kern="1200" baseline="0" dirty="0" smtClean="0">
                          <a:solidFill>
                            <a:schemeClr val="dk1"/>
                          </a:solidFill>
                          <a:latin typeface="+mn-lt"/>
                          <a:ea typeface="+mn-ea"/>
                          <a:cs typeface="+mn-cs"/>
                        </a:rPr>
                        <a:t> Marine mammals could be struck by the WCC or in-water devices.</a:t>
                      </a:r>
                    </a:p>
                    <a:p>
                      <a:pPr marL="285750" indent="-285750" algn="l" defTabSz="685800" rtl="0" eaLnBrk="1" latinLnBrk="0" hangingPunct="1">
                        <a:buFont typeface="Courier New" panose="02070309020205020404" pitchFamily="49" charset="0"/>
                        <a:buChar char="o"/>
                      </a:pPr>
                      <a:r>
                        <a:rPr lang="en-US" sz="1400" u="none" kern="1200" baseline="0" dirty="0" smtClean="0">
                          <a:solidFill>
                            <a:schemeClr val="dk1"/>
                          </a:solidFill>
                          <a:latin typeface="+mn-lt"/>
                          <a:ea typeface="+mn-ea"/>
                          <a:cs typeface="+mn-cs"/>
                        </a:rPr>
                        <a:t>The probability of a vessel encountering a marine mammal is expected to be low.</a:t>
                      </a:r>
                    </a:p>
                    <a:p>
                      <a:pPr marL="285750" indent="-285750" algn="l" defTabSz="685800" rtl="0" eaLnBrk="1" latinLnBrk="0" hangingPunct="1">
                        <a:buFont typeface="Courier New" panose="02070309020205020404" pitchFamily="49" charset="0"/>
                        <a:buChar char="o"/>
                      </a:pPr>
                      <a:r>
                        <a:rPr lang="en-US" sz="1400" u="none" kern="1200" baseline="0" dirty="0" smtClean="0">
                          <a:solidFill>
                            <a:schemeClr val="dk1"/>
                          </a:solidFill>
                          <a:latin typeface="+mn-lt"/>
                          <a:ea typeface="+mn-ea"/>
                          <a:cs typeface="+mn-cs"/>
                        </a:rPr>
                        <a:t>Mitigation measures would be initiated upon the sighting of a marine mammal.</a:t>
                      </a:r>
                    </a:p>
                  </a:txBody>
                  <a:tcPr marL="112806" marR="112806" marT="56403" marB="56403"/>
                </a:tc>
                <a:tc>
                  <a:txBody>
                    <a:bodyPr/>
                    <a:lstStyle/>
                    <a:p>
                      <a:pPr algn="ctr"/>
                      <a:r>
                        <a:rPr lang="en-US" sz="1400" b="1" kern="1200" baseline="0" dirty="0" smtClean="0">
                          <a:solidFill>
                            <a:schemeClr val="dk1"/>
                          </a:solidFill>
                          <a:latin typeface="+mn-lt"/>
                          <a:ea typeface="+mn-ea"/>
                          <a:cs typeface="+mn-cs"/>
                        </a:rPr>
                        <a:t>No Significant Impact</a:t>
                      </a:r>
                    </a:p>
                    <a:p>
                      <a:pPr algn="ctr"/>
                      <a:endParaRPr lang="en-US" sz="1400" b="1"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554602033"/>
                  </a:ext>
                </a:extLst>
              </a:tr>
              <a:tr h="852672">
                <a:tc>
                  <a:txBody>
                    <a:bodyPr/>
                    <a:lstStyle/>
                    <a:p>
                      <a:r>
                        <a:rPr lang="en-US" sz="1400" b="1" dirty="0" smtClean="0"/>
                        <a:t>Terrestrial Mammals</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kern="1200" baseline="0" dirty="0" smtClean="0">
                          <a:solidFill>
                            <a:schemeClr val="dk1"/>
                          </a:solidFill>
                          <a:latin typeface="+mn-lt"/>
                          <a:ea typeface="+mn-ea"/>
                          <a:cs typeface="+mn-cs"/>
                        </a:rPr>
                        <a:t>Vessel noise:</a:t>
                      </a:r>
                      <a:r>
                        <a:rPr lang="en-US" sz="1400" u="none" kern="1200" baseline="0" dirty="0" smtClean="0">
                          <a:solidFill>
                            <a:schemeClr val="dk1"/>
                          </a:solidFill>
                          <a:latin typeface="+mn-lt"/>
                          <a:ea typeface="+mn-ea"/>
                          <a:cs typeface="+mn-cs"/>
                        </a:rPr>
                        <a:t> The low-frequency noise produced by the ship’s engine may be within the hearing range of some terrestrial mammals.</a:t>
                      </a:r>
                    </a:p>
                    <a:p>
                      <a:pPr marL="285750" indent="-285750">
                        <a:buFont typeface="Courier New" panose="02070309020205020404" pitchFamily="49" charset="0"/>
                        <a:buChar char="o"/>
                      </a:pPr>
                      <a:r>
                        <a:rPr lang="en-US" sz="1400" u="none" kern="1200" baseline="0" dirty="0" smtClean="0">
                          <a:solidFill>
                            <a:schemeClr val="dk1"/>
                          </a:solidFill>
                          <a:latin typeface="+mn-lt"/>
                          <a:ea typeface="+mn-ea"/>
                          <a:cs typeface="+mn-cs"/>
                        </a:rPr>
                        <a:t>Any behavioral responses to vessel noise are expected to be temporary and any terrestrial mammals that are disturbed are expected to return to the area as the WCC moves from the area. No permanent impacts to hearing capabilities are expected. </a:t>
                      </a:r>
                    </a:p>
                    <a:p>
                      <a:pPr marL="171450" indent="-171450">
                        <a:buFont typeface="Arial" panose="020B0604020202020204" pitchFamily="34" charset="0"/>
                        <a:buChar char="•"/>
                      </a:pPr>
                      <a:r>
                        <a:rPr lang="en-US" sz="1400" u="sng" kern="1200" baseline="0" dirty="0" smtClean="0">
                          <a:solidFill>
                            <a:schemeClr val="dk1"/>
                          </a:solidFill>
                          <a:latin typeface="+mn-lt"/>
                          <a:ea typeface="+mn-ea"/>
                          <a:cs typeface="+mn-cs"/>
                        </a:rPr>
                        <a:t>Pile driving noise</a:t>
                      </a:r>
                      <a:r>
                        <a:rPr lang="en-US" sz="1400" u="none" kern="1200" baseline="0" dirty="0" smtClean="0">
                          <a:solidFill>
                            <a:schemeClr val="dk1"/>
                          </a:solidFill>
                          <a:latin typeface="+mn-lt"/>
                          <a:ea typeface="+mn-ea"/>
                          <a:cs typeface="+mn-cs"/>
                        </a:rPr>
                        <a:t> may disturb terrestrial mammals during operations, potentially interrupting the daytime sleep of nocturnal species or interfering with foraging in favored locations for diurnal species. </a:t>
                      </a:r>
                    </a:p>
                    <a:p>
                      <a:pPr marL="285750" indent="-285750">
                        <a:buFont typeface="Courier New" panose="02070309020205020404" pitchFamily="49" charset="0"/>
                        <a:buChar char="o"/>
                      </a:pPr>
                      <a:r>
                        <a:rPr lang="en-US" sz="1400" u="none" kern="1200" baseline="0" dirty="0" smtClean="0">
                          <a:solidFill>
                            <a:schemeClr val="dk1"/>
                          </a:solidFill>
                          <a:latin typeface="+mn-lt"/>
                          <a:ea typeface="+mn-ea"/>
                          <a:cs typeface="+mn-cs"/>
                        </a:rPr>
                        <a:t>It is expected that terrestrial mammals would return to their normal behavior shortly after exposure. </a:t>
                      </a:r>
                    </a:p>
                  </a:txBody>
                  <a:tcPr marL="112806" marR="112806" marT="56403" marB="56403" anchor="ctr"/>
                </a:tc>
                <a:tc>
                  <a:txBody>
                    <a:bodyPr/>
                    <a:lstStyle/>
                    <a:p>
                      <a:pPr algn="ctr"/>
                      <a:r>
                        <a:rPr lang="en-US" sz="1400" b="1" baseline="0" dirty="0" smtClean="0"/>
                        <a:t>No Significant Impact</a:t>
                      </a:r>
                      <a:endParaRPr lang="en-US" sz="1400" b="1"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142249507"/>
                  </a:ext>
                </a:extLst>
              </a:tr>
            </a:tbl>
          </a:graphicData>
        </a:graphic>
      </p:graphicFrame>
      <p:sp>
        <p:nvSpPr>
          <p:cNvPr id="11" name="TextBox 10"/>
          <p:cNvSpPr txBox="1"/>
          <p:nvPr/>
        </p:nvSpPr>
        <p:spPr>
          <a:xfrm>
            <a:off x="261937" y="1321597"/>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R="0" lvl="0" algn="ctr" defTabSz="685800" fontAlgn="auto">
              <a:lnSpc>
                <a:spcPct val="100000"/>
              </a:lnSpc>
              <a:spcBef>
                <a:spcPts val="0"/>
              </a:spcBef>
              <a:spcAft>
                <a:spcPts val="0"/>
              </a:spcAft>
              <a:buClrTx/>
              <a:buSzTx/>
              <a:tabLst/>
              <a:defRPr/>
            </a:pPr>
            <a:r>
              <a:rPr lang="en-US" b="1" dirty="0">
                <a:solidFill>
                  <a:schemeClr val="dk1"/>
                </a:solidFill>
              </a:rPr>
              <a:t>Based on preliminary analyses using the best available science the Coast Guard has evaluated the following resources:</a:t>
            </a:r>
          </a:p>
        </p:txBody>
      </p:sp>
    </p:spTree>
    <p:extLst>
      <p:ext uri="{BB962C8B-B14F-4D97-AF65-F5344CB8AC3E}">
        <p14:creationId xmlns:p14="http://schemas.microsoft.com/office/powerpoint/2010/main" val="1670823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Biological</a:t>
            </a:r>
            <a:endParaRPr lang="en-US" sz="2400" b="1" dirty="0">
              <a:latin typeface="Montserrat" panose="00000500000000000000"/>
            </a:endParaRPr>
          </a:p>
        </p:txBody>
      </p:sp>
      <p:sp>
        <p:nvSpPr>
          <p:cNvPr id="6" name="Rectangle 5"/>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9" name="Picture 8"/>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10" name="Table 9"/>
          <p:cNvGraphicFramePr>
            <a:graphicFrameLocks noGrp="1"/>
          </p:cNvGraphicFramePr>
          <p:nvPr>
            <p:extLst>
              <p:ext uri="{D42A27DB-BD31-4B8C-83A1-F6EECF244321}">
                <p14:modId xmlns:p14="http://schemas.microsoft.com/office/powerpoint/2010/main" val="764218831"/>
              </p:ext>
            </p:extLst>
          </p:nvPr>
        </p:nvGraphicFramePr>
        <p:xfrm>
          <a:off x="261937" y="2138395"/>
          <a:ext cx="8686798" cy="4392258"/>
        </p:xfrm>
        <a:graphic>
          <a:graphicData uri="http://schemas.openxmlformats.org/drawingml/2006/table">
            <a:tbl>
              <a:tblPr firstRow="1" bandRow="1">
                <a:tableStyleId>{7DF18680-E054-41AD-8BC1-D1AEF772440D}</a:tableStyleId>
              </a:tblPr>
              <a:tblGrid>
                <a:gridCol w="1218801">
                  <a:extLst>
                    <a:ext uri="{9D8B030D-6E8A-4147-A177-3AD203B41FA5}">
                      <a16:colId xmlns:a16="http://schemas.microsoft.com/office/drawing/2014/main" val="3502699380"/>
                    </a:ext>
                  </a:extLst>
                </a:gridCol>
                <a:gridCol w="5950390">
                  <a:extLst>
                    <a:ext uri="{9D8B030D-6E8A-4147-A177-3AD203B41FA5}">
                      <a16:colId xmlns:a16="http://schemas.microsoft.com/office/drawing/2014/main" val="4077232760"/>
                    </a:ext>
                  </a:extLst>
                </a:gridCol>
                <a:gridCol w="1517607">
                  <a:extLst>
                    <a:ext uri="{9D8B030D-6E8A-4147-A177-3AD203B41FA5}">
                      <a16:colId xmlns:a16="http://schemas.microsoft.com/office/drawing/2014/main" val="3399276976"/>
                    </a:ext>
                  </a:extLst>
                </a:gridCol>
              </a:tblGrid>
              <a:tr h="356102">
                <a:tc>
                  <a:txBody>
                    <a:bodyPr/>
                    <a:lstStyle/>
                    <a:p>
                      <a:pPr marL="0" algn="ctr" defTabSz="685800" rtl="0" eaLnBrk="1" latinLnBrk="0" hangingPunct="1"/>
                      <a:r>
                        <a:rPr lang="en-US" sz="1400" kern="1200" dirty="0" smtClean="0"/>
                        <a:t>Resource</a:t>
                      </a:r>
                      <a:endParaRPr lang="en-US" sz="14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nchor="ctr"/>
                </a:tc>
                <a:tc>
                  <a:txBody>
                    <a:bodyPr/>
                    <a:lstStyle/>
                    <a:p>
                      <a:pPr algn="ctr"/>
                      <a:r>
                        <a:rPr lang="en-US" sz="1400" dirty="0" smtClean="0"/>
                        <a:t>Description</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dirty="0" smtClean="0"/>
                        <a:t>Anticipated Significance of Impact</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773834742"/>
                  </a:ext>
                </a:extLst>
              </a:tr>
              <a:tr h="852672">
                <a:tc>
                  <a:txBody>
                    <a:bodyPr/>
                    <a:lstStyle/>
                    <a:p>
                      <a:pPr marL="0" marR="0" indent="0" algn="l" defTabSz="3134239"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latin typeface="+mn-lt"/>
                          <a:ea typeface="+mn-ea"/>
                          <a:cs typeface="+mn-cs"/>
                        </a:rPr>
                        <a:t>Terrestrial Mammals</a:t>
                      </a:r>
                    </a:p>
                  </a:txBody>
                  <a:tcPr marL="112806" marR="112806" marT="56403" marB="56403"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smtClean="0">
                          <a:ln>
                            <a:noFill/>
                          </a:ln>
                          <a:solidFill>
                            <a:prstClr val="black"/>
                          </a:solidFill>
                          <a:effectLst/>
                          <a:uLnTx/>
                          <a:uFillTx/>
                          <a:latin typeface="+mn-lt"/>
                          <a:ea typeface="+mn-ea"/>
                          <a:cs typeface="+mn-cs"/>
                        </a:rPr>
                        <a:t>Disturbance:</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 The most likely response to any disturbance is to flush from the area.</a:t>
                      </a:r>
                    </a:p>
                    <a:p>
                      <a:pPr marL="285750" marR="0" lvl="0" indent="-285750" algn="l"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kern="1200" noProof="0" dirty="0" smtClean="0">
                          <a:solidFill>
                            <a:schemeClr val="dk1"/>
                          </a:solidFill>
                          <a:latin typeface="+mn-lt"/>
                          <a:ea typeface="+mn-ea"/>
                          <a:cs typeface="+mn-cs"/>
                        </a:rPr>
                        <a:t>WCC activities would be temporary and terrestrial mammals would be expected to immediately return to their normal behavior once WCC activities end.</a:t>
                      </a:r>
                    </a:p>
                  </a:txBody>
                  <a:tcPr marL="112806" marR="112806" marT="56403" marB="56403" anchor="ctr"/>
                </a:tc>
                <a:tc>
                  <a:txBody>
                    <a:bodyPr/>
                    <a:lstStyle/>
                    <a:p>
                      <a:pPr marL="0" algn="ctr" defTabSz="685800" rtl="0" eaLnBrk="1" latinLnBrk="0" hangingPunct="1"/>
                      <a:r>
                        <a:rPr lang="en-US" sz="1400" b="1" kern="1200" dirty="0" smtClean="0">
                          <a:solidFill>
                            <a:schemeClr val="dk1"/>
                          </a:solidFill>
                          <a:latin typeface="+mn-lt"/>
                          <a:ea typeface="+mn-ea"/>
                          <a:cs typeface="+mn-cs"/>
                        </a:rPr>
                        <a:t>No Significant Impact</a:t>
                      </a:r>
                      <a:endParaRPr lang="en-US" sz="1400" b="1" kern="1200" dirty="0">
                        <a:solidFill>
                          <a:schemeClr val="dk1"/>
                        </a:solidFill>
                        <a:latin typeface="+mn-lt"/>
                        <a:ea typeface="+mn-ea"/>
                        <a:cs typeface="+mn-cs"/>
                      </a:endParaRPr>
                    </a:p>
                  </a:txBody>
                  <a:tcPr marL="112806" marR="112806" marT="56403" marB="56403" anchor="ctr"/>
                </a:tc>
                <a:extLst>
                  <a:ext uri="{0D108BD9-81ED-4DB2-BD59-A6C34878D82A}">
                    <a16:rowId xmlns:a16="http://schemas.microsoft.com/office/drawing/2014/main" val="1829482250"/>
                  </a:ext>
                </a:extLst>
              </a:tr>
              <a:tr h="852672">
                <a:tc>
                  <a:txBody>
                    <a:bodyPr/>
                    <a:lstStyle/>
                    <a:p>
                      <a:pPr marL="0" marR="0" indent="0" algn="l" defTabSz="3134239" rtl="0" eaLnBrk="1" fontAlgn="auto" latinLnBrk="0" hangingPunct="1">
                        <a:lnSpc>
                          <a:spcPct val="100000"/>
                        </a:lnSpc>
                        <a:spcBef>
                          <a:spcPts val="0"/>
                        </a:spcBef>
                        <a:spcAft>
                          <a:spcPts val="0"/>
                        </a:spcAft>
                        <a:buClrTx/>
                        <a:buSzTx/>
                        <a:buFontTx/>
                        <a:buNone/>
                        <a:tabLst/>
                        <a:defRPr/>
                      </a:pPr>
                      <a:r>
                        <a:rPr lang="en-US" sz="1400" b="1" dirty="0" smtClean="0"/>
                        <a:t>Amphibians</a:t>
                      </a:r>
                      <a:endParaRPr lang="en-US" sz="1400" b="1"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dirty="0" smtClean="0"/>
                        <a:t>Vessel noise:</a:t>
                      </a:r>
                      <a:r>
                        <a:rPr lang="en-US" sz="1400" u="none" dirty="0" smtClean="0"/>
                        <a:t> </a:t>
                      </a:r>
                      <a:r>
                        <a:rPr lang="en-US" sz="1400" dirty="0" smtClean="0"/>
                        <a:t>Potential impacts to amphibians from vessel noise would most likely</a:t>
                      </a:r>
                      <a:r>
                        <a:rPr lang="en-US" sz="1400" baseline="0" dirty="0" smtClean="0"/>
                        <a:t> result in </a:t>
                      </a:r>
                      <a:r>
                        <a:rPr lang="en-US" sz="1400" dirty="0" smtClean="0"/>
                        <a:t>masking or cause a behavioral response. </a:t>
                      </a:r>
                    </a:p>
                    <a:p>
                      <a:pPr marL="285750" indent="-285750">
                        <a:buFont typeface="Courier New" panose="02070309020205020404" pitchFamily="49" charset="0"/>
                        <a:buChar char="o"/>
                      </a:pPr>
                      <a:r>
                        <a:rPr lang="en-US" sz="1400" dirty="0" smtClean="0"/>
                        <a:t>Any behavioral responses to vessel noise are expected to be temporary and any amphibians</a:t>
                      </a:r>
                      <a:r>
                        <a:rPr lang="en-US" sz="1400" baseline="0" dirty="0" smtClean="0"/>
                        <a:t> </a:t>
                      </a:r>
                      <a:r>
                        <a:rPr lang="en-US" sz="1400" dirty="0" smtClean="0"/>
                        <a:t>that are disturbed are expected to return to the area as the WCC moves from the area. No permanent impacts to hearing capabilities are expected. </a:t>
                      </a:r>
                    </a:p>
                    <a:p>
                      <a:pPr marL="171450" indent="-171450">
                        <a:buFont typeface="Arial" panose="020B0604020202020204" pitchFamily="34" charset="0"/>
                        <a:buChar char="•"/>
                      </a:pPr>
                      <a:r>
                        <a:rPr lang="en-US" sz="1400" u="sng" dirty="0" smtClean="0"/>
                        <a:t>Collision:</a:t>
                      </a:r>
                      <a:r>
                        <a:rPr lang="en-US" sz="1400" u="none" dirty="0" smtClean="0"/>
                        <a:t> </a:t>
                      </a:r>
                      <a:r>
                        <a:rPr lang="en-US" sz="1400" dirty="0" smtClean="0"/>
                        <a:t>The potential for minor injury, permanent injury, or death from bleeding/trauma, paralysis and subsequent drowning, infection, or inability to feed exists if an amphibian is struck by a WCC.</a:t>
                      </a:r>
                    </a:p>
                    <a:p>
                      <a:pPr marL="285750" indent="-285750">
                        <a:buFont typeface="Courier New" panose="02070309020205020404" pitchFamily="49" charset="0"/>
                        <a:buChar char="o"/>
                      </a:pPr>
                      <a:r>
                        <a:rPr lang="en-US" sz="1400" dirty="0" smtClean="0"/>
                        <a:t> In the event of a strike, individuals may be impacted, but population-level effects would not be expected. </a:t>
                      </a:r>
                      <a:endParaRPr lang="en-US" sz="140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b="1" dirty="0" smtClean="0"/>
                        <a:t>No Significant Impact</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2830598271"/>
                  </a:ext>
                </a:extLst>
              </a:tr>
            </a:tbl>
          </a:graphicData>
        </a:graphic>
      </p:graphicFrame>
      <p:sp>
        <p:nvSpPr>
          <p:cNvPr id="11" name="TextBox 10"/>
          <p:cNvSpPr txBox="1"/>
          <p:nvPr/>
        </p:nvSpPr>
        <p:spPr>
          <a:xfrm>
            <a:off x="261937" y="1321597"/>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R="0" lvl="0" algn="ctr" defTabSz="685800" fontAlgn="auto">
              <a:lnSpc>
                <a:spcPct val="100000"/>
              </a:lnSpc>
              <a:spcBef>
                <a:spcPts val="0"/>
              </a:spcBef>
              <a:spcAft>
                <a:spcPts val="0"/>
              </a:spcAft>
              <a:buClrTx/>
              <a:buSzTx/>
              <a:tabLst/>
              <a:defRPr/>
            </a:pPr>
            <a:r>
              <a:rPr lang="en-US" b="1" dirty="0">
                <a:solidFill>
                  <a:schemeClr val="dk1"/>
                </a:solidFill>
              </a:rPr>
              <a:t>Based on preliminary analyses using the best available science the Coast Guard has evaluated the following resources:</a:t>
            </a:r>
          </a:p>
        </p:txBody>
      </p:sp>
    </p:spTree>
    <p:extLst>
      <p:ext uri="{BB962C8B-B14F-4D97-AF65-F5344CB8AC3E}">
        <p14:creationId xmlns:p14="http://schemas.microsoft.com/office/powerpoint/2010/main" val="6156452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Environmental Impacts - Biological</a:t>
            </a:r>
            <a:endParaRPr lang="en-US" sz="2400" b="1" dirty="0">
              <a:latin typeface="Montserrat" panose="00000500000000000000"/>
            </a:endParaRPr>
          </a:p>
        </p:txBody>
      </p:sp>
      <p:sp>
        <p:nvSpPr>
          <p:cNvPr id="6" name="Rectangle 5"/>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9" name="Picture 8"/>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10" name="Table 9"/>
          <p:cNvGraphicFramePr>
            <a:graphicFrameLocks noGrp="1"/>
          </p:cNvGraphicFramePr>
          <p:nvPr>
            <p:extLst>
              <p:ext uri="{D42A27DB-BD31-4B8C-83A1-F6EECF244321}">
                <p14:modId xmlns:p14="http://schemas.microsoft.com/office/powerpoint/2010/main" val="1459387692"/>
              </p:ext>
            </p:extLst>
          </p:nvPr>
        </p:nvGraphicFramePr>
        <p:xfrm>
          <a:off x="228600" y="2292571"/>
          <a:ext cx="8686798" cy="3538818"/>
        </p:xfrm>
        <a:graphic>
          <a:graphicData uri="http://schemas.openxmlformats.org/drawingml/2006/table">
            <a:tbl>
              <a:tblPr firstRow="1" bandRow="1">
                <a:tableStyleId>{7DF18680-E054-41AD-8BC1-D1AEF772440D}</a:tableStyleId>
              </a:tblPr>
              <a:tblGrid>
                <a:gridCol w="1218801">
                  <a:extLst>
                    <a:ext uri="{9D8B030D-6E8A-4147-A177-3AD203B41FA5}">
                      <a16:colId xmlns:a16="http://schemas.microsoft.com/office/drawing/2014/main" val="3502699380"/>
                    </a:ext>
                  </a:extLst>
                </a:gridCol>
                <a:gridCol w="5950390">
                  <a:extLst>
                    <a:ext uri="{9D8B030D-6E8A-4147-A177-3AD203B41FA5}">
                      <a16:colId xmlns:a16="http://schemas.microsoft.com/office/drawing/2014/main" val="4077232760"/>
                    </a:ext>
                  </a:extLst>
                </a:gridCol>
                <a:gridCol w="1517607">
                  <a:extLst>
                    <a:ext uri="{9D8B030D-6E8A-4147-A177-3AD203B41FA5}">
                      <a16:colId xmlns:a16="http://schemas.microsoft.com/office/drawing/2014/main" val="3399276976"/>
                    </a:ext>
                  </a:extLst>
                </a:gridCol>
              </a:tblGrid>
              <a:tr h="356102">
                <a:tc>
                  <a:txBody>
                    <a:bodyPr/>
                    <a:lstStyle/>
                    <a:p>
                      <a:pPr marL="0" algn="ctr" defTabSz="685800" rtl="0" eaLnBrk="1" latinLnBrk="0" hangingPunct="1"/>
                      <a:r>
                        <a:rPr lang="en-US" sz="1400" kern="1200" dirty="0" smtClean="0"/>
                        <a:t>Resource</a:t>
                      </a:r>
                      <a:endParaRPr lang="en-US" sz="1400" b="0" kern="1200" dirty="0">
                        <a:solidFill>
                          <a:schemeClr val="lt1"/>
                        </a:solidFill>
                        <a:latin typeface="Times New Roman" panose="02020603050405020304" pitchFamily="18" charset="0"/>
                        <a:ea typeface="+mn-ea"/>
                        <a:cs typeface="Times New Roman" panose="02020603050405020304" pitchFamily="18" charset="0"/>
                      </a:endParaRPr>
                    </a:p>
                  </a:txBody>
                  <a:tcPr marL="112806" marR="112806" marT="56403" marB="56403" anchor="ctr"/>
                </a:tc>
                <a:tc>
                  <a:txBody>
                    <a:bodyPr/>
                    <a:lstStyle/>
                    <a:p>
                      <a:pPr algn="ctr"/>
                      <a:r>
                        <a:rPr lang="en-US" sz="1400" dirty="0" smtClean="0"/>
                        <a:t>Description</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dirty="0" smtClean="0"/>
                        <a:t>Anticipated Significance of Impact</a:t>
                      </a:r>
                      <a:endParaRPr lang="en-US" sz="1400" dirty="0">
                        <a:solidFill>
                          <a:schemeClr val="bg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3773834742"/>
                  </a:ext>
                </a:extLst>
              </a:tr>
              <a:tr h="634666">
                <a:tc>
                  <a:txBody>
                    <a:bodyPr/>
                    <a:lstStyle/>
                    <a:p>
                      <a:r>
                        <a:rPr lang="en-US" sz="1400" b="1" kern="1200" dirty="0" smtClean="0">
                          <a:solidFill>
                            <a:schemeClr val="dk1"/>
                          </a:solidFill>
                          <a:latin typeface="+mn-lt"/>
                          <a:ea typeface="+mn-ea"/>
                          <a:cs typeface="+mn-cs"/>
                        </a:rPr>
                        <a:t>Amphibians</a:t>
                      </a:r>
                      <a:endParaRPr lang="en-US" sz="1400" b="1" kern="1200" dirty="0">
                        <a:solidFill>
                          <a:schemeClr val="dk1"/>
                        </a:solidFill>
                        <a:latin typeface="+mn-lt"/>
                        <a:ea typeface="+mn-ea"/>
                        <a:cs typeface="+mn-cs"/>
                      </a:endParaRPr>
                    </a:p>
                  </a:txBody>
                  <a:tcPr marL="112806" marR="112806" marT="56403" marB="56403"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smtClean="0">
                          <a:ln>
                            <a:noFill/>
                          </a:ln>
                          <a:solidFill>
                            <a:prstClr val="black"/>
                          </a:solidFill>
                          <a:effectLst/>
                          <a:uLnTx/>
                          <a:uFillTx/>
                          <a:latin typeface="+mn-lt"/>
                          <a:ea typeface="+mn-ea"/>
                          <a:cs typeface="+mn-cs"/>
                        </a:rPr>
                        <a:t>Disturbance:</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 The most likely response to any disturbance is to flush from the area.</a:t>
                      </a:r>
                    </a:p>
                    <a:p>
                      <a:pPr marL="285750" marR="0" lvl="0" indent="-285750" algn="l" defTabSz="6858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WCC activities would be temporary and amphibians would be expected to immediately return to their normal behavior once WCC activities end.</a:t>
                      </a:r>
                    </a:p>
                  </a:txBody>
                  <a:tcPr marL="112806" marR="112806" marT="56403" marB="56403" anchor="ctr"/>
                </a:tc>
                <a:tc>
                  <a:txBody>
                    <a:bodyPr/>
                    <a:lstStyle/>
                    <a:p>
                      <a:pPr marL="0" algn="ctr" defTabSz="685800" rtl="0" eaLnBrk="1" latinLnBrk="0" hangingPunct="1"/>
                      <a:r>
                        <a:rPr lang="en-US" sz="1400" b="1" kern="1200" baseline="0" dirty="0" smtClean="0">
                          <a:solidFill>
                            <a:schemeClr val="dk1"/>
                          </a:solidFill>
                          <a:latin typeface="+mn-lt"/>
                          <a:ea typeface="+mn-ea"/>
                          <a:cs typeface="+mn-cs"/>
                        </a:rPr>
                        <a:t>No Significant Impact</a:t>
                      </a:r>
                    </a:p>
                  </a:txBody>
                  <a:tcPr marL="112806" marR="112806" marT="56403" marB="56403" anchor="ctr"/>
                </a:tc>
                <a:extLst>
                  <a:ext uri="{0D108BD9-81ED-4DB2-BD59-A6C34878D82A}">
                    <a16:rowId xmlns:a16="http://schemas.microsoft.com/office/drawing/2014/main" val="1047709901"/>
                  </a:ext>
                </a:extLst>
              </a:tr>
              <a:tr h="634666">
                <a:tc>
                  <a:txBody>
                    <a:bodyPr/>
                    <a:lstStyle/>
                    <a:p>
                      <a:r>
                        <a:rPr lang="en-US" sz="1400" b="1" dirty="0" smtClean="0"/>
                        <a:t>Insects</a:t>
                      </a:r>
                      <a:endParaRPr lang="en-US" sz="1400" b="1" dirty="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marL="171450" indent="-171450">
                        <a:buFont typeface="Arial" panose="020B0604020202020204" pitchFamily="34" charset="0"/>
                        <a:buChar char="•"/>
                      </a:pPr>
                      <a:r>
                        <a:rPr lang="en-US" sz="1400" u="sng" baseline="0" dirty="0" smtClean="0"/>
                        <a:t>Habitat Loss:</a:t>
                      </a:r>
                      <a:r>
                        <a:rPr lang="en-US" sz="1400" u="none" baseline="0" dirty="0" smtClean="0"/>
                        <a:t> </a:t>
                      </a:r>
                      <a:r>
                        <a:rPr lang="en-US" sz="1400" baseline="0" dirty="0" smtClean="0"/>
                        <a:t>In clearing vegetation and sediment away, a small percentage of habitat may be lost. </a:t>
                      </a:r>
                    </a:p>
                    <a:p>
                      <a:pPr marL="171450" indent="-171450">
                        <a:buFont typeface="Arial" panose="020B0604020202020204" pitchFamily="34" charset="0"/>
                        <a:buChar char="•"/>
                      </a:pPr>
                      <a:r>
                        <a:rPr lang="en-US" sz="1400" u="sng" baseline="0" dirty="0" smtClean="0"/>
                        <a:t>Removal of Vegetation:</a:t>
                      </a:r>
                      <a:r>
                        <a:rPr lang="en-US" sz="1400" u="none" baseline="0" dirty="0" smtClean="0"/>
                        <a:t> </a:t>
                      </a:r>
                      <a:r>
                        <a:rPr lang="en-US" sz="1400" baseline="0" dirty="0" smtClean="0"/>
                        <a:t>Insects may also experience injury or mortality due to the use of chainsaws, pole saws, hand tools, and pesticides and herbicides to clear away vegetation. </a:t>
                      </a:r>
                    </a:p>
                    <a:p>
                      <a:pPr marL="285750" indent="-285750">
                        <a:buFont typeface="Courier New" panose="02070309020205020404" pitchFamily="49" charset="0"/>
                        <a:buChar char="o"/>
                      </a:pPr>
                      <a:r>
                        <a:rPr lang="en-US" sz="1400" baseline="0" dirty="0" smtClean="0"/>
                        <a:t>Short term behavioral reactions are not expected to result in long-term impacts to individuals (such as chronic stress) or populations given the diffuse land-based ATON spread throughout the proposed action areas.</a:t>
                      </a:r>
                      <a:endParaRPr lang="en-US" sz="1400"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tc>
                  <a:txBody>
                    <a:bodyPr/>
                    <a:lstStyle/>
                    <a:p>
                      <a:pPr algn="ctr"/>
                      <a:r>
                        <a:rPr lang="en-US" sz="1400" b="1" baseline="0" dirty="0" smtClean="0"/>
                        <a:t>No Significant Impact</a:t>
                      </a:r>
                      <a:endParaRPr lang="en-US" sz="1400" b="1" baseline="0" dirty="0" smtClean="0">
                        <a:solidFill>
                          <a:schemeClr val="tx1"/>
                        </a:solidFill>
                        <a:latin typeface="Times New Roman" panose="02020603050405020304" pitchFamily="18" charset="0"/>
                        <a:cs typeface="Times New Roman" panose="02020603050405020304" pitchFamily="18" charset="0"/>
                      </a:endParaRPr>
                    </a:p>
                  </a:txBody>
                  <a:tcPr marL="112806" marR="112806" marT="56403" marB="56403" anchor="ctr"/>
                </a:tc>
                <a:extLst>
                  <a:ext uri="{0D108BD9-81ED-4DB2-BD59-A6C34878D82A}">
                    <a16:rowId xmlns:a16="http://schemas.microsoft.com/office/drawing/2014/main" val="1141107156"/>
                  </a:ext>
                </a:extLst>
              </a:tr>
            </a:tbl>
          </a:graphicData>
        </a:graphic>
      </p:graphicFrame>
      <p:sp>
        <p:nvSpPr>
          <p:cNvPr id="11" name="TextBox 10"/>
          <p:cNvSpPr txBox="1"/>
          <p:nvPr/>
        </p:nvSpPr>
        <p:spPr>
          <a:xfrm>
            <a:off x="261937" y="1399284"/>
            <a:ext cx="8686798" cy="646331"/>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R="0" lvl="0" algn="ctr" defTabSz="685800" fontAlgn="auto">
              <a:lnSpc>
                <a:spcPct val="100000"/>
              </a:lnSpc>
              <a:spcBef>
                <a:spcPts val="0"/>
              </a:spcBef>
              <a:spcAft>
                <a:spcPts val="0"/>
              </a:spcAft>
              <a:buClrTx/>
              <a:buSzTx/>
              <a:tabLst/>
              <a:defRPr/>
            </a:pPr>
            <a:r>
              <a:rPr lang="en-US" b="1" dirty="0">
                <a:solidFill>
                  <a:schemeClr val="dk1"/>
                </a:solidFill>
              </a:rPr>
              <a:t>Based on preliminary analyses using the best available science the Coast Guard has evaluated the following resources:</a:t>
            </a:r>
          </a:p>
        </p:txBody>
      </p:sp>
    </p:spTree>
    <p:extLst>
      <p:ext uri="{BB962C8B-B14F-4D97-AF65-F5344CB8AC3E}">
        <p14:creationId xmlns:p14="http://schemas.microsoft.com/office/powerpoint/2010/main" val="3907844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Socioeconomic Resources for Evaluation</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7" name="TextBox 6"/>
          <p:cNvSpPr txBox="1"/>
          <p:nvPr/>
        </p:nvSpPr>
        <p:spPr>
          <a:xfrm>
            <a:off x="261937" y="1334771"/>
            <a:ext cx="8653463" cy="584775"/>
          </a:xfrm>
          <a:prstGeom prst="rect">
            <a:avLst/>
          </a:prstGeom>
          <a:solidFill>
            <a:srgbClr val="CCFFCC"/>
          </a:solidFill>
          <a:ln w="12700">
            <a:noFill/>
          </a:ln>
          <a:effectLst>
            <a:outerShdw blurRad="139700" dist="152400" dir="2700000" algn="tl" rotWithShape="0">
              <a:schemeClr val="bg1">
                <a:alpha val="69000"/>
              </a:schemeClr>
            </a:outerShdw>
          </a:effectLst>
        </p:spPr>
        <p:txBody>
          <a:bodyPr wrap="square" rtlCol="0">
            <a:spAutoFit/>
          </a:bodyPr>
          <a:lstStyle/>
          <a:p>
            <a:pPr algn="ctr"/>
            <a:r>
              <a:rPr lang="en-US" sz="1600" b="1" dirty="0" smtClean="0"/>
              <a:t>To determine potential impacts from the addition of new WCCs and associated operations, the Coast Guard is evaluating a wide range of socioeconomic resources.</a:t>
            </a:r>
          </a:p>
        </p:txBody>
      </p:sp>
      <p:graphicFrame>
        <p:nvGraphicFramePr>
          <p:cNvPr id="11" name="Table 10"/>
          <p:cNvGraphicFramePr>
            <a:graphicFrameLocks noGrp="1"/>
          </p:cNvGraphicFramePr>
          <p:nvPr>
            <p:extLst>
              <p:ext uri="{D42A27DB-BD31-4B8C-83A1-F6EECF244321}">
                <p14:modId xmlns:p14="http://schemas.microsoft.com/office/powerpoint/2010/main" val="3539308236"/>
              </p:ext>
            </p:extLst>
          </p:nvPr>
        </p:nvGraphicFramePr>
        <p:xfrm>
          <a:off x="261938" y="1931825"/>
          <a:ext cx="8653462" cy="4833838"/>
        </p:xfrm>
        <a:graphic>
          <a:graphicData uri="http://schemas.openxmlformats.org/drawingml/2006/table">
            <a:tbl>
              <a:tblPr firstRow="1" bandRow="1">
                <a:tableStyleId>{7DF18680-E054-41AD-8BC1-D1AEF772440D}</a:tableStyleId>
              </a:tblPr>
              <a:tblGrid>
                <a:gridCol w="1920986">
                  <a:extLst>
                    <a:ext uri="{9D8B030D-6E8A-4147-A177-3AD203B41FA5}">
                      <a16:colId xmlns:a16="http://schemas.microsoft.com/office/drawing/2014/main" val="20000"/>
                    </a:ext>
                  </a:extLst>
                </a:gridCol>
                <a:gridCol w="6732476">
                  <a:extLst>
                    <a:ext uri="{9D8B030D-6E8A-4147-A177-3AD203B41FA5}">
                      <a16:colId xmlns:a16="http://schemas.microsoft.com/office/drawing/2014/main" val="20001"/>
                    </a:ext>
                  </a:extLst>
                </a:gridCol>
              </a:tblGrid>
              <a:tr h="255687">
                <a:tc>
                  <a:txBody>
                    <a:bodyPr/>
                    <a:lstStyle/>
                    <a:p>
                      <a:pPr algn="ctr"/>
                      <a:r>
                        <a:rPr lang="en-US" sz="1400" dirty="0" smtClean="0"/>
                        <a:t>Resource</a:t>
                      </a:r>
                      <a:endParaRPr lang="en-US" sz="1400" dirty="0">
                        <a:latin typeface="+mn-lt"/>
                      </a:endParaRPr>
                    </a:p>
                  </a:txBody>
                  <a:tcPr marL="125064" marR="125064" marT="62532" marB="62532" anchor="ctr"/>
                </a:tc>
                <a:tc>
                  <a:txBody>
                    <a:bodyPr/>
                    <a:lstStyle/>
                    <a:p>
                      <a:pPr algn="ctr"/>
                      <a:r>
                        <a:rPr lang="en-US" sz="1400" dirty="0" smtClean="0">
                          <a:latin typeface="+mn-lt"/>
                        </a:rPr>
                        <a:t>Description</a:t>
                      </a:r>
                      <a:endParaRPr lang="en-US" sz="1400" dirty="0">
                        <a:latin typeface="+mn-lt"/>
                      </a:endParaRPr>
                    </a:p>
                  </a:txBody>
                  <a:tcPr marL="125064" marR="125064" marT="62532" marB="62532" anchor="ctr"/>
                </a:tc>
                <a:extLst>
                  <a:ext uri="{0D108BD9-81ED-4DB2-BD59-A6C34878D82A}">
                    <a16:rowId xmlns:a16="http://schemas.microsoft.com/office/drawing/2014/main" val="10000"/>
                  </a:ext>
                </a:extLst>
              </a:tr>
              <a:tr h="494433">
                <a:tc>
                  <a:txBody>
                    <a:bodyPr/>
                    <a:lstStyle/>
                    <a:p>
                      <a:r>
                        <a:rPr lang="en-US" sz="1400" b="1" dirty="0" smtClean="0"/>
                        <a:t>Commercial Fisheries</a:t>
                      </a:r>
                      <a:endParaRPr lang="en-US" sz="1400" b="1" dirty="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dirty="0" smtClean="0"/>
                        <a:t>Commercial fishing takes place throughout much of the proposed action areas, including coastal waters within 12 nm of the shore. </a:t>
                      </a:r>
                    </a:p>
                    <a:p>
                      <a:pPr marL="171450" indent="-171450">
                        <a:buFont typeface="Arial" panose="020B0604020202020204" pitchFamily="34" charset="0"/>
                        <a:buChar char="•"/>
                      </a:pPr>
                      <a:r>
                        <a:rPr lang="en-US" sz="1400" dirty="0" smtClean="0"/>
                        <a:t>Commercial fishing in inland freshwater is rare, but not completely absent.</a:t>
                      </a:r>
                      <a:endParaRPr lang="en-US" sz="1400" dirty="0">
                        <a:latin typeface="+mn-lt"/>
                      </a:endParaRPr>
                    </a:p>
                  </a:txBody>
                  <a:tcPr marL="125064" marR="125064" marT="62532" marB="62532" anchor="ctr"/>
                </a:tc>
                <a:extLst>
                  <a:ext uri="{0D108BD9-81ED-4DB2-BD59-A6C34878D82A}">
                    <a16:rowId xmlns:a16="http://schemas.microsoft.com/office/drawing/2014/main" val="10002"/>
                  </a:ext>
                </a:extLst>
              </a:tr>
              <a:tr h="494433">
                <a:tc>
                  <a:txBody>
                    <a:bodyPr/>
                    <a:lstStyle/>
                    <a:p>
                      <a:r>
                        <a:rPr lang="en-US" sz="1400" b="1" dirty="0" smtClean="0"/>
                        <a:t>Marine Construction</a:t>
                      </a:r>
                      <a:endParaRPr lang="en-US" sz="1400" b="1" dirty="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baseline="0" dirty="0" smtClean="0"/>
                        <a:t>May include nearshore projects, such as the construction of marinas, port improvements, and beach </a:t>
                      </a:r>
                      <a:r>
                        <a:rPr lang="en-US" sz="1400" baseline="0" dirty="0" err="1" smtClean="0"/>
                        <a:t>renourishment</a:t>
                      </a:r>
                      <a:r>
                        <a:rPr lang="en-US" sz="1400" baseline="0" dirty="0" smtClean="0"/>
                        <a:t>. </a:t>
                      </a:r>
                    </a:p>
                    <a:p>
                      <a:pPr marL="171450" indent="-171450">
                        <a:buFont typeface="Arial" panose="020B0604020202020204" pitchFamily="34" charset="0"/>
                        <a:buChar char="•"/>
                      </a:pPr>
                      <a:r>
                        <a:rPr lang="en-US" sz="1400" baseline="0" dirty="0" smtClean="0"/>
                        <a:t>Offshore marine construction projects may include the construction of oil and gas platforms, pipelines, and wind turbines, amongst others.</a:t>
                      </a:r>
                      <a:endParaRPr lang="en-US" sz="1400" baseline="0" dirty="0" smtClean="0">
                        <a:latin typeface="+mn-lt"/>
                      </a:endParaRPr>
                    </a:p>
                  </a:txBody>
                  <a:tcPr marL="125064" marR="125064" marT="62532" marB="62532" anchor="ctr"/>
                </a:tc>
                <a:extLst>
                  <a:ext uri="{0D108BD9-81ED-4DB2-BD59-A6C34878D82A}">
                    <a16:rowId xmlns:a16="http://schemas.microsoft.com/office/drawing/2014/main" val="10003"/>
                  </a:ext>
                </a:extLst>
              </a:tr>
              <a:tr h="368038">
                <a:tc>
                  <a:txBody>
                    <a:bodyPr/>
                    <a:lstStyle/>
                    <a:p>
                      <a:r>
                        <a:rPr lang="en-US" sz="1400" b="1" dirty="0" smtClean="0"/>
                        <a:t>Mineral Extraction</a:t>
                      </a:r>
                      <a:endParaRPr lang="en-US" sz="1400" b="1" dirty="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dirty="0" smtClean="0"/>
                        <a:t>Sand or gravel mining</a:t>
                      </a:r>
                      <a:r>
                        <a:rPr lang="en-US" sz="1400" baseline="0" dirty="0" smtClean="0"/>
                        <a:t> </a:t>
                      </a:r>
                      <a:r>
                        <a:rPr lang="en-US" sz="1400" dirty="0" smtClean="0"/>
                        <a:t>may be conducted coastally or at inland locations.</a:t>
                      </a:r>
                      <a:endParaRPr lang="en-US" sz="1400" dirty="0">
                        <a:latin typeface="+mn-lt"/>
                      </a:endParaRPr>
                    </a:p>
                  </a:txBody>
                  <a:tcPr marL="125064" marR="125064" marT="62532" marB="62532" anchor="ctr"/>
                </a:tc>
                <a:extLst>
                  <a:ext uri="{0D108BD9-81ED-4DB2-BD59-A6C34878D82A}">
                    <a16:rowId xmlns:a16="http://schemas.microsoft.com/office/drawing/2014/main" val="10004"/>
                  </a:ext>
                </a:extLst>
              </a:tr>
              <a:tr h="494433">
                <a:tc>
                  <a:txBody>
                    <a:bodyPr/>
                    <a:lstStyle/>
                    <a:p>
                      <a:pPr marL="0" marR="0" indent="0" algn="l" defTabSz="3134239" rtl="0" eaLnBrk="1" fontAlgn="auto" latinLnBrk="0" hangingPunct="1">
                        <a:lnSpc>
                          <a:spcPct val="100000"/>
                        </a:lnSpc>
                        <a:spcBef>
                          <a:spcPts val="0"/>
                        </a:spcBef>
                        <a:spcAft>
                          <a:spcPts val="0"/>
                        </a:spcAft>
                        <a:buClrTx/>
                        <a:buSzTx/>
                        <a:buFontTx/>
                        <a:buNone/>
                        <a:tabLst/>
                        <a:defRPr/>
                      </a:pPr>
                      <a:r>
                        <a:rPr lang="en-US" sz="1400" b="1" dirty="0" smtClean="0"/>
                        <a:t>Oil and</a:t>
                      </a:r>
                      <a:r>
                        <a:rPr lang="en-US" sz="1400" b="1" baseline="0" dirty="0" smtClean="0"/>
                        <a:t> Gas Extraction</a:t>
                      </a:r>
                      <a:endParaRPr lang="en-US" sz="1400" b="1" dirty="0" smtClean="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dirty="0" smtClean="0"/>
                        <a:t>States control oil and gas development within their state waters, from the coast to 3 nm for most states. </a:t>
                      </a:r>
                    </a:p>
                    <a:p>
                      <a:pPr marL="171450" indent="-171450">
                        <a:buFont typeface="Arial" panose="020B0604020202020204" pitchFamily="34" charset="0"/>
                        <a:buChar char="•"/>
                      </a:pPr>
                      <a:r>
                        <a:rPr lang="en-US" sz="1400" dirty="0" smtClean="0"/>
                        <a:t>Bureau of Ocean Energy Management (BOEM) manages leases for oil and gas production on the outer continental shelf (OCS). </a:t>
                      </a:r>
                    </a:p>
                    <a:p>
                      <a:pPr marL="171450" indent="-171450">
                        <a:buFont typeface="Arial" panose="020B0604020202020204" pitchFamily="34" charset="0"/>
                        <a:buChar char="•"/>
                      </a:pPr>
                      <a:r>
                        <a:rPr lang="en-US" sz="1400" dirty="0" smtClean="0"/>
                        <a:t>Nearly all offshore oil and gas production in the U.S. EEZ occurs within the Gulf of Mexico.</a:t>
                      </a:r>
                      <a:endParaRPr lang="en-US" sz="1400" dirty="0">
                        <a:latin typeface="+mn-lt"/>
                      </a:endParaRPr>
                    </a:p>
                  </a:txBody>
                  <a:tcPr marL="125064" marR="125064" marT="62532" marB="62532" anchor="ctr"/>
                </a:tc>
                <a:extLst>
                  <a:ext uri="{0D108BD9-81ED-4DB2-BD59-A6C34878D82A}">
                    <a16:rowId xmlns:a16="http://schemas.microsoft.com/office/drawing/2014/main" val="10005"/>
                  </a:ext>
                </a:extLst>
              </a:tr>
              <a:tr h="494433">
                <a:tc>
                  <a:txBody>
                    <a:bodyPr/>
                    <a:lstStyle/>
                    <a:p>
                      <a:r>
                        <a:rPr lang="en-US" sz="1400" b="1" dirty="0" smtClean="0"/>
                        <a:t>Recreation and Tourism</a:t>
                      </a:r>
                      <a:endParaRPr lang="en-US" sz="1400" b="1" dirty="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dirty="0" smtClean="0"/>
                        <a:t>Includes the full range of tourism, leisure, recreationally-oriented activities</a:t>
                      </a:r>
                      <a:r>
                        <a:rPr lang="en-US" sz="1400" baseline="0" dirty="0" smtClean="0"/>
                        <a:t>, and </a:t>
                      </a:r>
                      <a:r>
                        <a:rPr lang="en-US" sz="1400" dirty="0" smtClean="0"/>
                        <a:t>associated development (e.g., hotels, resorts, restaurants, food industry, vacation homes, second homes, retail businesses, marinas, fishing tackle stores, dive shops, fishing piers, and recreational fishing facilities).</a:t>
                      </a:r>
                      <a:endParaRPr lang="en-US" sz="1400" dirty="0">
                        <a:latin typeface="+mn-lt"/>
                      </a:endParaRPr>
                    </a:p>
                  </a:txBody>
                  <a:tcPr marL="125064" marR="125064" marT="62532" marB="62532"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2390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Socioeconomic Resources for Evaluation</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7" name="TextBox 6"/>
          <p:cNvSpPr txBox="1"/>
          <p:nvPr/>
        </p:nvSpPr>
        <p:spPr>
          <a:xfrm>
            <a:off x="261937" y="1334771"/>
            <a:ext cx="8653463" cy="584775"/>
          </a:xfrm>
          <a:prstGeom prst="rect">
            <a:avLst/>
          </a:prstGeom>
          <a:solidFill>
            <a:srgbClr val="CCFFCC"/>
          </a:solidFill>
          <a:ln w="12700">
            <a:noFill/>
          </a:ln>
          <a:effectLst>
            <a:outerShdw blurRad="139700" dist="152400" dir="2700000" algn="tl" rotWithShape="0">
              <a:schemeClr val="bg1">
                <a:alpha val="69000"/>
              </a:schemeClr>
            </a:outerShdw>
          </a:effectLst>
        </p:spPr>
        <p:txBody>
          <a:bodyPr wrap="square" rtlCol="0">
            <a:spAutoFit/>
          </a:bodyPr>
          <a:lstStyle/>
          <a:p>
            <a:pPr algn="ctr"/>
            <a:r>
              <a:rPr lang="en-US" sz="1600" b="1" dirty="0" smtClean="0"/>
              <a:t>To determine potential impacts from the addition of new WCCs and associated operations, the Coast Guard is evaluating a wide range of socioeconomic resources.</a:t>
            </a:r>
          </a:p>
        </p:txBody>
      </p:sp>
      <p:graphicFrame>
        <p:nvGraphicFramePr>
          <p:cNvPr id="11" name="Table 10"/>
          <p:cNvGraphicFramePr>
            <a:graphicFrameLocks noGrp="1"/>
          </p:cNvGraphicFramePr>
          <p:nvPr>
            <p:extLst>
              <p:ext uri="{D42A27DB-BD31-4B8C-83A1-F6EECF244321}">
                <p14:modId xmlns:p14="http://schemas.microsoft.com/office/powerpoint/2010/main" val="3432599090"/>
              </p:ext>
            </p:extLst>
          </p:nvPr>
        </p:nvGraphicFramePr>
        <p:xfrm>
          <a:off x="261938" y="2566771"/>
          <a:ext cx="8653462" cy="2633856"/>
        </p:xfrm>
        <a:graphic>
          <a:graphicData uri="http://schemas.openxmlformats.org/drawingml/2006/table">
            <a:tbl>
              <a:tblPr firstRow="1" bandRow="1">
                <a:tableStyleId>{7DF18680-E054-41AD-8BC1-D1AEF772440D}</a:tableStyleId>
              </a:tblPr>
              <a:tblGrid>
                <a:gridCol w="1920986">
                  <a:extLst>
                    <a:ext uri="{9D8B030D-6E8A-4147-A177-3AD203B41FA5}">
                      <a16:colId xmlns:a16="http://schemas.microsoft.com/office/drawing/2014/main" val="20000"/>
                    </a:ext>
                  </a:extLst>
                </a:gridCol>
                <a:gridCol w="6732476">
                  <a:extLst>
                    <a:ext uri="{9D8B030D-6E8A-4147-A177-3AD203B41FA5}">
                      <a16:colId xmlns:a16="http://schemas.microsoft.com/office/drawing/2014/main" val="20001"/>
                    </a:ext>
                  </a:extLst>
                </a:gridCol>
              </a:tblGrid>
              <a:tr h="255687">
                <a:tc>
                  <a:txBody>
                    <a:bodyPr/>
                    <a:lstStyle/>
                    <a:p>
                      <a:pPr algn="ctr"/>
                      <a:r>
                        <a:rPr lang="en-US" sz="1400" dirty="0" smtClean="0"/>
                        <a:t>Resource</a:t>
                      </a:r>
                      <a:endParaRPr lang="en-US" sz="1400" dirty="0">
                        <a:latin typeface="+mn-lt"/>
                      </a:endParaRPr>
                    </a:p>
                  </a:txBody>
                  <a:tcPr marL="125064" marR="125064" marT="62532" marB="62532" anchor="ctr"/>
                </a:tc>
                <a:tc>
                  <a:txBody>
                    <a:bodyPr/>
                    <a:lstStyle/>
                    <a:p>
                      <a:pPr algn="ctr"/>
                      <a:r>
                        <a:rPr lang="en-US" sz="1400" dirty="0" smtClean="0">
                          <a:latin typeface="+mn-lt"/>
                        </a:rPr>
                        <a:t>Description</a:t>
                      </a:r>
                      <a:endParaRPr lang="en-US" sz="1400" dirty="0">
                        <a:latin typeface="+mn-lt"/>
                      </a:endParaRPr>
                    </a:p>
                  </a:txBody>
                  <a:tcPr marL="125064" marR="125064" marT="62532" marB="62532" anchor="ctr"/>
                </a:tc>
                <a:extLst>
                  <a:ext uri="{0D108BD9-81ED-4DB2-BD59-A6C34878D82A}">
                    <a16:rowId xmlns:a16="http://schemas.microsoft.com/office/drawing/2014/main" val="10000"/>
                  </a:ext>
                </a:extLst>
              </a:tr>
              <a:tr h="494433">
                <a:tc>
                  <a:txBody>
                    <a:bodyPr/>
                    <a:lstStyle/>
                    <a:p>
                      <a:r>
                        <a:rPr lang="en-US" sz="1400" b="1" dirty="0" smtClean="0"/>
                        <a:t>Renewable Energy</a:t>
                      </a:r>
                      <a:endParaRPr lang="en-US" sz="1400" b="1" dirty="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dirty="0" smtClean="0"/>
                        <a:t>Renewable energy resources that would be located in the proposed action areas could be categorized as riverine (hydroelectric, pump storage) and marine (emerging in-water technologies, offshore wind).</a:t>
                      </a:r>
                      <a:endParaRPr lang="en-US" sz="1400" dirty="0">
                        <a:latin typeface="+mn-lt"/>
                      </a:endParaRPr>
                    </a:p>
                  </a:txBody>
                  <a:tcPr marL="125064" marR="125064" marT="62532" marB="62532" anchor="ctr"/>
                </a:tc>
                <a:extLst>
                  <a:ext uri="{0D108BD9-81ED-4DB2-BD59-A6C34878D82A}">
                    <a16:rowId xmlns:a16="http://schemas.microsoft.com/office/drawing/2014/main" val="3189131428"/>
                  </a:ext>
                </a:extLst>
              </a:tr>
              <a:tr h="494433">
                <a:tc>
                  <a:txBody>
                    <a:bodyPr/>
                    <a:lstStyle/>
                    <a:p>
                      <a:r>
                        <a:rPr lang="en-US" sz="1400" b="1" dirty="0" smtClean="0"/>
                        <a:t>Transportation and Shipping</a:t>
                      </a:r>
                      <a:endParaRPr lang="en-US" sz="1400" b="1" dirty="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dirty="0" smtClean="0"/>
                        <a:t>Container ships bringing components and finished products to markets; tankers and dry bulk vessels bringing ore, oil, gas, and more to and from their points of production; fishing vessels; passenger and tourism vessels; and research vessels.</a:t>
                      </a:r>
                      <a:endParaRPr lang="en-US" sz="1400" dirty="0">
                        <a:latin typeface="+mn-lt"/>
                      </a:endParaRPr>
                    </a:p>
                  </a:txBody>
                  <a:tcPr marL="125064" marR="125064" marT="62532" marB="62532" anchor="ctr"/>
                </a:tc>
                <a:extLst>
                  <a:ext uri="{0D108BD9-81ED-4DB2-BD59-A6C34878D82A}">
                    <a16:rowId xmlns:a16="http://schemas.microsoft.com/office/drawing/2014/main" val="3093680994"/>
                  </a:ext>
                </a:extLst>
              </a:tr>
              <a:tr h="396126">
                <a:tc>
                  <a:txBody>
                    <a:bodyPr/>
                    <a:lstStyle/>
                    <a:p>
                      <a:r>
                        <a:rPr lang="en-US" sz="1400" b="1" dirty="0" smtClean="0"/>
                        <a:t>Subsistence Fishing and Hunting and Cultural Use</a:t>
                      </a:r>
                      <a:endParaRPr lang="en-US" sz="1400" b="1" dirty="0">
                        <a:latin typeface="+mn-lt"/>
                      </a:endParaRPr>
                    </a:p>
                  </a:txBody>
                  <a:tcPr marL="125064" marR="125064" marT="62532" marB="62532" anchor="ctr"/>
                </a:tc>
                <a:tc>
                  <a:txBody>
                    <a:bodyPr/>
                    <a:lstStyle/>
                    <a:p>
                      <a:pPr marL="171450" indent="-171450">
                        <a:buFont typeface="Arial" panose="020B0604020202020204" pitchFamily="34" charset="0"/>
                        <a:buChar char="•"/>
                      </a:pPr>
                      <a:r>
                        <a:rPr lang="en-US" sz="1400" dirty="0" smtClean="0">
                          <a:latin typeface="+mn-lt"/>
                        </a:rPr>
                        <a:t>Includes customary and traditional uses of wild resources for food, clothing, fuel, transportation, construction, arts, and crafts.</a:t>
                      </a:r>
                      <a:endParaRPr lang="en-US" sz="1400" dirty="0">
                        <a:latin typeface="+mn-lt"/>
                      </a:endParaRPr>
                    </a:p>
                  </a:txBody>
                  <a:tcPr marL="125064" marR="125064" marT="62532" marB="62532" anchor="ctr"/>
                </a:tc>
                <a:extLst>
                  <a:ext uri="{0D108BD9-81ED-4DB2-BD59-A6C34878D82A}">
                    <a16:rowId xmlns:a16="http://schemas.microsoft.com/office/drawing/2014/main" val="1100312554"/>
                  </a:ext>
                </a:extLst>
              </a:tr>
            </a:tbl>
          </a:graphicData>
        </a:graphic>
      </p:graphicFrame>
    </p:spTree>
    <p:extLst>
      <p:ext uri="{BB962C8B-B14F-4D97-AF65-F5344CB8AC3E}">
        <p14:creationId xmlns:p14="http://schemas.microsoft.com/office/powerpoint/2010/main" val="2137837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Socioeconomic Impacts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aphicFrame>
        <p:nvGraphicFramePr>
          <p:cNvPr id="7" name="Table 6"/>
          <p:cNvGraphicFramePr>
            <a:graphicFrameLocks noGrp="1"/>
          </p:cNvGraphicFramePr>
          <p:nvPr>
            <p:extLst>
              <p:ext uri="{D42A27DB-BD31-4B8C-83A1-F6EECF244321}">
                <p14:modId xmlns:p14="http://schemas.microsoft.com/office/powerpoint/2010/main" val="1518510439"/>
              </p:ext>
            </p:extLst>
          </p:nvPr>
        </p:nvGraphicFramePr>
        <p:xfrm>
          <a:off x="228600" y="1697380"/>
          <a:ext cx="8653461" cy="4855820"/>
        </p:xfrm>
        <a:graphic>
          <a:graphicData uri="http://schemas.openxmlformats.org/drawingml/2006/table">
            <a:tbl>
              <a:tblPr firstRow="1" bandRow="1">
                <a:tableStyleId>{7DF18680-E054-41AD-8BC1-D1AEF772440D}</a:tableStyleId>
              </a:tblPr>
              <a:tblGrid>
                <a:gridCol w="1126006">
                  <a:extLst>
                    <a:ext uri="{9D8B030D-6E8A-4147-A177-3AD203B41FA5}">
                      <a16:colId xmlns:a16="http://schemas.microsoft.com/office/drawing/2014/main" val="2792587124"/>
                    </a:ext>
                  </a:extLst>
                </a:gridCol>
                <a:gridCol w="3863981">
                  <a:extLst>
                    <a:ext uri="{9D8B030D-6E8A-4147-A177-3AD203B41FA5}">
                      <a16:colId xmlns:a16="http://schemas.microsoft.com/office/drawing/2014/main" val="370008314"/>
                    </a:ext>
                  </a:extLst>
                </a:gridCol>
                <a:gridCol w="2157193">
                  <a:extLst>
                    <a:ext uri="{9D8B030D-6E8A-4147-A177-3AD203B41FA5}">
                      <a16:colId xmlns:a16="http://schemas.microsoft.com/office/drawing/2014/main" val="48975865"/>
                    </a:ext>
                  </a:extLst>
                </a:gridCol>
                <a:gridCol w="1506281">
                  <a:extLst>
                    <a:ext uri="{9D8B030D-6E8A-4147-A177-3AD203B41FA5}">
                      <a16:colId xmlns:a16="http://schemas.microsoft.com/office/drawing/2014/main" val="1360279337"/>
                    </a:ext>
                  </a:extLst>
                </a:gridCol>
              </a:tblGrid>
              <a:tr h="404678">
                <a:tc>
                  <a:txBody>
                    <a:bodyPr/>
                    <a:lstStyle/>
                    <a:p>
                      <a:pPr algn="ctr"/>
                      <a:r>
                        <a:rPr lang="en-US" sz="1000" dirty="0" smtClean="0"/>
                        <a:t>Resource</a:t>
                      </a:r>
                      <a:endParaRPr lang="en-US" sz="1000" dirty="0"/>
                    </a:p>
                  </a:txBody>
                  <a:tcPr anchor="ctr"/>
                </a:tc>
                <a:tc>
                  <a:txBody>
                    <a:bodyPr/>
                    <a:lstStyle/>
                    <a:p>
                      <a:pPr algn="ctr"/>
                      <a:r>
                        <a:rPr lang="en-US" sz="1000" dirty="0" smtClean="0"/>
                        <a:t>Potential Positive Impacts</a:t>
                      </a:r>
                      <a:endParaRPr lang="en-US" sz="1000" dirty="0"/>
                    </a:p>
                  </a:txBody>
                  <a:tcPr anchor="ctr"/>
                </a:tc>
                <a:tc>
                  <a:txBody>
                    <a:bodyPr/>
                    <a:lstStyle/>
                    <a:p>
                      <a:pPr algn="ctr"/>
                      <a:r>
                        <a:rPr lang="en-US" sz="1000" dirty="0" smtClean="0"/>
                        <a:t>Potential Negative Impacts</a:t>
                      </a:r>
                      <a:endParaRPr lang="en-US" sz="1000" dirty="0"/>
                    </a:p>
                  </a:txBody>
                  <a:tcPr anchor="ctr"/>
                </a:tc>
                <a:tc>
                  <a:txBody>
                    <a:bodyPr/>
                    <a:lstStyle/>
                    <a:p>
                      <a:pPr algn="ctr"/>
                      <a:r>
                        <a:rPr lang="en-US" sz="1000" dirty="0" smtClean="0"/>
                        <a:t>Proposed Mitigation or Coordination</a:t>
                      </a:r>
                      <a:endParaRPr lang="en-US" sz="1000" dirty="0"/>
                    </a:p>
                  </a:txBody>
                  <a:tcPr anchor="ctr"/>
                </a:tc>
                <a:extLst>
                  <a:ext uri="{0D108BD9-81ED-4DB2-BD59-A6C34878D82A}">
                    <a16:rowId xmlns:a16="http://schemas.microsoft.com/office/drawing/2014/main" val="702368494"/>
                  </a:ext>
                </a:extLst>
              </a:tr>
              <a:tr h="896880">
                <a:tc>
                  <a:txBody>
                    <a:bodyPr/>
                    <a:lstStyle/>
                    <a:p>
                      <a:r>
                        <a:rPr lang="en-US" sz="1000" b="1" dirty="0" smtClean="0"/>
                        <a:t>Commercial Fisheries</a:t>
                      </a:r>
                      <a:endParaRPr lang="en-US" sz="1000" b="1" dirty="0"/>
                    </a:p>
                  </a:txBody>
                  <a:tcPr anchor="ctr"/>
                </a:tc>
                <a:tc>
                  <a:txBody>
                    <a:bodyPr/>
                    <a:lstStyle/>
                    <a:p>
                      <a:r>
                        <a:rPr lang="en-US" sz="1000" dirty="0" smtClean="0"/>
                        <a:t>USCG presence would ensure that mariners, including commercial fishermen, would have support should an emergency arise due to ATON, marine safety, and SAR missions. In addition, USCG</a:t>
                      </a:r>
                      <a:r>
                        <a:rPr lang="en-US" sz="1000" baseline="0" dirty="0" smtClean="0"/>
                        <a:t> missions protect fisheries.</a:t>
                      </a:r>
                      <a:endParaRPr lang="en-US" sz="1000" dirty="0"/>
                    </a:p>
                  </a:txBody>
                  <a:tcPr anchor="ctr"/>
                </a:tc>
                <a:tc>
                  <a:txBody>
                    <a:bodyPr/>
                    <a:lstStyle/>
                    <a:p>
                      <a:pPr algn="ctr"/>
                      <a:r>
                        <a:rPr lang="en-US" sz="1000" dirty="0" smtClean="0"/>
                        <a:t>Indirect impacts</a:t>
                      </a:r>
                      <a:r>
                        <a:rPr lang="en-US" sz="1000" baseline="0" dirty="0" smtClean="0"/>
                        <a:t> to fish from stressors associated with WCC operations.</a:t>
                      </a:r>
                      <a:endParaRPr lang="en-US" sz="1000" dirty="0"/>
                    </a:p>
                  </a:txBody>
                  <a:tcPr anchor="ctr"/>
                </a:tc>
                <a:tc>
                  <a:txBody>
                    <a:bodyPr/>
                    <a:lstStyle/>
                    <a:p>
                      <a:pPr algn="ctr"/>
                      <a:r>
                        <a:rPr lang="en-US" sz="1000" dirty="0" smtClean="0"/>
                        <a:t>No mitigation needs anticipated.</a:t>
                      </a:r>
                    </a:p>
                    <a:p>
                      <a:pPr algn="ctr"/>
                      <a:r>
                        <a:rPr lang="en-US" sz="1000" dirty="0" smtClean="0"/>
                        <a:t>Continued coordination expected.</a:t>
                      </a:r>
                    </a:p>
                  </a:txBody>
                  <a:tcPr anchor="ctr"/>
                </a:tc>
                <a:extLst>
                  <a:ext uri="{0D108BD9-81ED-4DB2-BD59-A6C34878D82A}">
                    <a16:rowId xmlns:a16="http://schemas.microsoft.com/office/drawing/2014/main" val="40473132"/>
                  </a:ext>
                </a:extLst>
              </a:tr>
              <a:tr h="904688">
                <a:tc>
                  <a:txBody>
                    <a:bodyPr/>
                    <a:lstStyle/>
                    <a:p>
                      <a:r>
                        <a:rPr lang="en-US" sz="1000" b="1" dirty="0" smtClean="0"/>
                        <a:t>Marine Construction</a:t>
                      </a:r>
                      <a:endParaRPr lang="en-US" sz="1000" b="1" dirty="0"/>
                    </a:p>
                  </a:txBody>
                  <a:tcPr anchor="ctr"/>
                </a:tc>
                <a:tc>
                  <a:txBody>
                    <a:bodyPr/>
                    <a:lstStyle/>
                    <a:p>
                      <a:r>
                        <a:rPr lang="en-US" sz="1000" dirty="0" smtClean="0"/>
                        <a:t>USCG presence would ensure that mariners, including construction workers, would have support should an emergency arise due to ATON, marine safety, and SAR missions.</a:t>
                      </a:r>
                      <a:endParaRPr lang="en-US" sz="1000" dirty="0"/>
                    </a:p>
                  </a:txBody>
                  <a:tcPr anchor="ctr"/>
                </a:tc>
                <a:tc>
                  <a:txBody>
                    <a:bodyPr/>
                    <a:lstStyle/>
                    <a:p>
                      <a:pPr algn="ctr"/>
                      <a:r>
                        <a:rPr lang="en-US" sz="1000" b="1" dirty="0" smtClean="0"/>
                        <a:t>No negative</a:t>
                      </a:r>
                      <a:r>
                        <a:rPr lang="en-US" sz="1000" b="1" baseline="0" dirty="0" smtClean="0"/>
                        <a:t> impacts anticipated.</a:t>
                      </a:r>
                    </a:p>
                    <a:p>
                      <a:pPr algn="ctr"/>
                      <a:r>
                        <a:rPr lang="en-US" sz="1000" baseline="0" dirty="0" smtClean="0"/>
                        <a:t>USCG would not cease or disrupt marine construction to conduct operations.</a:t>
                      </a:r>
                      <a:endParaRPr lang="en-US" sz="1000" dirty="0"/>
                    </a:p>
                  </a:txBody>
                  <a:tcPr anchor="ctr"/>
                </a:tc>
                <a:tc>
                  <a:txBody>
                    <a:bodyPr/>
                    <a:lstStyle/>
                    <a:p>
                      <a:pPr algn="ctr"/>
                      <a:r>
                        <a:rPr lang="en-US" sz="1000" dirty="0" smtClean="0"/>
                        <a:t>No mitigation needs anticipated.</a:t>
                      </a:r>
                    </a:p>
                    <a:p>
                      <a:pPr algn="ctr"/>
                      <a:r>
                        <a:rPr lang="en-US" sz="1000" dirty="0" smtClean="0"/>
                        <a:t>Continued coordination expected.</a:t>
                      </a:r>
                    </a:p>
                  </a:txBody>
                  <a:tcPr anchor="ctr"/>
                </a:tc>
                <a:extLst>
                  <a:ext uri="{0D108BD9-81ED-4DB2-BD59-A6C34878D82A}">
                    <a16:rowId xmlns:a16="http://schemas.microsoft.com/office/drawing/2014/main" val="242945056"/>
                  </a:ext>
                </a:extLst>
              </a:tr>
              <a:tr h="894960">
                <a:tc>
                  <a:txBody>
                    <a:bodyPr/>
                    <a:lstStyle/>
                    <a:p>
                      <a:r>
                        <a:rPr lang="en-US" sz="1000" b="1" dirty="0" smtClean="0"/>
                        <a:t>Mineral Extraction</a:t>
                      </a:r>
                      <a:endParaRPr lang="en-US" sz="1000" b="1" dirty="0"/>
                    </a:p>
                  </a:txBody>
                  <a:tcPr anchor="ctr"/>
                </a:tc>
                <a:tc>
                  <a:txBody>
                    <a:bodyPr/>
                    <a:lstStyle/>
                    <a:p>
                      <a:r>
                        <a:rPr lang="en-US" sz="1000" dirty="0" smtClean="0"/>
                        <a:t>USCG presence would ensure that mariners, including workers on vessels, would have support should an emergency arise due to ATON, marine safety, and SAR missions.</a:t>
                      </a:r>
                      <a:endParaRPr lang="en-US" sz="1000" dirty="0"/>
                    </a:p>
                  </a:txBody>
                  <a:tcPr anchor="ctr"/>
                </a:tc>
                <a:tc>
                  <a:txBody>
                    <a:bodyPr/>
                    <a:lstStyle/>
                    <a:p>
                      <a:pPr algn="ctr"/>
                      <a:r>
                        <a:rPr lang="en-US" sz="1000" b="1" dirty="0" smtClean="0"/>
                        <a:t>No negative impacts anticipated.</a:t>
                      </a:r>
                    </a:p>
                    <a:p>
                      <a:pPr algn="ctr"/>
                      <a:r>
                        <a:rPr lang="en-US" sz="1000" dirty="0" smtClean="0"/>
                        <a:t>USCG would not cease or disrupt mineral extraction to conduct operations.</a:t>
                      </a:r>
                    </a:p>
                  </a:txBody>
                  <a:tcPr anchor="ctr"/>
                </a:tc>
                <a:tc>
                  <a:txBody>
                    <a:bodyPr/>
                    <a:lstStyle/>
                    <a:p>
                      <a:pPr algn="ctr"/>
                      <a:r>
                        <a:rPr lang="en-US" sz="1000" dirty="0" smtClean="0"/>
                        <a:t>No mitigation needs anticipated.</a:t>
                      </a:r>
                    </a:p>
                    <a:p>
                      <a:pPr algn="ctr"/>
                      <a:r>
                        <a:rPr lang="en-US" sz="1000" dirty="0" smtClean="0"/>
                        <a:t>Continued coordination expected.</a:t>
                      </a:r>
                    </a:p>
                  </a:txBody>
                  <a:tcPr anchor="ctr"/>
                </a:tc>
                <a:extLst>
                  <a:ext uri="{0D108BD9-81ED-4DB2-BD59-A6C34878D82A}">
                    <a16:rowId xmlns:a16="http://schemas.microsoft.com/office/drawing/2014/main" val="1963697204"/>
                  </a:ext>
                </a:extLst>
              </a:tr>
              <a:tr h="933871">
                <a:tc>
                  <a:txBody>
                    <a:bodyPr/>
                    <a:lstStyle/>
                    <a:p>
                      <a:r>
                        <a:rPr lang="en-US" sz="1000" b="1" dirty="0" smtClean="0"/>
                        <a:t>Oil and</a:t>
                      </a:r>
                      <a:r>
                        <a:rPr lang="en-US" sz="1000" b="1" baseline="0" dirty="0" smtClean="0"/>
                        <a:t> Gas Extraction</a:t>
                      </a:r>
                      <a:endParaRPr lang="en-US" sz="1000" b="1" dirty="0"/>
                    </a:p>
                  </a:txBody>
                  <a:tcPr anchor="ctr"/>
                </a:tc>
                <a:tc>
                  <a:txBody>
                    <a:bodyPr/>
                    <a:lstStyle/>
                    <a:p>
                      <a:r>
                        <a:rPr lang="en-US" sz="1000" dirty="0" smtClean="0"/>
                        <a:t>USCG presence would ensure that mariners, including workers on vessels or oil and gas platforms, would have support should an emergency arise due to ATON, marine safety, and SAR missions.</a:t>
                      </a:r>
                      <a:endParaRPr lang="en-US" sz="1000" dirty="0"/>
                    </a:p>
                  </a:txBody>
                  <a:tcPr anchor="ctr"/>
                </a:tc>
                <a:tc>
                  <a:txBody>
                    <a:bodyPr/>
                    <a:lstStyle/>
                    <a:p>
                      <a:pPr algn="ctr"/>
                      <a:r>
                        <a:rPr lang="en-US" sz="1000" b="1" dirty="0" smtClean="0"/>
                        <a:t>No negative impacts anticipated.</a:t>
                      </a:r>
                    </a:p>
                    <a:p>
                      <a:pPr algn="ctr"/>
                      <a:r>
                        <a:rPr lang="en-US" sz="1000" dirty="0" smtClean="0"/>
                        <a:t>USCG would not cease or disrupt oil and gas extraction to conduct operations.</a:t>
                      </a:r>
                    </a:p>
                  </a:txBody>
                  <a:tcPr anchor="ctr"/>
                </a:tc>
                <a:tc>
                  <a:txBody>
                    <a:bodyPr/>
                    <a:lstStyle/>
                    <a:p>
                      <a:pPr algn="ctr"/>
                      <a:r>
                        <a:rPr lang="en-US" sz="1000" dirty="0" smtClean="0"/>
                        <a:t>No mitigation needs anticipated.</a:t>
                      </a:r>
                    </a:p>
                    <a:p>
                      <a:pPr algn="ctr"/>
                      <a:r>
                        <a:rPr lang="en-US" sz="1000" dirty="0" smtClean="0"/>
                        <a:t>Continued coordination expected.</a:t>
                      </a:r>
                    </a:p>
                  </a:txBody>
                  <a:tcPr anchor="ctr"/>
                </a:tc>
                <a:extLst>
                  <a:ext uri="{0D108BD9-81ED-4DB2-BD59-A6C34878D82A}">
                    <a16:rowId xmlns:a16="http://schemas.microsoft.com/office/drawing/2014/main" val="1367361670"/>
                  </a:ext>
                </a:extLst>
              </a:tr>
              <a:tr h="820743">
                <a:tc>
                  <a:txBody>
                    <a:bodyPr/>
                    <a:lstStyle/>
                    <a:p>
                      <a:r>
                        <a:rPr lang="en-US" sz="1000" b="1" dirty="0" smtClean="0"/>
                        <a:t>Recreation and Tourism</a:t>
                      </a:r>
                      <a:endParaRPr lang="en-US" sz="1000" b="1" dirty="0"/>
                    </a:p>
                  </a:txBody>
                  <a:tcPr anchor="ctr"/>
                </a:tc>
                <a:tc>
                  <a:txBody>
                    <a:bodyPr/>
                    <a:lstStyle/>
                    <a:p>
                      <a:r>
                        <a:rPr lang="en-US" sz="1000" dirty="0" smtClean="0"/>
                        <a:t>USCG presence would ensure that boaters, including fishermen and workers on vessels, would have support should an emergency arise due to ATON, marine safety, and SAR missions.</a:t>
                      </a:r>
                      <a:endParaRPr lang="en-US" sz="1000" dirty="0"/>
                    </a:p>
                  </a:txBody>
                  <a:tcPr anchor="ctr"/>
                </a:tc>
                <a:tc>
                  <a:txBody>
                    <a:bodyPr/>
                    <a:lstStyle/>
                    <a:p>
                      <a:pPr algn="ctr"/>
                      <a:r>
                        <a:rPr lang="en-US" sz="1000" dirty="0" smtClean="0"/>
                        <a:t>Indirect impacts to fish and marine mammals</a:t>
                      </a:r>
                      <a:r>
                        <a:rPr lang="en-US" sz="1000" baseline="0" dirty="0" smtClean="0"/>
                        <a:t> that may impact recreational fishing and whale watching.</a:t>
                      </a:r>
                      <a:endParaRPr lang="en-US" sz="1000" dirty="0"/>
                    </a:p>
                  </a:txBody>
                  <a:tcPr anchor="ctr"/>
                </a:tc>
                <a:tc>
                  <a:txBody>
                    <a:bodyPr/>
                    <a:lstStyle/>
                    <a:p>
                      <a:pPr algn="ctr"/>
                      <a:r>
                        <a:rPr lang="en-US" sz="1000" dirty="0" smtClean="0"/>
                        <a:t>No mitigation needs anticipated.</a:t>
                      </a:r>
                    </a:p>
                    <a:p>
                      <a:pPr algn="ctr"/>
                      <a:r>
                        <a:rPr lang="en-US" sz="1000" dirty="0" smtClean="0"/>
                        <a:t>Continued coordination expected.</a:t>
                      </a:r>
                    </a:p>
                  </a:txBody>
                  <a:tcPr anchor="ctr"/>
                </a:tc>
                <a:extLst>
                  <a:ext uri="{0D108BD9-81ED-4DB2-BD59-A6C34878D82A}">
                    <a16:rowId xmlns:a16="http://schemas.microsoft.com/office/drawing/2014/main" val="1488540078"/>
                  </a:ext>
                </a:extLst>
              </a:tr>
            </a:tbl>
          </a:graphicData>
        </a:graphic>
      </p:graphicFrame>
      <p:sp>
        <p:nvSpPr>
          <p:cNvPr id="8" name="TextBox 7"/>
          <p:cNvSpPr txBox="1"/>
          <p:nvPr/>
        </p:nvSpPr>
        <p:spPr>
          <a:xfrm>
            <a:off x="228600" y="1355922"/>
            <a:ext cx="8686798" cy="261610"/>
          </a:xfrm>
          <a:prstGeom prst="rect">
            <a:avLst/>
          </a:prstGeom>
          <a:solidFill>
            <a:srgbClr val="CCFFCC"/>
          </a:solidFill>
          <a:ln w="12700">
            <a:noFill/>
          </a:ln>
          <a:effectLst>
            <a:outerShdw blurRad="139700" dist="152400" dir="2700000" algn="tl" rotWithShape="0">
              <a:sysClr val="window" lastClr="FFFFFF">
                <a:alpha val="69000"/>
              </a:sysClr>
            </a:outerShdw>
          </a:effectLst>
        </p:spPr>
        <p:txBody>
          <a:bodyPr wrap="square" rtlCol="0">
            <a:spAutoFit/>
          </a:bodyPr>
          <a:lstStyle/>
          <a:p>
            <a:pPr marL="0" marR="0" lvl="0" indent="0" algn="ctr" defTabSz="3134239" eaLnBrk="1" fontAlgn="auto" latinLnBrk="0" hangingPunct="1">
              <a:lnSpc>
                <a:spcPct val="100000"/>
              </a:lnSpc>
              <a:spcBef>
                <a:spcPts val="0"/>
              </a:spcBef>
              <a:spcAft>
                <a:spcPts val="0"/>
              </a:spcAft>
              <a:buClrTx/>
              <a:buSzTx/>
              <a:buFontTx/>
              <a:buNone/>
              <a:tabLst/>
              <a:defRPr/>
            </a:pPr>
            <a:r>
              <a:rPr lang="en-US" sz="1100" b="1" dirty="0">
                <a:solidFill>
                  <a:schemeClr val="dk1"/>
                </a:solidFill>
              </a:rPr>
              <a:t>Based on preliminary analyses using the best available science the Coast Guard has evaluated the following socioeconomic resources:</a:t>
            </a:r>
          </a:p>
        </p:txBody>
      </p:sp>
    </p:spTree>
    <p:extLst>
      <p:ext uri="{BB962C8B-B14F-4D97-AF65-F5344CB8AC3E}">
        <p14:creationId xmlns:p14="http://schemas.microsoft.com/office/powerpoint/2010/main" val="927613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83481572"/>
              </p:ext>
            </p:extLst>
          </p:nvPr>
        </p:nvGraphicFramePr>
        <p:xfrm>
          <a:off x="261939" y="1519516"/>
          <a:ext cx="8653461" cy="4465041"/>
        </p:xfrm>
        <a:graphic>
          <a:graphicData uri="http://schemas.openxmlformats.org/drawingml/2006/table">
            <a:tbl>
              <a:tblPr firstRow="1" bandRow="1">
                <a:tableStyleId>{7DF18680-E054-41AD-8BC1-D1AEF772440D}</a:tableStyleId>
              </a:tblPr>
              <a:tblGrid>
                <a:gridCol w="1126006">
                  <a:extLst>
                    <a:ext uri="{9D8B030D-6E8A-4147-A177-3AD203B41FA5}">
                      <a16:colId xmlns:a16="http://schemas.microsoft.com/office/drawing/2014/main" val="3375611488"/>
                    </a:ext>
                  </a:extLst>
                </a:gridCol>
                <a:gridCol w="2918241">
                  <a:extLst>
                    <a:ext uri="{9D8B030D-6E8A-4147-A177-3AD203B41FA5}">
                      <a16:colId xmlns:a16="http://schemas.microsoft.com/office/drawing/2014/main" val="650350865"/>
                    </a:ext>
                  </a:extLst>
                </a:gridCol>
                <a:gridCol w="2275367">
                  <a:extLst>
                    <a:ext uri="{9D8B030D-6E8A-4147-A177-3AD203B41FA5}">
                      <a16:colId xmlns:a16="http://schemas.microsoft.com/office/drawing/2014/main" val="234198649"/>
                    </a:ext>
                  </a:extLst>
                </a:gridCol>
                <a:gridCol w="2333847">
                  <a:extLst>
                    <a:ext uri="{9D8B030D-6E8A-4147-A177-3AD203B41FA5}">
                      <a16:colId xmlns:a16="http://schemas.microsoft.com/office/drawing/2014/main" val="3268926898"/>
                    </a:ext>
                  </a:extLst>
                </a:gridCol>
              </a:tblGrid>
              <a:tr h="210562">
                <a:tc>
                  <a:txBody>
                    <a:bodyPr/>
                    <a:lstStyle/>
                    <a:p>
                      <a:pPr algn="ctr"/>
                      <a:r>
                        <a:rPr lang="en-US" sz="1000" smtClean="0"/>
                        <a:t>Resource</a:t>
                      </a:r>
                      <a:endParaRPr lang="en-US" sz="1000" dirty="0"/>
                    </a:p>
                  </a:txBody>
                  <a:tcPr/>
                </a:tc>
                <a:tc>
                  <a:txBody>
                    <a:bodyPr/>
                    <a:lstStyle/>
                    <a:p>
                      <a:pPr algn="ctr"/>
                      <a:r>
                        <a:rPr lang="en-US" sz="1000" dirty="0" smtClean="0"/>
                        <a:t>Potential</a:t>
                      </a:r>
                      <a:r>
                        <a:rPr lang="en-US" sz="1000" baseline="0" dirty="0" smtClean="0"/>
                        <a:t> Positive Impacts</a:t>
                      </a:r>
                      <a:endParaRPr lang="en-US" sz="1000" dirty="0"/>
                    </a:p>
                  </a:txBody>
                  <a:tcPr/>
                </a:tc>
                <a:tc>
                  <a:txBody>
                    <a:bodyPr/>
                    <a:lstStyle/>
                    <a:p>
                      <a:pPr algn="ctr"/>
                      <a:r>
                        <a:rPr lang="en-US" sz="1000" dirty="0" smtClean="0"/>
                        <a:t>Potential Negative Impacts</a:t>
                      </a:r>
                      <a:endParaRPr lang="en-US" sz="1000" dirty="0"/>
                    </a:p>
                  </a:txBody>
                  <a:tcPr/>
                </a:tc>
                <a:tc>
                  <a:txBody>
                    <a:bodyPr/>
                    <a:lstStyle/>
                    <a:p>
                      <a:pPr algn="ctr"/>
                      <a:r>
                        <a:rPr lang="en-US" sz="1000" dirty="0" smtClean="0"/>
                        <a:t>Proposed Mitigation or Coordination</a:t>
                      </a:r>
                      <a:endParaRPr lang="en-US" sz="1000" dirty="0"/>
                    </a:p>
                  </a:txBody>
                  <a:tcPr/>
                </a:tc>
                <a:extLst>
                  <a:ext uri="{0D108BD9-81ED-4DB2-BD59-A6C34878D82A}">
                    <a16:rowId xmlns:a16="http://schemas.microsoft.com/office/drawing/2014/main" val="1541327383"/>
                  </a:ext>
                </a:extLst>
              </a:tr>
              <a:tr h="1036994">
                <a:tc>
                  <a:txBody>
                    <a:bodyPr/>
                    <a:lstStyle/>
                    <a:p>
                      <a:r>
                        <a:rPr lang="en-US" sz="1000" b="1" dirty="0" smtClean="0"/>
                        <a:t>Renewable Energy</a:t>
                      </a:r>
                      <a:endParaRPr lang="en-US" sz="1000" b="1" dirty="0"/>
                    </a:p>
                  </a:txBody>
                  <a:tcPr anchor="ctr"/>
                </a:tc>
                <a:tc>
                  <a:txBody>
                    <a:bodyPr/>
                    <a:lstStyle/>
                    <a:p>
                      <a:r>
                        <a:rPr lang="en-US" sz="1000" dirty="0" smtClean="0"/>
                        <a:t>USCG presence would ensure that mariners, including workers on vessels or at structures, would have support should an emergency arise due to ATON, marine safety, and SAR missions.</a:t>
                      </a:r>
                      <a:endParaRPr lang="en-US" sz="1000" dirty="0"/>
                    </a:p>
                  </a:txBody>
                  <a:tcPr anchor="ctr"/>
                </a:tc>
                <a:tc>
                  <a:txBody>
                    <a:bodyPr/>
                    <a:lstStyle/>
                    <a:p>
                      <a:pPr algn="ctr"/>
                      <a:r>
                        <a:rPr lang="en-US" sz="1000" b="1" dirty="0" smtClean="0"/>
                        <a:t>No negative impacts anticipated.</a:t>
                      </a:r>
                    </a:p>
                    <a:p>
                      <a:pPr algn="ctr"/>
                      <a:r>
                        <a:rPr lang="en-US" sz="1000" dirty="0" smtClean="0"/>
                        <a:t>USCG would not cease or disrupt renewable energy</a:t>
                      </a:r>
                      <a:r>
                        <a:rPr lang="en-US" sz="1000" baseline="0" dirty="0" smtClean="0"/>
                        <a:t> activities </a:t>
                      </a:r>
                      <a:r>
                        <a:rPr lang="en-US" sz="1000" dirty="0" smtClean="0"/>
                        <a:t>to conduct operations.</a:t>
                      </a:r>
                    </a:p>
                  </a:txBody>
                  <a:tcPr anchor="ctr"/>
                </a:tc>
                <a:tc>
                  <a:txBody>
                    <a:bodyPr/>
                    <a:lstStyle/>
                    <a:p>
                      <a:pPr algn="ctr"/>
                      <a:r>
                        <a:rPr lang="en-US" sz="1000" dirty="0" smtClean="0"/>
                        <a:t>No mitigation needs anticipated.</a:t>
                      </a:r>
                    </a:p>
                    <a:p>
                      <a:pPr algn="ctr"/>
                      <a:r>
                        <a:rPr lang="en-US" sz="1000" dirty="0" smtClean="0"/>
                        <a:t>Continued coordination expected.</a:t>
                      </a:r>
                    </a:p>
                    <a:p>
                      <a:pPr algn="ctr"/>
                      <a:endParaRPr lang="en-US" sz="1000" dirty="0"/>
                    </a:p>
                  </a:txBody>
                  <a:tcPr anchor="ctr"/>
                </a:tc>
                <a:extLst>
                  <a:ext uri="{0D108BD9-81ED-4DB2-BD59-A6C34878D82A}">
                    <a16:rowId xmlns:a16="http://schemas.microsoft.com/office/drawing/2014/main" val="2754918006"/>
                  </a:ext>
                </a:extLst>
              </a:tr>
              <a:tr h="1152525">
                <a:tc>
                  <a:txBody>
                    <a:bodyPr/>
                    <a:lstStyle/>
                    <a:p>
                      <a:r>
                        <a:rPr lang="en-US" sz="1000" b="1" dirty="0" smtClean="0"/>
                        <a:t>Transportation and Shipping</a:t>
                      </a:r>
                      <a:endParaRPr lang="en-US" sz="1000" b="1" dirty="0"/>
                    </a:p>
                  </a:txBody>
                  <a:tcPr anchor="ctr"/>
                </a:tc>
                <a:tc>
                  <a:txBody>
                    <a:bodyPr/>
                    <a:lstStyle/>
                    <a:p>
                      <a:r>
                        <a:rPr lang="en-US" sz="1000" dirty="0" smtClean="0"/>
                        <a:t>USCG presence would ensure that mariners, including those on shipping or passenger vessels, would have support should an emergency arise</a:t>
                      </a:r>
                      <a:r>
                        <a:rPr lang="en-US" sz="1000" baseline="0" dirty="0" smtClean="0"/>
                        <a:t> </a:t>
                      </a:r>
                      <a:r>
                        <a:rPr lang="en-US" sz="1000" dirty="0" smtClean="0"/>
                        <a:t>due to ATON, marine safety, and SAR missions. </a:t>
                      </a:r>
                      <a:endParaRPr lang="en-US" sz="1000" dirty="0"/>
                    </a:p>
                  </a:txBody>
                  <a:tcPr anchor="ctr"/>
                </a:tc>
                <a:tc>
                  <a:txBody>
                    <a:bodyPr/>
                    <a:lstStyle/>
                    <a:p>
                      <a:pPr algn="ctr"/>
                      <a:r>
                        <a:rPr lang="en-US" sz="1000" b="1" dirty="0" smtClean="0"/>
                        <a:t>No negative impacts anticipated.</a:t>
                      </a:r>
                    </a:p>
                    <a:p>
                      <a:pPr algn="ctr"/>
                      <a:r>
                        <a:rPr lang="en-US" sz="1000" dirty="0" smtClean="0"/>
                        <a:t>USCG would not cease or disrupt transportation or shipping to conduct operations.</a:t>
                      </a:r>
                    </a:p>
                  </a:txBody>
                  <a:tcPr anchor="ctr"/>
                </a:tc>
                <a:tc>
                  <a:txBody>
                    <a:bodyPr/>
                    <a:lstStyle/>
                    <a:p>
                      <a:pPr algn="ctr"/>
                      <a:r>
                        <a:rPr lang="en-US" sz="1000" dirty="0" smtClean="0"/>
                        <a:t>No mitigation needs anticipated.</a:t>
                      </a:r>
                    </a:p>
                    <a:p>
                      <a:pPr algn="ctr"/>
                      <a:r>
                        <a:rPr lang="en-US" sz="1000" dirty="0" smtClean="0"/>
                        <a:t>Continued coordination expected.</a:t>
                      </a:r>
                    </a:p>
                    <a:p>
                      <a:pPr algn="ctr"/>
                      <a:endParaRPr lang="en-US" sz="1000" dirty="0"/>
                    </a:p>
                  </a:txBody>
                  <a:tcPr anchor="ctr"/>
                </a:tc>
                <a:extLst>
                  <a:ext uri="{0D108BD9-81ED-4DB2-BD59-A6C34878D82A}">
                    <a16:rowId xmlns:a16="http://schemas.microsoft.com/office/drawing/2014/main" val="1211537687"/>
                  </a:ext>
                </a:extLst>
              </a:tr>
              <a:tr h="2031682">
                <a:tc>
                  <a:txBody>
                    <a:bodyPr/>
                    <a:lstStyle/>
                    <a:p>
                      <a:r>
                        <a:rPr lang="en-US" sz="1000" b="1" dirty="0" smtClean="0"/>
                        <a:t>Subsistence Fishing and Hunting and Cultural Use</a:t>
                      </a:r>
                      <a:endParaRPr lang="en-US" sz="1000" b="1" dirty="0"/>
                    </a:p>
                  </a:txBody>
                  <a:tcPr anchor="ctr"/>
                </a:tc>
                <a:tc>
                  <a:txBody>
                    <a:bodyPr/>
                    <a:lstStyle/>
                    <a:p>
                      <a:r>
                        <a:rPr lang="en-US" sz="1000" dirty="0" smtClean="0"/>
                        <a:t>USCG presence would ensure that subsistence fishermen and hunters on vessels would have support should an emergency arise due to ATON, marine safety, and SAR missions. In addition, USCG missions protect marine mammals and fish.</a:t>
                      </a:r>
                      <a:endParaRPr lang="en-US" sz="1000" dirty="0"/>
                    </a:p>
                  </a:txBody>
                  <a:tcPr anchor="ctr"/>
                </a:tc>
                <a:tc>
                  <a:txBody>
                    <a:bodyPr/>
                    <a:lstStyle/>
                    <a:p>
                      <a:pPr algn="ctr"/>
                      <a:r>
                        <a:rPr lang="en-US" sz="1000" dirty="0" smtClean="0"/>
                        <a:t>Indirect impacts to fish and marine mammals from stressors associated with WCC operations.</a:t>
                      </a:r>
                    </a:p>
                    <a:p>
                      <a:pPr algn="ctr"/>
                      <a:endParaRPr lang="en-US" sz="1000" dirty="0"/>
                    </a:p>
                  </a:txBody>
                  <a:tcPr anchor="ctr"/>
                </a:tc>
                <a:tc>
                  <a:txBody>
                    <a:bodyPr/>
                    <a:lstStyle/>
                    <a:p>
                      <a:pPr algn="ctr"/>
                      <a:r>
                        <a:rPr lang="en-US" sz="1000" dirty="0" smtClean="0"/>
                        <a:t>No mitigation needs anticipated.</a:t>
                      </a:r>
                    </a:p>
                    <a:p>
                      <a:pPr algn="ctr"/>
                      <a:r>
                        <a:rPr lang="en-US" sz="1000" dirty="0" smtClean="0"/>
                        <a:t>Coordination: USCG would continue open communication open with tribes, especially during subsistence hunting periods to avoid areas of potential overlap. USCG would share any useful information regarding biological resources encountered during these times.</a:t>
                      </a:r>
                    </a:p>
                    <a:p>
                      <a:pPr algn="ctr"/>
                      <a:endParaRPr lang="en-US" sz="1000" dirty="0"/>
                    </a:p>
                  </a:txBody>
                  <a:tcPr anchor="ctr"/>
                </a:tc>
                <a:extLst>
                  <a:ext uri="{0D108BD9-81ED-4DB2-BD59-A6C34878D82A}">
                    <a16:rowId xmlns:a16="http://schemas.microsoft.com/office/drawing/2014/main" val="3038153290"/>
                  </a:ext>
                </a:extLst>
              </a:tr>
            </a:tbl>
          </a:graphicData>
        </a:graphic>
      </p:graphicFrame>
      <p:sp>
        <p:nvSpPr>
          <p:cNvPr id="7" name="Rectangle 6"/>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Potential Socioeconomic Impacts</a:t>
            </a:r>
            <a:endParaRPr lang="en-US" sz="2400" b="1" dirty="0">
              <a:latin typeface="Montserrat" panose="00000500000000000000"/>
            </a:endParaRPr>
          </a:p>
        </p:txBody>
      </p:sp>
      <p:sp>
        <p:nvSpPr>
          <p:cNvPr id="8" name="Rectangle 7"/>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1" name="Picture 10"/>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Tree>
    <p:extLst>
      <p:ext uri="{BB962C8B-B14F-4D97-AF65-F5344CB8AC3E}">
        <p14:creationId xmlns:p14="http://schemas.microsoft.com/office/powerpoint/2010/main" val="65227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Regulatory Process, Timeline, &amp; Schedule</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pSp>
        <p:nvGrpSpPr>
          <p:cNvPr id="8" name="Group 7"/>
          <p:cNvGrpSpPr/>
          <p:nvPr/>
        </p:nvGrpSpPr>
        <p:grpSpPr>
          <a:xfrm>
            <a:off x="261936" y="1399284"/>
            <a:ext cx="8653463" cy="417095"/>
            <a:chOff x="735250" y="4648200"/>
            <a:chExt cx="31546801" cy="1046440"/>
          </a:xfrm>
        </p:grpSpPr>
        <p:sp>
          <p:nvSpPr>
            <p:cNvPr id="43" name="TextBox 42"/>
            <p:cNvSpPr txBox="1"/>
            <p:nvPr/>
          </p:nvSpPr>
          <p:spPr>
            <a:xfrm>
              <a:off x="735250" y="4648200"/>
              <a:ext cx="7467599" cy="1046440"/>
            </a:xfrm>
            <a:prstGeom prst="rect">
              <a:avLst/>
            </a:prstGeom>
            <a:solidFill>
              <a:srgbClr val="0070C0"/>
            </a:solidFill>
          </p:spPr>
          <p:txBody>
            <a:bodyPr wrap="square" rtlCol="0">
              <a:spAutoFit/>
            </a:bodyPr>
            <a:lstStyle/>
            <a:p>
              <a:pPr algn="ctr"/>
              <a:r>
                <a:rPr lang="en-US" b="1" dirty="0" smtClean="0">
                  <a:solidFill>
                    <a:schemeClr val="bg1"/>
                  </a:solidFill>
                </a:rPr>
                <a:t>MILESTONE</a:t>
              </a:r>
              <a:endParaRPr lang="en-US" b="1" dirty="0">
                <a:solidFill>
                  <a:schemeClr val="bg1"/>
                </a:solidFill>
              </a:endParaRPr>
            </a:p>
          </p:txBody>
        </p:sp>
        <p:sp>
          <p:nvSpPr>
            <p:cNvPr id="44" name="TextBox 43"/>
            <p:cNvSpPr txBox="1"/>
            <p:nvPr/>
          </p:nvSpPr>
          <p:spPr>
            <a:xfrm>
              <a:off x="8355252" y="4648200"/>
              <a:ext cx="16230600" cy="1046440"/>
            </a:xfrm>
            <a:prstGeom prst="rect">
              <a:avLst/>
            </a:prstGeom>
            <a:solidFill>
              <a:srgbClr val="0070C0"/>
            </a:solidFill>
          </p:spPr>
          <p:txBody>
            <a:bodyPr wrap="square" rtlCol="0">
              <a:spAutoFit/>
            </a:bodyPr>
            <a:lstStyle/>
            <a:p>
              <a:pPr algn="ctr"/>
              <a:r>
                <a:rPr lang="en-US" b="1" dirty="0" smtClean="0">
                  <a:solidFill>
                    <a:schemeClr val="bg1"/>
                  </a:solidFill>
                </a:rPr>
                <a:t>DESCRIPTION</a:t>
              </a:r>
              <a:endParaRPr lang="en-US" b="1" dirty="0">
                <a:solidFill>
                  <a:schemeClr val="bg1"/>
                </a:solidFill>
              </a:endParaRPr>
            </a:p>
          </p:txBody>
        </p:sp>
        <p:sp>
          <p:nvSpPr>
            <p:cNvPr id="45" name="TextBox 44"/>
            <p:cNvSpPr txBox="1"/>
            <p:nvPr/>
          </p:nvSpPr>
          <p:spPr>
            <a:xfrm>
              <a:off x="24814452" y="4648200"/>
              <a:ext cx="7467599" cy="1046440"/>
            </a:xfrm>
            <a:prstGeom prst="rect">
              <a:avLst/>
            </a:prstGeom>
            <a:solidFill>
              <a:srgbClr val="0070C0"/>
            </a:solidFill>
          </p:spPr>
          <p:txBody>
            <a:bodyPr wrap="square" rtlCol="0">
              <a:spAutoFit/>
            </a:bodyPr>
            <a:lstStyle/>
            <a:p>
              <a:pPr algn="ctr"/>
              <a:r>
                <a:rPr lang="en-US" b="1" dirty="0" smtClean="0">
                  <a:solidFill>
                    <a:schemeClr val="bg1"/>
                  </a:solidFill>
                </a:rPr>
                <a:t>SCHEDULE</a:t>
              </a:r>
              <a:endParaRPr lang="en-US" b="1" dirty="0">
                <a:solidFill>
                  <a:schemeClr val="bg1"/>
                </a:solidFill>
              </a:endParaRPr>
            </a:p>
          </p:txBody>
        </p:sp>
      </p:grpSp>
      <p:grpSp>
        <p:nvGrpSpPr>
          <p:cNvPr id="49" name="Group 48"/>
          <p:cNvGrpSpPr/>
          <p:nvPr/>
        </p:nvGrpSpPr>
        <p:grpSpPr>
          <a:xfrm>
            <a:off x="228600" y="1895270"/>
            <a:ext cx="8686799" cy="261830"/>
            <a:chOff x="735252" y="5839599"/>
            <a:chExt cx="31517936" cy="269051"/>
          </a:xfrm>
        </p:grpSpPr>
        <p:sp>
          <p:nvSpPr>
            <p:cNvPr id="46" name="TextBox 45"/>
            <p:cNvSpPr txBox="1"/>
            <p:nvPr/>
          </p:nvSpPr>
          <p:spPr>
            <a:xfrm>
              <a:off x="735252" y="5839599"/>
              <a:ext cx="7467598" cy="261610"/>
            </a:xfrm>
            <a:prstGeom prst="rect">
              <a:avLst/>
            </a:prstGeom>
            <a:solidFill>
              <a:srgbClr val="54BCB2"/>
            </a:solidFill>
            <a:ln>
              <a:solidFill>
                <a:srgbClr val="0070C0"/>
              </a:solidFill>
            </a:ln>
          </p:spPr>
          <p:txBody>
            <a:bodyPr wrap="square" rtlCol="0">
              <a:spAutoFit/>
            </a:bodyPr>
            <a:lstStyle/>
            <a:p>
              <a:r>
                <a:rPr lang="en-US" sz="1000" dirty="0" smtClean="0"/>
                <a:t>Notice of Intent to Prepare a PEIS</a:t>
              </a:r>
              <a:endParaRPr lang="en-US" sz="1000" dirty="0"/>
            </a:p>
          </p:txBody>
        </p:sp>
        <p:sp>
          <p:nvSpPr>
            <p:cNvPr id="47" name="TextBox 46"/>
            <p:cNvSpPr txBox="1"/>
            <p:nvPr/>
          </p:nvSpPr>
          <p:spPr>
            <a:xfrm>
              <a:off x="8355253" y="5847040"/>
              <a:ext cx="16230600" cy="261610"/>
            </a:xfrm>
            <a:prstGeom prst="rect">
              <a:avLst/>
            </a:prstGeom>
            <a:solidFill>
              <a:srgbClr val="54BCB2"/>
            </a:solidFill>
            <a:ln>
              <a:solidFill>
                <a:srgbClr val="0070C0"/>
              </a:solidFill>
            </a:ln>
          </p:spPr>
          <p:txBody>
            <a:bodyPr wrap="square" rtlCol="0">
              <a:spAutoFit/>
            </a:bodyPr>
            <a:lstStyle/>
            <a:p>
              <a:pPr marL="171450" indent="-171450">
                <a:buFont typeface="Arial" panose="020B0604020202020204" pitchFamily="34" charset="0"/>
                <a:buChar char="•"/>
              </a:pPr>
              <a:r>
                <a:rPr lang="en-US" sz="1000" dirty="0" smtClean="0"/>
                <a:t>Initiates the public involvement phase of the NEPA process</a:t>
              </a:r>
              <a:endParaRPr lang="en-US" sz="1000" dirty="0"/>
            </a:p>
          </p:txBody>
        </p:sp>
        <p:sp>
          <p:nvSpPr>
            <p:cNvPr id="48" name="TextBox 47"/>
            <p:cNvSpPr txBox="1"/>
            <p:nvPr/>
          </p:nvSpPr>
          <p:spPr>
            <a:xfrm>
              <a:off x="24738252" y="5847040"/>
              <a:ext cx="7514936" cy="261610"/>
            </a:xfrm>
            <a:prstGeom prst="rect">
              <a:avLst/>
            </a:prstGeom>
            <a:solidFill>
              <a:srgbClr val="54BCB2"/>
            </a:solidFill>
            <a:ln>
              <a:solidFill>
                <a:srgbClr val="0070C0"/>
              </a:solidFill>
            </a:ln>
          </p:spPr>
          <p:txBody>
            <a:bodyPr wrap="square" rtlCol="0">
              <a:spAutoFit/>
            </a:bodyPr>
            <a:lstStyle/>
            <a:p>
              <a:r>
                <a:rPr lang="en-US" sz="1000" dirty="0" smtClean="0"/>
                <a:t>May 2021</a:t>
              </a:r>
              <a:endParaRPr lang="en-US" sz="1000" dirty="0"/>
            </a:p>
          </p:txBody>
        </p:sp>
      </p:grpSp>
      <p:sp>
        <p:nvSpPr>
          <p:cNvPr id="50" name="TextBox 49"/>
          <p:cNvSpPr txBox="1"/>
          <p:nvPr/>
        </p:nvSpPr>
        <p:spPr>
          <a:xfrm>
            <a:off x="222076" y="2249151"/>
            <a:ext cx="2021140" cy="707886"/>
          </a:xfrm>
          <a:prstGeom prst="rect">
            <a:avLst/>
          </a:prstGeom>
          <a:solidFill>
            <a:srgbClr val="FFC000"/>
          </a:solidFill>
          <a:ln>
            <a:solidFill>
              <a:srgbClr val="0070C0"/>
            </a:solidFill>
          </a:ln>
        </p:spPr>
        <p:txBody>
          <a:bodyPr wrap="square" rtlCol="0" anchor="ctr">
            <a:spAutoFit/>
          </a:bodyPr>
          <a:lstStyle/>
          <a:p>
            <a:r>
              <a:rPr lang="en-US" sz="1000" dirty="0" smtClean="0"/>
              <a:t>Scoping Meetings and Comment Period</a:t>
            </a:r>
          </a:p>
          <a:p>
            <a:endParaRPr lang="en-US" sz="1000" dirty="0" smtClean="0"/>
          </a:p>
          <a:p>
            <a:endParaRPr lang="en-US" sz="1000" dirty="0" smtClean="0"/>
          </a:p>
        </p:txBody>
      </p:sp>
      <p:sp>
        <p:nvSpPr>
          <p:cNvPr id="51" name="TextBox 50"/>
          <p:cNvSpPr txBox="1"/>
          <p:nvPr/>
        </p:nvSpPr>
        <p:spPr>
          <a:xfrm>
            <a:off x="2322258" y="2228446"/>
            <a:ext cx="4473388" cy="723945"/>
          </a:xfrm>
          <a:prstGeom prst="rect">
            <a:avLst/>
          </a:prstGeom>
          <a:solidFill>
            <a:srgbClr val="FFC000"/>
          </a:solidFill>
          <a:ln>
            <a:solidFill>
              <a:srgbClr val="0070C0"/>
            </a:solidFill>
          </a:ln>
        </p:spPr>
        <p:txBody>
          <a:bodyPr wrap="square" rtlCol="0">
            <a:spAutoFit/>
          </a:bodyPr>
          <a:lstStyle/>
          <a:p>
            <a:pPr marL="171450" indent="-171450">
              <a:buFont typeface="Arial" panose="020B0604020202020204" pitchFamily="34" charset="0"/>
              <a:buChar char="•"/>
            </a:pPr>
            <a:r>
              <a:rPr lang="en-US" sz="1000" dirty="0" smtClean="0"/>
              <a:t>Provides an early and open public process for identifying, defining, and prioritizing issues to be evaluated in the EIS</a:t>
            </a:r>
          </a:p>
          <a:p>
            <a:pPr marL="171450" indent="-171450">
              <a:buFont typeface="Arial" panose="020B0604020202020204" pitchFamily="34" charset="0"/>
              <a:buChar char="•"/>
            </a:pPr>
            <a:r>
              <a:rPr lang="en-US" sz="1000" dirty="0" smtClean="0"/>
              <a:t>Includes public meetings and other opportunities to learn more about the project and submit comments</a:t>
            </a:r>
          </a:p>
          <a:p>
            <a:pPr marL="571500" indent="-571500">
              <a:buFont typeface="Arial" panose="020B0604020202020204" pitchFamily="34" charset="0"/>
              <a:buChar char="•"/>
            </a:pPr>
            <a:endParaRPr lang="en-US" sz="1000" dirty="0" smtClean="0"/>
          </a:p>
          <a:p>
            <a:endParaRPr lang="en-US" sz="1000" dirty="0"/>
          </a:p>
          <a:p>
            <a:pPr marL="571500" indent="-571500">
              <a:buFont typeface="Arial" panose="020B0604020202020204" pitchFamily="34" charset="0"/>
              <a:buChar char="•"/>
            </a:pPr>
            <a:endParaRPr lang="en-US" sz="1000" dirty="0"/>
          </a:p>
        </p:txBody>
      </p:sp>
      <p:sp>
        <p:nvSpPr>
          <p:cNvPr id="52" name="TextBox 51"/>
          <p:cNvSpPr txBox="1"/>
          <p:nvPr/>
        </p:nvSpPr>
        <p:spPr>
          <a:xfrm>
            <a:off x="6863009" y="2231090"/>
            <a:ext cx="2056375" cy="707886"/>
          </a:xfrm>
          <a:prstGeom prst="rect">
            <a:avLst/>
          </a:prstGeom>
          <a:solidFill>
            <a:srgbClr val="FFC000"/>
          </a:solidFill>
          <a:ln>
            <a:solidFill>
              <a:srgbClr val="0070C0"/>
            </a:solidFill>
          </a:ln>
        </p:spPr>
        <p:txBody>
          <a:bodyPr wrap="square" rtlCol="0" anchor="ctr">
            <a:spAutoFit/>
          </a:bodyPr>
          <a:lstStyle/>
          <a:p>
            <a:r>
              <a:rPr lang="en-US" sz="1000" b="1" dirty="0" smtClean="0"/>
              <a:t>Scoping Period: April 27 - June 11, 2021</a:t>
            </a:r>
          </a:p>
          <a:p>
            <a:endParaRPr lang="en-US" sz="1000" b="1" dirty="0" smtClean="0"/>
          </a:p>
          <a:p>
            <a:r>
              <a:rPr lang="en-US" sz="1000" b="1" dirty="0" smtClean="0"/>
              <a:t>Public Meetings: May 11</a:t>
            </a:r>
            <a:r>
              <a:rPr lang="en-US" sz="1000" b="1" baseline="30000" dirty="0"/>
              <a:t> </a:t>
            </a:r>
            <a:r>
              <a:rPr lang="en-US" sz="1000" b="1" baseline="30000" dirty="0" smtClean="0"/>
              <a:t>&amp;</a:t>
            </a:r>
            <a:r>
              <a:rPr lang="en-US" sz="1000" b="1" dirty="0" smtClean="0"/>
              <a:t> 12, 2021</a:t>
            </a:r>
          </a:p>
        </p:txBody>
      </p:sp>
      <p:grpSp>
        <p:nvGrpSpPr>
          <p:cNvPr id="70" name="Group 69"/>
          <p:cNvGrpSpPr/>
          <p:nvPr/>
        </p:nvGrpSpPr>
        <p:grpSpPr>
          <a:xfrm>
            <a:off x="221913" y="3018709"/>
            <a:ext cx="8712607" cy="2605268"/>
            <a:chOff x="-754997" y="10480019"/>
            <a:chExt cx="34472623" cy="2800581"/>
          </a:xfrm>
        </p:grpSpPr>
        <p:sp>
          <p:nvSpPr>
            <p:cNvPr id="55" name="TextBox 54"/>
            <p:cNvSpPr txBox="1"/>
            <p:nvPr/>
          </p:nvSpPr>
          <p:spPr>
            <a:xfrm>
              <a:off x="-754997" y="10510335"/>
              <a:ext cx="8073229" cy="430106"/>
            </a:xfrm>
            <a:prstGeom prst="rect">
              <a:avLst/>
            </a:prstGeom>
            <a:noFill/>
            <a:ln>
              <a:solidFill>
                <a:srgbClr val="0070C0"/>
              </a:solidFill>
            </a:ln>
          </p:spPr>
          <p:txBody>
            <a:bodyPr wrap="square" rtlCol="0" anchor="ctr">
              <a:spAutoFit/>
            </a:bodyPr>
            <a:lstStyle/>
            <a:p>
              <a:r>
                <a:rPr lang="en-US" sz="1000" dirty="0" smtClean="0"/>
                <a:t>Draft PEIS</a:t>
              </a:r>
            </a:p>
            <a:p>
              <a:endParaRPr lang="en-US" sz="1000" dirty="0"/>
            </a:p>
          </p:txBody>
        </p:sp>
        <p:sp>
          <p:nvSpPr>
            <p:cNvPr id="56" name="TextBox 55"/>
            <p:cNvSpPr txBox="1"/>
            <p:nvPr/>
          </p:nvSpPr>
          <p:spPr>
            <a:xfrm>
              <a:off x="7507506" y="10495636"/>
              <a:ext cx="17746728" cy="430106"/>
            </a:xfrm>
            <a:prstGeom prst="rect">
              <a:avLst/>
            </a:prstGeom>
            <a:noFill/>
            <a:ln>
              <a:solidFill>
                <a:srgbClr val="0070C0"/>
              </a:solidFill>
            </a:ln>
          </p:spPr>
          <p:txBody>
            <a:bodyPr wrap="square" rtlCol="0">
              <a:spAutoFit/>
            </a:bodyPr>
            <a:lstStyle/>
            <a:p>
              <a:pPr marL="171450" indent="-171450">
                <a:buFont typeface="Arial" panose="020B0604020202020204" pitchFamily="34" charset="0"/>
                <a:buChar char="•"/>
              </a:pPr>
              <a:r>
                <a:rPr lang="en-US" sz="1000" dirty="0" smtClean="0"/>
                <a:t>Presents the analysis of potential environmental impacts for each identified alternative</a:t>
              </a:r>
              <a:endParaRPr lang="en-US" sz="1000" dirty="0"/>
            </a:p>
          </p:txBody>
        </p:sp>
        <p:sp>
          <p:nvSpPr>
            <p:cNvPr id="57" name="TextBox 56"/>
            <p:cNvSpPr txBox="1"/>
            <p:nvPr/>
          </p:nvSpPr>
          <p:spPr>
            <a:xfrm>
              <a:off x="25597064" y="10480019"/>
              <a:ext cx="8120562" cy="430106"/>
            </a:xfrm>
            <a:prstGeom prst="rect">
              <a:avLst/>
            </a:prstGeom>
            <a:noFill/>
            <a:ln>
              <a:solidFill>
                <a:srgbClr val="0070C0"/>
              </a:solidFill>
            </a:ln>
          </p:spPr>
          <p:txBody>
            <a:bodyPr wrap="square" rtlCol="0" anchor="ctr">
              <a:spAutoFit/>
            </a:bodyPr>
            <a:lstStyle/>
            <a:p>
              <a:r>
                <a:rPr lang="en-US" sz="1000" dirty="0" smtClean="0"/>
                <a:t>Early Summer 2021</a:t>
              </a:r>
            </a:p>
            <a:p>
              <a:endParaRPr lang="en-US" sz="1000" dirty="0"/>
            </a:p>
          </p:txBody>
        </p:sp>
        <p:sp>
          <p:nvSpPr>
            <p:cNvPr id="58" name="TextBox 57"/>
            <p:cNvSpPr txBox="1"/>
            <p:nvPr/>
          </p:nvSpPr>
          <p:spPr>
            <a:xfrm>
              <a:off x="-696767" y="11003927"/>
              <a:ext cx="8014995" cy="760955"/>
            </a:xfrm>
            <a:prstGeom prst="rect">
              <a:avLst/>
            </a:prstGeom>
            <a:noFill/>
            <a:ln>
              <a:solidFill>
                <a:srgbClr val="0070C0"/>
              </a:solidFill>
            </a:ln>
          </p:spPr>
          <p:txBody>
            <a:bodyPr wrap="square" rtlCol="0">
              <a:spAutoFit/>
            </a:bodyPr>
            <a:lstStyle/>
            <a:p>
              <a:r>
                <a:rPr lang="en-US" sz="1000" dirty="0" smtClean="0"/>
                <a:t>Draft PEIS, Public Review and Comment Period</a:t>
              </a:r>
            </a:p>
            <a:p>
              <a:endParaRPr lang="en-US" sz="1000" dirty="0" smtClean="0"/>
            </a:p>
            <a:p>
              <a:endParaRPr lang="en-US" sz="1000" dirty="0"/>
            </a:p>
          </p:txBody>
        </p:sp>
        <p:sp>
          <p:nvSpPr>
            <p:cNvPr id="59" name="TextBox 58"/>
            <p:cNvSpPr txBox="1"/>
            <p:nvPr/>
          </p:nvSpPr>
          <p:spPr>
            <a:xfrm>
              <a:off x="-754993" y="11806531"/>
              <a:ext cx="8073221" cy="430106"/>
            </a:xfrm>
            <a:prstGeom prst="rect">
              <a:avLst/>
            </a:prstGeom>
            <a:noFill/>
            <a:ln>
              <a:solidFill>
                <a:srgbClr val="0070C0"/>
              </a:solidFill>
            </a:ln>
          </p:spPr>
          <p:txBody>
            <a:bodyPr wrap="square" rtlCol="0" anchor="ctr">
              <a:spAutoFit/>
            </a:bodyPr>
            <a:lstStyle/>
            <a:p>
              <a:r>
                <a:rPr lang="en-US" sz="1000" dirty="0" smtClean="0"/>
                <a:t>Final PEIS</a:t>
              </a:r>
              <a:endParaRPr lang="en-US" sz="1000" dirty="0"/>
            </a:p>
            <a:p>
              <a:endParaRPr lang="en-US" sz="1000" dirty="0" smtClean="0"/>
            </a:p>
          </p:txBody>
        </p:sp>
        <p:sp>
          <p:nvSpPr>
            <p:cNvPr id="60" name="TextBox 59"/>
            <p:cNvSpPr txBox="1"/>
            <p:nvPr/>
          </p:nvSpPr>
          <p:spPr>
            <a:xfrm>
              <a:off x="7554661" y="10989210"/>
              <a:ext cx="17699568" cy="760955"/>
            </a:xfrm>
            <a:prstGeom prst="rect">
              <a:avLst/>
            </a:prstGeom>
            <a:noFill/>
            <a:ln>
              <a:solidFill>
                <a:srgbClr val="0070C0"/>
              </a:solidFill>
            </a:ln>
          </p:spPr>
          <p:txBody>
            <a:bodyPr wrap="square" rtlCol="0">
              <a:spAutoFit/>
            </a:bodyPr>
            <a:lstStyle/>
            <a:p>
              <a:pPr marL="171450" indent="-171450">
                <a:buFont typeface="Arial" panose="020B0604020202020204" pitchFamily="34" charset="0"/>
                <a:buChar char="•"/>
              </a:pPr>
              <a:r>
                <a:rPr lang="en-US" sz="1000" dirty="0" smtClean="0"/>
                <a:t>Provides 60 days for the public to comment on the analysis present in the Draft PEIS</a:t>
              </a:r>
            </a:p>
            <a:p>
              <a:pPr marL="171450" indent="-171450">
                <a:buFont typeface="Arial" panose="020B0604020202020204" pitchFamily="34" charset="0"/>
                <a:buChar char="•"/>
              </a:pPr>
              <a:r>
                <a:rPr lang="en-US" sz="1000" dirty="0" smtClean="0"/>
                <a:t>Includes public meetings and other opportunities to learn more about the project and submit comments</a:t>
              </a:r>
            </a:p>
          </p:txBody>
        </p:sp>
        <p:sp>
          <p:nvSpPr>
            <p:cNvPr id="61" name="TextBox 60"/>
            <p:cNvSpPr txBox="1"/>
            <p:nvPr/>
          </p:nvSpPr>
          <p:spPr>
            <a:xfrm>
              <a:off x="7580474" y="11811463"/>
              <a:ext cx="17673756" cy="430106"/>
            </a:xfrm>
            <a:prstGeom prst="rect">
              <a:avLst/>
            </a:prstGeom>
            <a:noFill/>
            <a:ln>
              <a:solidFill>
                <a:srgbClr val="0070C0"/>
              </a:solidFill>
            </a:ln>
          </p:spPr>
          <p:txBody>
            <a:bodyPr wrap="square" rtlCol="0">
              <a:spAutoFit/>
            </a:bodyPr>
            <a:lstStyle/>
            <a:p>
              <a:pPr marL="171450" indent="-171450">
                <a:buFont typeface="Arial" panose="020B0604020202020204" pitchFamily="34" charset="0"/>
                <a:buChar char="•"/>
              </a:pPr>
              <a:r>
                <a:rPr lang="en-US" sz="1000" dirty="0" smtClean="0"/>
                <a:t>Includes updates to the Draft PEIS and responses to public comments received during the Draft PEIS comment period</a:t>
              </a:r>
              <a:endParaRPr lang="en-US" sz="1000" dirty="0"/>
            </a:p>
          </p:txBody>
        </p:sp>
        <p:sp>
          <p:nvSpPr>
            <p:cNvPr id="62" name="TextBox 61"/>
            <p:cNvSpPr txBox="1"/>
            <p:nvPr/>
          </p:nvSpPr>
          <p:spPr>
            <a:xfrm>
              <a:off x="25597064" y="11003927"/>
              <a:ext cx="8120562" cy="760955"/>
            </a:xfrm>
            <a:prstGeom prst="rect">
              <a:avLst/>
            </a:prstGeom>
            <a:noFill/>
            <a:ln>
              <a:solidFill>
                <a:srgbClr val="0070C0"/>
              </a:solidFill>
            </a:ln>
          </p:spPr>
          <p:txBody>
            <a:bodyPr wrap="square" rtlCol="0">
              <a:spAutoFit/>
            </a:bodyPr>
            <a:lstStyle/>
            <a:p>
              <a:r>
                <a:rPr lang="en-US" sz="1000" dirty="0" smtClean="0"/>
                <a:t>Comment period ends: 60 days after Draft PEIS public posting</a:t>
              </a:r>
            </a:p>
            <a:p>
              <a:endParaRPr lang="en-US" sz="1000" dirty="0" smtClean="0"/>
            </a:p>
            <a:p>
              <a:endParaRPr lang="en-US" sz="1000" dirty="0" smtClean="0"/>
            </a:p>
          </p:txBody>
        </p:sp>
        <p:sp>
          <p:nvSpPr>
            <p:cNvPr id="63" name="TextBox 62"/>
            <p:cNvSpPr txBox="1"/>
            <p:nvPr/>
          </p:nvSpPr>
          <p:spPr>
            <a:xfrm>
              <a:off x="25597064" y="11791533"/>
              <a:ext cx="8120562" cy="430106"/>
            </a:xfrm>
            <a:prstGeom prst="rect">
              <a:avLst/>
            </a:prstGeom>
            <a:noFill/>
            <a:ln>
              <a:solidFill>
                <a:srgbClr val="0070C0"/>
              </a:solidFill>
            </a:ln>
          </p:spPr>
          <p:txBody>
            <a:bodyPr wrap="square" rtlCol="0" anchor="ctr">
              <a:spAutoFit/>
            </a:bodyPr>
            <a:lstStyle/>
            <a:p>
              <a:r>
                <a:rPr lang="en-US" sz="1000" dirty="0" smtClean="0"/>
                <a:t>Early Fall 2021</a:t>
              </a:r>
            </a:p>
            <a:p>
              <a:endParaRPr lang="en-US" sz="1000" dirty="0"/>
            </a:p>
          </p:txBody>
        </p:sp>
        <p:sp>
          <p:nvSpPr>
            <p:cNvPr id="64" name="TextBox 63"/>
            <p:cNvSpPr txBox="1"/>
            <p:nvPr/>
          </p:nvSpPr>
          <p:spPr>
            <a:xfrm>
              <a:off x="-754997" y="12347436"/>
              <a:ext cx="8073221" cy="430106"/>
            </a:xfrm>
            <a:prstGeom prst="rect">
              <a:avLst/>
            </a:prstGeom>
            <a:noFill/>
            <a:ln>
              <a:solidFill>
                <a:srgbClr val="0070C0"/>
              </a:solidFill>
            </a:ln>
          </p:spPr>
          <p:txBody>
            <a:bodyPr wrap="square" rtlCol="0" anchor="ctr">
              <a:spAutoFit/>
            </a:bodyPr>
            <a:lstStyle/>
            <a:p>
              <a:r>
                <a:rPr lang="en-US" sz="1000" dirty="0" smtClean="0"/>
                <a:t>30-Day Waiting Period</a:t>
              </a:r>
            </a:p>
            <a:p>
              <a:endParaRPr lang="en-US" sz="1000" dirty="0"/>
            </a:p>
          </p:txBody>
        </p:sp>
        <p:sp>
          <p:nvSpPr>
            <p:cNvPr id="65" name="TextBox 64"/>
            <p:cNvSpPr txBox="1"/>
            <p:nvPr/>
          </p:nvSpPr>
          <p:spPr>
            <a:xfrm>
              <a:off x="7484431" y="12331629"/>
              <a:ext cx="17865759" cy="430106"/>
            </a:xfrm>
            <a:prstGeom prst="rect">
              <a:avLst/>
            </a:prstGeom>
            <a:noFill/>
            <a:ln>
              <a:solidFill>
                <a:srgbClr val="0070C0"/>
              </a:solidFill>
            </a:ln>
          </p:spPr>
          <p:txBody>
            <a:bodyPr wrap="square" rtlCol="0">
              <a:spAutoFit/>
            </a:bodyPr>
            <a:lstStyle/>
            <a:p>
              <a:pPr marL="171450" indent="-171450">
                <a:buFont typeface="Arial" panose="020B0604020202020204" pitchFamily="34" charset="0"/>
                <a:buChar char="•"/>
              </a:pPr>
              <a:r>
                <a:rPr lang="en-US" sz="1000" dirty="0" smtClean="0"/>
                <a:t>Provides 30 days after the Final PEIS is published before the U.S. Coast Guard may take final action</a:t>
              </a:r>
              <a:endParaRPr lang="en-US" sz="1000" dirty="0"/>
            </a:p>
          </p:txBody>
        </p:sp>
        <p:sp>
          <p:nvSpPr>
            <p:cNvPr id="66" name="TextBox 65"/>
            <p:cNvSpPr txBox="1"/>
            <p:nvPr/>
          </p:nvSpPr>
          <p:spPr>
            <a:xfrm>
              <a:off x="25597064" y="12326705"/>
              <a:ext cx="8120562" cy="430106"/>
            </a:xfrm>
            <a:prstGeom prst="rect">
              <a:avLst/>
            </a:prstGeom>
            <a:noFill/>
            <a:ln>
              <a:solidFill>
                <a:srgbClr val="0070C0"/>
              </a:solidFill>
            </a:ln>
          </p:spPr>
          <p:txBody>
            <a:bodyPr wrap="square" rtlCol="0" anchor="ctr">
              <a:spAutoFit/>
            </a:bodyPr>
            <a:lstStyle/>
            <a:p>
              <a:r>
                <a:rPr lang="en-US" sz="1000" dirty="0" smtClean="0"/>
                <a:t>Fall 2021</a:t>
              </a:r>
            </a:p>
            <a:p>
              <a:endParaRPr lang="en-US" sz="1000" dirty="0"/>
            </a:p>
          </p:txBody>
        </p:sp>
        <p:sp>
          <p:nvSpPr>
            <p:cNvPr id="67" name="TextBox 66"/>
            <p:cNvSpPr txBox="1"/>
            <p:nvPr/>
          </p:nvSpPr>
          <p:spPr>
            <a:xfrm>
              <a:off x="-696767" y="12850494"/>
              <a:ext cx="8014987" cy="430106"/>
            </a:xfrm>
            <a:prstGeom prst="rect">
              <a:avLst/>
            </a:prstGeom>
            <a:noFill/>
            <a:ln>
              <a:solidFill>
                <a:srgbClr val="0070C0"/>
              </a:solidFill>
            </a:ln>
          </p:spPr>
          <p:txBody>
            <a:bodyPr wrap="square" rtlCol="0" anchor="ctr">
              <a:spAutoFit/>
            </a:bodyPr>
            <a:lstStyle/>
            <a:p>
              <a:r>
                <a:rPr lang="en-US" sz="1000" dirty="0" smtClean="0"/>
                <a:t>Record of Decision</a:t>
              </a:r>
            </a:p>
            <a:p>
              <a:endParaRPr lang="en-US" sz="1000" dirty="0"/>
            </a:p>
          </p:txBody>
        </p:sp>
        <p:sp>
          <p:nvSpPr>
            <p:cNvPr id="68" name="TextBox 67"/>
            <p:cNvSpPr txBox="1"/>
            <p:nvPr/>
          </p:nvSpPr>
          <p:spPr>
            <a:xfrm>
              <a:off x="7484431" y="12850494"/>
              <a:ext cx="17846103" cy="430106"/>
            </a:xfrm>
            <a:prstGeom prst="rect">
              <a:avLst/>
            </a:prstGeom>
            <a:noFill/>
            <a:ln>
              <a:solidFill>
                <a:srgbClr val="0070C0"/>
              </a:solidFill>
            </a:ln>
          </p:spPr>
          <p:txBody>
            <a:bodyPr wrap="square" rtlCol="0">
              <a:spAutoFit/>
            </a:bodyPr>
            <a:lstStyle/>
            <a:p>
              <a:pPr marL="171450" indent="-171450">
                <a:buFont typeface="Arial" panose="020B0604020202020204" pitchFamily="34" charset="0"/>
                <a:buChar char="•"/>
              </a:pPr>
              <a:r>
                <a:rPr lang="en-US" sz="1000" dirty="0" smtClean="0"/>
                <a:t>Follows the 30-day wait period and consideration of public comments</a:t>
              </a:r>
            </a:p>
            <a:p>
              <a:pPr marL="171450" indent="-171450">
                <a:buFont typeface="Arial" panose="020B0604020202020204" pitchFamily="34" charset="0"/>
                <a:buChar char="•"/>
              </a:pPr>
              <a:r>
                <a:rPr lang="en-US" sz="1000" dirty="0" smtClean="0"/>
                <a:t>Includes selection of an alternative by the U.S. Coast Guard</a:t>
              </a:r>
              <a:endParaRPr lang="en-US" sz="1000" dirty="0"/>
            </a:p>
          </p:txBody>
        </p:sp>
        <p:sp>
          <p:nvSpPr>
            <p:cNvPr id="69" name="TextBox 68"/>
            <p:cNvSpPr txBox="1"/>
            <p:nvPr/>
          </p:nvSpPr>
          <p:spPr>
            <a:xfrm>
              <a:off x="25597064" y="12850494"/>
              <a:ext cx="8120562" cy="430106"/>
            </a:xfrm>
            <a:prstGeom prst="rect">
              <a:avLst/>
            </a:prstGeom>
            <a:noFill/>
            <a:ln>
              <a:solidFill>
                <a:srgbClr val="0070C0"/>
              </a:solidFill>
            </a:ln>
          </p:spPr>
          <p:txBody>
            <a:bodyPr wrap="square" rtlCol="0" anchor="ctr">
              <a:spAutoFit/>
            </a:bodyPr>
            <a:lstStyle/>
            <a:p>
              <a:r>
                <a:rPr lang="en-US" sz="1000" dirty="0" smtClean="0"/>
                <a:t>Late Fall 2021</a:t>
              </a:r>
            </a:p>
            <a:p>
              <a:endParaRPr lang="en-US" sz="1000" dirty="0"/>
            </a:p>
          </p:txBody>
        </p:sp>
      </p:grpSp>
      <p:grpSp>
        <p:nvGrpSpPr>
          <p:cNvPr id="79" name="Group 78"/>
          <p:cNvGrpSpPr/>
          <p:nvPr/>
        </p:nvGrpSpPr>
        <p:grpSpPr>
          <a:xfrm>
            <a:off x="1586429" y="6005704"/>
            <a:ext cx="4990641" cy="574070"/>
            <a:chOff x="1386035" y="19463194"/>
            <a:chExt cx="12438074" cy="537845"/>
          </a:xfrm>
        </p:grpSpPr>
        <p:sp>
          <p:nvSpPr>
            <p:cNvPr id="71" name="Chevron 70"/>
            <p:cNvSpPr/>
            <p:nvPr/>
          </p:nvSpPr>
          <p:spPr>
            <a:xfrm>
              <a:off x="1386035" y="19502856"/>
              <a:ext cx="396396" cy="342901"/>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72" name="TextBox 71"/>
            <p:cNvSpPr txBox="1"/>
            <p:nvPr/>
          </p:nvSpPr>
          <p:spPr>
            <a:xfrm>
              <a:off x="2095111" y="19463194"/>
              <a:ext cx="3549274" cy="519040"/>
            </a:xfrm>
            <a:prstGeom prst="rect">
              <a:avLst/>
            </a:prstGeom>
            <a:noFill/>
          </p:spPr>
          <p:txBody>
            <a:bodyPr wrap="square" rtlCol="0">
              <a:spAutoFit/>
            </a:bodyPr>
            <a:lstStyle/>
            <a:p>
              <a:r>
                <a:rPr lang="en-US" sz="1000" dirty="0" smtClean="0"/>
                <a:t>Opportunities for Public Review and Comment</a:t>
              </a:r>
              <a:endParaRPr lang="en-US" sz="1000" dirty="0"/>
            </a:p>
          </p:txBody>
        </p:sp>
        <p:sp>
          <p:nvSpPr>
            <p:cNvPr id="73" name="Rectangle 72"/>
            <p:cNvSpPr/>
            <p:nvPr/>
          </p:nvSpPr>
          <p:spPr>
            <a:xfrm>
              <a:off x="5635733" y="19502856"/>
              <a:ext cx="671367" cy="380999"/>
            </a:xfrm>
            <a:prstGeom prst="rect">
              <a:avLst/>
            </a:prstGeom>
            <a:solidFill>
              <a:srgbClr val="3587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4" name="TextBox 73"/>
            <p:cNvSpPr txBox="1"/>
            <p:nvPr/>
          </p:nvSpPr>
          <p:spPr>
            <a:xfrm>
              <a:off x="6230764" y="19484051"/>
              <a:ext cx="691215" cy="246221"/>
            </a:xfrm>
            <a:prstGeom prst="rect">
              <a:avLst/>
            </a:prstGeom>
            <a:noFill/>
          </p:spPr>
          <p:txBody>
            <a:bodyPr wrap="none" rtlCol="0">
              <a:spAutoFit/>
            </a:bodyPr>
            <a:lstStyle/>
            <a:p>
              <a:r>
                <a:rPr lang="en-US" sz="1000" dirty="0" smtClean="0"/>
                <a:t>Complete</a:t>
              </a:r>
              <a:endParaRPr lang="en-US" sz="1000" dirty="0"/>
            </a:p>
          </p:txBody>
        </p:sp>
        <p:sp>
          <p:nvSpPr>
            <p:cNvPr id="75" name="Rectangle 74"/>
            <p:cNvSpPr/>
            <p:nvPr/>
          </p:nvSpPr>
          <p:spPr>
            <a:xfrm>
              <a:off x="8431386" y="19539772"/>
              <a:ext cx="671367" cy="3809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6" name="TextBox 75"/>
            <p:cNvSpPr txBox="1"/>
            <p:nvPr/>
          </p:nvSpPr>
          <p:spPr>
            <a:xfrm>
              <a:off x="9091975" y="19478304"/>
              <a:ext cx="2108877" cy="503930"/>
            </a:xfrm>
            <a:prstGeom prst="rect">
              <a:avLst/>
            </a:prstGeom>
            <a:noFill/>
          </p:spPr>
          <p:txBody>
            <a:bodyPr wrap="square" rtlCol="0">
              <a:spAutoFit/>
            </a:bodyPr>
            <a:lstStyle/>
            <a:p>
              <a:r>
                <a:rPr lang="en-US" sz="1000" dirty="0" smtClean="0"/>
                <a:t>In Progress</a:t>
              </a:r>
              <a:endParaRPr lang="en-US" sz="1000" dirty="0"/>
            </a:p>
          </p:txBody>
        </p:sp>
        <p:sp>
          <p:nvSpPr>
            <p:cNvPr id="77" name="Rectangle 76"/>
            <p:cNvSpPr/>
            <p:nvPr/>
          </p:nvSpPr>
          <p:spPr>
            <a:xfrm>
              <a:off x="11190074" y="19558576"/>
              <a:ext cx="671367" cy="380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8" name="TextBox 77"/>
            <p:cNvSpPr txBox="1"/>
            <p:nvPr/>
          </p:nvSpPr>
          <p:spPr>
            <a:xfrm>
              <a:off x="11832428" y="19497109"/>
              <a:ext cx="1991681" cy="503930"/>
            </a:xfrm>
            <a:prstGeom prst="rect">
              <a:avLst/>
            </a:prstGeom>
            <a:noFill/>
          </p:spPr>
          <p:txBody>
            <a:bodyPr wrap="square" rtlCol="0">
              <a:spAutoFit/>
            </a:bodyPr>
            <a:lstStyle/>
            <a:p>
              <a:r>
                <a:rPr lang="en-US" sz="1000" dirty="0" smtClean="0"/>
                <a:t>Upcoming</a:t>
              </a:r>
              <a:endParaRPr lang="en-US" sz="1000" dirty="0"/>
            </a:p>
          </p:txBody>
        </p:sp>
      </p:grpSp>
      <p:sp>
        <p:nvSpPr>
          <p:cNvPr id="80" name="Chevron 79"/>
          <p:cNvSpPr/>
          <p:nvPr/>
        </p:nvSpPr>
        <p:spPr>
          <a:xfrm>
            <a:off x="92706" y="3675808"/>
            <a:ext cx="141817" cy="16754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81" name="Chevron 80"/>
          <p:cNvSpPr/>
          <p:nvPr/>
        </p:nvSpPr>
        <p:spPr>
          <a:xfrm>
            <a:off x="80096" y="4850354"/>
            <a:ext cx="141817" cy="16754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54" name="Chevron 53"/>
          <p:cNvSpPr/>
          <p:nvPr/>
        </p:nvSpPr>
        <p:spPr>
          <a:xfrm>
            <a:off x="94813" y="2501262"/>
            <a:ext cx="141817" cy="16754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Tree>
    <p:extLst>
      <p:ext uri="{BB962C8B-B14F-4D97-AF65-F5344CB8AC3E}">
        <p14:creationId xmlns:p14="http://schemas.microsoft.com/office/powerpoint/2010/main" val="937466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How to Submit Comments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sp>
        <p:nvSpPr>
          <p:cNvPr id="11" name="TextBox 10"/>
          <p:cNvSpPr txBox="1"/>
          <p:nvPr/>
        </p:nvSpPr>
        <p:spPr>
          <a:xfrm>
            <a:off x="261937" y="1789947"/>
            <a:ext cx="8653463" cy="3847207"/>
          </a:xfrm>
          <a:prstGeom prst="rect">
            <a:avLst/>
          </a:prstGeom>
          <a:solidFill>
            <a:schemeClr val="accent6">
              <a:lumMod val="40000"/>
              <a:lumOff val="60000"/>
            </a:schemeClr>
          </a:solidFill>
          <a:ln>
            <a:solidFill>
              <a:schemeClr val="accent1"/>
            </a:solidFill>
          </a:ln>
        </p:spPr>
        <p:txBody>
          <a:bodyPr wrap="square" rtlCol="0">
            <a:spAutoFit/>
          </a:bodyPr>
          <a:lstStyle/>
          <a:p>
            <a:pPr algn="ctr"/>
            <a:r>
              <a:rPr lang="en-US" sz="1600" i="1" dirty="0" smtClean="0"/>
              <a:t>Your </a:t>
            </a:r>
            <a:r>
              <a:rPr lang="en-US" sz="1600" i="1" dirty="0"/>
              <a:t>comments submitted on the </a:t>
            </a:r>
            <a:r>
              <a:rPr lang="en-US" sz="1600" i="1" dirty="0" smtClean="0"/>
              <a:t>NOI will </a:t>
            </a:r>
            <a:r>
              <a:rPr lang="en-US" sz="1600" i="1" dirty="0"/>
              <a:t>become part of the public record, and </a:t>
            </a:r>
            <a:r>
              <a:rPr lang="en-US" sz="1600" i="1" dirty="0" smtClean="0"/>
              <a:t>may be addressed </a:t>
            </a:r>
            <a:r>
              <a:rPr lang="en-US" sz="1600" i="1" dirty="0"/>
              <a:t>in the </a:t>
            </a:r>
            <a:r>
              <a:rPr lang="en-US" sz="1600" i="1" dirty="0" smtClean="0"/>
              <a:t>Draft PEIS</a:t>
            </a:r>
            <a:r>
              <a:rPr lang="en-US" sz="1600" i="1" dirty="0"/>
              <a:t>. </a:t>
            </a:r>
            <a:r>
              <a:rPr lang="en-US" sz="1600" i="1" dirty="0" smtClean="0"/>
              <a:t>Similarly</a:t>
            </a:r>
            <a:r>
              <a:rPr lang="en-US" sz="1600" i="1" dirty="0"/>
              <a:t>, </a:t>
            </a:r>
            <a:r>
              <a:rPr lang="en-US" sz="1600" i="1" dirty="0" smtClean="0"/>
              <a:t>your </a:t>
            </a:r>
            <a:r>
              <a:rPr lang="en-US" sz="1600" i="1" dirty="0"/>
              <a:t>comments submitted on the </a:t>
            </a:r>
            <a:r>
              <a:rPr lang="en-US" sz="1600" i="1" dirty="0" smtClean="0"/>
              <a:t>Draft PEIS will </a:t>
            </a:r>
            <a:r>
              <a:rPr lang="en-US" sz="1600" i="1" dirty="0"/>
              <a:t>become part of the public record, and </a:t>
            </a:r>
            <a:r>
              <a:rPr lang="en-US" sz="1600" i="1" dirty="0" smtClean="0"/>
              <a:t>addressed </a:t>
            </a:r>
            <a:r>
              <a:rPr lang="en-US" sz="1600" i="1" dirty="0"/>
              <a:t>in the </a:t>
            </a:r>
            <a:r>
              <a:rPr lang="en-US" sz="1600" i="1" dirty="0" smtClean="0"/>
              <a:t>Final </a:t>
            </a:r>
            <a:r>
              <a:rPr lang="en-US" sz="1600" i="1" dirty="0"/>
              <a:t>PEIS. </a:t>
            </a:r>
            <a:endParaRPr lang="en-US" sz="1600" i="1" dirty="0" smtClean="0"/>
          </a:p>
          <a:p>
            <a:pPr marL="571500" indent="-571500">
              <a:buFont typeface="Arial" panose="020B0604020202020204" pitchFamily="34" charset="0"/>
              <a:buChar char="•"/>
            </a:pPr>
            <a:endParaRPr lang="en-US" sz="1600" dirty="0" smtClean="0"/>
          </a:p>
          <a:p>
            <a:pPr marL="171450" indent="-171450">
              <a:buFont typeface="Arial" panose="020B0604020202020204" pitchFamily="34" charset="0"/>
              <a:buChar char="•"/>
            </a:pPr>
            <a:r>
              <a:rPr lang="en-US" sz="1600" dirty="0" smtClean="0"/>
              <a:t>Public </a:t>
            </a:r>
            <a:r>
              <a:rPr lang="en-US" sz="1600" dirty="0"/>
              <a:t>input is essential to ensure the most informed decision is </a:t>
            </a:r>
            <a:r>
              <a:rPr lang="en-US" sz="1600" dirty="0" smtClean="0"/>
              <a:t>made.</a:t>
            </a:r>
          </a:p>
          <a:p>
            <a:pPr marL="628650" lvl="1" indent="-171450">
              <a:buFont typeface="Arial" panose="020B0604020202020204" pitchFamily="34" charset="0"/>
              <a:buChar char="•"/>
            </a:pPr>
            <a:r>
              <a:rPr lang="en-US" sz="1600" dirty="0" smtClean="0"/>
              <a:t>Review </a:t>
            </a:r>
            <a:r>
              <a:rPr lang="en-US" sz="1600" dirty="0"/>
              <a:t>and comment on the Draft </a:t>
            </a:r>
            <a:r>
              <a:rPr lang="en-US" sz="1600" dirty="0" smtClean="0"/>
              <a:t>PEIS</a:t>
            </a:r>
          </a:p>
          <a:p>
            <a:pPr marL="628650" lvl="1" indent="-171450">
              <a:buFont typeface="Arial" panose="020B0604020202020204" pitchFamily="34" charset="0"/>
              <a:buChar char="•"/>
            </a:pPr>
            <a:r>
              <a:rPr lang="en-US" sz="1600" dirty="0" smtClean="0"/>
              <a:t>Sign </a:t>
            </a:r>
            <a:r>
              <a:rPr lang="en-US" sz="1600" dirty="0"/>
              <a:t>up for the mailing </a:t>
            </a:r>
            <a:r>
              <a:rPr lang="en-US" sz="1600" dirty="0" smtClean="0"/>
              <a:t>list</a:t>
            </a:r>
          </a:p>
          <a:p>
            <a:pPr marL="628650" lvl="1" indent="-171450">
              <a:buFont typeface="Arial" panose="020B0604020202020204" pitchFamily="34" charset="0"/>
              <a:buChar char="•"/>
            </a:pPr>
            <a:r>
              <a:rPr lang="en-US" sz="1600" dirty="0" smtClean="0"/>
              <a:t>Check </a:t>
            </a:r>
            <a:r>
              <a:rPr lang="en-US" sz="1600" dirty="0"/>
              <a:t>the project website for updates on </a:t>
            </a:r>
            <a:r>
              <a:rPr lang="en-US" sz="1600" dirty="0" smtClean="0"/>
              <a:t>the PEIS </a:t>
            </a:r>
            <a:r>
              <a:rPr lang="en-US" sz="1600" dirty="0"/>
              <a:t>and Record of Decision</a:t>
            </a:r>
          </a:p>
          <a:p>
            <a:endParaRPr lang="en-US" sz="1600" dirty="0" smtClean="0"/>
          </a:p>
          <a:p>
            <a:pPr marL="171450" indent="-171450">
              <a:buFont typeface="Arial" panose="020B0604020202020204" pitchFamily="34" charset="0"/>
              <a:buChar char="•"/>
            </a:pPr>
            <a:r>
              <a:rPr lang="en-US" sz="1600" dirty="0" smtClean="0"/>
              <a:t>Comments </a:t>
            </a:r>
            <a:r>
              <a:rPr lang="en-US" sz="1600" dirty="0"/>
              <a:t>can be </a:t>
            </a:r>
            <a:r>
              <a:rPr lang="en-US" sz="1600" dirty="0" smtClean="0"/>
              <a:t>submitted:</a:t>
            </a:r>
          </a:p>
          <a:p>
            <a:pPr lvl="1"/>
            <a:endParaRPr lang="en-US" sz="1600" dirty="0"/>
          </a:p>
          <a:p>
            <a:pPr marL="628650" lvl="1" indent="-171450">
              <a:buFont typeface="Arial" panose="020B0604020202020204" pitchFamily="34" charset="0"/>
              <a:buChar char="•"/>
            </a:pPr>
            <a:r>
              <a:rPr lang="en-US" sz="1600" dirty="0" smtClean="0"/>
              <a:t>Through the Federal Decision Making Portal at </a:t>
            </a:r>
            <a:r>
              <a:rPr lang="en-US" sz="1600" dirty="0" smtClean="0">
                <a:hlinkClick r:id="rId4"/>
              </a:rPr>
              <a:t>https://www.regulations.gov</a:t>
            </a:r>
            <a:r>
              <a:rPr lang="en-US" sz="1600" dirty="0"/>
              <a:t>.</a:t>
            </a:r>
            <a:endParaRPr lang="en-US" sz="1600" dirty="0" smtClean="0"/>
          </a:p>
          <a:p>
            <a:pPr marL="628650" lvl="1" indent="-171450">
              <a:buFont typeface="Arial" panose="020B0604020202020204" pitchFamily="34" charset="0"/>
              <a:buChar char="•"/>
            </a:pPr>
            <a:r>
              <a:rPr lang="en-US" sz="1600" dirty="0" smtClean="0"/>
              <a:t>Through e-mail at</a:t>
            </a:r>
            <a:r>
              <a:rPr lang="en-US" sz="1600" dirty="0" smtClean="0">
                <a:solidFill>
                  <a:schemeClr val="bg1"/>
                </a:solidFill>
              </a:rPr>
              <a:t> </a:t>
            </a:r>
            <a:r>
              <a:rPr lang="en-US" sz="1600" dirty="0" smtClean="0">
                <a:solidFill>
                  <a:srgbClr val="FFFF00"/>
                </a:solidFill>
                <a:hlinkClick r:id="rId5"/>
              </a:rPr>
              <a:t>HQS-SMB-CG-WaterwaysCommerceCutter@uscg.mil</a:t>
            </a:r>
            <a:r>
              <a:rPr lang="en-US" sz="1600" dirty="0" smtClean="0"/>
              <a:t>.</a:t>
            </a:r>
          </a:p>
          <a:p>
            <a:pPr lvl="2"/>
            <a:endParaRPr lang="en-US" sz="1200" dirty="0" smtClean="0">
              <a:solidFill>
                <a:schemeClr val="bg1"/>
              </a:solidFill>
            </a:endParaRPr>
          </a:p>
          <a:p>
            <a:pPr marL="571500" indent="-571500">
              <a:buFont typeface="Arial" panose="020B0604020202020204" pitchFamily="34" charset="0"/>
              <a:buChar char="•"/>
            </a:pPr>
            <a:endParaRPr lang="en-US" sz="1200" dirty="0">
              <a:latin typeface="Cambria" panose="02040503050406030204" pitchFamily="18" charset="0"/>
            </a:endParaRPr>
          </a:p>
          <a:p>
            <a:pPr marL="571500" indent="-571500">
              <a:buFont typeface="Arial" panose="020B0604020202020204" pitchFamily="34" charset="0"/>
              <a:buChar char="•"/>
            </a:pPr>
            <a:endParaRPr lang="en-US" sz="1200" dirty="0">
              <a:latin typeface="Cambria" panose="02040503050406030204" pitchFamily="18" charset="0"/>
            </a:endParaRPr>
          </a:p>
        </p:txBody>
      </p:sp>
      <p:sp>
        <p:nvSpPr>
          <p:cNvPr id="12" name="TextBox 11"/>
          <p:cNvSpPr txBox="1"/>
          <p:nvPr/>
        </p:nvSpPr>
        <p:spPr>
          <a:xfrm>
            <a:off x="261937" y="1379856"/>
            <a:ext cx="8653463" cy="246221"/>
          </a:xfrm>
          <a:prstGeom prst="rect">
            <a:avLst/>
          </a:prstGeom>
          <a:solidFill>
            <a:srgbClr val="54BCB2">
              <a:alpha val="50000"/>
            </a:srgbClr>
          </a:solidFill>
          <a:ln w="12700">
            <a:solidFill>
              <a:schemeClr val="tx2"/>
            </a:solidFill>
          </a:ln>
          <a:effectLst>
            <a:outerShdw blurRad="139700" dist="152400" dir="2700000" algn="tl" rotWithShape="0">
              <a:schemeClr val="bg1">
                <a:alpha val="69000"/>
              </a:schemeClr>
            </a:outerShdw>
          </a:effectLst>
        </p:spPr>
        <p:txBody>
          <a:bodyPr wrap="square" rtlCol="0">
            <a:spAutoFit/>
          </a:bodyPr>
          <a:lstStyle/>
          <a:p>
            <a:pPr algn="ctr"/>
            <a:r>
              <a:rPr lang="en-US" sz="1000" b="1" dirty="0"/>
              <a:t>Public involvement is a fundamental part of the development of </a:t>
            </a:r>
            <a:r>
              <a:rPr lang="en-US" sz="1000" b="1" dirty="0" smtClean="0"/>
              <a:t>the PEIS.  The Coast Guard welcomes </a:t>
            </a:r>
            <a:r>
              <a:rPr lang="en-US" sz="1000" b="1" dirty="0"/>
              <a:t>and appreciates your comments.</a:t>
            </a:r>
          </a:p>
        </p:txBody>
      </p:sp>
      <p:sp>
        <p:nvSpPr>
          <p:cNvPr id="13" name="TextBox 12"/>
          <p:cNvSpPr txBox="1"/>
          <p:nvPr/>
        </p:nvSpPr>
        <p:spPr>
          <a:xfrm>
            <a:off x="1486951" y="5766024"/>
            <a:ext cx="6203434" cy="923330"/>
          </a:xfrm>
          <a:prstGeom prst="rect">
            <a:avLst/>
          </a:prstGeom>
          <a:noFill/>
        </p:spPr>
        <p:txBody>
          <a:bodyPr wrap="square" rtlCol="0">
            <a:spAutoFit/>
          </a:bodyPr>
          <a:lstStyle/>
          <a:p>
            <a:pPr algn="ctr"/>
            <a:r>
              <a:rPr lang="en-US" dirty="0" smtClean="0"/>
              <a:t>COMMENTS MUST BE RECEIVED ONLINE BY </a:t>
            </a:r>
          </a:p>
          <a:p>
            <a:pPr algn="ctr"/>
            <a:r>
              <a:rPr lang="en-US" b="1" dirty="0" smtClean="0"/>
              <a:t>June 11, 2021 </a:t>
            </a:r>
          </a:p>
          <a:p>
            <a:pPr algn="ctr"/>
            <a:r>
              <a:rPr lang="en-US" dirty="0" smtClean="0"/>
              <a:t>FOR CONSIDERATION IN THE </a:t>
            </a:r>
            <a:r>
              <a:rPr lang="en-US" i="1" dirty="0" smtClean="0"/>
              <a:t>DRAFT</a:t>
            </a:r>
            <a:r>
              <a:rPr lang="en-US" dirty="0" smtClean="0"/>
              <a:t> PEIS</a:t>
            </a:r>
            <a:endParaRPr lang="en-US" dirty="0"/>
          </a:p>
        </p:txBody>
      </p:sp>
      <p:sp>
        <p:nvSpPr>
          <p:cNvPr id="14" name="TextBox 13"/>
          <p:cNvSpPr txBox="1"/>
          <p:nvPr/>
        </p:nvSpPr>
        <p:spPr>
          <a:xfrm>
            <a:off x="4055980" y="5190878"/>
            <a:ext cx="1300805" cy="369332"/>
          </a:xfrm>
          <a:prstGeom prst="rect">
            <a:avLst/>
          </a:prstGeom>
          <a:noFill/>
        </p:spPr>
        <p:txBody>
          <a:bodyPr wrap="none" rtlCol="0">
            <a:spAutoFit/>
          </a:bodyPr>
          <a:lstStyle/>
          <a:p>
            <a:r>
              <a:rPr lang="en-US" i="1" dirty="0" smtClean="0"/>
              <a:t>THANK YOU</a:t>
            </a:r>
            <a:endParaRPr lang="en-US" i="1" dirty="0"/>
          </a:p>
        </p:txBody>
      </p:sp>
    </p:spTree>
    <p:extLst>
      <p:ext uri="{BB962C8B-B14F-4D97-AF65-F5344CB8AC3E}">
        <p14:creationId xmlns:p14="http://schemas.microsoft.com/office/powerpoint/2010/main" val="916568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Regulatory Process &amp; Timeline</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10" name="Picture 9"/>
          <p:cNvPicPr>
            <a:picLocks noChangeAspect="1"/>
          </p:cNvPicPr>
          <p:nvPr/>
        </p:nvPicPr>
        <p:blipFill>
          <a:blip r:embed="rId3"/>
          <a:stretch>
            <a:fillRect/>
          </a:stretch>
        </p:blipFill>
        <p:spPr>
          <a:xfrm>
            <a:off x="7334250" y="310999"/>
            <a:ext cx="1162050" cy="429855"/>
          </a:xfrm>
          <a:prstGeom prst="rect">
            <a:avLst/>
          </a:prstGeom>
          <a:ln w="25400">
            <a:solidFill>
              <a:srgbClr val="20365A"/>
            </a:solidFill>
          </a:ln>
        </p:spPr>
      </p:pic>
      <p:grpSp>
        <p:nvGrpSpPr>
          <p:cNvPr id="3" name="Group 2"/>
          <p:cNvGrpSpPr/>
          <p:nvPr/>
        </p:nvGrpSpPr>
        <p:grpSpPr>
          <a:xfrm>
            <a:off x="440801" y="1519516"/>
            <a:ext cx="3696695" cy="1875962"/>
            <a:chOff x="261937" y="1276074"/>
            <a:chExt cx="8653463" cy="1054171"/>
          </a:xfrm>
          <a:solidFill>
            <a:srgbClr val="66CCFF"/>
          </a:solidFill>
          <a:effectLst>
            <a:glow rad="139700">
              <a:schemeClr val="accent1">
                <a:satMod val="175000"/>
                <a:alpha val="40000"/>
              </a:schemeClr>
            </a:glow>
          </a:effectLst>
        </p:grpSpPr>
        <p:sp>
          <p:nvSpPr>
            <p:cNvPr id="2" name="Rounded Rectangle 1"/>
            <p:cNvSpPr/>
            <p:nvPr/>
          </p:nvSpPr>
          <p:spPr>
            <a:xfrm>
              <a:off x="261937" y="1276074"/>
              <a:ext cx="8653463" cy="10541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11276" y="1399284"/>
              <a:ext cx="8180439" cy="738664"/>
            </a:xfrm>
            <a:prstGeom prst="rect">
              <a:avLst/>
            </a:prstGeom>
            <a:grpFill/>
            <a:ln>
              <a:noFill/>
            </a:ln>
          </p:spPr>
          <p:txBody>
            <a:bodyPr wrap="square" rtlCol="0">
              <a:spAutoFit/>
            </a:bodyPr>
            <a:lstStyle/>
            <a:p>
              <a:pPr algn="ctr"/>
              <a:r>
                <a:rPr lang="en-US" sz="1200" b="1" dirty="0" smtClean="0"/>
                <a:t>National Environmental Policy Act (NEPA) </a:t>
              </a:r>
            </a:p>
            <a:p>
              <a:pPr algn="ctr"/>
              <a:endParaRPr lang="en-US" sz="1000" b="1" dirty="0"/>
            </a:p>
            <a:p>
              <a:r>
                <a:rPr lang="en-US" sz="1100" dirty="0" smtClean="0"/>
                <a:t>Enacted in 1969, NEPA requires all federal agencies to consider environmental impacts that may result from a proposed action, inform the public of potential impacts and alternatives, and facilitate public involvement in the assessment process.</a:t>
              </a:r>
              <a:endParaRPr lang="en-US" sz="1100" dirty="0">
                <a:latin typeface="Cambria" panose="02040503050406030204" pitchFamily="18" charset="0"/>
              </a:endParaRPr>
            </a:p>
          </p:txBody>
        </p:sp>
      </p:grpSp>
      <p:grpSp>
        <p:nvGrpSpPr>
          <p:cNvPr id="11" name="Group 10"/>
          <p:cNvGrpSpPr/>
          <p:nvPr/>
        </p:nvGrpSpPr>
        <p:grpSpPr>
          <a:xfrm>
            <a:off x="4559633" y="1518861"/>
            <a:ext cx="4406234" cy="5017877"/>
            <a:chOff x="218229" y="2408404"/>
            <a:chExt cx="8267700" cy="3848248"/>
          </a:xfrm>
          <a:effectLst>
            <a:glow rad="139700">
              <a:schemeClr val="accent2">
                <a:satMod val="175000"/>
                <a:alpha val="40000"/>
              </a:schemeClr>
            </a:glow>
          </a:effectLst>
        </p:grpSpPr>
        <p:sp>
          <p:nvSpPr>
            <p:cNvPr id="7" name="Rounded Rectangle 6"/>
            <p:cNvSpPr/>
            <p:nvPr/>
          </p:nvSpPr>
          <p:spPr>
            <a:xfrm>
              <a:off x="218229" y="2408404"/>
              <a:ext cx="8267700" cy="3848248"/>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66626" y="2805946"/>
              <a:ext cx="7471801" cy="2926832"/>
            </a:xfrm>
            <a:prstGeom prst="rect">
              <a:avLst/>
            </a:prstGeom>
            <a:solidFill>
              <a:srgbClr val="FFCC99"/>
            </a:solidFill>
            <a:ln w="12700">
              <a:noFill/>
            </a:ln>
            <a:effectLst/>
          </p:spPr>
          <p:txBody>
            <a:bodyPr wrap="square" lIns="91418" tIns="45709" rIns="91418" bIns="45709" rtlCol="0">
              <a:spAutoFit/>
            </a:bodyPr>
            <a:lstStyle/>
            <a:p>
              <a:pPr algn="ctr"/>
              <a:r>
                <a:rPr lang="en-US" sz="1200" b="1" dirty="0" smtClean="0"/>
                <a:t>Programmatic Environmental Impact Statement (PEIS)</a:t>
              </a:r>
            </a:p>
            <a:p>
              <a:endParaRPr lang="en-US" sz="1000" dirty="0" smtClean="0"/>
            </a:p>
            <a:p>
              <a:r>
                <a:rPr lang="en-US" sz="1100" dirty="0" smtClean="0"/>
                <a:t>A PEIS would include, among other matters:</a:t>
              </a:r>
            </a:p>
            <a:p>
              <a:endParaRPr lang="en-US" sz="1100" dirty="0" smtClean="0"/>
            </a:p>
            <a:p>
              <a:pPr marL="171450" indent="-171450">
                <a:buFont typeface="Arial" panose="020B0604020202020204" pitchFamily="34" charset="0"/>
                <a:buChar char="•"/>
              </a:pPr>
              <a:r>
                <a:rPr lang="en-US" sz="1100" dirty="0" smtClean="0"/>
                <a:t>Discussion of purpose and need for the proposed action (i.e., new WCCs)</a:t>
              </a:r>
            </a:p>
            <a:p>
              <a:pPr marL="171450" indent="-171450">
                <a:buFont typeface="Arial" panose="020B0604020202020204" pitchFamily="34" charset="0"/>
                <a:buChar char="•"/>
              </a:pPr>
              <a:r>
                <a:rPr lang="en-US" sz="1100" dirty="0" smtClean="0"/>
                <a:t>A description of alternatives</a:t>
              </a:r>
            </a:p>
            <a:p>
              <a:pPr marL="628650" lvl="1" indent="-171450">
                <a:buFont typeface="Arial" panose="020B0604020202020204" pitchFamily="34" charset="0"/>
                <a:buChar char="•"/>
              </a:pPr>
              <a:r>
                <a:rPr lang="en-US" sz="1100" dirty="0" smtClean="0"/>
                <a:t>As </a:t>
              </a:r>
              <a:r>
                <a:rPr lang="en-US" sz="1100" dirty="0"/>
                <a:t>part of the process, alternatives are considered in the </a:t>
              </a:r>
              <a:r>
                <a:rPr lang="en-US" sz="1100" dirty="0" smtClean="0"/>
                <a:t>analysis (including the No Action Alternative of no new WCCs)</a:t>
              </a:r>
            </a:p>
            <a:p>
              <a:pPr marL="171450" indent="-171450">
                <a:buFont typeface="Arial" panose="020B0604020202020204" pitchFamily="34" charset="0"/>
                <a:buChar char="•"/>
              </a:pPr>
              <a:r>
                <a:rPr lang="en-US" sz="1100" dirty="0" smtClean="0"/>
                <a:t>A description of the affected environment</a:t>
              </a:r>
            </a:p>
            <a:p>
              <a:pPr marL="171450" indent="-171450">
                <a:buFont typeface="Arial" panose="020B0604020202020204" pitchFamily="34" charset="0"/>
                <a:buChar char="•"/>
              </a:pPr>
              <a:r>
                <a:rPr lang="en-US" sz="1100" dirty="0" smtClean="0"/>
                <a:t>A evaluation of the environmental impacts of the proposed action and alternatives</a:t>
              </a:r>
            </a:p>
            <a:p>
              <a:pPr marL="628650" lvl="1" indent="-171450">
                <a:buFont typeface="Arial" panose="020B0604020202020204" pitchFamily="34" charset="0"/>
                <a:buChar char="•"/>
              </a:pPr>
              <a:r>
                <a:rPr lang="en-US" sz="1100" dirty="0" smtClean="0"/>
                <a:t>The No Action Alternative is analyzed as a baseline for comparing impacts of the proposed project (e.g., not approving the design and build of new WCCs)</a:t>
              </a:r>
              <a:endParaRPr lang="en-US" sz="1100" dirty="0"/>
            </a:p>
            <a:p>
              <a:endParaRPr lang="en-US" sz="1100" dirty="0" smtClean="0"/>
            </a:p>
            <a:p>
              <a:pPr algn="ctr"/>
              <a:r>
                <a:rPr lang="en-US" sz="1100" dirty="0" smtClean="0"/>
                <a:t>The Coast Guard has chosen to </a:t>
              </a:r>
              <a:r>
                <a:rPr lang="en-US" sz="1100" dirty="0"/>
                <a:t>conduct </a:t>
              </a:r>
              <a:r>
                <a:rPr lang="en-US" sz="1100" dirty="0" smtClean="0"/>
                <a:t>a PEIS under NEPA to </a:t>
              </a:r>
              <a:r>
                <a:rPr lang="en-US" sz="1100" dirty="0"/>
                <a:t>determine whether </a:t>
              </a:r>
              <a:r>
                <a:rPr lang="en-US" sz="1100" dirty="0" smtClean="0"/>
                <a:t>the proposed WCC activities </a:t>
              </a:r>
              <a:r>
                <a:rPr lang="en-US" sz="1100" dirty="0"/>
                <a:t>would result in significant impact or harm to the environment. </a:t>
              </a:r>
              <a:r>
                <a:rPr lang="en-US" sz="1100" dirty="0" smtClean="0"/>
                <a:t>The EIS will help identify ways improve </a:t>
              </a:r>
              <a:r>
                <a:rPr lang="en-US" sz="1100" dirty="0"/>
                <a:t>the protection and conservation of marine resources while </a:t>
              </a:r>
              <a:r>
                <a:rPr lang="en-US" sz="1100" dirty="0" smtClean="0"/>
                <a:t>these activities are underway. </a:t>
              </a:r>
              <a:endParaRPr lang="en-US" sz="1100" b="1" dirty="0"/>
            </a:p>
          </p:txBody>
        </p:sp>
      </p:grpSp>
      <p:grpSp>
        <p:nvGrpSpPr>
          <p:cNvPr id="13" name="Group 12"/>
          <p:cNvGrpSpPr/>
          <p:nvPr/>
        </p:nvGrpSpPr>
        <p:grpSpPr>
          <a:xfrm>
            <a:off x="440801" y="3795252"/>
            <a:ext cx="3696695" cy="2772695"/>
            <a:chOff x="108153" y="5363546"/>
            <a:chExt cx="9067110" cy="1464799"/>
          </a:xfrm>
          <a:solidFill>
            <a:srgbClr val="CCFFCC"/>
          </a:solidFill>
          <a:effectLst>
            <a:glow rad="139700">
              <a:schemeClr val="accent6">
                <a:satMod val="175000"/>
                <a:alpha val="40000"/>
              </a:schemeClr>
            </a:glow>
          </a:effectLst>
        </p:grpSpPr>
        <p:sp>
          <p:nvSpPr>
            <p:cNvPr id="12" name="Rounded Rectangle 11"/>
            <p:cNvSpPr/>
            <p:nvPr/>
          </p:nvSpPr>
          <p:spPr>
            <a:xfrm>
              <a:off x="108153" y="5363546"/>
              <a:ext cx="9067110" cy="146479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p:cNvSpPr txBox="1">
              <a:spLocks/>
            </p:cNvSpPr>
            <p:nvPr/>
          </p:nvSpPr>
          <p:spPr>
            <a:xfrm>
              <a:off x="228601" y="5486400"/>
              <a:ext cx="8686800" cy="1228974"/>
            </a:xfrm>
            <a:prstGeom prst="rect">
              <a:avLst/>
            </a:prstGeom>
            <a:grpFill/>
            <a:ln>
              <a:noFill/>
            </a:ln>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300" b="1" dirty="0" smtClean="0"/>
                <a:t>Other Applicable Environmental Laws</a:t>
              </a:r>
            </a:p>
            <a:p>
              <a:r>
                <a:rPr lang="en-US" sz="1200" dirty="0" smtClean="0"/>
                <a:t>The Endangered Species Act (ESA) requires consultation with the National Marine Fisheries Service (NMFS) and/or the United States Fish and Wildlife Service regarding potential impacts to any endangered species in the proposed </a:t>
              </a:r>
              <a:r>
                <a:rPr lang="en-US" sz="1200" dirty="0"/>
                <a:t>a</a:t>
              </a:r>
              <a:r>
                <a:rPr lang="en-US" sz="1200" dirty="0" smtClean="0"/>
                <a:t>ction areas.</a:t>
              </a:r>
            </a:p>
            <a:p>
              <a:r>
                <a:rPr lang="en-US" sz="1200" dirty="0" smtClean="0"/>
                <a:t>The Marine Mammal Protection Act (MMPA) requires consideration of any potential impacts of the Proposed Action on marine mammals, their habitats, or their behavior.</a:t>
              </a:r>
            </a:p>
            <a:p>
              <a:r>
                <a:rPr lang="en-US" sz="1200" dirty="0" smtClean="0"/>
                <a:t>The Magnuson Stevens Fishery Act requires that any potential impacts to Essential Fish Habitat (EFH) would also trigger a consultation with NMFS. </a:t>
              </a:r>
            </a:p>
          </p:txBody>
        </p:sp>
      </p:grpSp>
    </p:spTree>
    <p:extLst>
      <p:ext uri="{BB962C8B-B14F-4D97-AF65-F5344CB8AC3E}">
        <p14:creationId xmlns:p14="http://schemas.microsoft.com/office/powerpoint/2010/main" val="2323012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Montserrat" panose="00000500000000000000"/>
              </a:rPr>
              <a:t>Questions &amp; Answer Session</a:t>
            </a:r>
            <a:endParaRPr lang="en-US"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sp>
        <p:nvSpPr>
          <p:cNvPr id="13" name="TextBox 12"/>
          <p:cNvSpPr txBox="1"/>
          <p:nvPr/>
        </p:nvSpPr>
        <p:spPr>
          <a:xfrm>
            <a:off x="274087" y="5944071"/>
            <a:ext cx="8641313" cy="569387"/>
          </a:xfrm>
          <a:prstGeom prst="rect">
            <a:avLst/>
          </a:prstGeom>
          <a:solidFill>
            <a:srgbClr val="66CCFF"/>
          </a:solidFill>
          <a:ln>
            <a:noFill/>
          </a:ln>
          <a:effectLst>
            <a:glow rad="139700">
              <a:schemeClr val="accent1">
                <a:satMod val="175000"/>
                <a:alpha val="40000"/>
              </a:schemeClr>
            </a:glow>
            <a:outerShdw blurRad="50800" dist="38100" dir="16200000" rotWithShape="0">
              <a:prstClr val="black">
                <a:alpha val="40000"/>
              </a:prstClr>
            </a:outerShdw>
          </a:effectLst>
        </p:spPr>
        <p:txBody>
          <a:bodyPr wrap="square" rtlCol="0">
            <a:spAutoFit/>
          </a:bodyPr>
          <a:lstStyle/>
          <a:p>
            <a:pPr algn="ctr"/>
            <a:r>
              <a:rPr lang="en-US" dirty="0">
                <a:latin typeface="Times New Roman" panose="02020603050405020304" pitchFamily="18" charset="0"/>
                <a:cs typeface="Times New Roman" panose="02020603050405020304" pitchFamily="18" charset="0"/>
              </a:rPr>
              <a:t>SUBMIT COMMENTS:</a:t>
            </a:r>
          </a:p>
          <a:p>
            <a:pPr algn="ctr"/>
            <a:r>
              <a:rPr lang="en-US" sz="1300" dirty="0">
                <a:latin typeface="Times New Roman" panose="02020603050405020304" pitchFamily="18" charset="0"/>
                <a:cs typeface="Times New Roman" panose="02020603050405020304" pitchFamily="18" charset="0"/>
              </a:rPr>
              <a:t>Federal Decision-Making Portal at </a:t>
            </a:r>
            <a:r>
              <a:rPr lang="en-US" sz="1300" dirty="0">
                <a:solidFill>
                  <a:schemeClr val="bg1"/>
                </a:solidFill>
                <a:latin typeface="Times New Roman" panose="02020603050405020304" pitchFamily="18" charset="0"/>
                <a:cs typeface="Times New Roman" panose="02020603050405020304" pitchFamily="18" charset="0"/>
                <a:hlinkClick r:id="rId3"/>
              </a:rPr>
              <a:t>https://</a:t>
            </a:r>
            <a:r>
              <a:rPr lang="en-US" sz="1300" dirty="0" smtClean="0">
                <a:solidFill>
                  <a:schemeClr val="bg1"/>
                </a:solidFill>
                <a:latin typeface="Times New Roman" panose="02020603050405020304" pitchFamily="18" charset="0"/>
                <a:cs typeface="Times New Roman" panose="02020603050405020304" pitchFamily="18" charset="0"/>
                <a:hlinkClick r:id="rId3"/>
              </a:rPr>
              <a:t>www.regulations.gov</a:t>
            </a:r>
            <a:r>
              <a:rPr lang="en-US" sz="1300" dirty="0" smtClean="0">
                <a:solidFill>
                  <a:schemeClr val="bg1"/>
                </a:solidFill>
                <a:latin typeface="Times New Roman" panose="02020603050405020304" pitchFamily="18" charset="0"/>
                <a:cs typeface="Times New Roman" panose="02020603050405020304" pitchFamily="18" charset="0"/>
              </a:rPr>
              <a:t> </a:t>
            </a:r>
            <a:endParaRPr lang="en-US" sz="1300" dirty="0"/>
          </a:p>
        </p:txBody>
      </p:sp>
      <p:pic>
        <p:nvPicPr>
          <p:cNvPr id="8" name="Picture 7"/>
          <p:cNvPicPr>
            <a:picLocks noChangeAspect="1"/>
          </p:cNvPicPr>
          <p:nvPr/>
        </p:nvPicPr>
        <p:blipFill>
          <a:blip r:embed="rId4"/>
          <a:stretch>
            <a:fillRect/>
          </a:stretch>
        </p:blipFill>
        <p:spPr>
          <a:xfrm>
            <a:off x="7334250" y="298473"/>
            <a:ext cx="1162050" cy="429855"/>
          </a:xfrm>
          <a:prstGeom prst="rect">
            <a:avLst/>
          </a:prstGeom>
          <a:ln w="25400">
            <a:solidFill>
              <a:srgbClr val="20365A"/>
            </a:solidFill>
          </a:ln>
        </p:spPr>
      </p:pic>
      <p:sp>
        <p:nvSpPr>
          <p:cNvPr id="2" name="Rounded Rectangle 1"/>
          <p:cNvSpPr/>
          <p:nvPr/>
        </p:nvSpPr>
        <p:spPr>
          <a:xfrm>
            <a:off x="410817" y="1470991"/>
            <a:ext cx="8504583" cy="4293705"/>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54424" y="1519516"/>
            <a:ext cx="8260976" cy="4278094"/>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Please remain on mute until invited to speak.</a:t>
            </a:r>
          </a:p>
          <a:p>
            <a:endParaRPr lang="en-US" sz="800" dirty="0" smtClean="0"/>
          </a:p>
          <a:p>
            <a:pPr marL="285750" indent="-285750">
              <a:buFont typeface="Arial" panose="020B0604020202020204" pitchFamily="34" charset="0"/>
              <a:buChar char="•"/>
            </a:pPr>
            <a:r>
              <a:rPr lang="en-US" sz="2000" dirty="0" smtClean="0"/>
              <a:t>Those that called in will be invited to ask questions by phone number.</a:t>
            </a:r>
          </a:p>
          <a:p>
            <a:pPr marL="742950" lvl="1" indent="-285750">
              <a:buFont typeface="Arial" panose="020B0604020202020204" pitchFamily="34" charset="0"/>
              <a:buChar char="•"/>
            </a:pPr>
            <a:r>
              <a:rPr lang="en-US" sz="2000" dirty="0" smtClean="0"/>
              <a:t>When called upon, please state whether or not you have a question or comment, followed by your name and the question or comment.</a:t>
            </a:r>
          </a:p>
          <a:p>
            <a:pPr marL="742950" lvl="1"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2000" dirty="0" smtClean="0"/>
              <a:t>If using Microsoft Teams, NAVSEA has and is continuing to collect your questions and comments and will be reading them aloud shortly.</a:t>
            </a:r>
          </a:p>
          <a:p>
            <a:endParaRPr lang="en-US" sz="800" dirty="0"/>
          </a:p>
          <a:p>
            <a:pPr marL="285750" indent="-285750">
              <a:buFont typeface="Arial" panose="020B0604020202020204" pitchFamily="34" charset="0"/>
              <a:buChar char="•"/>
            </a:pPr>
            <a:r>
              <a:rPr lang="en-US" sz="2000" dirty="0" smtClean="0"/>
              <a:t>Additional questions and comments may be submitted to: </a:t>
            </a:r>
            <a:r>
              <a:rPr lang="en-US" sz="2000" dirty="0" smtClean="0">
                <a:hlinkClick r:id="rId5"/>
              </a:rPr>
              <a:t>HQS-SMB-CG-WaterwaysCommerceCutter@uscg.mil</a:t>
            </a:r>
            <a:endParaRPr lang="en-US" sz="2000" dirty="0" smtClean="0"/>
          </a:p>
          <a:p>
            <a:pPr marL="744538" lvl="2" indent="-287338">
              <a:buFont typeface="Arial" panose="020B0604020202020204" pitchFamily="34" charset="0"/>
              <a:buChar char="•"/>
            </a:pPr>
            <a:r>
              <a:rPr lang="en-US" sz="2000" dirty="0" smtClean="0"/>
              <a:t>These questions will not be read aloud.</a:t>
            </a:r>
            <a:endParaRPr lang="en-US" sz="2000" dirty="0"/>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2000" dirty="0" smtClean="0"/>
              <a:t>Alternatively comments may be submitted </a:t>
            </a:r>
            <a:r>
              <a:rPr lang="en-US" sz="2000" dirty="0"/>
              <a:t>through the Federal Decision-Making portal at http://www.regulations.gov, using the search function for Waterways </a:t>
            </a:r>
            <a:r>
              <a:rPr lang="en-US" sz="2000" dirty="0" smtClean="0"/>
              <a:t>Commerce Cutter </a:t>
            </a:r>
            <a:r>
              <a:rPr lang="en-US" sz="2000" dirty="0"/>
              <a:t>or by docket </a:t>
            </a:r>
            <a:r>
              <a:rPr lang="en-US" sz="2000" dirty="0" smtClean="0"/>
              <a:t>number USCG-2021-0191.</a:t>
            </a:r>
            <a:endParaRPr lang="en-US" sz="2000" dirty="0"/>
          </a:p>
        </p:txBody>
      </p:sp>
    </p:spTree>
    <p:extLst>
      <p:ext uri="{BB962C8B-B14F-4D97-AF65-F5344CB8AC3E}">
        <p14:creationId xmlns:p14="http://schemas.microsoft.com/office/powerpoint/2010/main" val="1707319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Regulatory Process &amp; Timeline</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8" name="Picture 7"/>
          <p:cNvPicPr>
            <a:picLocks noChangeAspect="1"/>
          </p:cNvPicPr>
          <p:nvPr/>
        </p:nvPicPr>
        <p:blipFill>
          <a:blip r:embed="rId4"/>
          <a:stretch>
            <a:fillRect/>
          </a:stretch>
        </p:blipFill>
        <p:spPr>
          <a:xfrm>
            <a:off x="7334250" y="310999"/>
            <a:ext cx="1162050" cy="429855"/>
          </a:xfrm>
          <a:prstGeom prst="rect">
            <a:avLst/>
          </a:prstGeom>
          <a:ln w="25400">
            <a:solidFill>
              <a:srgbClr val="20365A"/>
            </a:solidFill>
          </a:ln>
        </p:spPr>
      </p:pic>
      <p:sp>
        <p:nvSpPr>
          <p:cNvPr id="9" name="Rectangle 8"/>
          <p:cNvSpPr/>
          <p:nvPr/>
        </p:nvSpPr>
        <p:spPr>
          <a:xfrm>
            <a:off x="2094609" y="1450146"/>
            <a:ext cx="1215190" cy="749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Notice of Intent</a:t>
            </a:r>
            <a:endParaRPr lang="en-US" sz="1200" dirty="0"/>
          </a:p>
        </p:txBody>
      </p:sp>
      <p:sp>
        <p:nvSpPr>
          <p:cNvPr id="10" name="TextBox 9"/>
          <p:cNvSpPr txBox="1"/>
          <p:nvPr/>
        </p:nvSpPr>
        <p:spPr>
          <a:xfrm>
            <a:off x="2094332" y="1759570"/>
            <a:ext cx="1215190" cy="400110"/>
          </a:xfrm>
          <a:prstGeom prst="rect">
            <a:avLst/>
          </a:prstGeom>
          <a:noFill/>
        </p:spPr>
        <p:txBody>
          <a:bodyPr wrap="square" rtlCol="0">
            <a:spAutoFit/>
          </a:bodyPr>
          <a:lstStyle/>
          <a:p>
            <a:pPr algn="ctr"/>
            <a:r>
              <a:rPr lang="en-US" sz="1000" dirty="0" smtClean="0"/>
              <a:t>Initiates the public involvement phase</a:t>
            </a:r>
            <a:endParaRPr lang="en-US" sz="1000" dirty="0"/>
          </a:p>
        </p:txBody>
      </p:sp>
      <p:sp>
        <p:nvSpPr>
          <p:cNvPr id="11" name="Rectangle 10"/>
          <p:cNvSpPr/>
          <p:nvPr/>
        </p:nvSpPr>
        <p:spPr>
          <a:xfrm>
            <a:off x="5163878" y="1734109"/>
            <a:ext cx="1405967" cy="1334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Scoping Period</a:t>
            </a:r>
            <a:endParaRPr lang="en-US" sz="1200" dirty="0"/>
          </a:p>
        </p:txBody>
      </p:sp>
      <p:sp>
        <p:nvSpPr>
          <p:cNvPr id="12" name="Rectangle 11"/>
          <p:cNvSpPr/>
          <p:nvPr/>
        </p:nvSpPr>
        <p:spPr>
          <a:xfrm>
            <a:off x="5177232" y="3468455"/>
            <a:ext cx="1405967" cy="1067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Public Review &amp; Comment</a:t>
            </a:r>
            <a:endParaRPr lang="en-US" sz="1200" dirty="0"/>
          </a:p>
        </p:txBody>
      </p:sp>
      <p:sp>
        <p:nvSpPr>
          <p:cNvPr id="13" name="Rectangle 12"/>
          <p:cNvSpPr/>
          <p:nvPr/>
        </p:nvSpPr>
        <p:spPr>
          <a:xfrm>
            <a:off x="2144158" y="4046563"/>
            <a:ext cx="1185586" cy="92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Final EIS</a:t>
            </a:r>
            <a:endParaRPr lang="en-US" sz="1200" dirty="0"/>
          </a:p>
        </p:txBody>
      </p:sp>
      <p:sp>
        <p:nvSpPr>
          <p:cNvPr id="14" name="Rectangle 13"/>
          <p:cNvSpPr/>
          <p:nvPr/>
        </p:nvSpPr>
        <p:spPr>
          <a:xfrm>
            <a:off x="5235643" y="4879655"/>
            <a:ext cx="1320847" cy="978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30 Day Decision Period</a:t>
            </a:r>
            <a:endParaRPr lang="en-US" sz="1200" dirty="0"/>
          </a:p>
        </p:txBody>
      </p:sp>
      <p:sp>
        <p:nvSpPr>
          <p:cNvPr id="15" name="Rectangle 14"/>
          <p:cNvSpPr/>
          <p:nvPr/>
        </p:nvSpPr>
        <p:spPr>
          <a:xfrm>
            <a:off x="2151485" y="5224624"/>
            <a:ext cx="1185586" cy="1559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Record of Decision</a:t>
            </a:r>
            <a:endParaRPr lang="en-US" sz="1200" dirty="0"/>
          </a:p>
        </p:txBody>
      </p:sp>
      <p:sp>
        <p:nvSpPr>
          <p:cNvPr id="16" name="TextBox 15"/>
          <p:cNvSpPr txBox="1"/>
          <p:nvPr/>
        </p:nvSpPr>
        <p:spPr>
          <a:xfrm>
            <a:off x="5183909" y="2034381"/>
            <a:ext cx="1379258" cy="1015663"/>
          </a:xfrm>
          <a:prstGeom prst="rect">
            <a:avLst/>
          </a:prstGeom>
          <a:noFill/>
        </p:spPr>
        <p:txBody>
          <a:bodyPr wrap="square" rtlCol="0">
            <a:spAutoFit/>
          </a:bodyPr>
          <a:lstStyle/>
          <a:p>
            <a:pPr algn="ctr"/>
            <a:r>
              <a:rPr lang="en-US" sz="1000" dirty="0" smtClean="0"/>
              <a:t>Learn about and comment on proposed action; Identify and prioritize potential issues; Identify resources to analyze</a:t>
            </a:r>
            <a:endParaRPr lang="en-US" sz="1000" dirty="0"/>
          </a:p>
        </p:txBody>
      </p:sp>
      <p:sp>
        <p:nvSpPr>
          <p:cNvPr id="18" name="Rectangle 17"/>
          <p:cNvSpPr/>
          <p:nvPr/>
        </p:nvSpPr>
        <p:spPr>
          <a:xfrm>
            <a:off x="2094609" y="2615189"/>
            <a:ext cx="1215467" cy="10717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smtClean="0"/>
              <a:t>Draft EIS</a:t>
            </a:r>
            <a:endParaRPr lang="en-US" sz="1200" dirty="0"/>
          </a:p>
        </p:txBody>
      </p:sp>
      <p:sp>
        <p:nvSpPr>
          <p:cNvPr id="17" name="TextBox 16"/>
          <p:cNvSpPr txBox="1"/>
          <p:nvPr/>
        </p:nvSpPr>
        <p:spPr>
          <a:xfrm>
            <a:off x="2080450" y="2940025"/>
            <a:ext cx="1242462" cy="707886"/>
          </a:xfrm>
          <a:prstGeom prst="rect">
            <a:avLst/>
          </a:prstGeom>
          <a:noFill/>
        </p:spPr>
        <p:txBody>
          <a:bodyPr wrap="square" rtlCol="0">
            <a:spAutoFit/>
          </a:bodyPr>
          <a:lstStyle/>
          <a:p>
            <a:pPr algn="ctr"/>
            <a:r>
              <a:rPr lang="en-US" sz="1000" dirty="0" smtClean="0"/>
              <a:t>Presents analysis of potential environmental impacts</a:t>
            </a:r>
            <a:endParaRPr lang="en-US" sz="1000" dirty="0"/>
          </a:p>
        </p:txBody>
      </p:sp>
      <p:sp>
        <p:nvSpPr>
          <p:cNvPr id="19" name="TextBox 18"/>
          <p:cNvSpPr txBox="1"/>
          <p:nvPr/>
        </p:nvSpPr>
        <p:spPr>
          <a:xfrm>
            <a:off x="5219792" y="3932343"/>
            <a:ext cx="1379258" cy="553998"/>
          </a:xfrm>
          <a:prstGeom prst="rect">
            <a:avLst/>
          </a:prstGeom>
          <a:noFill/>
        </p:spPr>
        <p:txBody>
          <a:bodyPr wrap="square" rtlCol="0">
            <a:spAutoFit/>
          </a:bodyPr>
          <a:lstStyle/>
          <a:p>
            <a:pPr algn="ctr"/>
            <a:r>
              <a:rPr lang="en-US" sz="1000" dirty="0" smtClean="0"/>
              <a:t>Allows public to read, review, and comment on Draft PEIS</a:t>
            </a:r>
            <a:endParaRPr lang="en-US" sz="1000" dirty="0"/>
          </a:p>
        </p:txBody>
      </p:sp>
      <p:sp>
        <p:nvSpPr>
          <p:cNvPr id="20" name="TextBox 19"/>
          <p:cNvSpPr txBox="1"/>
          <p:nvPr/>
        </p:nvSpPr>
        <p:spPr>
          <a:xfrm>
            <a:off x="2144158" y="4266326"/>
            <a:ext cx="1185586" cy="707886"/>
          </a:xfrm>
          <a:prstGeom prst="rect">
            <a:avLst/>
          </a:prstGeom>
          <a:noFill/>
        </p:spPr>
        <p:txBody>
          <a:bodyPr wrap="square" rtlCol="0">
            <a:spAutoFit/>
          </a:bodyPr>
          <a:lstStyle/>
          <a:p>
            <a:pPr algn="ctr"/>
            <a:r>
              <a:rPr lang="en-US" sz="1000" dirty="0" smtClean="0"/>
              <a:t>Includes updates to the Draft PEIS and responses to public comments</a:t>
            </a:r>
            <a:endParaRPr lang="en-US" sz="1000" dirty="0"/>
          </a:p>
        </p:txBody>
      </p:sp>
      <p:sp>
        <p:nvSpPr>
          <p:cNvPr id="21" name="TextBox 20"/>
          <p:cNvSpPr txBox="1"/>
          <p:nvPr/>
        </p:nvSpPr>
        <p:spPr>
          <a:xfrm>
            <a:off x="5278204" y="5304234"/>
            <a:ext cx="1235725" cy="553998"/>
          </a:xfrm>
          <a:prstGeom prst="rect">
            <a:avLst/>
          </a:prstGeom>
          <a:noFill/>
        </p:spPr>
        <p:txBody>
          <a:bodyPr wrap="square" rtlCol="0">
            <a:spAutoFit/>
          </a:bodyPr>
          <a:lstStyle/>
          <a:p>
            <a:pPr algn="ctr"/>
            <a:r>
              <a:rPr lang="en-US" sz="1000" dirty="0" smtClean="0"/>
              <a:t>Period during which Coast Guard makes final decisions</a:t>
            </a:r>
            <a:endParaRPr lang="en-US" sz="1000" dirty="0"/>
          </a:p>
        </p:txBody>
      </p:sp>
      <p:sp>
        <p:nvSpPr>
          <p:cNvPr id="22" name="TextBox 21"/>
          <p:cNvSpPr txBox="1"/>
          <p:nvPr/>
        </p:nvSpPr>
        <p:spPr>
          <a:xfrm>
            <a:off x="2095569" y="5608577"/>
            <a:ext cx="1297417" cy="1169551"/>
          </a:xfrm>
          <a:prstGeom prst="rect">
            <a:avLst/>
          </a:prstGeom>
          <a:noFill/>
        </p:spPr>
        <p:txBody>
          <a:bodyPr wrap="square" rtlCol="0">
            <a:spAutoFit/>
          </a:bodyPr>
          <a:lstStyle/>
          <a:p>
            <a:pPr algn="ctr"/>
            <a:r>
              <a:rPr lang="en-US" sz="1000" dirty="0" smtClean="0"/>
              <a:t>Explains </a:t>
            </a:r>
            <a:r>
              <a:rPr lang="en-US" sz="1000" dirty="0"/>
              <a:t>the </a:t>
            </a:r>
            <a:r>
              <a:rPr lang="en-US" sz="1000" dirty="0" smtClean="0"/>
              <a:t>agency's </a:t>
            </a:r>
            <a:r>
              <a:rPr lang="en-US" sz="1000" dirty="0"/>
              <a:t>decision, describes the alternatives </a:t>
            </a:r>
            <a:r>
              <a:rPr lang="en-US" sz="1000" dirty="0" smtClean="0"/>
              <a:t>considered</a:t>
            </a:r>
            <a:r>
              <a:rPr lang="en-US" sz="1000" dirty="0"/>
              <a:t>, and discusses </a:t>
            </a:r>
            <a:r>
              <a:rPr lang="en-US" sz="1000" dirty="0" smtClean="0"/>
              <a:t>plans </a:t>
            </a:r>
            <a:r>
              <a:rPr lang="en-US" sz="1000" dirty="0"/>
              <a:t>for mitigation and monitoring</a:t>
            </a:r>
          </a:p>
        </p:txBody>
      </p:sp>
      <p:cxnSp>
        <p:nvCxnSpPr>
          <p:cNvPr id="23" name="Straight Arrow Connector 22"/>
          <p:cNvCxnSpPr>
            <a:stCxn id="9" idx="3"/>
            <a:endCxn id="11" idx="1"/>
          </p:cNvCxnSpPr>
          <p:nvPr/>
        </p:nvCxnSpPr>
        <p:spPr>
          <a:xfrm>
            <a:off x="3309799" y="1824728"/>
            <a:ext cx="1854079" cy="57666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1"/>
            <a:endCxn id="18" idx="3"/>
          </p:cNvCxnSpPr>
          <p:nvPr/>
        </p:nvCxnSpPr>
        <p:spPr>
          <a:xfrm flipH="1">
            <a:off x="3310076" y="2401395"/>
            <a:ext cx="1853802" cy="7496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3"/>
            <a:endCxn id="12" idx="1"/>
          </p:cNvCxnSpPr>
          <p:nvPr/>
        </p:nvCxnSpPr>
        <p:spPr>
          <a:xfrm>
            <a:off x="3310076" y="3151052"/>
            <a:ext cx="1867156" cy="8511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1"/>
            <a:endCxn id="13" idx="3"/>
          </p:cNvCxnSpPr>
          <p:nvPr/>
        </p:nvCxnSpPr>
        <p:spPr>
          <a:xfrm flipH="1">
            <a:off x="3329744" y="4002217"/>
            <a:ext cx="1847488" cy="5081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3"/>
            <a:endCxn id="14" idx="1"/>
          </p:cNvCxnSpPr>
          <p:nvPr/>
        </p:nvCxnSpPr>
        <p:spPr>
          <a:xfrm>
            <a:off x="3329744" y="4510388"/>
            <a:ext cx="1905899" cy="8585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1"/>
            <a:endCxn id="15" idx="3"/>
          </p:cNvCxnSpPr>
          <p:nvPr/>
        </p:nvCxnSpPr>
        <p:spPr>
          <a:xfrm flipH="1">
            <a:off x="3337071" y="5368944"/>
            <a:ext cx="1898572" cy="6354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5-Point Star 28"/>
          <p:cNvSpPr/>
          <p:nvPr/>
        </p:nvSpPr>
        <p:spPr>
          <a:xfrm rot="567977">
            <a:off x="6293753" y="1356932"/>
            <a:ext cx="1061902" cy="949548"/>
          </a:xfrm>
          <a:prstGeom prst="star5">
            <a:avLst>
              <a:gd name="adj" fmla="val 21485"/>
              <a:gd name="hf" fmla="val 105146"/>
              <a:gd name="vf" fmla="val 110557"/>
            </a:avLst>
          </a:prstGeom>
          <a:solidFill>
            <a:srgbClr val="FFFF00"/>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rPr>
              <a:t>We are here</a:t>
            </a:r>
            <a:endParaRPr lang="en-US" sz="900" dirty="0">
              <a:solidFill>
                <a:schemeClr val="tx1"/>
              </a:solidFill>
            </a:endParaRPr>
          </a:p>
        </p:txBody>
      </p:sp>
      <p:sp>
        <p:nvSpPr>
          <p:cNvPr id="3" name="TextBox 2"/>
          <p:cNvSpPr txBox="1"/>
          <p:nvPr/>
        </p:nvSpPr>
        <p:spPr>
          <a:xfrm>
            <a:off x="7141580" y="6516547"/>
            <a:ext cx="2002420" cy="215444"/>
          </a:xfrm>
          <a:prstGeom prst="rect">
            <a:avLst/>
          </a:prstGeom>
          <a:noFill/>
        </p:spPr>
        <p:txBody>
          <a:bodyPr wrap="square" rtlCol="0">
            <a:spAutoFit/>
          </a:bodyPr>
          <a:lstStyle/>
          <a:p>
            <a:r>
              <a:rPr lang="en-US" sz="800" dirty="0" smtClean="0">
                <a:solidFill>
                  <a:schemeClr val="bg1"/>
                </a:solidFill>
              </a:rPr>
              <a:t>Floating ATON. Photo provided by USCG.</a:t>
            </a:r>
            <a:endParaRPr lang="en-US" sz="800" dirty="0">
              <a:solidFill>
                <a:schemeClr val="bg1"/>
              </a:solidFill>
            </a:endParaRPr>
          </a:p>
        </p:txBody>
      </p:sp>
    </p:spTree>
    <p:extLst>
      <p:ext uri="{BB962C8B-B14F-4D97-AF65-F5344CB8AC3E}">
        <p14:creationId xmlns:p14="http://schemas.microsoft.com/office/powerpoint/2010/main" val="352754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261937" y="5345180"/>
            <a:ext cx="8646887" cy="1334535"/>
          </a:xfrm>
          <a:prstGeom prst="roundRect">
            <a:avLst/>
          </a:prstGeom>
          <a:solidFill>
            <a:srgbClr val="66CCFF"/>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Alternatives</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8" name="Picture 7"/>
          <p:cNvPicPr>
            <a:picLocks noChangeAspect="1"/>
          </p:cNvPicPr>
          <p:nvPr/>
        </p:nvPicPr>
        <p:blipFill>
          <a:blip r:embed="rId2"/>
          <a:stretch>
            <a:fillRect/>
          </a:stretch>
        </p:blipFill>
        <p:spPr>
          <a:xfrm>
            <a:off x="7334250" y="310999"/>
            <a:ext cx="1162050" cy="429855"/>
          </a:xfrm>
          <a:prstGeom prst="rect">
            <a:avLst/>
          </a:prstGeom>
          <a:ln w="25400">
            <a:solidFill>
              <a:srgbClr val="20365A"/>
            </a:solidFill>
          </a:ln>
        </p:spPr>
      </p:pic>
      <p:grpSp>
        <p:nvGrpSpPr>
          <p:cNvPr id="27" name="Group 26"/>
          <p:cNvGrpSpPr/>
          <p:nvPr/>
        </p:nvGrpSpPr>
        <p:grpSpPr>
          <a:xfrm>
            <a:off x="261938" y="1399284"/>
            <a:ext cx="8653462" cy="4505167"/>
            <a:chOff x="261938" y="1519516"/>
            <a:chExt cx="8653462" cy="4505167"/>
          </a:xfrm>
        </p:grpSpPr>
        <p:sp>
          <p:nvSpPr>
            <p:cNvPr id="20" name="Rounded Rectangle 19"/>
            <p:cNvSpPr/>
            <p:nvPr/>
          </p:nvSpPr>
          <p:spPr>
            <a:xfrm>
              <a:off x="4721692" y="1533684"/>
              <a:ext cx="4193708" cy="1745041"/>
            </a:xfrm>
            <a:prstGeom prst="roundRect">
              <a:avLst/>
            </a:prstGeom>
            <a:solidFill>
              <a:srgbClr val="66CCFF"/>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938" y="1519516"/>
              <a:ext cx="4193708" cy="1745041"/>
            </a:xfrm>
            <a:prstGeom prst="roundRect">
              <a:avLst/>
            </a:prstGeom>
            <a:solidFill>
              <a:srgbClr val="66CCFF"/>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00084" y="1691856"/>
              <a:ext cx="3604846" cy="1415772"/>
            </a:xfrm>
            <a:prstGeom prst="rect">
              <a:avLst/>
            </a:prstGeom>
            <a:noFill/>
          </p:spPr>
          <p:txBody>
            <a:bodyPr wrap="square" rtlCol="0">
              <a:spAutoFit/>
            </a:bodyPr>
            <a:lstStyle/>
            <a:p>
              <a:pPr algn="ctr"/>
              <a:r>
                <a:rPr lang="en-US" sz="1400" b="1" dirty="0" smtClean="0"/>
                <a:t>Preliminary Proposed Action (Alternative 1</a:t>
              </a:r>
              <a:r>
                <a:rPr lang="en-US" b="1" dirty="0" smtClean="0"/>
                <a:t>)</a:t>
              </a:r>
            </a:p>
            <a:p>
              <a:pPr algn="ctr"/>
              <a:endParaRPr lang="en-US" sz="1200" dirty="0" smtClean="0"/>
            </a:p>
            <a:p>
              <a:pPr algn="ctr"/>
              <a:r>
                <a:rPr lang="en-US" sz="1400" dirty="0" smtClean="0"/>
                <a:t>The </a:t>
              </a:r>
              <a:r>
                <a:rPr lang="en-US" sz="1400" dirty="0"/>
                <a:t>Coast Guard would acquire and operate up to 30 WCCs with planned design lives of 30 years each to fulfill mission requirements in the proposed action </a:t>
              </a:r>
              <a:r>
                <a:rPr lang="en-US" sz="1400" dirty="0" smtClean="0"/>
                <a:t>areas.</a:t>
              </a:r>
              <a:endParaRPr lang="en-US" sz="1400" dirty="0"/>
            </a:p>
          </p:txBody>
        </p:sp>
        <p:sp>
          <p:nvSpPr>
            <p:cNvPr id="17" name="TextBox 16"/>
            <p:cNvSpPr txBox="1"/>
            <p:nvPr/>
          </p:nvSpPr>
          <p:spPr>
            <a:xfrm>
              <a:off x="4721692" y="1691856"/>
              <a:ext cx="4106479" cy="1384995"/>
            </a:xfrm>
            <a:prstGeom prst="rect">
              <a:avLst/>
            </a:prstGeom>
            <a:noFill/>
          </p:spPr>
          <p:txBody>
            <a:bodyPr wrap="square" rtlCol="0">
              <a:spAutoFit/>
            </a:bodyPr>
            <a:lstStyle/>
            <a:p>
              <a:pPr algn="ctr"/>
              <a:r>
                <a:rPr lang="en-US" sz="1400" b="1" dirty="0" smtClean="0"/>
                <a:t>Reduced Acquisition of Coast Guard Owned and Operated Systems (Alternative 2)</a:t>
              </a:r>
            </a:p>
            <a:p>
              <a:pPr algn="ctr"/>
              <a:endParaRPr lang="en-US" sz="1400" b="1" dirty="0"/>
            </a:p>
            <a:p>
              <a:pPr algn="ctr"/>
              <a:r>
                <a:rPr lang="en-US" sz="1400" dirty="0"/>
                <a:t>The Coast Guard would explore the acquisition of fewer Coast Guard Owned and Operated WCCs </a:t>
              </a:r>
              <a:r>
                <a:rPr lang="en-US" sz="1400" dirty="0" smtClean="0"/>
                <a:t>and </a:t>
              </a:r>
              <a:r>
                <a:rPr lang="en-US" sz="1400" dirty="0"/>
                <a:t>perform the ATON mission with contractor personnel</a:t>
              </a:r>
              <a:r>
                <a:rPr lang="en-US" sz="1400" dirty="0" smtClean="0"/>
                <a:t>.</a:t>
              </a:r>
            </a:p>
          </p:txBody>
        </p:sp>
        <p:grpSp>
          <p:nvGrpSpPr>
            <p:cNvPr id="24" name="Group 23"/>
            <p:cNvGrpSpPr/>
            <p:nvPr/>
          </p:nvGrpSpPr>
          <p:grpSpPr>
            <a:xfrm>
              <a:off x="303536" y="3536335"/>
              <a:ext cx="8570264" cy="2488348"/>
              <a:chOff x="289340" y="3997537"/>
              <a:chExt cx="8570264" cy="2488348"/>
            </a:xfrm>
          </p:grpSpPr>
          <p:sp>
            <p:nvSpPr>
              <p:cNvPr id="21" name="Rounded Rectangle 20"/>
              <p:cNvSpPr/>
              <p:nvPr/>
            </p:nvSpPr>
            <p:spPr>
              <a:xfrm>
                <a:off x="4665896" y="3997537"/>
                <a:ext cx="4193708" cy="1745041"/>
              </a:xfrm>
              <a:prstGeom prst="roundRect">
                <a:avLst/>
              </a:prstGeom>
              <a:solidFill>
                <a:srgbClr val="66CCFF"/>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89340" y="3997537"/>
                <a:ext cx="4193708" cy="1745041"/>
              </a:xfrm>
              <a:prstGeom prst="roundRect">
                <a:avLst/>
              </a:prstGeom>
              <a:solidFill>
                <a:srgbClr val="66CCFF"/>
              </a:solidFill>
              <a:ln>
                <a:no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05114" y="4239116"/>
                <a:ext cx="3707355" cy="2246769"/>
              </a:xfrm>
              <a:prstGeom prst="rect">
                <a:avLst/>
              </a:prstGeom>
              <a:noFill/>
            </p:spPr>
            <p:txBody>
              <a:bodyPr wrap="square" rtlCol="0">
                <a:spAutoFit/>
              </a:bodyPr>
              <a:lstStyle/>
              <a:p>
                <a:pPr algn="ctr"/>
                <a:r>
                  <a:rPr lang="en-US" sz="1400" b="1" dirty="0" smtClean="0"/>
                  <a:t>Mixed Fleet (Alternative 3)</a:t>
                </a:r>
              </a:p>
              <a:p>
                <a:pPr algn="ctr"/>
                <a:endParaRPr lang="en-US" sz="1400" b="1" dirty="0" smtClean="0"/>
              </a:p>
              <a:p>
                <a:pPr algn="ctr"/>
                <a:r>
                  <a:rPr lang="en-US" sz="1400" dirty="0"/>
                  <a:t>The mixed fleet solution would be a combination of cutters and shore-based assets (including Aids to Navigation team units), electronic ATON, and contracted ATON services.</a:t>
                </a:r>
                <a:endParaRPr lang="en-US" sz="1400" b="1" dirty="0" smtClean="0"/>
              </a:p>
              <a:p>
                <a:pPr algn="ctr"/>
                <a:endParaRPr lang="en-US" sz="1400" b="1" dirty="0"/>
              </a:p>
              <a:p>
                <a:pPr algn="ctr"/>
                <a:endParaRPr lang="en-US" sz="1400" b="1" dirty="0" smtClean="0"/>
              </a:p>
              <a:p>
                <a:pPr algn="ctr"/>
                <a:endParaRPr lang="en-US" sz="1400" b="1" dirty="0"/>
              </a:p>
              <a:p>
                <a:pPr algn="ctr"/>
                <a:endParaRPr lang="en-US" sz="1400" b="1" dirty="0"/>
              </a:p>
            </p:txBody>
          </p:sp>
          <p:sp>
            <p:nvSpPr>
              <p:cNvPr id="19" name="TextBox 18"/>
              <p:cNvSpPr txBox="1"/>
              <p:nvPr/>
            </p:nvSpPr>
            <p:spPr>
              <a:xfrm>
                <a:off x="4810352" y="4116281"/>
                <a:ext cx="3892731" cy="1723549"/>
              </a:xfrm>
              <a:prstGeom prst="rect">
                <a:avLst/>
              </a:prstGeom>
              <a:noFill/>
            </p:spPr>
            <p:txBody>
              <a:bodyPr wrap="square" rtlCol="0">
                <a:spAutoFit/>
              </a:bodyPr>
              <a:lstStyle/>
              <a:p>
                <a:pPr algn="ctr"/>
                <a:r>
                  <a:rPr lang="en-US" sz="1400" b="1" dirty="0" smtClean="0"/>
                  <a:t>No Action Alternative</a:t>
                </a:r>
              </a:p>
              <a:p>
                <a:pPr algn="ctr"/>
                <a:endParaRPr lang="en-US" sz="400" b="1" dirty="0"/>
              </a:p>
              <a:p>
                <a:pPr algn="ctr"/>
                <a:r>
                  <a:rPr lang="en-US" sz="1400" dirty="0"/>
                  <a:t>The evaluation of a No Action Alternative is required by the regulations implementing NEPA. Under the No Action Alternative, the Coast Guard would fulfill its missions </a:t>
                </a:r>
                <a:r>
                  <a:rPr lang="en-US" sz="1400" dirty="0" smtClean="0"/>
                  <a:t>using </a:t>
                </a:r>
                <a:r>
                  <a:rPr lang="en-US" sz="1400" dirty="0"/>
                  <a:t>the </a:t>
                </a:r>
                <a:r>
                  <a:rPr lang="en-US" sz="1400" dirty="0" smtClean="0"/>
                  <a:t>aging cutter and barge fleet with one for one replacements as assets become unserviceable. </a:t>
                </a:r>
                <a:endParaRPr lang="en-US" sz="1400" dirty="0"/>
              </a:p>
            </p:txBody>
          </p:sp>
        </p:grpSp>
      </p:grpSp>
      <p:sp>
        <p:nvSpPr>
          <p:cNvPr id="25" name="TextBox 24"/>
          <p:cNvSpPr txBox="1"/>
          <p:nvPr/>
        </p:nvSpPr>
        <p:spPr>
          <a:xfrm>
            <a:off x="338560" y="5535393"/>
            <a:ext cx="8570264" cy="1354217"/>
          </a:xfrm>
          <a:prstGeom prst="rect">
            <a:avLst/>
          </a:prstGeom>
          <a:noFill/>
        </p:spPr>
        <p:txBody>
          <a:bodyPr wrap="square" rtlCol="0">
            <a:spAutoFit/>
          </a:bodyPr>
          <a:lstStyle/>
          <a:p>
            <a:pPr algn="ctr"/>
            <a:r>
              <a:rPr lang="en-US" sz="1600" b="1" dirty="0" smtClean="0"/>
              <a:t>This Virtual Meeting will focus on the Preliminary Proposed Action (Alternative 1)</a:t>
            </a:r>
          </a:p>
          <a:p>
            <a:pPr algn="ctr"/>
            <a:endParaRPr lang="en-US" sz="1600" dirty="0" smtClean="0"/>
          </a:p>
          <a:p>
            <a:pPr algn="ctr"/>
            <a:r>
              <a:rPr lang="en-US" sz="1600" dirty="0" smtClean="0"/>
              <a:t>There will be more opportunities to comment on the alternatives during the public review and comment period for the Draft PEIS. </a:t>
            </a:r>
            <a:endParaRPr lang="en-US" sz="1600" dirty="0"/>
          </a:p>
          <a:p>
            <a:endParaRPr lang="en-US" dirty="0"/>
          </a:p>
        </p:txBody>
      </p:sp>
    </p:spTree>
    <p:extLst>
      <p:ext uri="{BB962C8B-B14F-4D97-AF65-F5344CB8AC3E}">
        <p14:creationId xmlns:p14="http://schemas.microsoft.com/office/powerpoint/2010/main" val="3265019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Overview</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334250" y="298473"/>
            <a:ext cx="1162050" cy="429855"/>
          </a:xfrm>
          <a:prstGeom prst="rect">
            <a:avLst/>
          </a:prstGeom>
          <a:ln w="25400">
            <a:solidFill>
              <a:srgbClr val="20365A"/>
            </a:solidFill>
          </a:ln>
        </p:spPr>
      </p:pic>
      <p:sp>
        <p:nvSpPr>
          <p:cNvPr id="9" name="TextBox 8"/>
          <p:cNvSpPr txBox="1"/>
          <p:nvPr/>
        </p:nvSpPr>
        <p:spPr>
          <a:xfrm>
            <a:off x="228600" y="846198"/>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sp>
        <p:nvSpPr>
          <p:cNvPr id="16" name="TextBox 15"/>
          <p:cNvSpPr txBox="1"/>
          <p:nvPr/>
        </p:nvSpPr>
        <p:spPr>
          <a:xfrm>
            <a:off x="30312455" y="15690783"/>
            <a:ext cx="1176925"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Photo: </a:t>
            </a:r>
            <a:r>
              <a:rPr lang="en-US" sz="1400" dirty="0" smtClean="0">
                <a:solidFill>
                  <a:schemeClr val="bg1"/>
                </a:solidFill>
                <a:latin typeface="Times New Roman" panose="02020603050405020304" pitchFamily="18" charset="0"/>
                <a:cs typeface="Times New Roman" panose="02020603050405020304" pitchFamily="18" charset="0"/>
              </a:rPr>
              <a:t>USCG</a:t>
            </a:r>
            <a:endParaRPr lang="en-US" sz="1400" dirty="0">
              <a:solidFill>
                <a:schemeClr val="bg1"/>
              </a:solidFill>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196299161"/>
              </p:ext>
            </p:extLst>
          </p:nvPr>
        </p:nvGraphicFramePr>
        <p:xfrm>
          <a:off x="324406" y="2756654"/>
          <a:ext cx="4070305" cy="1446975"/>
        </p:xfrm>
        <a:graphic>
          <a:graphicData uri="http://schemas.openxmlformats.org/drawingml/2006/table">
            <a:tbl>
              <a:tblPr firstRow="1" bandRow="1"/>
              <a:tblGrid>
                <a:gridCol w="1393780">
                  <a:extLst>
                    <a:ext uri="{9D8B030D-6E8A-4147-A177-3AD203B41FA5}">
                      <a16:colId xmlns:a16="http://schemas.microsoft.com/office/drawing/2014/main" val="4112836845"/>
                    </a:ext>
                  </a:extLst>
                </a:gridCol>
                <a:gridCol w="962025">
                  <a:extLst>
                    <a:ext uri="{9D8B030D-6E8A-4147-A177-3AD203B41FA5}">
                      <a16:colId xmlns:a16="http://schemas.microsoft.com/office/drawing/2014/main" val="2245801912"/>
                    </a:ext>
                  </a:extLst>
                </a:gridCol>
                <a:gridCol w="979059">
                  <a:extLst>
                    <a:ext uri="{9D8B030D-6E8A-4147-A177-3AD203B41FA5}">
                      <a16:colId xmlns:a16="http://schemas.microsoft.com/office/drawing/2014/main" val="3005892752"/>
                    </a:ext>
                  </a:extLst>
                </a:gridCol>
                <a:gridCol w="735441">
                  <a:extLst>
                    <a:ext uri="{9D8B030D-6E8A-4147-A177-3AD203B41FA5}">
                      <a16:colId xmlns:a16="http://schemas.microsoft.com/office/drawing/2014/main" val="4059356860"/>
                    </a:ext>
                  </a:extLst>
                </a:gridCol>
              </a:tblGrid>
              <a:tr h="240665">
                <a:tc gridSpan="4">
                  <a:txBody>
                    <a:bodyPr/>
                    <a:lstStyle/>
                    <a:p>
                      <a:pPr marL="0" marR="0" algn="ctr">
                        <a:lnSpc>
                          <a:spcPct val="107000"/>
                        </a:lnSpc>
                        <a:spcBef>
                          <a:spcPts val="0"/>
                        </a:spcBef>
                        <a:spcAft>
                          <a:spcPts val="800"/>
                        </a:spcAft>
                      </a:pPr>
                      <a:r>
                        <a:rPr lang="en-US" sz="1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Table 1: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Current USCG Inland Waterways and </a:t>
                      </a:r>
                      <a:r>
                        <a:rPr lang="en-US" sz="1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Western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Rivers Tenders Fleet</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2807184"/>
                  </a:ext>
                </a:extLst>
              </a:tr>
              <a:tr h="176242">
                <a:tc>
                  <a:txBody>
                    <a:bodyPr/>
                    <a:lstStyle/>
                    <a:p>
                      <a:pPr marL="0" marR="0">
                        <a:lnSpc>
                          <a:spcPct val="107000"/>
                        </a:lnSpc>
                        <a:spcBef>
                          <a:spcPts val="0"/>
                        </a:spcBef>
                        <a:spcAft>
                          <a:spcPts val="800"/>
                        </a:spcAft>
                      </a:pPr>
                      <a:r>
                        <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Mission Type</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tc>
                  <a:txBody>
                    <a:bodyPr/>
                    <a:lstStyle/>
                    <a:p>
                      <a:pPr marL="0" marR="0" algn="l" defTabSz="685800" rtl="0" eaLnBrk="1" latinLnBrk="0" hangingPunct="1">
                        <a:lnSpc>
                          <a:spcPct val="107000"/>
                        </a:lnSpc>
                        <a:spcBef>
                          <a:spcPts val="0"/>
                        </a:spcBef>
                        <a:spcAft>
                          <a:spcPts val="800"/>
                        </a:spcAft>
                      </a:pPr>
                      <a:r>
                        <a:rPr lang="en-US" sz="9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Hull Classification</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tc>
                  <a:txBody>
                    <a:bodyPr/>
                    <a:lstStyle/>
                    <a:p>
                      <a:pPr marL="0" marR="0" algn="l" defTabSz="685800" rtl="0" eaLnBrk="1" latinLnBrk="0" hangingPunct="1">
                        <a:lnSpc>
                          <a:spcPct val="107000"/>
                        </a:lnSpc>
                        <a:spcBef>
                          <a:spcPts val="0"/>
                        </a:spcBef>
                        <a:spcAft>
                          <a:spcPts val="800"/>
                        </a:spcAft>
                      </a:pPr>
                      <a:r>
                        <a:rPr lang="en-US" sz="9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Years Built</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tc>
                  <a:txBody>
                    <a:bodyPr/>
                    <a:lstStyle/>
                    <a:p>
                      <a:pPr marL="0" marR="0" algn="l" defTabSz="685800" rtl="0" eaLnBrk="1" latinLnBrk="0" hangingPunct="1">
                        <a:lnSpc>
                          <a:spcPct val="107000"/>
                        </a:lnSpc>
                        <a:spcBef>
                          <a:spcPts val="0"/>
                        </a:spcBef>
                        <a:spcAft>
                          <a:spcPts val="800"/>
                        </a:spcAft>
                      </a:pPr>
                      <a:r>
                        <a:rPr lang="en-US" sz="9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Service Life</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extLst>
                  <a:ext uri="{0D108BD9-81ED-4DB2-BD59-A6C34878D82A}">
                    <a16:rowId xmlns:a16="http://schemas.microsoft.com/office/drawing/2014/main" val="2813939841"/>
                  </a:ext>
                </a:extLst>
              </a:tr>
              <a:tr h="264795">
                <a:tc>
                  <a:txBody>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Construction Operations</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FFCC99">
                        <a:alpha val="80000"/>
                      </a:srgbClr>
                    </a:solidFill>
                  </a:tcPr>
                </a:tc>
                <a:tc>
                  <a:txBody>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WLIC (13 total)</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FFCC99">
                        <a:alpha val="80000"/>
                      </a:srgbClr>
                    </a:solidFill>
                  </a:tcPr>
                </a:tc>
                <a:tc>
                  <a:txBody>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1944, 1962, 1976</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FFCC99">
                        <a:alpha val="80000"/>
                      </a:srgbClr>
                    </a:solidFill>
                  </a:tcPr>
                </a:tc>
                <a:tc>
                  <a:txBody>
                    <a:bodyPr/>
                    <a:lstStyle/>
                    <a:p>
                      <a:pPr marL="0" marR="0">
                        <a:lnSpc>
                          <a:spcPct val="107000"/>
                        </a:lnSpc>
                        <a:spcBef>
                          <a:spcPts val="0"/>
                        </a:spcBef>
                        <a:spcAft>
                          <a:spcPts val="800"/>
                        </a:spcAft>
                      </a:pPr>
                      <a:r>
                        <a:rPr lang="en-US"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EXCEEDED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FFCC99">
                        <a:alpha val="80000"/>
                      </a:srgbClr>
                    </a:solidFill>
                  </a:tcPr>
                </a:tc>
                <a:extLst>
                  <a:ext uri="{0D108BD9-81ED-4DB2-BD59-A6C34878D82A}">
                    <a16:rowId xmlns:a16="http://schemas.microsoft.com/office/drawing/2014/main" val="3587640381"/>
                  </a:ext>
                </a:extLst>
              </a:tr>
              <a:tr h="264795">
                <a:tc>
                  <a:txBody>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River Buoy Operations</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66CCFF">
                        <a:alpha val="80000"/>
                      </a:srgbClr>
                    </a:solidFill>
                  </a:tcPr>
                </a:tc>
                <a:tc>
                  <a:txBody>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WLR (18 total)</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66CCFF">
                        <a:alpha val="80000"/>
                      </a:srgbClr>
                    </a:solidFill>
                  </a:tcPr>
                </a:tc>
                <a:tc>
                  <a:txBody>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1960, 1964, 1990</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66CCFF">
                        <a:alpha val="80000"/>
                      </a:srgbClr>
                    </a:solidFill>
                  </a:tcPr>
                </a:tc>
                <a:tc>
                  <a:txBody>
                    <a:bodyPr/>
                    <a:lstStyle/>
                    <a:p>
                      <a:pPr marL="0" marR="0">
                        <a:lnSpc>
                          <a:spcPct val="107000"/>
                        </a:lnSpc>
                        <a:spcBef>
                          <a:spcPts val="0"/>
                        </a:spcBef>
                        <a:spcAft>
                          <a:spcPts val="800"/>
                        </a:spcAft>
                      </a:pPr>
                      <a:r>
                        <a:rPr lang="en-US"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EXCEEDED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66CCFF">
                        <a:alpha val="80000"/>
                      </a:srgbClr>
                    </a:solidFill>
                  </a:tcPr>
                </a:tc>
                <a:extLst>
                  <a:ext uri="{0D108BD9-81ED-4DB2-BD59-A6C34878D82A}">
                    <a16:rowId xmlns:a16="http://schemas.microsoft.com/office/drawing/2014/main" val="1870536557"/>
                  </a:ext>
                </a:extLst>
              </a:tr>
              <a:tr h="264795">
                <a:tc>
                  <a:txBody>
                    <a:bodyPr/>
                    <a:lstStyle/>
                    <a:p>
                      <a:pPr marL="0" marR="0">
                        <a:lnSpc>
                          <a:spcPct val="107000"/>
                        </a:lnSpc>
                        <a:spcBef>
                          <a:spcPts val="0"/>
                        </a:spcBef>
                        <a:spcAft>
                          <a:spcPts val="800"/>
                        </a:spcAft>
                      </a:pPr>
                      <a:r>
                        <a:rPr lang="en-US" sz="900">
                          <a:effectLst/>
                          <a:latin typeface="Calibri" panose="020F0502020204030204" pitchFamily="34" charset="0"/>
                          <a:ea typeface="Calibri" panose="020F0502020204030204" pitchFamily="34" charset="0"/>
                          <a:cs typeface="Times New Roman" panose="02020603050405020304" pitchFamily="18" charset="0"/>
                        </a:rPr>
                        <a:t>Inland Buoy Operations</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CCFFCC">
                        <a:alpha val="80000"/>
                      </a:srgbClr>
                    </a:solidFill>
                  </a:tcPr>
                </a:tc>
                <a:tc>
                  <a:txBody>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WLI (4 total)</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CCFFCC">
                        <a:alpha val="80000"/>
                      </a:srgbClr>
                    </a:solidFill>
                  </a:tcPr>
                </a:tc>
                <a:tc>
                  <a:txBody>
                    <a:bodyPr/>
                    <a:lstStyle/>
                    <a:p>
                      <a:pPr marL="0" marR="0">
                        <a:lnSpc>
                          <a:spcPct val="107000"/>
                        </a:lnSpc>
                        <a:spcBef>
                          <a:spcPts val="0"/>
                        </a:spcBef>
                        <a:spcAft>
                          <a:spcPts val="800"/>
                        </a:spcAft>
                      </a:pPr>
                      <a:r>
                        <a:rPr lang="en-US" sz="900">
                          <a:effectLst/>
                          <a:latin typeface="Calibri" panose="020F0502020204030204" pitchFamily="34" charset="0"/>
                          <a:ea typeface="Calibri" panose="020F0502020204030204" pitchFamily="34" charset="0"/>
                          <a:cs typeface="Times New Roman" panose="02020603050405020304" pitchFamily="18" charset="0"/>
                        </a:rPr>
                        <a:t>1945, 1954, 1963</a:t>
                      </a: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CCFFCC">
                        <a:alpha val="80000"/>
                      </a:srgbClr>
                    </a:solidFill>
                  </a:tcPr>
                </a:tc>
                <a:tc>
                  <a:txBody>
                    <a:bodyPr/>
                    <a:lstStyle/>
                    <a:p>
                      <a:pPr marL="0" marR="0">
                        <a:lnSpc>
                          <a:spcPct val="107000"/>
                        </a:lnSpc>
                        <a:spcBef>
                          <a:spcPts val="0"/>
                        </a:spcBef>
                        <a:spcAft>
                          <a:spcPts val="800"/>
                        </a:spcAft>
                      </a:pPr>
                      <a:r>
                        <a:rPr lang="en-US" sz="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EXCEEDED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CCFFCC">
                        <a:alpha val="80000"/>
                      </a:srgbClr>
                    </a:solidFill>
                  </a:tcPr>
                </a:tc>
                <a:extLst>
                  <a:ext uri="{0D108BD9-81ED-4DB2-BD59-A6C34878D82A}">
                    <a16:rowId xmlns:a16="http://schemas.microsoft.com/office/drawing/2014/main" val="3134423041"/>
                  </a:ext>
                </a:extLst>
              </a:tr>
            </a:tbl>
          </a:graphicData>
        </a:graphic>
      </p:graphicFrame>
      <p:sp>
        <p:nvSpPr>
          <p:cNvPr id="22" name="TextBox 21"/>
          <p:cNvSpPr txBox="1"/>
          <p:nvPr/>
        </p:nvSpPr>
        <p:spPr>
          <a:xfrm>
            <a:off x="819410" y="1407710"/>
            <a:ext cx="7150603" cy="1055608"/>
          </a:xfrm>
          <a:prstGeom prst="roundRect">
            <a:avLst/>
          </a:prstGeom>
          <a:solidFill>
            <a:srgbClr val="CCFFCC"/>
          </a:solidFill>
          <a:effectLst>
            <a:glow rad="203200">
              <a:srgbClr val="CCFFCC">
                <a:alpha val="40000"/>
              </a:srgbClr>
            </a:glow>
          </a:effectLst>
        </p:spPr>
        <p:txBody>
          <a:bodyPr wrap="square" rtlCol="0">
            <a:spAutoFit/>
          </a:bodyPr>
          <a:lstStyle/>
          <a:p>
            <a:pPr algn="ctr"/>
            <a:r>
              <a:rPr lang="en-US" sz="2000" b="1" dirty="0" smtClean="0"/>
              <a:t>Primary Mission: Aids to Navigation (ATON)</a:t>
            </a:r>
          </a:p>
          <a:p>
            <a:pPr algn="ctr"/>
            <a:r>
              <a:rPr lang="en-US" dirty="0" smtClean="0"/>
              <a:t>Establish</a:t>
            </a:r>
            <a:r>
              <a:rPr lang="en-US" dirty="0"/>
              <a:t>, operate, and maintain </a:t>
            </a:r>
            <a:r>
              <a:rPr lang="en-US" dirty="0" smtClean="0"/>
              <a:t>lighted </a:t>
            </a:r>
            <a:r>
              <a:rPr lang="en-US" dirty="0"/>
              <a:t>and unlighted buoys and beacons to maintain the U.S. Visual ATON Systems.</a:t>
            </a:r>
            <a:endParaRPr lang="en-US" sz="800" dirty="0"/>
          </a:p>
        </p:txBody>
      </p:sp>
      <p:grpSp>
        <p:nvGrpSpPr>
          <p:cNvPr id="29" name="Group 28"/>
          <p:cNvGrpSpPr/>
          <p:nvPr/>
        </p:nvGrpSpPr>
        <p:grpSpPr>
          <a:xfrm>
            <a:off x="671251" y="4622694"/>
            <a:ext cx="3368393" cy="1728002"/>
            <a:chOff x="4967287" y="4950665"/>
            <a:chExt cx="3590925" cy="1335835"/>
          </a:xfrm>
          <a:solidFill>
            <a:schemeClr val="tx1"/>
          </a:solidFill>
        </p:grpSpPr>
        <p:sp>
          <p:nvSpPr>
            <p:cNvPr id="28" name="Oval 27"/>
            <p:cNvSpPr/>
            <p:nvPr/>
          </p:nvSpPr>
          <p:spPr>
            <a:xfrm>
              <a:off x="4967287" y="4950665"/>
              <a:ext cx="3590925" cy="133583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67802" y="5136780"/>
              <a:ext cx="2893552" cy="963605"/>
            </a:xfrm>
            <a:prstGeom prst="rect">
              <a:avLst/>
            </a:prstGeom>
            <a:noFill/>
          </p:spPr>
          <p:txBody>
            <a:bodyPr wrap="square" rtlCol="0">
              <a:spAutoFit/>
            </a:bodyPr>
            <a:lstStyle/>
            <a:p>
              <a:pPr algn="ctr"/>
              <a:r>
                <a:rPr lang="en-US" sz="1500" dirty="0" smtClean="0">
                  <a:ln w="0"/>
                  <a:solidFill>
                    <a:schemeClr val="bg1"/>
                  </a:solidFill>
                  <a:effectLst/>
                </a:rPr>
                <a:t>Replace existing fleet of</a:t>
              </a:r>
            </a:p>
            <a:p>
              <a:pPr algn="ctr"/>
              <a:r>
                <a:rPr lang="en-US" sz="1500" dirty="0" smtClean="0">
                  <a:ln w="0"/>
                  <a:solidFill>
                    <a:schemeClr val="bg1"/>
                  </a:solidFill>
                  <a:effectLst/>
                </a:rPr>
                <a:t>35 Inland Waterways Cutters and 27 barges with </a:t>
              </a:r>
            </a:p>
            <a:p>
              <a:pPr algn="ctr"/>
              <a:r>
                <a:rPr lang="en-US" sz="1500" dirty="0" smtClean="0">
                  <a:ln w="0"/>
                  <a:solidFill>
                    <a:schemeClr val="bg1"/>
                  </a:solidFill>
                  <a:effectLst/>
                </a:rPr>
                <a:t>30 Waterways Commerce Cutters (WCC)</a:t>
              </a:r>
              <a:endParaRPr lang="en-US" sz="1500" dirty="0">
                <a:ln w="0"/>
                <a:solidFill>
                  <a:schemeClr val="bg1"/>
                </a:solidFill>
                <a:effectLst/>
              </a:endParaRPr>
            </a:p>
          </p:txBody>
        </p:sp>
      </p:grpSp>
      <p:sp>
        <p:nvSpPr>
          <p:cNvPr id="30" name="TextBox 29"/>
          <p:cNvSpPr txBox="1"/>
          <p:nvPr/>
        </p:nvSpPr>
        <p:spPr>
          <a:xfrm>
            <a:off x="4645348" y="2787643"/>
            <a:ext cx="4389115" cy="1661993"/>
          </a:xfrm>
          <a:prstGeom prst="rect">
            <a:avLst/>
          </a:prstGeom>
          <a:solidFill>
            <a:srgbClr val="FFCC99">
              <a:alpha val="80000"/>
            </a:srgbClr>
          </a:solidFill>
          <a:effectLst>
            <a:glow rad="203200">
              <a:srgbClr val="FFCC99">
                <a:alpha val="40000"/>
              </a:srgbClr>
            </a:glow>
          </a:effectLst>
        </p:spPr>
        <p:txBody>
          <a:bodyPr wrap="square" rtlCol="0">
            <a:spAutoFit/>
          </a:bodyPr>
          <a:lstStyle/>
          <a:p>
            <a:pPr algn="ctr"/>
            <a:r>
              <a:rPr lang="en-US" sz="1200" b="1" dirty="0" smtClean="0"/>
              <a:t>Why should the Coast Guard build Waterways Commerce Cutters?</a:t>
            </a:r>
          </a:p>
          <a:p>
            <a:pPr marL="91440" marR="0" lvl="0" indent="-91440">
              <a:spcBef>
                <a:spcPts val="600"/>
              </a:spcBef>
              <a:spcAft>
                <a:spcPts val="0"/>
              </a:spcAft>
              <a:buFont typeface="Symbol" panose="05050102010706020507" pitchFamily="18" charset="2"/>
              <a:buChar char=""/>
            </a:pPr>
            <a:r>
              <a:rPr lang="en-US" sz="1000" dirty="0" smtClean="0">
                <a:latin typeface="Calibri" panose="020F0502020204030204" pitchFamily="34" charset="0"/>
                <a:ea typeface="Calibri" panose="020F0502020204030204" pitchFamily="34" charset="0"/>
                <a:cs typeface="Arial" panose="020B0604020202020204" pitchFamily="34" charset="0"/>
              </a:rPr>
              <a:t>Enable </a:t>
            </a:r>
            <a:r>
              <a:rPr lang="en-US" sz="1000" dirty="0">
                <a:latin typeface="Calibri" panose="020F0502020204030204" pitchFamily="34" charset="0"/>
                <a:ea typeface="Calibri" panose="020F0502020204030204" pitchFamily="34" charset="0"/>
                <a:cs typeface="Arial" panose="020B0604020202020204" pitchFamily="34" charset="0"/>
              </a:rPr>
              <a:t>safe navigation of waters that support the nation’s </a:t>
            </a:r>
            <a:r>
              <a:rPr lang="en-US" sz="1000" dirty="0" smtClean="0">
                <a:latin typeface="Calibri" panose="020F0502020204030204" pitchFamily="34" charset="0"/>
                <a:ea typeface="Calibri" panose="020F0502020204030204" pitchFamily="34" charset="0"/>
                <a:cs typeface="Arial" panose="020B0604020202020204" pitchFamily="34" charset="0"/>
              </a:rPr>
              <a:t>economy. </a:t>
            </a:r>
          </a:p>
          <a:p>
            <a:pPr marL="91440" marR="0" lvl="0" indent="-91440">
              <a:spcBef>
                <a:spcPts val="600"/>
              </a:spcBef>
              <a:spcAft>
                <a:spcPts val="0"/>
              </a:spcAft>
              <a:buFont typeface="Symbol" panose="05050102010706020507" pitchFamily="18" charset="2"/>
              <a:buChar char=""/>
            </a:pPr>
            <a:r>
              <a:rPr lang="en-US" sz="1000" dirty="0" smtClean="0">
                <a:latin typeface="Calibri" panose="020F0502020204030204" pitchFamily="34" charset="0"/>
                <a:ea typeface="Calibri" panose="020F0502020204030204" pitchFamily="34" charset="0"/>
                <a:cs typeface="Arial" panose="020B0604020202020204" pitchFamily="34" charset="0"/>
              </a:rPr>
              <a:t>An updated and improved fleet would allow the Coast Guard to provide timely service to ATON and offer a reliable and consistent presence throughout their operating areas.</a:t>
            </a:r>
          </a:p>
          <a:p>
            <a:pPr marL="91440" marR="0" lvl="0" indent="-91440">
              <a:spcBef>
                <a:spcPts val="600"/>
              </a:spcBef>
              <a:spcAft>
                <a:spcPts val="0"/>
              </a:spcAft>
              <a:buFont typeface="Symbol" panose="05050102010706020507" pitchFamily="18" charset="2"/>
              <a:buChar char=""/>
            </a:pPr>
            <a:r>
              <a:rPr lang="en-US" sz="1000" dirty="0" smtClean="0">
                <a:latin typeface="Calibri" panose="020F0502020204030204" pitchFamily="34" charset="0"/>
                <a:ea typeface="Calibri" panose="020F0502020204030204" pitchFamily="34" charset="0"/>
                <a:cs typeface="Arial" panose="020B0604020202020204" pitchFamily="34" charset="0"/>
              </a:rPr>
              <a:t>New ships </a:t>
            </a:r>
            <a:r>
              <a:rPr lang="en-US" sz="1000" dirty="0">
                <a:latin typeface="Calibri" panose="020F0502020204030204" pitchFamily="34" charset="0"/>
                <a:ea typeface="Calibri" panose="020F0502020204030204" pitchFamily="34" charset="0"/>
                <a:cs typeface="Arial" panose="020B0604020202020204" pitchFamily="34" charset="0"/>
              </a:rPr>
              <a:t>would </a:t>
            </a:r>
            <a:r>
              <a:rPr lang="en-US" sz="1000" dirty="0" smtClean="0">
                <a:latin typeface="Calibri" panose="020F0502020204030204" pitchFamily="34" charset="0"/>
                <a:ea typeface="Calibri" panose="020F0502020204030204" pitchFamily="34" charset="0"/>
                <a:cs typeface="Arial" panose="020B0604020202020204" pitchFamily="34" charset="0"/>
              </a:rPr>
              <a:t>offer a safer </a:t>
            </a:r>
            <a:r>
              <a:rPr lang="en-US" sz="1000" dirty="0">
                <a:latin typeface="Calibri" panose="020F0502020204030204" pitchFamily="34" charset="0"/>
                <a:ea typeface="Calibri" panose="020F0502020204030204" pitchFamily="34" charset="0"/>
                <a:cs typeface="Arial" panose="020B0604020202020204" pitchFamily="34" charset="0"/>
              </a:rPr>
              <a:t>and more environmentally </a:t>
            </a:r>
            <a:r>
              <a:rPr lang="en-US" sz="1000" dirty="0" smtClean="0">
                <a:latin typeface="Calibri" panose="020F0502020204030204" pitchFamily="34" charset="0"/>
                <a:ea typeface="Calibri" panose="020F0502020204030204" pitchFamily="34" charset="0"/>
                <a:cs typeface="Arial" panose="020B0604020202020204" pitchFamily="34" charset="0"/>
              </a:rPr>
              <a:t>friendly platform.</a:t>
            </a:r>
          </a:p>
          <a:p>
            <a:pPr marL="91440" indent="-91440">
              <a:spcBef>
                <a:spcPts val="600"/>
              </a:spcBef>
              <a:buFont typeface="Symbol" panose="05050102010706020507" pitchFamily="18" charset="2"/>
              <a:buChar char=""/>
            </a:pPr>
            <a:r>
              <a:rPr lang="en-US" sz="1000" dirty="0"/>
              <a:t>No other Coast Guard assets can access the Inland Waterways and Western Rivers (IW&amp;WR</a:t>
            </a:r>
            <a:r>
              <a:rPr lang="en-US" sz="1000" dirty="0" smtClean="0"/>
              <a:t>).</a:t>
            </a:r>
            <a:endParaRPr lang="en-US" sz="1000" dirty="0">
              <a:latin typeface="Calibri" panose="020F0502020204030204" pitchFamily="34" charset="0"/>
              <a:ea typeface="Calibri" panose="020F0502020204030204" pitchFamily="34" charset="0"/>
              <a:cs typeface="Arial" panose="020B0604020202020204" pitchFamily="34" charset="0"/>
            </a:endParaRPr>
          </a:p>
        </p:txBody>
      </p:sp>
      <p:grpSp>
        <p:nvGrpSpPr>
          <p:cNvPr id="3" name="Group 2"/>
          <p:cNvGrpSpPr/>
          <p:nvPr/>
        </p:nvGrpSpPr>
        <p:grpSpPr>
          <a:xfrm>
            <a:off x="5745614" y="5019947"/>
            <a:ext cx="2750686" cy="1776497"/>
            <a:chOff x="1176303" y="5152445"/>
            <a:chExt cx="2370135" cy="1611820"/>
          </a:xfrm>
        </p:grpSpPr>
        <p:pic>
          <p:nvPicPr>
            <p:cNvPr id="37" name="Picture 36"/>
            <p:cNvPicPr>
              <a:picLocks noChangeAspect="1"/>
            </p:cNvPicPr>
            <p:nvPr/>
          </p:nvPicPr>
          <p:blipFill>
            <a:blip r:embed="rId4"/>
            <a:stretch>
              <a:fillRect/>
            </a:stretch>
          </p:blipFill>
          <p:spPr>
            <a:xfrm>
              <a:off x="1176303" y="5152445"/>
              <a:ext cx="2370134" cy="1328909"/>
            </a:xfrm>
            <a:prstGeom prst="rect">
              <a:avLst/>
            </a:prstGeom>
          </p:spPr>
        </p:pic>
        <p:sp>
          <p:nvSpPr>
            <p:cNvPr id="2" name="TextBox 1"/>
            <p:cNvSpPr txBox="1"/>
            <p:nvPr/>
          </p:nvSpPr>
          <p:spPr>
            <a:xfrm>
              <a:off x="1176304" y="6457094"/>
              <a:ext cx="2370134" cy="307171"/>
            </a:xfrm>
            <a:prstGeom prst="rect">
              <a:avLst/>
            </a:prstGeom>
            <a:noFill/>
          </p:spPr>
          <p:txBody>
            <a:bodyPr wrap="square" rtlCol="0">
              <a:spAutoFit/>
            </a:bodyPr>
            <a:lstStyle/>
            <a:p>
              <a:pPr algn="ctr"/>
              <a:r>
                <a:rPr lang="en-US" sz="800" dirty="0" smtClean="0"/>
                <a:t>Current Inland Buoy tender and associated barge.</a:t>
              </a:r>
            </a:p>
            <a:p>
              <a:pPr algn="ctr"/>
              <a:r>
                <a:rPr lang="en-US" sz="800" dirty="0" smtClean="0"/>
                <a:t>Photo provided by USCG.</a:t>
              </a:r>
              <a:endParaRPr lang="en-US" sz="800" dirty="0"/>
            </a:p>
          </p:txBody>
        </p:sp>
      </p:grpSp>
    </p:spTree>
    <p:extLst>
      <p:ext uri="{BB962C8B-B14F-4D97-AF65-F5344CB8AC3E}">
        <p14:creationId xmlns:p14="http://schemas.microsoft.com/office/powerpoint/2010/main" val="2115282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Overview</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8" name="Picture 7"/>
          <p:cNvPicPr>
            <a:picLocks noChangeAspect="1"/>
          </p:cNvPicPr>
          <p:nvPr/>
        </p:nvPicPr>
        <p:blipFill>
          <a:blip r:embed="rId3"/>
          <a:stretch>
            <a:fillRect/>
          </a:stretch>
        </p:blipFill>
        <p:spPr>
          <a:xfrm>
            <a:off x="7334250" y="298473"/>
            <a:ext cx="1162050" cy="429855"/>
          </a:xfrm>
          <a:prstGeom prst="rect">
            <a:avLst/>
          </a:prstGeom>
          <a:ln w="25400">
            <a:solidFill>
              <a:srgbClr val="20365A"/>
            </a:solidFill>
          </a:ln>
        </p:spPr>
      </p:pic>
      <p:sp>
        <p:nvSpPr>
          <p:cNvPr id="9" name="Rounded Rectangle 8"/>
          <p:cNvSpPr/>
          <p:nvPr/>
        </p:nvSpPr>
        <p:spPr>
          <a:xfrm>
            <a:off x="261937" y="1519517"/>
            <a:ext cx="4506708" cy="2145268"/>
          </a:xfrm>
          <a:prstGeom prst="roundRect">
            <a:avLst/>
          </a:prstGeom>
          <a:solidFill>
            <a:srgbClr val="FFCC99"/>
          </a:solidFill>
          <a:ln>
            <a:noFill/>
          </a:ln>
          <a:effectLst>
            <a:glow rad="203200">
              <a:srgbClr val="FFCC99">
                <a:alpha val="40000"/>
              </a:srgbClr>
            </a:glow>
          </a:effectLst>
        </p:spPr>
        <p:txBody>
          <a:bodyPr wrap="square" tIns="0" bIns="0">
            <a:spAutoFit/>
          </a:bodyPr>
          <a:lstStyle/>
          <a:p>
            <a:pPr marL="285750" indent="-285750">
              <a:buFont typeface="Arial" panose="020B0604020202020204" pitchFamily="34" charset="0"/>
              <a:buChar char="•"/>
            </a:pPr>
            <a:r>
              <a:rPr lang="en-US" dirty="0" smtClean="0"/>
              <a:t>Acquire and operate </a:t>
            </a:r>
            <a:r>
              <a:rPr lang="en-US" dirty="0"/>
              <a:t>up to 30 WCCs with </a:t>
            </a:r>
            <a:r>
              <a:rPr lang="en-US" dirty="0" smtClean="0"/>
              <a:t>design </a:t>
            </a:r>
            <a:r>
              <a:rPr lang="en-US" dirty="0"/>
              <a:t>service lives of 30 years each</a:t>
            </a:r>
            <a:r>
              <a:rPr lang="en-US" dirty="0" smtClean="0"/>
              <a:t>.</a:t>
            </a:r>
          </a:p>
          <a:p>
            <a:pPr marL="285750" indent="-285750">
              <a:buFont typeface="Arial" panose="020B0604020202020204" pitchFamily="34" charset="0"/>
              <a:buChar char="•"/>
            </a:pPr>
            <a:r>
              <a:rPr lang="en-US" dirty="0" smtClean="0"/>
              <a:t>Provide continuous and improved fulfillment of the IW&amp;WR ATON mission.</a:t>
            </a:r>
            <a:endParaRPr lang="en-US" dirty="0"/>
          </a:p>
          <a:p>
            <a:pPr marL="285750" indent="-285750">
              <a:buFont typeface="Arial" panose="020B0604020202020204" pitchFamily="34" charset="0"/>
              <a:buChar char="•"/>
            </a:pPr>
            <a:r>
              <a:rPr lang="en-US" dirty="0" smtClean="0"/>
              <a:t>Maintain </a:t>
            </a:r>
            <a:r>
              <a:rPr lang="en-US" b="1" dirty="0" smtClean="0"/>
              <a:t>28,200 </a:t>
            </a:r>
            <a:r>
              <a:rPr lang="en-US" b="1" dirty="0"/>
              <a:t>ATON </a:t>
            </a:r>
            <a:r>
              <a:rPr lang="en-US" dirty="0"/>
              <a:t>across approximately </a:t>
            </a:r>
            <a:r>
              <a:rPr lang="en-US" b="1" dirty="0" smtClean="0"/>
              <a:t>12,000 </a:t>
            </a:r>
            <a:r>
              <a:rPr lang="en-US" b="1" dirty="0"/>
              <a:t>miles </a:t>
            </a:r>
            <a:r>
              <a:rPr lang="en-US" dirty="0"/>
              <a:t>of navigable </a:t>
            </a:r>
            <a:r>
              <a:rPr lang="en-US" dirty="0" smtClean="0"/>
              <a:t>channels.</a:t>
            </a:r>
            <a:r>
              <a:rPr lang="en-US" dirty="0"/>
              <a:t>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65" y="4019718"/>
            <a:ext cx="3224980" cy="236711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651" y="1461730"/>
            <a:ext cx="3824748" cy="220305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1383" y="4037805"/>
            <a:ext cx="3542228" cy="2387003"/>
          </a:xfrm>
          <a:prstGeom prst="rect">
            <a:avLst/>
          </a:prstGeom>
        </p:spPr>
      </p:pic>
      <p:sp>
        <p:nvSpPr>
          <p:cNvPr id="2" name="TextBox 1"/>
          <p:cNvSpPr txBox="1"/>
          <p:nvPr/>
        </p:nvSpPr>
        <p:spPr>
          <a:xfrm>
            <a:off x="5010733" y="3681164"/>
            <a:ext cx="3984584" cy="338554"/>
          </a:xfrm>
          <a:prstGeom prst="rect">
            <a:avLst/>
          </a:prstGeom>
          <a:noFill/>
        </p:spPr>
        <p:txBody>
          <a:bodyPr wrap="square" rtlCol="0">
            <a:spAutoFit/>
          </a:bodyPr>
          <a:lstStyle/>
          <a:p>
            <a:pPr algn="ctr"/>
            <a:r>
              <a:rPr lang="en-US" sz="800" dirty="0" smtClean="0"/>
              <a:t>Crew members retrieving a floating ATON and preparing to deploy a new sinker and ATON. Photo provided by USCG. </a:t>
            </a:r>
            <a:endParaRPr lang="en-US" sz="800" dirty="0"/>
          </a:p>
        </p:txBody>
      </p:sp>
      <p:sp>
        <p:nvSpPr>
          <p:cNvPr id="3" name="TextBox 2"/>
          <p:cNvSpPr txBox="1"/>
          <p:nvPr/>
        </p:nvSpPr>
        <p:spPr>
          <a:xfrm>
            <a:off x="629265" y="6424808"/>
            <a:ext cx="3224980" cy="338554"/>
          </a:xfrm>
          <a:prstGeom prst="rect">
            <a:avLst/>
          </a:prstGeom>
          <a:noFill/>
        </p:spPr>
        <p:txBody>
          <a:bodyPr wrap="square" rtlCol="0">
            <a:spAutoFit/>
          </a:bodyPr>
          <a:lstStyle/>
          <a:p>
            <a:pPr algn="ctr"/>
            <a:r>
              <a:rPr lang="en-US" sz="800" dirty="0" smtClean="0"/>
              <a:t>Crew members prepare a sinker for deployment.</a:t>
            </a:r>
          </a:p>
          <a:p>
            <a:pPr algn="ctr"/>
            <a:r>
              <a:rPr lang="en-US" sz="800" dirty="0" smtClean="0"/>
              <a:t>Photo provided by USCG.</a:t>
            </a:r>
            <a:endParaRPr lang="en-US" sz="800" dirty="0"/>
          </a:p>
        </p:txBody>
      </p:sp>
      <p:sp>
        <p:nvSpPr>
          <p:cNvPr id="10" name="TextBox 9"/>
          <p:cNvSpPr txBox="1"/>
          <p:nvPr/>
        </p:nvSpPr>
        <p:spPr>
          <a:xfrm>
            <a:off x="5090651" y="6401060"/>
            <a:ext cx="3912617" cy="338554"/>
          </a:xfrm>
          <a:prstGeom prst="rect">
            <a:avLst/>
          </a:prstGeom>
          <a:noFill/>
        </p:spPr>
        <p:txBody>
          <a:bodyPr wrap="square" rtlCol="0">
            <a:spAutoFit/>
          </a:bodyPr>
          <a:lstStyle/>
          <a:p>
            <a:pPr algn="ctr"/>
            <a:r>
              <a:rPr lang="en-US" sz="800" dirty="0" smtClean="0"/>
              <a:t>The crane of a WCC Construction Tender being used to remove a damaged fixed ATON.</a:t>
            </a:r>
          </a:p>
          <a:p>
            <a:pPr algn="ctr"/>
            <a:r>
              <a:rPr lang="en-US" sz="800" dirty="0" smtClean="0"/>
              <a:t>Photo provided by USCG.</a:t>
            </a:r>
            <a:endParaRPr lang="en-US" sz="800" dirty="0"/>
          </a:p>
        </p:txBody>
      </p:sp>
    </p:spTree>
    <p:extLst>
      <p:ext uri="{BB962C8B-B14F-4D97-AF65-F5344CB8AC3E}">
        <p14:creationId xmlns:p14="http://schemas.microsoft.com/office/powerpoint/2010/main" val="340548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1567" b="35636"/>
          <a:stretch/>
        </p:blipFill>
        <p:spPr>
          <a:xfrm>
            <a:off x="4535549" y="1552396"/>
            <a:ext cx="4525835" cy="1533832"/>
          </a:xfrm>
          <a:prstGeom prst="rect">
            <a:avLst/>
          </a:prstGeom>
        </p:spPr>
      </p:pic>
      <p:sp>
        <p:nvSpPr>
          <p:cNvPr id="4" name="Rectangle 3"/>
          <p:cNvSpPr/>
          <p:nvPr/>
        </p:nvSpPr>
        <p:spPr>
          <a:xfrm>
            <a:off x="261937" y="171450"/>
            <a:ext cx="6500813" cy="704850"/>
          </a:xfrm>
          <a:prstGeom prst="rect">
            <a:avLst/>
          </a:prstGeom>
          <a:solidFill>
            <a:srgbClr val="203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Montserrat" panose="00000500000000000000"/>
              </a:rPr>
              <a:t>Proposed Action: Overview</a:t>
            </a:r>
            <a:endParaRPr lang="en-US" sz="2400" b="1" dirty="0">
              <a:latin typeface="Montserrat" panose="00000500000000000000"/>
            </a:endParaRPr>
          </a:p>
        </p:txBody>
      </p:sp>
      <p:sp>
        <p:nvSpPr>
          <p:cNvPr id="5" name="Rectangle 4"/>
          <p:cNvSpPr/>
          <p:nvPr/>
        </p:nvSpPr>
        <p:spPr>
          <a:xfrm>
            <a:off x="6915150" y="169862"/>
            <a:ext cx="2000250" cy="706438"/>
          </a:xfrm>
          <a:prstGeom prst="rect">
            <a:avLst/>
          </a:prstGeom>
          <a:solidFill>
            <a:srgbClr val="6788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1937" y="1122364"/>
            <a:ext cx="8653463" cy="153710"/>
          </a:xfrm>
          <a:prstGeom prst="rect">
            <a:avLst/>
          </a:prstGeom>
          <a:solidFill>
            <a:srgbClr val="6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814666"/>
            <a:ext cx="2408032" cy="338554"/>
          </a:xfrm>
          <a:prstGeom prst="rect">
            <a:avLst/>
          </a:prstGeom>
          <a:noFill/>
        </p:spPr>
        <p:txBody>
          <a:bodyPr wrap="none" rtlCol="0">
            <a:spAutoFit/>
          </a:bodyPr>
          <a:lstStyle/>
          <a:p>
            <a:r>
              <a:rPr lang="en-US" sz="1600" b="1" dirty="0" smtClean="0">
                <a:solidFill>
                  <a:schemeClr val="bg1">
                    <a:lumMod val="65000"/>
                  </a:schemeClr>
                </a:solidFill>
                <a:latin typeface="Montserrat" panose="00000500000000000000"/>
              </a:rPr>
              <a:t>USCG WCC </a:t>
            </a:r>
            <a:r>
              <a:rPr lang="en-US" sz="1600" dirty="0" smtClean="0">
                <a:solidFill>
                  <a:schemeClr val="bg1">
                    <a:lumMod val="65000"/>
                  </a:schemeClr>
                </a:solidFill>
                <a:latin typeface="Montserrat" panose="00000500000000000000"/>
              </a:rPr>
              <a:t>Draft PEIS </a:t>
            </a:r>
            <a:endParaRPr lang="en-US" sz="1600" dirty="0">
              <a:solidFill>
                <a:schemeClr val="bg1">
                  <a:lumMod val="65000"/>
                </a:schemeClr>
              </a:solidFill>
              <a:latin typeface="Montserrat" panose="00000500000000000000"/>
            </a:endParaRPr>
          </a:p>
        </p:txBody>
      </p:sp>
      <p:pic>
        <p:nvPicPr>
          <p:cNvPr id="36" name="Picture 35"/>
          <p:cNvPicPr>
            <a:picLocks noChangeAspect="1"/>
          </p:cNvPicPr>
          <p:nvPr/>
        </p:nvPicPr>
        <p:blipFill>
          <a:blip r:embed="rId4"/>
          <a:stretch>
            <a:fillRect/>
          </a:stretch>
        </p:blipFill>
        <p:spPr>
          <a:xfrm>
            <a:off x="7334250" y="298473"/>
            <a:ext cx="1162050" cy="429855"/>
          </a:xfrm>
          <a:prstGeom prst="rect">
            <a:avLst/>
          </a:prstGeom>
          <a:ln w="25400">
            <a:solidFill>
              <a:srgbClr val="20365A"/>
            </a:solidFill>
          </a:ln>
        </p:spPr>
      </p:pic>
      <p:graphicFrame>
        <p:nvGraphicFramePr>
          <p:cNvPr id="14" name="Table 13"/>
          <p:cNvGraphicFramePr>
            <a:graphicFrameLocks noGrp="1"/>
          </p:cNvGraphicFramePr>
          <p:nvPr>
            <p:extLst>
              <p:ext uri="{D42A27DB-BD31-4B8C-83A1-F6EECF244321}">
                <p14:modId xmlns:p14="http://schemas.microsoft.com/office/powerpoint/2010/main" val="1024705338"/>
              </p:ext>
            </p:extLst>
          </p:nvPr>
        </p:nvGraphicFramePr>
        <p:xfrm>
          <a:off x="315303" y="1691177"/>
          <a:ext cx="4070305" cy="1987043"/>
        </p:xfrm>
        <a:graphic>
          <a:graphicData uri="http://schemas.openxmlformats.org/drawingml/2006/table">
            <a:tbl>
              <a:tblPr firstRow="1" bandRow="1"/>
              <a:tblGrid>
                <a:gridCol w="1615097">
                  <a:extLst>
                    <a:ext uri="{9D8B030D-6E8A-4147-A177-3AD203B41FA5}">
                      <a16:colId xmlns:a16="http://schemas.microsoft.com/office/drawing/2014/main" val="4112836845"/>
                    </a:ext>
                  </a:extLst>
                </a:gridCol>
                <a:gridCol w="740708">
                  <a:extLst>
                    <a:ext uri="{9D8B030D-6E8A-4147-A177-3AD203B41FA5}">
                      <a16:colId xmlns:a16="http://schemas.microsoft.com/office/drawing/2014/main" val="2245801912"/>
                    </a:ext>
                  </a:extLst>
                </a:gridCol>
                <a:gridCol w="1714500">
                  <a:extLst>
                    <a:ext uri="{9D8B030D-6E8A-4147-A177-3AD203B41FA5}">
                      <a16:colId xmlns:a16="http://schemas.microsoft.com/office/drawing/2014/main" val="3005892752"/>
                    </a:ext>
                  </a:extLst>
                </a:gridCol>
              </a:tblGrid>
              <a:tr h="240665">
                <a:tc gridSpan="3">
                  <a:txBody>
                    <a:bodyPr/>
                    <a:lstStyle/>
                    <a:p>
                      <a:pPr marL="0" marR="0" algn="ctr">
                        <a:lnSpc>
                          <a:spcPct val="107000"/>
                        </a:lnSpc>
                        <a:spcBef>
                          <a:spcPts val="0"/>
                        </a:spcBef>
                        <a:spcAft>
                          <a:spcPts val="800"/>
                        </a:spcAft>
                      </a:pPr>
                      <a:r>
                        <a:rPr lang="en-US" sz="1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Table 2: Proposed </a:t>
                      </a:r>
                      <a:r>
                        <a:rPr lang="en-US" sz="1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USCG </a:t>
                      </a:r>
                      <a:r>
                        <a:rPr lang="en-US" sz="1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Waterways Commerce Cutters</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2807184"/>
                  </a:ext>
                </a:extLst>
              </a:tr>
              <a:tr h="176242">
                <a:tc>
                  <a:txBody>
                    <a:bodyPr/>
                    <a:lstStyle/>
                    <a:p>
                      <a:pPr marL="0" marR="0">
                        <a:lnSpc>
                          <a:spcPct val="107000"/>
                        </a:lnSpc>
                        <a:spcBef>
                          <a:spcPts val="0"/>
                        </a:spcBef>
                        <a:spcAft>
                          <a:spcPts val="800"/>
                        </a:spcAft>
                      </a:pPr>
                      <a:r>
                        <a:rPr lang="en-US" sz="9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Class</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tc>
                  <a:txBody>
                    <a:bodyPr/>
                    <a:lstStyle/>
                    <a:p>
                      <a:pPr marL="0" marR="0" algn="l" defTabSz="685800" rtl="0" eaLnBrk="1" latinLnBrk="0" hangingPunct="1">
                        <a:lnSpc>
                          <a:spcPct val="107000"/>
                        </a:lnSpc>
                        <a:spcBef>
                          <a:spcPts val="0"/>
                        </a:spcBef>
                        <a:spcAft>
                          <a:spcPts val="800"/>
                        </a:spcAft>
                      </a:pPr>
                      <a:r>
                        <a:rPr lang="en-US" sz="900" b="1" kern="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Fleet Size</a:t>
                      </a:r>
                      <a:endParaRPr lang="en-US" sz="9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tc>
                  <a:txBody>
                    <a:bodyPr/>
                    <a:lstStyle/>
                    <a:p>
                      <a:pPr marL="0" marR="0" algn="l" defTabSz="685800" rtl="0" eaLnBrk="1" latinLnBrk="0" hangingPunct="1">
                        <a:lnSpc>
                          <a:spcPct val="107000"/>
                        </a:lnSpc>
                        <a:spcBef>
                          <a:spcPts val="0"/>
                        </a:spcBef>
                        <a:spcAft>
                          <a:spcPts val="800"/>
                        </a:spcAft>
                      </a:pPr>
                      <a:r>
                        <a:rPr lang="en-US" sz="900" b="1" kern="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Description of Operations</a:t>
                      </a:r>
                      <a:endParaRPr lang="en-US" sz="9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cell3D prstMaterial="dkEdge">
                      <a:bevel prst="coolSlant"/>
                      <a:lightRig rig="flood" dir="t"/>
                    </a:cell3D>
                    <a:solidFill>
                      <a:srgbClr val="000000">
                        <a:alpha val="80000"/>
                      </a:srgbClr>
                    </a:solidFill>
                  </a:tcPr>
                </a:tc>
                <a:extLst>
                  <a:ext uri="{0D108BD9-81ED-4DB2-BD59-A6C34878D82A}">
                    <a16:rowId xmlns:a16="http://schemas.microsoft.com/office/drawing/2014/main" val="2813939841"/>
                  </a:ext>
                </a:extLst>
              </a:tr>
              <a:tr h="264795">
                <a:tc>
                  <a:txBody>
                    <a:bodyPr/>
                    <a:lstStyle/>
                    <a:p>
                      <a:pPr marL="0" marR="0" algn="l">
                        <a:lnSpc>
                          <a:spcPct val="107000"/>
                        </a:lnSpc>
                        <a:spcBef>
                          <a:spcPts val="0"/>
                        </a:spcBef>
                        <a:spcAft>
                          <a:spcPts val="80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Construction (WCC WLIC)</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FFCC99">
                        <a:alpha val="80000"/>
                      </a:srgbClr>
                    </a:solidFill>
                  </a:tcPr>
                </a:tc>
                <a:tc>
                  <a:txBody>
                    <a:bodyPr/>
                    <a:lstStyle/>
                    <a:p>
                      <a:pPr marL="0" marR="0">
                        <a:lnSpc>
                          <a:spcPct val="107000"/>
                        </a:lnSpc>
                        <a:spcBef>
                          <a:spcPts val="0"/>
                        </a:spcBef>
                        <a:spcAft>
                          <a:spcPts val="80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Up to 11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FFCC99">
                        <a:alpha val="80000"/>
                      </a:srgbClr>
                    </a:solidFill>
                  </a:tcPr>
                </a:tc>
                <a:tc>
                  <a:txBody>
                    <a:bodyPr/>
                    <a:lstStyle/>
                    <a:p>
                      <a:pPr marL="0" marR="0">
                        <a:lnSpc>
                          <a:spcPct val="107000"/>
                        </a:lnSpc>
                        <a:spcBef>
                          <a:spcPts val="0"/>
                        </a:spcBef>
                        <a:spcAft>
                          <a:spcPts val="80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Specifically designed to support</a:t>
                      </a:r>
                      <a:r>
                        <a:rPr lang="en-US" sz="900" baseline="0" dirty="0" smtClean="0">
                          <a:effectLst/>
                          <a:latin typeface="Calibri" panose="020F0502020204030204" pitchFamily="34" charset="0"/>
                          <a:ea typeface="Calibri" panose="020F0502020204030204" pitchFamily="34" charset="0"/>
                          <a:cs typeface="Times New Roman" panose="02020603050405020304" pitchFamily="18" charset="0"/>
                        </a:rPr>
                        <a:t> pile driving operations, such as </a:t>
                      </a: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establishing and</a:t>
                      </a:r>
                      <a:r>
                        <a:rPr lang="en-US" sz="900" baseline="0" dirty="0" smtClean="0">
                          <a:effectLst/>
                          <a:latin typeface="Calibri" panose="020F0502020204030204" pitchFamily="34" charset="0"/>
                          <a:ea typeface="Calibri" panose="020F0502020204030204" pitchFamily="34" charset="0"/>
                          <a:cs typeface="Times New Roman" panose="02020603050405020304" pitchFamily="18" charset="0"/>
                        </a:rPr>
                        <a:t> servicing fixed ATON structures.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FFCC99">
                        <a:alpha val="80000"/>
                      </a:srgbClr>
                    </a:solidFill>
                  </a:tcPr>
                </a:tc>
                <a:extLst>
                  <a:ext uri="{0D108BD9-81ED-4DB2-BD59-A6C34878D82A}">
                    <a16:rowId xmlns:a16="http://schemas.microsoft.com/office/drawing/2014/main" val="3587640381"/>
                  </a:ext>
                </a:extLst>
              </a:tr>
              <a:tr h="264795">
                <a:tc>
                  <a:txBody>
                    <a:bodyPr/>
                    <a:lstStyle/>
                    <a:p>
                      <a:pPr marL="0" marR="0" algn="l">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River </a:t>
                      </a: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Buoy Tending (WCC WLR)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66CCFF">
                        <a:alpha val="80000"/>
                      </a:srgbClr>
                    </a:solidFill>
                  </a:tcPr>
                </a:tc>
                <a:tc>
                  <a:txBody>
                    <a:bodyPr/>
                    <a:lstStyle/>
                    <a:p>
                      <a:pPr marL="0" marR="0">
                        <a:lnSpc>
                          <a:spcPct val="107000"/>
                        </a:lnSpc>
                        <a:spcBef>
                          <a:spcPts val="0"/>
                        </a:spcBef>
                        <a:spcAft>
                          <a:spcPts val="80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Up to 16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66CCFF">
                        <a:alpha val="80000"/>
                      </a:srgbClr>
                    </a:solidFill>
                  </a:tcPr>
                </a:tc>
                <a:tc>
                  <a:txBody>
                    <a:bodyPr/>
                    <a:lstStyle/>
                    <a:p>
                      <a:pPr marL="0" marR="0">
                        <a:lnSpc>
                          <a:spcPct val="107000"/>
                        </a:lnSpc>
                        <a:spcBef>
                          <a:spcPts val="0"/>
                        </a:spcBef>
                        <a:spcAft>
                          <a:spcPts val="80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Establish, maintain, and discontinue floating ATON and fixed ATON structures.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66CCFF">
                        <a:alpha val="80000"/>
                      </a:srgbClr>
                    </a:solidFill>
                  </a:tcPr>
                </a:tc>
                <a:extLst>
                  <a:ext uri="{0D108BD9-81ED-4DB2-BD59-A6C34878D82A}">
                    <a16:rowId xmlns:a16="http://schemas.microsoft.com/office/drawing/2014/main" val="1870536557"/>
                  </a:ext>
                </a:extLst>
              </a:tr>
              <a:tr h="264795">
                <a:tc>
                  <a:txBody>
                    <a:bodyPr/>
                    <a:lstStyle/>
                    <a:p>
                      <a:pPr marL="0" marR="0" algn="l">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Inland </a:t>
                      </a: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Buoy Tending</a:t>
                      </a:r>
                      <a:r>
                        <a:rPr lang="en-US" sz="900" baseline="0" dirty="0" smtClean="0">
                          <a:effectLst/>
                          <a:latin typeface="Calibri" panose="020F0502020204030204" pitchFamily="34" charset="0"/>
                          <a:ea typeface="Calibri" panose="020F0502020204030204" pitchFamily="34" charset="0"/>
                          <a:cs typeface="Times New Roman" panose="02020603050405020304" pitchFamily="18" charset="0"/>
                        </a:rPr>
                        <a:t> (WCC WLI)</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CCFFCC">
                        <a:alpha val="80000"/>
                      </a:srgbClr>
                    </a:solidFill>
                  </a:tcPr>
                </a:tc>
                <a:tc>
                  <a:txBody>
                    <a:bodyPr/>
                    <a:lstStyle/>
                    <a:p>
                      <a:pPr marL="0" marR="0">
                        <a:lnSpc>
                          <a:spcPct val="107000"/>
                        </a:lnSpc>
                        <a:spcBef>
                          <a:spcPts val="0"/>
                        </a:spcBef>
                        <a:spcAft>
                          <a:spcPts val="80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Up to 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CCFFCC">
                        <a:alpha val="80000"/>
                      </a:srgbClr>
                    </a:solidFill>
                  </a:tcPr>
                </a:tc>
                <a:tc>
                  <a:txBody>
                    <a:bodyPr/>
                    <a:lstStyle/>
                    <a:p>
                      <a:pPr marL="0" marR="0">
                        <a:lnSpc>
                          <a:spcPct val="107000"/>
                        </a:lnSpc>
                        <a:spcBef>
                          <a:spcPts val="0"/>
                        </a:spcBef>
                        <a:spcAft>
                          <a:spcPts val="800"/>
                        </a:spcAft>
                      </a:pPr>
                      <a:r>
                        <a:rPr lang="en-US" sz="900" dirty="0" smtClean="0">
                          <a:effectLst/>
                          <a:latin typeface="Calibri" panose="020F0502020204030204" pitchFamily="34" charset="0"/>
                          <a:ea typeface="Calibri" panose="020F0502020204030204" pitchFamily="34" charset="0"/>
                          <a:cs typeface="Times New Roman" panose="02020603050405020304" pitchFamily="18" charset="0"/>
                        </a:rPr>
                        <a:t>Service ATON in inland waters and waters close to shore.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5405" marR="65405" marT="32385" marB="3238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cell3D prstMaterial="dkEdge">
                      <a:bevel prst="coolSlant"/>
                      <a:lightRig rig="flood" dir="t"/>
                    </a:cell3D>
                    <a:solidFill>
                      <a:srgbClr val="CCFFCC">
                        <a:alpha val="80000"/>
                      </a:srgbClr>
                    </a:solidFill>
                  </a:tcPr>
                </a:tc>
                <a:extLst>
                  <a:ext uri="{0D108BD9-81ED-4DB2-BD59-A6C34878D82A}">
                    <a16:rowId xmlns:a16="http://schemas.microsoft.com/office/drawing/2014/main" val="3134423041"/>
                  </a:ext>
                </a:extLst>
              </a:tr>
            </a:tbl>
          </a:graphicData>
        </a:graphic>
      </p:graphicFrame>
      <p:grpSp>
        <p:nvGrpSpPr>
          <p:cNvPr id="7" name="Group 6"/>
          <p:cNvGrpSpPr/>
          <p:nvPr/>
        </p:nvGrpSpPr>
        <p:grpSpPr>
          <a:xfrm>
            <a:off x="418448" y="3945769"/>
            <a:ext cx="3864013" cy="2230243"/>
            <a:chOff x="5689020" y="4856460"/>
            <a:chExt cx="3048000" cy="1868130"/>
          </a:xfrm>
          <a:solidFill>
            <a:srgbClr val="66CCFF"/>
          </a:solidFill>
          <a:effectLst>
            <a:glow rad="139700">
              <a:schemeClr val="accent1">
                <a:satMod val="175000"/>
                <a:alpha val="40000"/>
              </a:schemeClr>
            </a:glow>
          </a:effectLst>
        </p:grpSpPr>
        <p:sp>
          <p:nvSpPr>
            <p:cNvPr id="3" name="Round Diagonal Corner Rectangle 2"/>
            <p:cNvSpPr/>
            <p:nvPr/>
          </p:nvSpPr>
          <p:spPr>
            <a:xfrm>
              <a:off x="5689020" y="4856460"/>
              <a:ext cx="3048000" cy="1868130"/>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855109" y="5052536"/>
              <a:ext cx="2841523" cy="1443705"/>
            </a:xfrm>
            <a:prstGeom prst="rect">
              <a:avLst/>
            </a:prstGeom>
            <a:grpFill/>
            <a:ln>
              <a:noFill/>
            </a:ln>
          </p:spPr>
          <p:txBody>
            <a:bodyPr wrap="square" rtlCol="0">
              <a:spAutoFit/>
            </a:bodyPr>
            <a:lstStyle/>
            <a:p>
              <a:pPr algn="ctr"/>
              <a:r>
                <a:rPr lang="en-US" sz="1600" b="1" dirty="0" smtClean="0"/>
                <a:t>Additional Mission Support</a:t>
              </a:r>
            </a:p>
            <a:p>
              <a:pPr algn="ctr"/>
              <a:endParaRPr lang="en-US" sz="1600" b="1" dirty="0" smtClean="0"/>
            </a:p>
            <a:p>
              <a:pPr marL="285750" indent="-285750">
                <a:buFont typeface="Arial" panose="020B0604020202020204" pitchFamily="34" charset="0"/>
                <a:buChar char="•"/>
              </a:pPr>
              <a:r>
                <a:rPr lang="en-US" sz="1400" dirty="0"/>
                <a:t>Ports, </a:t>
              </a:r>
              <a:r>
                <a:rPr lang="en-US" sz="1400" dirty="0" smtClean="0"/>
                <a:t>Waterways</a:t>
              </a:r>
              <a:r>
                <a:rPr lang="en-US" sz="1400" dirty="0"/>
                <a:t>, and </a:t>
              </a:r>
              <a:r>
                <a:rPr lang="en-US" sz="1400" dirty="0" smtClean="0"/>
                <a:t>Coastal </a:t>
              </a:r>
              <a:r>
                <a:rPr lang="en-US" sz="1400" dirty="0"/>
                <a:t>S</a:t>
              </a:r>
              <a:r>
                <a:rPr lang="en-US" sz="1400" dirty="0" smtClean="0"/>
                <a:t>ecurity </a:t>
              </a:r>
              <a:endParaRPr lang="en-US" sz="1400" dirty="0"/>
            </a:p>
            <a:p>
              <a:pPr marL="285750" indent="-285750">
                <a:buFont typeface="Arial" panose="020B0604020202020204" pitchFamily="34" charset="0"/>
                <a:buChar char="•"/>
              </a:pPr>
              <a:r>
                <a:rPr lang="en-US" sz="1400" dirty="0"/>
                <a:t>Search and Rescue</a:t>
              </a:r>
            </a:p>
            <a:p>
              <a:pPr marL="285750" indent="-285750">
                <a:buFont typeface="Arial" panose="020B0604020202020204" pitchFamily="34" charset="0"/>
                <a:buChar char="•"/>
              </a:pPr>
              <a:r>
                <a:rPr lang="en-US" sz="1400" dirty="0"/>
                <a:t>Marine Environmental Protection</a:t>
              </a:r>
            </a:p>
            <a:p>
              <a:pPr marL="285750" indent="-285750">
                <a:buFont typeface="Arial" panose="020B0604020202020204" pitchFamily="34" charset="0"/>
                <a:buChar char="•"/>
              </a:pPr>
              <a:r>
                <a:rPr lang="en-US" sz="1400" dirty="0"/>
                <a:t>Marine Safety</a:t>
              </a:r>
            </a:p>
            <a:p>
              <a:endParaRPr lang="en-US" dirty="0"/>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67495"/>
          <a:stretch/>
        </p:blipFill>
        <p:spPr>
          <a:xfrm>
            <a:off x="4495802" y="3255822"/>
            <a:ext cx="4419598" cy="1484505"/>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65256"/>
          <a:stretch/>
        </p:blipFill>
        <p:spPr>
          <a:xfrm>
            <a:off x="4535549" y="5005352"/>
            <a:ext cx="4313363" cy="1548581"/>
          </a:xfrm>
          <a:prstGeom prst="rect">
            <a:avLst/>
          </a:prstGeom>
        </p:spPr>
      </p:pic>
      <p:sp>
        <p:nvSpPr>
          <p:cNvPr id="12" name="TextBox 11"/>
          <p:cNvSpPr txBox="1"/>
          <p:nvPr/>
        </p:nvSpPr>
        <p:spPr>
          <a:xfrm>
            <a:off x="4588668" y="1568741"/>
            <a:ext cx="2165694" cy="276999"/>
          </a:xfrm>
          <a:prstGeom prst="rect">
            <a:avLst/>
          </a:prstGeom>
          <a:noFill/>
        </p:spPr>
        <p:txBody>
          <a:bodyPr wrap="square" rtlCol="0">
            <a:spAutoFit/>
          </a:bodyPr>
          <a:lstStyle/>
          <a:p>
            <a:r>
              <a:rPr lang="en-US" sz="1200" b="1" dirty="0" smtClean="0"/>
              <a:t>Inland Construction Tenders</a:t>
            </a:r>
            <a:endParaRPr lang="en-US" sz="1200" b="1" dirty="0"/>
          </a:p>
        </p:txBody>
      </p:sp>
      <p:sp>
        <p:nvSpPr>
          <p:cNvPr id="13" name="TextBox 12"/>
          <p:cNvSpPr txBox="1"/>
          <p:nvPr/>
        </p:nvSpPr>
        <p:spPr>
          <a:xfrm>
            <a:off x="4588668" y="3186662"/>
            <a:ext cx="2339463" cy="276999"/>
          </a:xfrm>
          <a:prstGeom prst="rect">
            <a:avLst/>
          </a:prstGeom>
          <a:noFill/>
        </p:spPr>
        <p:txBody>
          <a:bodyPr wrap="square" rtlCol="0">
            <a:spAutoFit/>
          </a:bodyPr>
          <a:lstStyle/>
          <a:p>
            <a:r>
              <a:rPr lang="en-US" sz="1200" b="1" dirty="0" smtClean="0"/>
              <a:t>River Buoy Tenders</a:t>
            </a:r>
            <a:endParaRPr lang="en-US" sz="1200" b="1" dirty="0"/>
          </a:p>
        </p:txBody>
      </p:sp>
      <p:sp>
        <p:nvSpPr>
          <p:cNvPr id="15" name="TextBox 14"/>
          <p:cNvSpPr txBox="1"/>
          <p:nvPr/>
        </p:nvSpPr>
        <p:spPr>
          <a:xfrm>
            <a:off x="4535549" y="4866852"/>
            <a:ext cx="2218813" cy="276999"/>
          </a:xfrm>
          <a:prstGeom prst="rect">
            <a:avLst/>
          </a:prstGeom>
          <a:noFill/>
        </p:spPr>
        <p:txBody>
          <a:bodyPr wrap="square" rtlCol="0">
            <a:spAutoFit/>
          </a:bodyPr>
          <a:lstStyle/>
          <a:p>
            <a:r>
              <a:rPr lang="en-US" sz="1200" b="1" dirty="0" smtClean="0"/>
              <a:t>Inland Buoy Tenders</a:t>
            </a:r>
            <a:endParaRPr lang="en-US" sz="1200" b="1" dirty="0"/>
          </a:p>
        </p:txBody>
      </p:sp>
      <p:sp>
        <p:nvSpPr>
          <p:cNvPr id="16" name="TextBox 15"/>
          <p:cNvSpPr txBox="1"/>
          <p:nvPr/>
        </p:nvSpPr>
        <p:spPr>
          <a:xfrm>
            <a:off x="4588668" y="6553933"/>
            <a:ext cx="4260244" cy="215444"/>
          </a:xfrm>
          <a:prstGeom prst="rect">
            <a:avLst/>
          </a:prstGeom>
          <a:noFill/>
        </p:spPr>
        <p:txBody>
          <a:bodyPr wrap="square" rtlCol="0">
            <a:spAutoFit/>
          </a:bodyPr>
          <a:lstStyle/>
          <a:p>
            <a:pPr algn="ctr"/>
            <a:r>
              <a:rPr lang="en-US" sz="800" dirty="0" smtClean="0"/>
              <a:t>Vessel design models provided by USCG.</a:t>
            </a:r>
            <a:endParaRPr lang="en-US" sz="800" dirty="0"/>
          </a:p>
        </p:txBody>
      </p:sp>
    </p:spTree>
    <p:extLst>
      <p:ext uri="{BB962C8B-B14F-4D97-AF65-F5344CB8AC3E}">
        <p14:creationId xmlns:p14="http://schemas.microsoft.com/office/powerpoint/2010/main" val="11965763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rtual WCC Nov 2020 Template" id="{902ECF2E-7EB6-47C8-9683-1505378A3C66}" vid="{E6298F21-FFE1-43F0-865C-4FA4B3B549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Virtual WCC Nov 2020 Template</Template>
  <TotalTime>12615</TotalTime>
  <Words>5935</Words>
  <Application>Microsoft Office PowerPoint</Application>
  <PresentationFormat>On-screen Show (4:3)</PresentationFormat>
  <Paragraphs>651</Paragraphs>
  <Slides>40</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Cambria</vt:lpstr>
      <vt:lpstr>Courier New</vt:lpstr>
      <vt:lpstr>Montserrat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Genevieve C CTR (USA)</dc:creator>
  <cp:lastModifiedBy>Krolman, Sarah A LCDR</cp:lastModifiedBy>
  <cp:revision>429</cp:revision>
  <dcterms:created xsi:type="dcterms:W3CDTF">2020-12-01T16:46:35Z</dcterms:created>
  <dcterms:modified xsi:type="dcterms:W3CDTF">2021-05-10T19:31:17Z</dcterms:modified>
</cp:coreProperties>
</file>