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41"/>
  </p:notesMasterIdLst>
  <p:handoutMasterIdLst>
    <p:handoutMasterId r:id="rId42"/>
  </p:handoutMasterIdLst>
  <p:sldIdLst>
    <p:sldId id="456" r:id="rId5"/>
    <p:sldId id="439" r:id="rId6"/>
    <p:sldId id="469" r:id="rId7"/>
    <p:sldId id="299" r:id="rId8"/>
    <p:sldId id="505" r:id="rId9"/>
    <p:sldId id="508" r:id="rId10"/>
    <p:sldId id="398" r:id="rId11"/>
    <p:sldId id="440" r:id="rId12"/>
    <p:sldId id="536" r:id="rId13"/>
    <p:sldId id="533" r:id="rId14"/>
    <p:sldId id="534" r:id="rId15"/>
    <p:sldId id="537" r:id="rId16"/>
    <p:sldId id="535" r:id="rId17"/>
    <p:sldId id="435" r:id="rId18"/>
    <p:sldId id="451" r:id="rId19"/>
    <p:sldId id="530" r:id="rId20"/>
    <p:sldId id="322" r:id="rId21"/>
    <p:sldId id="515" r:id="rId22"/>
    <p:sldId id="531" r:id="rId23"/>
    <p:sldId id="532" r:id="rId24"/>
    <p:sldId id="516" r:id="rId25"/>
    <p:sldId id="517" r:id="rId26"/>
    <p:sldId id="518" r:id="rId27"/>
    <p:sldId id="519" r:id="rId28"/>
    <p:sldId id="520" r:id="rId29"/>
    <p:sldId id="521" r:id="rId30"/>
    <p:sldId id="522" r:id="rId31"/>
    <p:sldId id="523" r:id="rId32"/>
    <p:sldId id="524" r:id="rId33"/>
    <p:sldId id="526" r:id="rId34"/>
    <p:sldId id="527" r:id="rId35"/>
    <p:sldId id="437" r:id="rId36"/>
    <p:sldId id="529" r:id="rId37"/>
    <p:sldId id="450" r:id="rId38"/>
    <p:sldId id="458" r:id="rId39"/>
    <p:sldId id="477"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C1C1C"/>
    <a:srgbClr val="000066"/>
    <a:srgbClr val="161645"/>
    <a:srgbClr val="FFFFFF"/>
    <a:srgbClr val="009900"/>
    <a:srgbClr val="FFFF00"/>
    <a:srgbClr val="580074"/>
    <a:srgbClr val="FFFF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40" autoAdjust="0"/>
    <p:restoredTop sz="88333" autoAdjust="0"/>
  </p:normalViewPr>
  <p:slideViewPr>
    <p:cSldViewPr snapToGrid="0">
      <p:cViewPr varScale="1">
        <p:scale>
          <a:sx n="59" d="100"/>
          <a:sy n="59" d="100"/>
        </p:scale>
        <p:origin x="787" y="67"/>
      </p:cViewPr>
      <p:guideLst>
        <p:guide orient="horz" pos="2160"/>
        <p:guide pos="2880"/>
      </p:guideLst>
    </p:cSldViewPr>
  </p:slideViewPr>
  <p:outlineViewPr>
    <p:cViewPr>
      <p:scale>
        <a:sx n="33" d="100"/>
        <a:sy n="33" d="100"/>
      </p:scale>
      <p:origin x="0" y="-26298"/>
    </p:cViewPr>
  </p:outlineViewPr>
  <p:notesTextViewPr>
    <p:cViewPr>
      <p:scale>
        <a:sx n="100" d="100"/>
        <a:sy n="100" d="100"/>
      </p:scale>
      <p:origin x="0" y="0"/>
    </p:cViewPr>
  </p:notesTextViewPr>
  <p:sorterViewPr>
    <p:cViewPr>
      <p:scale>
        <a:sx n="120" d="100"/>
        <a:sy n="120" d="100"/>
      </p:scale>
      <p:origin x="0" y="-1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CD6BEF5-4DCE-43F9-A387-4D93E756A722}" type="datetimeFigureOut">
              <a:rPr lang="en-US" smtClean="0"/>
              <a:t>1/7/2021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1364B4-EBA5-4C62-B38C-A04E1081FC57}" type="slidenum">
              <a:rPr lang="en-US" smtClean="0"/>
              <a:t>‹#›</a:t>
            </a:fld>
            <a:endParaRPr lang="en-US"/>
          </a:p>
        </p:txBody>
      </p:sp>
    </p:spTree>
    <p:extLst>
      <p:ext uri="{BB962C8B-B14F-4D97-AF65-F5344CB8AC3E}">
        <p14:creationId xmlns:p14="http://schemas.microsoft.com/office/powerpoint/2010/main" val="269690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7A1147B6-1017-4328-9A1D-9F16B146965B}" type="slidenum">
              <a:rPr lang="en-US"/>
              <a:pPr>
                <a:defRPr/>
              </a:pPr>
              <a:t>‹#›</a:t>
            </a:fld>
            <a:endParaRPr lang="en-US"/>
          </a:p>
        </p:txBody>
      </p:sp>
    </p:spTree>
    <p:extLst>
      <p:ext uri="{BB962C8B-B14F-4D97-AF65-F5344CB8AC3E}">
        <p14:creationId xmlns:p14="http://schemas.microsoft.com/office/powerpoint/2010/main" val="3089289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39BB8C1-199E-44AB-AEC9-D84D418FF287}" type="slidenum">
              <a:rPr lang="en-US" smtClean="0"/>
              <a:pPr/>
              <a:t>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process 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process</a:t>
            </a:r>
            <a:r>
              <a:rPr lang="en-US" dirty="0"/>
              <a:t>: An analytical process that involves five components: identification of critical information, analysis of threats, analysis of vulnerabilities, assessment of risks, and application of appropriate </a:t>
            </a:r>
            <a:r>
              <a:rPr lang="en-US" dirty="0" smtClean="0"/>
              <a:t>countermeasures (NSDD 298)</a:t>
            </a:r>
          </a:p>
          <a:p>
            <a:pPr eaLnBrk="1" hangingPunct="1"/>
            <a:endParaRPr lang="en-US" dirty="0"/>
          </a:p>
          <a:p>
            <a:pPr eaLnBrk="1" hangingPunct="1"/>
            <a:r>
              <a:rPr lang="en-US" dirty="0"/>
              <a:t>Completing</a:t>
            </a:r>
            <a:r>
              <a:rPr lang="en-US" baseline="0" dirty="0"/>
              <a:t> this process will allow commanders to make informed risk based decisions on what information they need to protect and </a:t>
            </a:r>
            <a:r>
              <a:rPr lang="en-US" baseline="0" dirty="0" smtClean="0"/>
              <a:t>how to </a:t>
            </a:r>
            <a:r>
              <a:rPr lang="en-US" baseline="0" dirty="0"/>
              <a:t>protect it. </a:t>
            </a:r>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57D34E-B790-4431-88FF-FE6D23EB4DA0}" type="slidenum">
              <a:rPr lang="en-US" smtClean="0"/>
              <a:pPr/>
              <a:t>13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a:t>
            </a:r>
            <a:r>
              <a:rPr kumimoji="0" lang="en-US" sz="2400" b="1" i="0" u="none" strike="noStrike" kern="0" cap="none" spc="0" normalizeH="0" baseline="0" noProof="0" dirty="0">
                <a:ln>
                  <a:noFill/>
                </a:ln>
                <a:solidFill>
                  <a:srgbClr val="000082"/>
                </a:solidFill>
                <a:effectLst/>
                <a:uLnTx/>
                <a:uFillTx/>
                <a:latin typeface="Arial"/>
                <a:ea typeface="+mn-ea"/>
                <a:cs typeface="+mn-cs"/>
              </a:rPr>
              <a:t>If your command wants to share information or content privately, social media is not your solution.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1" i="0" u="none" strike="noStrike" kern="0" cap="none" spc="0" normalizeH="0" baseline="0" noProof="0" dirty="0">
                <a:ln>
                  <a:noFill/>
                </a:ln>
                <a:solidFill>
                  <a:srgbClr val="000082"/>
                </a:solidFill>
                <a:effectLst/>
                <a:uLnTx/>
                <a:uFillTx/>
                <a:latin typeface="Arial"/>
                <a:ea typeface="+mn-ea"/>
                <a:cs typeface="+mn-cs"/>
              </a:rPr>
              <a:t>-</a:t>
            </a:r>
            <a:r>
              <a:rPr lang="en-US" sz="1200" dirty="0"/>
              <a:t>If you have sensitive information you want to limit to a specific group, consider one of the Navy’s private portals that require a Common Access Card. </a:t>
            </a:r>
          </a:p>
          <a:p>
            <a:endParaRPr lang="en-US" dirty="0"/>
          </a:p>
        </p:txBody>
      </p:sp>
    </p:spTree>
    <p:extLst>
      <p:ext uri="{BB962C8B-B14F-4D97-AF65-F5344CB8AC3E}">
        <p14:creationId xmlns:p14="http://schemas.microsoft.com/office/powerpoint/2010/main" val="188308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239F27B8-5A75-4D41-ADFD-0D3E2A9D1B48}" type="slidenum">
              <a:rPr lang="en-US" altLang="en-US" smtClean="0"/>
              <a:pPr eaLnBrk="1" hangingPunct="1"/>
              <a:t>14</a:t>
            </a:fld>
            <a:endParaRPr lang="en-US" altLang="en-US"/>
          </a:p>
        </p:txBody>
      </p:sp>
      <p:sp>
        <p:nvSpPr>
          <p:cNvPr id="481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SF-86– required to be granted a security clearance. Associate is anyone that you or your spouse have close or continuing contact with. This includes “friends” on </a:t>
            </a:r>
            <a:r>
              <a:rPr lang="en-US" altLang="en-US" dirty="0" smtClean="0"/>
              <a:t>social media platforms. </a:t>
            </a:r>
            <a:r>
              <a:rPr lang="en-US" altLang="en-US" dirty="0"/>
              <a:t>Who </a:t>
            </a:r>
            <a:r>
              <a:rPr lang="en-US" altLang="en-US" dirty="0" smtClean="0"/>
              <a:t>are your friends and associates?</a:t>
            </a:r>
            <a:r>
              <a:rPr lang="en-US" altLang="en-US" baseline="0" dirty="0" smtClean="0"/>
              <a:t> </a:t>
            </a:r>
            <a:endParaRPr lang="en-US" altLang="en-US" dirty="0"/>
          </a:p>
          <a:p>
            <a:pPr eaLnBrk="1" hangingPunct="1"/>
            <a:endParaRPr lang="en-US" altLang="en-US" dirty="0"/>
          </a:p>
          <a:p>
            <a:pPr eaLnBrk="1" hangingPunct="1"/>
            <a:r>
              <a:rPr lang="en-US" altLang="en-US" dirty="0"/>
              <a:t>Do</a:t>
            </a:r>
            <a:r>
              <a:rPr lang="en-US" altLang="en-US" baseline="0" dirty="0"/>
              <a:t> you know who ALL of your </a:t>
            </a:r>
            <a:r>
              <a:rPr lang="en-US" altLang="en-US" baseline="0" dirty="0" smtClean="0"/>
              <a:t>social media friends </a:t>
            </a:r>
            <a:r>
              <a:rPr lang="en-US" altLang="en-US" baseline="0" dirty="0"/>
              <a:t>are? Before you click “accept” ensure you know the risk you are taking.</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only half the list of Facebook’s terms of service! You freely give up a lot of information to not just other users, but to F</a:t>
            </a:r>
            <a:r>
              <a:rPr lang="en-US" dirty="0" smtClean="0"/>
              <a:t>acebook </a:t>
            </a:r>
            <a:r>
              <a:rPr lang="en-US" dirty="0"/>
              <a:t>itself. Does this create more of a vulnerability? Does this increase risk</a:t>
            </a:r>
            <a:r>
              <a:rPr lang="en-US" dirty="0" smtClean="0"/>
              <a:t>?</a:t>
            </a:r>
          </a:p>
          <a:p>
            <a:endParaRPr lang="en-US" dirty="0" smtClean="0"/>
          </a:p>
          <a:p>
            <a:r>
              <a:rPr lang="en-US" dirty="0" smtClean="0"/>
              <a:t>Many</a:t>
            </a:r>
            <a:r>
              <a:rPr lang="en-US" baseline="0" dirty="0" smtClean="0"/>
              <a:t> of the </a:t>
            </a:r>
            <a:r>
              <a:rPr lang="en-US" baseline="0" dirty="0" err="1" smtClean="0"/>
              <a:t>ToS</a:t>
            </a:r>
            <a:r>
              <a:rPr lang="en-US" baseline="0" dirty="0" smtClean="0"/>
              <a:t> on other platforms read very similarly.  Be aware.</a:t>
            </a:r>
          </a:p>
          <a:p>
            <a:endParaRPr lang="en-US" baseline="0" dirty="0" smtClean="0"/>
          </a:p>
          <a:p>
            <a:r>
              <a:rPr lang="en-US" baseline="0" dirty="0" smtClean="0"/>
              <a:t>“If you’re not paying for it, you’re not the customer; you’re the product being sold”.</a:t>
            </a:r>
            <a:endParaRPr lang="en-US" dirty="0"/>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15</a:t>
            </a:fld>
            <a:endParaRPr lang="en-US"/>
          </a:p>
        </p:txBody>
      </p:sp>
    </p:spTree>
    <p:extLst>
      <p:ext uri="{BB962C8B-B14F-4D97-AF65-F5344CB8AC3E}">
        <p14:creationId xmlns:p14="http://schemas.microsoft.com/office/powerpoint/2010/main" val="387642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9D1CB39-E8B5-44A9-B279-37B3BD0BAF55}" type="slidenum">
              <a:rPr lang="en-US" smtClean="0"/>
              <a:pPr/>
              <a:t>16</a:t>
            </a:fld>
            <a:endParaRPr lang="en-US"/>
          </a:p>
        </p:txBody>
      </p:sp>
      <p:sp>
        <p:nvSpPr>
          <p:cNvPr id="57347" name="Rectangle 2"/>
          <p:cNvSpPr>
            <a:spLocks noGrp="1" noChangeArrowheads="1"/>
          </p:cNvSpPr>
          <p:nvPr>
            <p:ph type="body" idx="1"/>
          </p:nvPr>
        </p:nvSpPr>
        <p:spPr>
          <a:noFill/>
          <a:ln/>
        </p:spPr>
        <p:txBody>
          <a:bodyPr/>
          <a:lstStyle/>
          <a:p>
            <a:pPr eaLnBrk="1" hangingPunct="1"/>
            <a:r>
              <a:rPr lang="en-US" dirty="0"/>
              <a:t>Privacy settings are available on most sites and vary depending on the specific sites privacy policy.</a:t>
            </a:r>
          </a:p>
          <a:p>
            <a:pPr eaLnBrk="1" hangingPunct="1"/>
            <a:r>
              <a:rPr lang="en-US" dirty="0"/>
              <a:t>Facebook’s current privacy settings are now included in the rights that you grant Facebook in regards to what they are able to do with your information, as well as what applications linked to the site are able to obtain.</a:t>
            </a:r>
          </a:p>
          <a:p>
            <a:pPr eaLnBrk="1" hangingPunct="1"/>
            <a:r>
              <a:rPr lang="en-US" dirty="0"/>
              <a:t>There are over </a:t>
            </a:r>
            <a:r>
              <a:rPr lang="en-US" dirty="0" smtClean="0"/>
              <a:t>100 </a:t>
            </a:r>
            <a:r>
              <a:rPr lang="en-US" dirty="0"/>
              <a:t>different </a:t>
            </a:r>
            <a:r>
              <a:rPr lang="en-US" dirty="0" smtClean="0"/>
              <a:t>security/privacy </a:t>
            </a:r>
            <a:r>
              <a:rPr lang="en-US" dirty="0"/>
              <a:t>settings on Facebook.</a:t>
            </a:r>
          </a:p>
          <a:p>
            <a:pPr eaLnBrk="1" hangingPunct="1"/>
            <a:endParaRPr lang="en-US" dirty="0"/>
          </a:p>
        </p:txBody>
      </p:sp>
    </p:spTree>
    <p:extLst>
      <p:ext uri="{BB962C8B-B14F-4D97-AF65-F5344CB8AC3E}">
        <p14:creationId xmlns:p14="http://schemas.microsoft.com/office/powerpoint/2010/main" val="4074823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BA1113-281C-4A8F-8C23-6565CBC75509}" type="slidenum">
              <a:rPr lang="en-US" smtClean="0"/>
              <a:pPr/>
              <a:t>17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a:t>Do not trust who you cannot see and verify. It is not hard to establish fake accounts and to fake information to target people. There are adversaries out there who are targeting you with social engineering. It is easy, it’s cheap, and it is an effective tool for gathering information and exploiting</a:t>
            </a:r>
            <a:r>
              <a:rPr lang="en-US" baseline="0" dirty="0"/>
              <a:t> vulnerabilities in both the cyber, and real world.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76FDDF7-43DD-41E2-AC06-54B6804BA739}" type="slidenum">
              <a:rPr lang="en-US" smtClean="0"/>
              <a:pPr/>
              <a:t>18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Do’s and Don’ts of Social Networking and using</a:t>
            </a:r>
            <a:r>
              <a:rPr lang="en-US" baseline="0" dirty="0" smtClean="0"/>
              <a:t> social media platforms</a:t>
            </a:r>
            <a:endParaRPr lang="en-US" dirty="0" smtClean="0"/>
          </a:p>
          <a:p>
            <a:pPr eaLnBrk="1" hangingPunct="1"/>
            <a:endParaRPr lang="en-US" dirty="0" smtClean="0"/>
          </a:p>
          <a:p>
            <a:pPr eaLnBrk="1" hangingPunct="1"/>
            <a:r>
              <a:rPr lang="en-US" dirty="0" smtClean="0"/>
              <a:t>An outline of some basic points that a user should follow to make their use of the internet safer.</a:t>
            </a:r>
          </a:p>
          <a:p>
            <a:pPr eaLnBrk="1" hangingPunct="1"/>
            <a:endParaRPr lang="en-US" dirty="0" smtClean="0"/>
          </a:p>
        </p:txBody>
      </p:sp>
    </p:spTree>
    <p:extLst>
      <p:ext uri="{BB962C8B-B14F-4D97-AF65-F5344CB8AC3E}">
        <p14:creationId xmlns:p14="http://schemas.microsoft.com/office/powerpoint/2010/main" val="366298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make it a habit</a:t>
            </a:r>
            <a:r>
              <a:rPr lang="en-US" baseline="0" dirty="0" smtClean="0"/>
              <a:t> to post </a:t>
            </a:r>
            <a:r>
              <a:rPr lang="en-US" dirty="0" smtClean="0"/>
              <a:t>PAST tense.  For example:</a:t>
            </a:r>
          </a:p>
          <a:p>
            <a:r>
              <a:rPr lang="en-US" dirty="0" smtClean="0"/>
              <a:t>“Leaving</a:t>
            </a:r>
            <a:r>
              <a:rPr lang="en-US" baseline="0" dirty="0" smtClean="0"/>
              <a:t> </a:t>
            </a:r>
            <a:r>
              <a:rPr lang="en-US" dirty="0" smtClean="0"/>
              <a:t>for our week vacation in OBX” versus “Had a wonder week in the OBX”</a:t>
            </a:r>
            <a:r>
              <a:rPr lang="en-US" baseline="0" dirty="0" smtClean="0"/>
              <a:t>.  A thief can use the first post to their advantage, knowing you won’t be home for the week where as a Past tense post provides a the same thief nothing!</a:t>
            </a:r>
            <a:endParaRPr lang="en-US" dirty="0" smtClean="0"/>
          </a:p>
          <a:p>
            <a:endParaRPr lang="en-US" dirty="0" smtClean="0"/>
          </a:p>
          <a:p>
            <a:r>
              <a:rPr lang="en-US" dirty="0" smtClean="0"/>
              <a:t>Be mindful of timelines</a:t>
            </a:r>
          </a:p>
          <a:p>
            <a:pPr lvl="1"/>
            <a:r>
              <a:rPr lang="en-US" dirty="0" smtClean="0"/>
              <a:t>Timelines can quickly reveal patterns and routines when aggregated</a:t>
            </a:r>
          </a:p>
          <a:p>
            <a:pPr marL="285750" lvl="1" indent="-285750">
              <a:buFont typeface="Arial" panose="020B0604020202020204" pitchFamily="34" charset="0"/>
              <a:buChar char="•"/>
            </a:pPr>
            <a:r>
              <a:rPr lang="en-US" sz="1800" dirty="0" smtClean="0"/>
              <a:t>Understand your audience on the world wide web (www).  You are potentially posting to millions, regardless of your privacy settings!</a:t>
            </a:r>
          </a:p>
          <a:p>
            <a:pPr marL="285750" lvl="1" indent="-285750">
              <a:buFont typeface="Arial" panose="020B0604020202020204" pitchFamily="34" charset="0"/>
              <a:buChar char="•"/>
            </a:pPr>
            <a:r>
              <a:rPr lang="en-US" sz="1800" dirty="0" smtClean="0"/>
              <a:t>Always remember to protect other’s information as if it were your own. </a:t>
            </a:r>
          </a:p>
          <a:p>
            <a:pPr lvl="1"/>
            <a:r>
              <a:rPr lang="en-US" dirty="0" smtClean="0">
                <a:solidFill>
                  <a:srgbClr val="000082"/>
                </a:solidFill>
              </a:rPr>
              <a:t>Never post someone else’s picture, itinerary, location and so on (unless given permission). If they wanted that information posted on the internet, they will do it themselves.</a:t>
            </a: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19</a:t>
            </a:fld>
            <a:endParaRPr lang="en-US"/>
          </a:p>
        </p:txBody>
      </p:sp>
    </p:spTree>
    <p:extLst>
      <p:ext uri="{BB962C8B-B14F-4D97-AF65-F5344CB8AC3E}">
        <p14:creationId xmlns:p14="http://schemas.microsoft.com/office/powerpoint/2010/main" val="1547982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437FA43-7F50-4420-879A-2D19AF91042F}" type="slidenum">
              <a:rPr lang="en-US" smtClean="0"/>
              <a:pPr/>
              <a:t>20</a:t>
            </a:fld>
            <a:endParaRPr lang="en-US"/>
          </a:p>
        </p:txBody>
      </p:sp>
      <p:sp>
        <p:nvSpPr>
          <p:cNvPr id="61443" name="Rectangle 2"/>
          <p:cNvSpPr>
            <a:spLocks noGrp="1" noChangeArrowheads="1"/>
          </p:cNvSpPr>
          <p:nvPr>
            <p:ph type="body" idx="1"/>
          </p:nvPr>
        </p:nvSpPr>
        <p:spPr>
          <a:noFill/>
          <a:ln/>
        </p:spPr>
        <p:txBody>
          <a:bodyPr/>
          <a:lstStyle/>
          <a:p>
            <a:pPr eaLnBrk="1" hangingPunct="1"/>
            <a:r>
              <a:rPr lang="en-US" dirty="0"/>
              <a:t>Children are especially vulnerable on the internet and make easy targets. Monitor closely children's use the internet to insure they are not posting </a:t>
            </a:r>
            <a:r>
              <a:rPr lang="en-US" dirty="0" smtClean="0"/>
              <a:t>sensitive</a:t>
            </a:r>
            <a:r>
              <a:rPr lang="en-US" baseline="0" dirty="0" smtClean="0"/>
              <a:t> </a:t>
            </a:r>
            <a:r>
              <a:rPr lang="en-US" dirty="0" smtClean="0"/>
              <a:t>and </a:t>
            </a:r>
            <a:r>
              <a:rPr lang="en-US" dirty="0"/>
              <a:t>personal </a:t>
            </a:r>
            <a:r>
              <a:rPr lang="en-US" dirty="0" smtClean="0"/>
              <a:t>information, to include family information.</a:t>
            </a:r>
            <a:endParaRPr lang="en-US" dirty="0"/>
          </a:p>
          <a:p>
            <a:pPr eaLnBrk="1" hangingPunct="1"/>
            <a:endParaRPr lang="en-US" dirty="0" smtClean="0"/>
          </a:p>
          <a:p>
            <a:pPr eaLnBrk="1" hangingPunct="1"/>
            <a:r>
              <a:rPr lang="en-US" dirty="0" smtClean="0"/>
              <a:t>Sextortion </a:t>
            </a:r>
            <a:r>
              <a:rPr lang="en-US" dirty="0"/>
              <a:t>can start with a simple friend request</a:t>
            </a:r>
            <a:r>
              <a:rPr lang="en-US" dirty="0" smtClean="0"/>
              <a:t>.</a:t>
            </a:r>
          </a:p>
          <a:p>
            <a:pPr eaLnBrk="1" hangingPunct="1"/>
            <a:endParaRPr lang="en-US" dirty="0" smtClean="0"/>
          </a:p>
          <a:p>
            <a:pPr eaLnBrk="1" hangingPunct="1"/>
            <a:r>
              <a:rPr lang="en-US" dirty="0" smtClean="0"/>
              <a:t>Children</a:t>
            </a:r>
            <a:r>
              <a:rPr lang="en-US" baseline="0" dirty="0" smtClean="0"/>
              <a:t>, especially teens are very savvy.  Some will allow you to monitor their pages……but are you sure the sites you’re monitoring are the only ones they are on?  </a:t>
            </a:r>
            <a:endParaRPr lang="en-US" dirty="0"/>
          </a:p>
        </p:txBody>
      </p:sp>
    </p:spTree>
    <p:extLst>
      <p:ext uri="{BB962C8B-B14F-4D97-AF65-F5344CB8AC3E}">
        <p14:creationId xmlns:p14="http://schemas.microsoft.com/office/powerpoint/2010/main" val="48255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599DD1B-F715-43FC-ACD2-D968D6C3B90D}" type="slidenum">
              <a:rPr lang="en-US" smtClean="0"/>
              <a:pPr/>
              <a:t>21</a:t>
            </a:fld>
            <a:endParaRPr lang="en-US" smtClean="0"/>
          </a:p>
        </p:txBody>
      </p:sp>
      <p:sp>
        <p:nvSpPr>
          <p:cNvPr id="56323" name="Rectangle 2"/>
          <p:cNvSpPr>
            <a:spLocks noGrp="1" noChangeArrowheads="1"/>
          </p:cNvSpPr>
          <p:nvPr>
            <p:ph type="body" idx="1"/>
          </p:nvPr>
        </p:nvSpPr>
        <p:spPr>
          <a:noFill/>
          <a:ln/>
        </p:spPr>
        <p:txBody>
          <a:bodyPr/>
          <a:lstStyle/>
          <a:p>
            <a:pPr eaLnBrk="1" hangingPunct="1"/>
            <a:r>
              <a:rPr lang="en-US" dirty="0" smtClean="0"/>
              <a:t>Computer Security is the most important point.</a:t>
            </a:r>
          </a:p>
          <a:p>
            <a:pPr eaLnBrk="1" hangingPunct="1"/>
            <a:endParaRPr lang="en-US" dirty="0" smtClean="0"/>
          </a:p>
          <a:p>
            <a:pPr eaLnBrk="1" hangingPunct="1"/>
            <a:r>
              <a:rPr lang="en-US" dirty="0" smtClean="0"/>
              <a:t>Antivirus software is critical. Norton, </a:t>
            </a:r>
            <a:r>
              <a:rPr lang="en-US" dirty="0" err="1" smtClean="0"/>
              <a:t>Mcafee</a:t>
            </a:r>
            <a:r>
              <a:rPr lang="en-US" dirty="0" smtClean="0"/>
              <a:t>, AVG and others are all vital programs that every computer should run to protect from virus’ and other malicious attacks. Virus scans, virus definition updates and spy ware scans should be done daily to insure a computer, both at work and at home, are as secure as possible. </a:t>
            </a:r>
          </a:p>
          <a:p>
            <a:pPr eaLnBrk="1" hangingPunct="1"/>
            <a:endParaRPr lang="en-US" dirty="0" smtClean="0"/>
          </a:p>
          <a:p>
            <a:pPr eaLnBrk="1" hangingPunct="1"/>
            <a:r>
              <a:rPr lang="en-US" dirty="0" smtClean="0"/>
              <a:t>Firewalls and routers should be configured correctly and with strong passwords to help guard against unauthorized access.</a:t>
            </a:r>
          </a:p>
          <a:p>
            <a:pPr eaLnBrk="1" hangingPunct="1"/>
            <a:r>
              <a:rPr lang="en-US" dirty="0" smtClean="0"/>
              <a:t>File permissions should be set to restrict access to unauthorized users.</a:t>
            </a:r>
          </a:p>
          <a:p>
            <a:pPr eaLnBrk="1" hangingPunct="1"/>
            <a:endParaRPr lang="en-US" dirty="0" smtClean="0"/>
          </a:p>
          <a:p>
            <a:pPr eaLnBrk="1" hangingPunct="1"/>
            <a:r>
              <a:rPr lang="en-US" dirty="0" smtClean="0"/>
              <a:t>A wireless router is often the single point of both access and failure in any given home. Those with weak passwords and easily accessed routers are easy targets.</a:t>
            </a:r>
          </a:p>
          <a:p>
            <a:pPr eaLnBrk="1" hangingPunct="1"/>
            <a:endParaRPr lang="en-US" dirty="0" smtClean="0"/>
          </a:p>
        </p:txBody>
      </p:sp>
    </p:spTree>
    <p:extLst>
      <p:ext uri="{BB962C8B-B14F-4D97-AF65-F5344CB8AC3E}">
        <p14:creationId xmlns:p14="http://schemas.microsoft.com/office/powerpoint/2010/main" val="3781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9D1CB39-E8B5-44A9-B279-37B3BD0BAF55}" type="slidenum">
              <a:rPr lang="en-US" smtClean="0"/>
              <a:pPr/>
              <a:t>22</a:t>
            </a:fld>
            <a:endParaRPr lang="en-US" smtClean="0"/>
          </a:p>
        </p:txBody>
      </p:sp>
      <p:sp>
        <p:nvSpPr>
          <p:cNvPr id="57347" name="Rectangle 2"/>
          <p:cNvSpPr>
            <a:spLocks noGrp="1" noChangeArrowheads="1"/>
          </p:cNvSpPr>
          <p:nvPr>
            <p:ph type="body" idx="1"/>
          </p:nvPr>
        </p:nvSpPr>
        <p:spPr>
          <a:noFill/>
          <a:ln/>
        </p:spPr>
        <p:txBody>
          <a:bodyPr/>
          <a:lstStyle/>
          <a:p>
            <a:pPr eaLnBrk="1" hangingPunct="1"/>
            <a:r>
              <a:rPr lang="en-US" dirty="0" smtClean="0"/>
              <a:t>Do not trust who you cannot see and verify. It is not hard to establish accounts and to fake information to target people.</a:t>
            </a:r>
          </a:p>
          <a:p>
            <a:pPr eaLnBrk="1" hangingPunct="1"/>
            <a:endParaRPr lang="en-US" dirty="0" smtClean="0"/>
          </a:p>
          <a:p>
            <a:pPr eaLnBrk="1" hangingPunct="1"/>
            <a:r>
              <a:rPr lang="en-US" dirty="0" smtClean="0"/>
              <a:t>How do</a:t>
            </a:r>
            <a:r>
              <a:rPr lang="en-US" baseline="0" dirty="0" smtClean="0"/>
              <a:t> you verify?  It’s easy, </a:t>
            </a:r>
            <a:r>
              <a:rPr lang="en-US" u="sng" baseline="0" dirty="0" smtClean="0"/>
              <a:t>call them.</a:t>
            </a:r>
            <a:endParaRPr lang="en-US" u="sng" dirty="0" smtClean="0"/>
          </a:p>
          <a:p>
            <a:pPr eaLnBrk="1" hangingPunct="1"/>
            <a:endParaRPr lang="en-US" dirty="0" smtClean="0"/>
          </a:p>
        </p:txBody>
      </p:sp>
    </p:spTree>
    <p:extLst>
      <p:ext uri="{BB962C8B-B14F-4D97-AF65-F5344CB8AC3E}">
        <p14:creationId xmlns:p14="http://schemas.microsoft.com/office/powerpoint/2010/main" val="247333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5</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Critical information</a:t>
            </a:r>
            <a:r>
              <a:rPr lang="en-US" dirty="0" smtClean="0"/>
              <a:t>: Specific facts about friendly (U.S.) intentions, capabilities, or activities vitally needed by adversaries for them to plan and act effectively so as to guarantee failure or unacceptable consequences for accomplishment of friendly objectives. </a:t>
            </a:r>
          </a:p>
          <a:p>
            <a:endParaRPr lang="en-US" dirty="0" smtClean="0"/>
          </a:p>
          <a:p>
            <a:r>
              <a:rPr lang="en-US" baseline="0" dirty="0" smtClean="0"/>
              <a:t>Critical Information will be derived from the eight operational aspects of operations, shown on this slide.  However, the operational aspects are as follows:</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p>
          <a:p>
            <a:pPr marL="171450" indent="-171450">
              <a:buFontTx/>
              <a:buChar char="-"/>
            </a:pPr>
            <a:endParaRPr lang="en-US" baseline="0" dirty="0" smtClean="0"/>
          </a:p>
          <a:p>
            <a:pPr marL="171450" indent="-171450">
              <a:buFontTx/>
              <a:buChar char="-"/>
            </a:pPr>
            <a:r>
              <a:rPr lang="en-US" baseline="0" dirty="0" smtClean="0"/>
              <a:t>Every command must have a CIL.  This CIL should be view by the new arrival and also identified where it is located so it can be referred to in the future.</a:t>
            </a:r>
          </a:p>
          <a:p>
            <a:pPr marL="171450" indent="-171450">
              <a:buFontTx/>
              <a:buChar char="-"/>
            </a:pPr>
            <a:endParaRPr lang="en-US" baseline="0" dirty="0" smtClean="0"/>
          </a:p>
          <a:p>
            <a:pPr marL="171450" indent="-171450">
              <a:buFontTx/>
              <a:buChar char="-"/>
            </a:pPr>
            <a:r>
              <a:rPr lang="en-US" baseline="0" dirty="0" smtClean="0"/>
              <a:t>In order to meet SECNAVINST annual training requirements, command members must be familiar with the command’s CIL and information contained.</a:t>
            </a:r>
          </a:p>
          <a:p>
            <a:pPr marL="171450" indent="-171450">
              <a:buFontTx/>
              <a:buChar char="-"/>
            </a:pPr>
            <a:endParaRPr lang="en-US" dirty="0" smtClean="0"/>
          </a:p>
          <a:p>
            <a:endParaRPr lang="en-US" dirty="0"/>
          </a:p>
        </p:txBody>
      </p:sp>
    </p:spTree>
    <p:extLst>
      <p:ext uri="{BB962C8B-B14F-4D97-AF65-F5344CB8AC3E}">
        <p14:creationId xmlns:p14="http://schemas.microsoft.com/office/powerpoint/2010/main" val="181796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BA1113-281C-4A8F-8C23-6565CBC75509}" type="slidenum">
              <a:rPr lang="en-US" smtClean="0"/>
              <a:pPr/>
              <a:t>23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t>Privacy settings are available on most sites and vary depending on the specific sites privacy policy.</a:t>
            </a:r>
          </a:p>
          <a:p>
            <a:pPr eaLnBrk="1" hangingPunct="1"/>
            <a:r>
              <a:rPr lang="en-US" dirty="0" smtClean="0"/>
              <a:t>Facebook’s current privacy settings are now included in the rights that you grant Facebook in regards to what they are able to do with your information, as well as what applications linked to the site are able to obtain.</a:t>
            </a:r>
          </a:p>
          <a:p>
            <a:pPr eaLnBrk="1" hangingPunct="1"/>
            <a:r>
              <a:rPr lang="en-US" dirty="0" smtClean="0"/>
              <a:t>There are over 100 different security settings on Facebook.</a:t>
            </a:r>
          </a:p>
        </p:txBody>
      </p:sp>
    </p:spTree>
    <p:extLst>
      <p:ext uri="{BB962C8B-B14F-4D97-AF65-F5344CB8AC3E}">
        <p14:creationId xmlns:p14="http://schemas.microsoft.com/office/powerpoint/2010/main" val="3411628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FE04EF2-DD23-4337-9C83-BB0B628D358B}" type="slidenum">
              <a:rPr lang="en-US" smtClean="0"/>
              <a:pPr/>
              <a:t>24</a:t>
            </a:fld>
            <a:endParaRPr lang="en-US" smtClean="0"/>
          </a:p>
        </p:txBody>
      </p:sp>
      <p:sp>
        <p:nvSpPr>
          <p:cNvPr id="59395" name="Rectangle 2"/>
          <p:cNvSpPr>
            <a:spLocks noGrp="1" noChangeArrowheads="1"/>
          </p:cNvSpPr>
          <p:nvPr>
            <p:ph type="body" idx="1"/>
          </p:nvPr>
        </p:nvSpPr>
        <p:spPr>
          <a:noFill/>
          <a:ln/>
        </p:spPr>
        <p:txBody>
          <a:bodyPr/>
          <a:lstStyle/>
          <a:p>
            <a:pPr eaLnBrk="1" hangingPunct="1"/>
            <a:r>
              <a:rPr lang="en-US" smtClean="0"/>
              <a:t>All the privacy settings in the world mean nothing if someone in your network of friends does not have any privacy settings. Be careful what you and your friends post and make available to the world.</a:t>
            </a:r>
          </a:p>
          <a:p>
            <a:pPr eaLnBrk="1" hangingPunct="1"/>
            <a:endParaRPr lang="en-US" smtClean="0"/>
          </a:p>
        </p:txBody>
      </p:sp>
    </p:spTree>
    <p:extLst>
      <p:ext uri="{BB962C8B-B14F-4D97-AF65-F5344CB8AC3E}">
        <p14:creationId xmlns:p14="http://schemas.microsoft.com/office/powerpoint/2010/main" val="415390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B9CAC3-3961-43A0-9CA9-1AD537DBF5FB}" type="slidenum">
              <a:rPr lang="en-US" smtClean="0"/>
              <a:pPr/>
              <a:t>25</a:t>
            </a:fld>
            <a:endParaRPr lang="en-US" smtClean="0"/>
          </a:p>
        </p:txBody>
      </p:sp>
      <p:sp>
        <p:nvSpPr>
          <p:cNvPr id="60419" name="Rectangle 2"/>
          <p:cNvSpPr>
            <a:spLocks noGrp="1" noChangeArrowheads="1"/>
          </p:cNvSpPr>
          <p:nvPr>
            <p:ph type="body" idx="1"/>
          </p:nvPr>
        </p:nvSpPr>
        <p:spPr>
          <a:noFill/>
          <a:ln/>
        </p:spPr>
        <p:txBody>
          <a:bodyPr/>
          <a:lstStyle/>
          <a:p>
            <a:pPr eaLnBrk="1" hangingPunct="1"/>
            <a:r>
              <a:rPr lang="en-US" dirty="0" smtClean="0"/>
              <a:t>Always consider how the information that you make available can be used against you. </a:t>
            </a:r>
          </a:p>
          <a:p>
            <a:pPr eaLnBrk="1" hangingPunct="1"/>
            <a:r>
              <a:rPr lang="en-US" dirty="0" smtClean="0"/>
              <a:t>What image does your social networking profile give of you? </a:t>
            </a:r>
          </a:p>
          <a:p>
            <a:pPr eaLnBrk="1" hangingPunct="1"/>
            <a:r>
              <a:rPr lang="en-US" dirty="0" smtClean="0"/>
              <a:t>What messages are your</a:t>
            </a:r>
            <a:r>
              <a:rPr lang="en-US" baseline="0" dirty="0" smtClean="0"/>
              <a:t> posts actually saying about you?</a:t>
            </a:r>
          </a:p>
          <a:p>
            <a:pPr eaLnBrk="1" hangingPunct="1"/>
            <a:r>
              <a:rPr lang="en-US" baseline="0" dirty="0" smtClean="0"/>
              <a:t>Also understand your post today could actually affect you years down the road</a:t>
            </a:r>
            <a:endParaRPr lang="en-US" dirty="0" smtClean="0"/>
          </a:p>
        </p:txBody>
      </p:sp>
    </p:spTree>
    <p:extLst>
      <p:ext uri="{BB962C8B-B14F-4D97-AF65-F5344CB8AC3E}">
        <p14:creationId xmlns:p14="http://schemas.microsoft.com/office/powerpoint/2010/main" val="3054600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BF547CA-37BD-4719-9316-BBD2436E070B}" type="slidenum">
              <a:rPr lang="en-US" smtClean="0"/>
              <a:pPr/>
              <a:t>26</a:t>
            </a:fld>
            <a:endParaRPr lang="en-US" smtClean="0"/>
          </a:p>
        </p:txBody>
      </p:sp>
      <p:sp>
        <p:nvSpPr>
          <p:cNvPr id="62467" name="Rectangle 2"/>
          <p:cNvSpPr>
            <a:spLocks noGrp="1" noChangeArrowheads="1"/>
          </p:cNvSpPr>
          <p:nvPr>
            <p:ph type="body" idx="1"/>
          </p:nvPr>
        </p:nvSpPr>
        <p:spPr>
          <a:noFill/>
          <a:ln/>
        </p:spPr>
        <p:txBody>
          <a:bodyPr/>
          <a:lstStyle/>
          <a:p>
            <a:pPr eaLnBrk="1" hangingPunct="1"/>
            <a:r>
              <a:rPr lang="en-US" dirty="0" smtClean="0"/>
              <a:t>The same threats that exist in your inbox, exist in social networking sites, and in any download. </a:t>
            </a:r>
          </a:p>
          <a:p>
            <a:pPr eaLnBrk="1" hangingPunct="1"/>
            <a:r>
              <a:rPr lang="en-US" dirty="0" smtClean="0"/>
              <a:t>Verify links and websites before accessing and executing.</a:t>
            </a:r>
          </a:p>
          <a:p>
            <a:pPr eaLnBrk="1" hangingPunct="1"/>
            <a:r>
              <a:rPr lang="en-US" dirty="0" smtClean="0"/>
              <a:t>Do not follow links provided in emails, go through a trusted link that you know to be good. </a:t>
            </a:r>
          </a:p>
          <a:p>
            <a:pPr eaLnBrk="1" hangingPunct="1"/>
            <a:r>
              <a:rPr lang="en-US" dirty="0" smtClean="0"/>
              <a:t>Call your bank and verify that the information they are requesting or sending is legitimate. Often times a bank will not contact you via email for account changes.</a:t>
            </a:r>
          </a:p>
          <a:p>
            <a:pPr eaLnBrk="1" hangingPunct="1"/>
            <a:r>
              <a:rPr lang="en-US" dirty="0" smtClean="0"/>
              <a:t>Tax filing season is an opportunity for scammers……so be aware.  The IRS will not call</a:t>
            </a:r>
            <a:r>
              <a:rPr lang="en-US" baseline="0" dirty="0" smtClean="0"/>
              <a:t> or send you a text.</a:t>
            </a:r>
            <a:r>
              <a:rPr lang="en-US" dirty="0" smtClean="0"/>
              <a:t> </a:t>
            </a:r>
          </a:p>
        </p:txBody>
      </p:sp>
    </p:spTree>
    <p:extLst>
      <p:ext uri="{BB962C8B-B14F-4D97-AF65-F5344CB8AC3E}">
        <p14:creationId xmlns:p14="http://schemas.microsoft.com/office/powerpoint/2010/main" val="127516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F6A034B-E1F3-4AB7-B985-363DD469DE8C}" type="slidenum">
              <a:rPr lang="en-US" smtClean="0"/>
              <a:pPr/>
              <a:t>27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lnSpc>
                <a:spcPct val="90000"/>
              </a:lnSpc>
              <a:buFont typeface="Arial" panose="020B0604020202020204" pitchFamily="34" charset="0"/>
              <a:buNone/>
            </a:pPr>
            <a:r>
              <a:rPr lang="en-US" dirty="0" smtClean="0">
                <a:solidFill>
                  <a:srgbClr val="000066"/>
                </a:solidFill>
              </a:rPr>
              <a:t>Password protect your smart phone, devices and accounts</a:t>
            </a:r>
          </a:p>
          <a:p>
            <a:pPr eaLnBrk="1" hangingPunct="1">
              <a:lnSpc>
                <a:spcPct val="90000"/>
              </a:lnSpc>
            </a:pPr>
            <a:endParaRPr lang="en-US" dirty="0" smtClean="0"/>
          </a:p>
          <a:p>
            <a:pPr eaLnBrk="1" hangingPunct="1">
              <a:lnSpc>
                <a:spcPct val="90000"/>
              </a:lnSpc>
            </a:pPr>
            <a:r>
              <a:rPr lang="en-US" dirty="0" smtClean="0"/>
              <a:t>Use complex passwords (16+ characters is best)</a:t>
            </a:r>
          </a:p>
          <a:p>
            <a:pPr eaLnBrk="1" hangingPunct="1">
              <a:lnSpc>
                <a:spcPct val="90000"/>
              </a:lnSpc>
            </a:pPr>
            <a:endParaRPr lang="en-US" dirty="0" smtClean="0"/>
          </a:p>
          <a:p>
            <a:pPr eaLnBrk="1" hangingPunct="1">
              <a:lnSpc>
                <a:spcPct val="90000"/>
              </a:lnSpc>
            </a:pPr>
            <a:r>
              <a:rPr lang="en-US" dirty="0" smtClean="0"/>
              <a:t>Have a separate password for each device and account.  You banking account passwords should not be the same as your social media passwords.</a:t>
            </a:r>
          </a:p>
          <a:p>
            <a:pPr eaLnBrk="1" hangingPunct="1">
              <a:lnSpc>
                <a:spcPct val="90000"/>
              </a:lnSpc>
            </a:pPr>
            <a:endParaRPr lang="en-US" dirty="0" smtClean="0"/>
          </a:p>
          <a:p>
            <a:pPr eaLnBrk="1" hangingPunct="1">
              <a:lnSpc>
                <a:spcPct val="90000"/>
              </a:lnSpc>
            </a:pPr>
            <a:r>
              <a:rPr lang="en-US" dirty="0" smtClean="0"/>
              <a:t>There is a difference between security passwords and privacy settings</a:t>
            </a:r>
          </a:p>
          <a:p>
            <a:pPr eaLnBrk="1" hangingPunct="1">
              <a:lnSpc>
                <a:spcPct val="90000"/>
              </a:lnSpc>
            </a:pPr>
            <a:endParaRPr lang="en-US" dirty="0" smtClean="0"/>
          </a:p>
          <a:p>
            <a:pPr eaLnBrk="1" hangingPunct="1">
              <a:lnSpc>
                <a:spcPct val="90000"/>
              </a:lnSpc>
            </a:pPr>
            <a:r>
              <a:rPr lang="en-US" dirty="0" smtClean="0"/>
              <a:t>Know what to do if you lose it, and be confident it will not get hacked with your complex password</a:t>
            </a:r>
          </a:p>
          <a:p>
            <a:pPr eaLnBrk="1" hangingPunct="1"/>
            <a:endParaRPr lang="en-US" dirty="0" smtClean="0"/>
          </a:p>
        </p:txBody>
      </p:sp>
    </p:spTree>
    <p:extLst>
      <p:ext uri="{BB962C8B-B14F-4D97-AF65-F5344CB8AC3E}">
        <p14:creationId xmlns:p14="http://schemas.microsoft.com/office/powerpoint/2010/main" val="279540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15B7E7D-732B-46C3-8BC8-AC0200A79AC5}" type="slidenum">
              <a:rPr lang="en-US" smtClean="0"/>
              <a:pPr/>
              <a:t>28</a:t>
            </a:fld>
            <a:endParaRPr lang="en-US" smtClean="0"/>
          </a:p>
        </p:txBody>
      </p:sp>
      <p:sp>
        <p:nvSpPr>
          <p:cNvPr id="64515" name="Rectangle 2"/>
          <p:cNvSpPr>
            <a:spLocks noGrp="1" noChangeArrowheads="1"/>
          </p:cNvSpPr>
          <p:nvPr>
            <p:ph type="body" idx="1"/>
          </p:nvPr>
        </p:nvSpPr>
        <p:spPr>
          <a:noFill/>
          <a:ln/>
        </p:spPr>
        <p:txBody>
          <a:bodyPr/>
          <a:lstStyle/>
          <a:p>
            <a:pPr eaLnBrk="1" hangingPunct="1"/>
            <a:r>
              <a:rPr lang="en-US" dirty="0" smtClean="0"/>
              <a:t>Be an informed user. Know the terms of use, the changes to the site, and all of the different settings that are available. Make your site as secure as possible, understand that data collection is the job of many– from marketing campaigns to adversaries. </a:t>
            </a:r>
          </a:p>
          <a:p>
            <a:pPr eaLnBrk="1" hangingPunct="1"/>
            <a:r>
              <a:rPr lang="en-US" dirty="0" smtClean="0"/>
              <a:t>Regardless of settings, never post details– details make you vulnerable.</a:t>
            </a:r>
          </a:p>
          <a:p>
            <a:pPr eaLnBrk="1" hangingPunct="1"/>
            <a:endParaRPr lang="en-US" dirty="0" smtClean="0"/>
          </a:p>
        </p:txBody>
      </p:sp>
    </p:spTree>
    <p:extLst>
      <p:ext uri="{BB962C8B-B14F-4D97-AF65-F5344CB8AC3E}">
        <p14:creationId xmlns:p14="http://schemas.microsoft.com/office/powerpoint/2010/main" val="383395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D203A57-AC10-4B9A-9DB2-95E5AB88BD66}" type="slidenum">
              <a:rPr lang="en-US" smtClean="0"/>
              <a:pPr/>
              <a:t>29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In the event of death or capture, have a power of attorney in place to allow family members to delete or change your social media profile. Protect your personal details from the media and adversaries. </a:t>
            </a:r>
          </a:p>
        </p:txBody>
      </p:sp>
    </p:spTree>
    <p:extLst>
      <p:ext uri="{BB962C8B-B14F-4D97-AF65-F5344CB8AC3E}">
        <p14:creationId xmlns:p14="http://schemas.microsoft.com/office/powerpoint/2010/main" val="3456891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9231178-144F-465B-BC5F-A0FFCA37D92C}" type="slidenum">
              <a:rPr lang="en-US" smtClean="0"/>
              <a:pPr/>
              <a:t>30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Never forget- the true purpose of social media from the creators </a:t>
            </a:r>
          </a:p>
          <a:p>
            <a:pPr eaLnBrk="1" hangingPunct="1"/>
            <a:endParaRPr lang="en-US" dirty="0" smtClean="0"/>
          </a:p>
          <a:p>
            <a:pPr eaLnBrk="1" hangingPunct="1"/>
            <a:r>
              <a:rPr lang="en-US" dirty="0" smtClean="0"/>
              <a:t>There are many instances where your information that you thought was private, really isn’t. </a:t>
            </a:r>
          </a:p>
          <a:p>
            <a:pPr eaLnBrk="1" hangingPunct="1"/>
            <a:r>
              <a:rPr lang="en-US" dirty="0" smtClean="0"/>
              <a:t>Security isn’t perfect, and in many cases, it’s not even adequate because it’s not a priority for the owners of the</a:t>
            </a:r>
            <a:r>
              <a:rPr lang="en-US" baseline="0" dirty="0" smtClean="0"/>
              <a:t> social media platforms</a:t>
            </a:r>
            <a:r>
              <a:rPr lang="en-US" dirty="0" smtClean="0"/>
              <a:t>.</a:t>
            </a:r>
          </a:p>
          <a:p>
            <a:pPr eaLnBrk="1" hangingPunct="1"/>
            <a:endParaRPr lang="en-US" dirty="0" smtClean="0"/>
          </a:p>
          <a:p>
            <a:pPr eaLnBrk="1" hangingPunct="1"/>
            <a:r>
              <a:rPr lang="en-US" dirty="0" smtClean="0"/>
              <a:t>Straight from the Facebook statement of rights &amp; responsibilities- “USE AT YOUR OWN RISK. We do not guarantee that Facebook will be safe or secure.”</a:t>
            </a:r>
          </a:p>
          <a:p>
            <a:pPr eaLnBrk="1" hangingPunct="1"/>
            <a:endParaRPr lang="en-US" dirty="0" smtClean="0"/>
          </a:p>
          <a:p>
            <a:pPr eaLnBrk="1" hangingPunct="1"/>
            <a:r>
              <a:rPr lang="en-US" dirty="0" smtClean="0"/>
              <a:t>Also remember security is</a:t>
            </a:r>
            <a:r>
              <a:rPr lang="en-US" baseline="0" dirty="0" smtClean="0"/>
              <a:t> not privacy when it comes to settings</a:t>
            </a:r>
            <a:endParaRPr lang="en-US" dirty="0" smtClean="0"/>
          </a:p>
        </p:txBody>
      </p:sp>
    </p:spTree>
    <p:extLst>
      <p:ext uri="{BB962C8B-B14F-4D97-AF65-F5344CB8AC3E}">
        <p14:creationId xmlns:p14="http://schemas.microsoft.com/office/powerpoint/2010/main" val="19208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Clr>
                <a:schemeClr val="accent2"/>
              </a:buClr>
              <a:buSzPct val="100000"/>
              <a:buFont typeface="Arial" pitchFamily="34" charset="0"/>
              <a:buNone/>
              <a:defRPr/>
            </a:pPr>
            <a:r>
              <a:rPr lang="en-US" sz="1800" dirty="0" smtClean="0">
                <a:ea typeface="+mn-ea"/>
              </a:rPr>
              <a:t>Geotagging: Location /GPS data embedded in photos.  </a:t>
            </a:r>
            <a:endParaRPr lang="en-US" sz="2000" dirty="0" smtClean="0">
              <a:solidFill>
                <a:srgbClr val="002060"/>
              </a:solidFill>
            </a:endParaRPr>
          </a:p>
          <a:p>
            <a:endParaRPr lang="en-US" dirty="0" smtClean="0"/>
          </a:p>
          <a:p>
            <a:r>
              <a:rPr lang="en-US" dirty="0" smtClean="0"/>
              <a:t>Location / GPS settings</a:t>
            </a:r>
            <a:r>
              <a:rPr lang="en-US" baseline="0" dirty="0" smtClean="0"/>
              <a:t> are normally defaulted ON </a:t>
            </a:r>
            <a:r>
              <a:rPr lang="en-US" dirty="0" smtClean="0"/>
              <a:t>in most smart phones and digital cameras.  Most users leave this feature on because</a:t>
            </a:r>
            <a:r>
              <a:rPr lang="en-US" baseline="0" dirty="0" smtClean="0"/>
              <a:t> it also provides mapping instructions while driving and provides a host of other benefits.  Do understand that L</a:t>
            </a:r>
            <a:r>
              <a:rPr lang="en-US" dirty="0" smtClean="0"/>
              <a:t>atitude/longitude/altitude will be imbedded</a:t>
            </a:r>
            <a:r>
              <a:rPr lang="en-US" baseline="0" dirty="0" smtClean="0"/>
              <a:t> in digital photos…….where the photo was actually taken.  </a:t>
            </a:r>
          </a:p>
          <a:p>
            <a:endParaRPr lang="en-US" baseline="0" dirty="0" smtClean="0"/>
          </a:p>
          <a:p>
            <a:r>
              <a:rPr lang="en-US" dirty="0" smtClean="0"/>
              <a:t>Device details and access to information may also be enabled depending on the </a:t>
            </a:r>
            <a:r>
              <a:rPr lang="en-US" dirty="0" err="1" smtClean="0"/>
              <a:t>ToS</a:t>
            </a:r>
            <a:r>
              <a:rPr lang="en-US" dirty="0" smtClean="0"/>
              <a:t> and what you accept on</a:t>
            </a:r>
            <a:r>
              <a:rPr lang="en-US" baseline="0" dirty="0" smtClean="0"/>
              <a:t> different applications</a:t>
            </a:r>
          </a:p>
          <a:p>
            <a:r>
              <a:rPr lang="en-US" dirty="0" smtClean="0"/>
              <a:t> </a:t>
            </a:r>
          </a:p>
          <a:p>
            <a:r>
              <a:rPr lang="en-US" dirty="0" smtClean="0"/>
              <a:t>Information can potentially be retrieved from posted digital photos</a:t>
            </a:r>
          </a:p>
          <a:p>
            <a:pPr marL="0" lvl="1" indent="0" eaLnBrk="1" hangingPunct="1">
              <a:buClr>
                <a:schemeClr val="accent2"/>
              </a:buClr>
              <a:buSzPct val="100000"/>
              <a:buFont typeface="Arial" panose="020B0604020202020204" pitchFamily="34" charset="0"/>
              <a:buNone/>
              <a:defRPr/>
            </a:pPr>
            <a:endParaRPr lang="en-US" sz="1800" dirty="0" smtClean="0">
              <a:ea typeface="+mn-ea"/>
            </a:endParaRPr>
          </a:p>
          <a:p>
            <a:pPr marL="0" lvl="1" indent="0" eaLnBrk="1" hangingPunct="1">
              <a:buClr>
                <a:schemeClr val="accent2"/>
              </a:buClr>
              <a:buSzPct val="100000"/>
              <a:buFont typeface="Arial" panose="020B0604020202020204" pitchFamily="34" charset="0"/>
              <a:buNone/>
              <a:defRPr/>
            </a:pPr>
            <a:r>
              <a:rPr lang="en-US" sz="1800" dirty="0" smtClean="0">
                <a:ea typeface="+mn-ea"/>
              </a:rPr>
              <a:t>There are several “Check-in” features on applications, too many to list,</a:t>
            </a:r>
            <a:r>
              <a:rPr lang="en-US" sz="1800" baseline="0" dirty="0" smtClean="0">
                <a:ea typeface="+mn-ea"/>
              </a:rPr>
              <a:t> but a few include:</a:t>
            </a:r>
            <a:endParaRPr lang="en-US" sz="1800" dirty="0" smtClean="0">
              <a:ea typeface="+mn-ea"/>
            </a:endParaRPr>
          </a:p>
          <a:p>
            <a:pPr lvl="1">
              <a:buClr>
                <a:schemeClr val="accent2"/>
              </a:buClr>
              <a:buSzPct val="100000"/>
              <a:buFont typeface="Arial" panose="020B0604020202020204" pitchFamily="34" charset="0"/>
              <a:buChar char="–"/>
              <a:defRPr/>
            </a:pPr>
            <a:r>
              <a:rPr lang="en-US" dirty="0" smtClean="0"/>
              <a:t>Facebook Places</a:t>
            </a:r>
          </a:p>
          <a:p>
            <a:pPr lvl="1">
              <a:buClr>
                <a:schemeClr val="accent2"/>
              </a:buClr>
              <a:buSzPct val="100000"/>
              <a:buFont typeface="Arial" panose="020B0604020202020204" pitchFamily="34" charset="0"/>
              <a:buChar char="–"/>
              <a:defRPr/>
            </a:pPr>
            <a:r>
              <a:rPr lang="en-US" dirty="0" smtClean="0"/>
              <a:t>Google Latitude</a:t>
            </a:r>
          </a:p>
          <a:p>
            <a:pPr lvl="1">
              <a:buClr>
                <a:schemeClr val="accent2"/>
              </a:buClr>
              <a:buSzPct val="100000"/>
              <a:buFont typeface="Arial" panose="020B0604020202020204" pitchFamily="34" charset="0"/>
              <a:buChar char="–"/>
              <a:defRPr/>
            </a:pPr>
            <a:r>
              <a:rPr lang="en-US" dirty="0" smtClean="0"/>
              <a:t>Foursquare</a:t>
            </a:r>
          </a:p>
          <a:p>
            <a:pPr lvl="1">
              <a:buClr>
                <a:schemeClr val="accent2"/>
              </a:buClr>
              <a:buSzPct val="100000"/>
              <a:buFont typeface="Arial" panose="020B0604020202020204" pitchFamily="34" charset="0"/>
              <a:buChar char="–"/>
              <a:defRPr/>
            </a:pPr>
            <a:r>
              <a:rPr lang="en-US" dirty="0" err="1" smtClean="0"/>
              <a:t>Gowalla</a:t>
            </a:r>
            <a:endParaRPr lang="en-US" dirty="0" smtClean="0"/>
          </a:p>
          <a:p>
            <a:pPr lvl="1">
              <a:buClr>
                <a:schemeClr val="accent2"/>
              </a:buClr>
              <a:buSzPct val="100000"/>
              <a:buFont typeface="Arial" panose="020B0604020202020204" pitchFamily="34" charset="0"/>
              <a:buChar char="–"/>
              <a:defRPr/>
            </a:pPr>
            <a:r>
              <a:rPr lang="en-US" dirty="0" smtClean="0"/>
              <a:t>Many others</a:t>
            </a: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31</a:t>
            </a:fld>
            <a:endParaRPr lang="en-US"/>
          </a:p>
        </p:txBody>
      </p:sp>
    </p:spTree>
    <p:extLst>
      <p:ext uri="{BB962C8B-B14F-4D97-AF65-F5344CB8AC3E}">
        <p14:creationId xmlns:p14="http://schemas.microsoft.com/office/powerpoint/2010/main" val="3910739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costly</a:t>
            </a:r>
            <a:r>
              <a:rPr lang="en-US" baseline="0" dirty="0" smtClean="0"/>
              <a:t> example of geotagged data used by an adversary</a:t>
            </a:r>
            <a:endParaRPr lang="en-US" dirty="0" smtClean="0"/>
          </a:p>
          <a:p>
            <a:endParaRPr lang="en-US" dirty="0" smtClean="0"/>
          </a:p>
          <a:p>
            <a:r>
              <a:rPr lang="en-US" dirty="0" smtClean="0"/>
              <a:t>Though</a:t>
            </a:r>
            <a:r>
              <a:rPr lang="en-US" baseline="0" dirty="0" smtClean="0"/>
              <a:t> </a:t>
            </a:r>
            <a:r>
              <a:rPr lang="en-US" baseline="0" dirty="0"/>
              <a:t>this technology is relatively “old” it is still a major vulnerability. Many people still do not know about geotagging and the risks they take when they post digital images online.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32</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ever heard someone say “that’s an OPSEC violation” or “that’s an OPSEC issue”?</a:t>
            </a:r>
          </a:p>
          <a:p>
            <a:r>
              <a:rPr lang="en-US" baseline="0" dirty="0" smtClean="0"/>
              <a:t>Often times, it may not be an OPSEC related issue or fall within the OPSEC “swim lane”.</a:t>
            </a:r>
          </a:p>
          <a:p>
            <a:endParaRPr lang="en-US" baseline="0" dirty="0" smtClean="0"/>
          </a:p>
          <a:p>
            <a:r>
              <a:rPr lang="en-US" baseline="0" dirty="0" smtClean="0"/>
              <a:t>OPSEC is an operations function, and unless the disclosure or critical information is derived from the operational aspects, it may fall with one of the security disciplines like information security, personal security, anti-terrorism/force-protection, industrial security etc.</a:t>
            </a:r>
          </a:p>
          <a:p>
            <a:endParaRPr lang="en-US" baseline="0" dirty="0" smtClean="0"/>
          </a:p>
          <a:p>
            <a:r>
              <a:rPr lang="en-US" baseline="0" dirty="0" smtClean="0"/>
              <a:t>However, disclosing personal information on social media platforms for example, could eventually lead to your association with a command and/or event, and then further lead to the disclosure of critical information when in the aggregate.</a:t>
            </a:r>
          </a:p>
          <a:p>
            <a:endParaRPr lang="en-US" baseline="0" dirty="0" smtClean="0"/>
          </a:p>
          <a:p>
            <a:r>
              <a:rPr lang="en-US" baseline="0" dirty="0" smtClean="0"/>
              <a:t>Depending on your mission and organization, some personal and personnel information may require a level of protection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6</a:t>
            </a:fld>
            <a:endParaRPr lang="en-US"/>
          </a:p>
        </p:txBody>
      </p:sp>
    </p:spTree>
    <p:extLst>
      <p:ext uri="{BB962C8B-B14F-4D97-AF65-F5344CB8AC3E}">
        <p14:creationId xmlns:p14="http://schemas.microsoft.com/office/powerpoint/2010/main" val="4139837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61FC738-FE4A-46AC-911E-365EDF13C35B}" type="slidenum">
              <a:rPr lang="en-US" smtClean="0"/>
              <a:pPr/>
              <a:t>33</a:t>
            </a:fld>
            <a:endParaRPr lang="en-US" smtClean="0"/>
          </a:p>
        </p:txBody>
      </p:sp>
      <p:sp>
        <p:nvSpPr>
          <p:cNvPr id="71683" name="Rectangle 2"/>
          <p:cNvSpPr>
            <a:spLocks noGrp="1" noChangeArrowheads="1"/>
          </p:cNvSpPr>
          <p:nvPr>
            <p:ph type="body" idx="1"/>
          </p:nvPr>
        </p:nvSpPr>
        <p:spPr>
          <a:noFill/>
          <a:ln/>
        </p:spPr>
        <p:txBody>
          <a:bodyPr/>
          <a:lstStyle/>
          <a:p>
            <a:pPr eaLnBrk="1" hangingPunct="1"/>
            <a:r>
              <a:rPr lang="en-US" smtClean="0"/>
              <a:t>Don’t discuss or post details regardless of security settings. There is no truly secure computer with access to the internet- keep that thought in mind at all times and keep details to yourself.</a:t>
            </a:r>
          </a:p>
          <a:p>
            <a:pPr eaLnBrk="1" hangingPunct="1"/>
            <a:endParaRPr lang="en-US" smtClean="0"/>
          </a:p>
        </p:txBody>
      </p:sp>
    </p:spTree>
    <p:extLst>
      <p:ext uri="{BB962C8B-B14F-4D97-AF65-F5344CB8AC3E}">
        <p14:creationId xmlns:p14="http://schemas.microsoft.com/office/powerpoint/2010/main" val="2420962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examples. I’m sure we’ve all heard stories of Sailors getting in trouble by posting inappropriate things on social media. Parties, political thoughts, etc. Selfies onboard a ship with critical information or sensitive equipment in the background.</a:t>
            </a:r>
          </a:p>
          <a:p>
            <a:r>
              <a:rPr lang="en-US" dirty="0"/>
              <a:t>What you post on </a:t>
            </a:r>
            <a:r>
              <a:rPr lang="en-US" dirty="0" err="1"/>
              <a:t>facebook</a:t>
            </a:r>
            <a:r>
              <a:rPr lang="en-US" dirty="0"/>
              <a:t> could negatively affect your career! It could also negatively affect your personal life. </a:t>
            </a: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34</a:t>
            </a:fld>
            <a:endParaRPr lang="en-US"/>
          </a:p>
        </p:txBody>
      </p:sp>
    </p:spTree>
    <p:extLst>
      <p:ext uri="{BB962C8B-B14F-4D97-AF65-F5344CB8AC3E}">
        <p14:creationId xmlns:p14="http://schemas.microsoft.com/office/powerpoint/2010/main" val="3541659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commands have full time Public Affairs Officers, smaller commands do not, but have PA reps fulfilled by collateral duty. Regardless,</a:t>
            </a:r>
          </a:p>
          <a:p>
            <a:r>
              <a:rPr lang="en-US" dirty="0"/>
              <a:t>Almost all commands have either an official .mil website and/or a </a:t>
            </a:r>
            <a:r>
              <a:rPr lang="en-US" dirty="0" err="1"/>
              <a:t>facebook</a:t>
            </a:r>
            <a:r>
              <a:rPr lang="en-US" dirty="0"/>
              <a:t> page </a:t>
            </a:r>
            <a:r>
              <a:rPr lang="en-US" dirty="0" smtClean="0"/>
              <a:t>managed by an administrator, </a:t>
            </a:r>
            <a:r>
              <a:rPr lang="en-US" dirty="0"/>
              <a:t>and every command should have a public release </a:t>
            </a:r>
            <a:r>
              <a:rPr lang="en-US" dirty="0" smtClean="0"/>
              <a:t>review process </a:t>
            </a:r>
            <a:r>
              <a:rPr lang="en-US" dirty="0"/>
              <a:t>in place, and that includes an OPSEC review.</a:t>
            </a: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35</a:t>
            </a:fld>
            <a:endParaRPr lang="en-US"/>
          </a:p>
        </p:txBody>
      </p:sp>
    </p:spTree>
    <p:extLst>
      <p:ext uri="{BB962C8B-B14F-4D97-AF65-F5344CB8AC3E}">
        <p14:creationId xmlns:p14="http://schemas.microsoft.com/office/powerpoint/2010/main" val="4008751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the program manager information.</a:t>
            </a:r>
          </a:p>
          <a:p>
            <a:endParaRPr lang="en-US" baseline="0" dirty="0" smtClean="0"/>
          </a:p>
          <a:p>
            <a:r>
              <a:rPr lang="en-US" baseline="0" dirty="0" smtClean="0"/>
              <a:t>The NOST is the Navy’s OPSEC Support Capability, can be reached and located via the above.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36</a:t>
            </a:fld>
            <a:endParaRPr lang="en-US"/>
          </a:p>
        </p:txBody>
      </p:sp>
    </p:spTree>
    <p:extLst>
      <p:ext uri="{BB962C8B-B14F-4D97-AF65-F5344CB8AC3E}">
        <p14:creationId xmlns:p14="http://schemas.microsoft.com/office/powerpoint/2010/main" val="311849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2F8779-EC7D-4B59-B4AF-11472BA1D21F}" type="slidenum">
              <a:rPr lang="en-US"/>
              <a:pPr/>
              <a:t>7</a:t>
            </a:fld>
            <a:endParaRPr lang="en-US"/>
          </a:p>
        </p:txBody>
      </p:sp>
      <p:sp>
        <p:nvSpPr>
          <p:cNvPr id="31747" name="Rectangle 2"/>
          <p:cNvSpPr>
            <a:spLocks noGrp="1" noRot="1" noChangeAspect="1" noChangeArrowheads="1" noTextEdit="1"/>
          </p:cNvSpPr>
          <p:nvPr>
            <p:ph type="sldImg"/>
          </p:nvPr>
        </p:nvSpPr>
        <p:spPr>
          <a:xfrm>
            <a:off x="1181100" y="696913"/>
            <a:ext cx="4648200" cy="3486150"/>
          </a:xfrm>
          <a:ln/>
        </p:spPr>
      </p:sp>
      <p:sp>
        <p:nvSpPr>
          <p:cNvPr id="31748" name="Rectangle 3"/>
          <p:cNvSpPr>
            <a:spLocks noGrp="1" noChangeArrowheads="1"/>
          </p:cNvSpPr>
          <p:nvPr>
            <p:ph type="body" idx="1"/>
          </p:nvPr>
        </p:nvSpPr>
        <p:spPr>
          <a:xfrm>
            <a:off x="934937" y="4415872"/>
            <a:ext cx="5140528" cy="4183543"/>
          </a:xfrm>
          <a:noFill/>
          <a:ln/>
        </p:spPr>
        <p:txBody>
          <a:bodyPr/>
          <a:lstStyle/>
          <a:p>
            <a:pPr eaLnBrk="1" hangingPunct="1">
              <a:spcBef>
                <a:spcPct val="50000"/>
              </a:spcBef>
            </a:pPr>
            <a:r>
              <a:rPr lang="en-US" dirty="0"/>
              <a:t>Vulnerability:</a:t>
            </a:r>
          </a:p>
          <a:p>
            <a:pPr eaLnBrk="1" hangingPunct="1">
              <a:spcBef>
                <a:spcPct val="50000"/>
              </a:spcBef>
            </a:pPr>
            <a:r>
              <a:rPr lang="en-US" dirty="0"/>
              <a:t>A weakness the adversary can exploit to get critical information. A vulnerability is anything that makes your critical information susceptible to intelligence collection.</a:t>
            </a:r>
          </a:p>
          <a:p>
            <a:pPr eaLnBrk="1" hangingPunct="1">
              <a:spcBef>
                <a:spcPct val="50000"/>
              </a:spcBef>
            </a:pPr>
            <a:endParaRPr lang="en-US" dirty="0" smtClean="0"/>
          </a:p>
          <a:p>
            <a:pPr eaLnBrk="1" hangingPunct="1">
              <a:spcBef>
                <a:spcPct val="50000"/>
              </a:spcBef>
            </a:pPr>
            <a:r>
              <a:rPr lang="en-US" dirty="0" smtClean="0"/>
              <a:t>Your Essential Elements of Friendly Information (EEFI)/Critical Information, </a:t>
            </a:r>
            <a:r>
              <a:rPr lang="en-US" dirty="0"/>
              <a:t>threat analysis, and considering the adversaries perspective will point to the vulnerabilities in the planning </a:t>
            </a:r>
            <a:r>
              <a:rPr lang="en-US" dirty="0" smtClean="0"/>
              <a:t>process or when completing an assessment.</a:t>
            </a:r>
            <a:endParaRPr lang="en-US" dirty="0"/>
          </a:p>
          <a:p>
            <a:pPr eaLnBrk="1" hangingPunct="1">
              <a:spcBef>
                <a:spcPct val="50000"/>
              </a:spcBef>
            </a:pPr>
            <a:endParaRPr lang="en-US" dirty="0"/>
          </a:p>
          <a:p>
            <a:pPr eaLnBrk="1" hangingPunct="1">
              <a:spcBef>
                <a:spcPct val="50000"/>
              </a:spcBef>
            </a:pPr>
            <a:r>
              <a:rPr lang="en-US" dirty="0"/>
              <a:t>A vulnerability is any</a:t>
            </a:r>
            <a:r>
              <a:rPr lang="en-US" baseline="0" dirty="0"/>
              <a:t> instance in which you expose your critical information to consumption by the general, unfiltered public. You must assume that your adversaries are apart of the public. </a:t>
            </a:r>
            <a:endParaRPr lang="en-US" dirty="0"/>
          </a:p>
          <a:p>
            <a:pPr eaLnBrk="1" hangingPunct="1">
              <a:spcBef>
                <a:spcPct val="5000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profile say you’re in the Navy? Is that sensitive information? Does your profile state you’re in a job field that requires a security clearance? Does that pose a risk? Is your birthday PII? Does that pose a security risk? IS your password based off anything in your profile? </a:t>
            </a:r>
            <a:endParaRPr lang="en-US" dirty="0" smtClean="0"/>
          </a:p>
          <a:p>
            <a:endParaRPr lang="en-US" dirty="0" smtClean="0"/>
          </a:p>
          <a:p>
            <a:r>
              <a:rPr lang="en-US" dirty="0" smtClean="0"/>
              <a:t>More </a:t>
            </a:r>
            <a:r>
              <a:rPr lang="en-US" dirty="0"/>
              <a:t>information, means the possibility of data aggregation, means adversaries might be able to trace your personal information to the command you’re stationed. Is this a risk?</a:t>
            </a: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8</a:t>
            </a:fld>
            <a:endParaRPr lang="en-US"/>
          </a:p>
        </p:txBody>
      </p:sp>
    </p:spTree>
    <p:extLst>
      <p:ext uri="{BB962C8B-B14F-4D97-AF65-F5344CB8AC3E}">
        <p14:creationId xmlns:p14="http://schemas.microsoft.com/office/powerpoint/2010/main" val="281365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Navy’s Social Media</a:t>
            </a:r>
            <a:r>
              <a:rPr lang="en-US" baseline="0" dirty="0" smtClean="0"/>
              <a:t> Handbook is the off</a:t>
            </a:r>
            <a:r>
              <a:rPr lang="en-US" dirty="0" smtClean="0"/>
              <a:t>icial </a:t>
            </a:r>
            <a:r>
              <a:rPr lang="en-US" dirty="0"/>
              <a:t>publication used by the Navy regarding social media. It lists policies, instructions, guidance, and much more regarding social media. It can be found by a an easy google search “Navy Social Media Handbook”</a:t>
            </a:r>
          </a:p>
          <a:p>
            <a:endParaRPr lang="en-US" dirty="0" smtClean="0"/>
          </a:p>
          <a:p>
            <a:r>
              <a:rPr lang="en-US" dirty="0" smtClean="0"/>
              <a:t>-</a:t>
            </a:r>
            <a:r>
              <a:rPr lang="en-US" dirty="0"/>
              <a:t>Department of Defense Instruction (</a:t>
            </a:r>
            <a:r>
              <a:rPr lang="en-US" dirty="0" err="1"/>
              <a:t>DoDI</a:t>
            </a:r>
            <a:r>
              <a:rPr lang="en-US" dirty="0"/>
              <a:t>) </a:t>
            </a:r>
            <a:r>
              <a:rPr lang="en-US" dirty="0" smtClean="0"/>
              <a:t>8170.1 discusses </a:t>
            </a:r>
            <a:r>
              <a:rPr lang="en-US" dirty="0"/>
              <a:t>the use of Internet-based capabilities (</a:t>
            </a:r>
            <a:r>
              <a:rPr lang="en-US" dirty="0" err="1"/>
              <a:t>IbCs</a:t>
            </a:r>
            <a:r>
              <a:rPr lang="en-US" dirty="0" smtClean="0"/>
              <a:t>) and Applications, </a:t>
            </a:r>
            <a:r>
              <a:rPr lang="en-US" dirty="0"/>
              <a:t>such as social media, and provides guidelines for their use. The instruction acknowledges </a:t>
            </a:r>
            <a:r>
              <a:rPr lang="en-US" b="1" dirty="0" err="1"/>
              <a:t>IbCs</a:t>
            </a:r>
            <a:r>
              <a:rPr lang="en-US" b="1" dirty="0"/>
              <a:t>, including social media, are integral to operations across the DoD</a:t>
            </a:r>
            <a:r>
              <a:rPr lang="en-US" dirty="0"/>
              <a:t>. It also requires the NIPRNet be configured to provide access to </a:t>
            </a:r>
            <a:r>
              <a:rPr lang="en-US" dirty="0" err="1"/>
              <a:t>IbCs</a:t>
            </a:r>
            <a:r>
              <a:rPr lang="en-US" dirty="0"/>
              <a:t> across all DoD components while balancing benefits and vulnerabilities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dirty="0"/>
          </a:p>
          <a:p>
            <a:r>
              <a:rPr lang="en-US" dirty="0"/>
              <a:t>-Official social media sites allowed for DoD commands listed in https://dodcio.defense.gov/Social-Media/.</a:t>
            </a:r>
          </a:p>
          <a:p>
            <a:r>
              <a:rPr lang="en-US" dirty="0"/>
              <a:t>-Apps such as Tik Tok, What’s APP may not be used to discuss any official DoD information</a:t>
            </a:r>
          </a:p>
          <a:p>
            <a:r>
              <a:rPr lang="en-US" dirty="0"/>
              <a:t>-</a:t>
            </a:r>
            <a:r>
              <a:rPr lang="en-US" b="0" i="0" dirty="0">
                <a:solidFill>
                  <a:srgbClr val="333333"/>
                </a:solidFill>
                <a:effectLst/>
                <a:latin typeface="Helvetica Neue"/>
              </a:rPr>
              <a:t>Most Internet-based Capability (</a:t>
            </a:r>
            <a:r>
              <a:rPr lang="en-US" b="0" i="0" dirty="0" err="1">
                <a:solidFill>
                  <a:srgbClr val="333333"/>
                </a:solidFill>
                <a:effectLst/>
                <a:latin typeface="Helvetica Neue"/>
              </a:rPr>
              <a:t>IbC</a:t>
            </a:r>
            <a:r>
              <a:rPr lang="en-US" b="0" i="0" dirty="0">
                <a:solidFill>
                  <a:srgbClr val="333333"/>
                </a:solidFill>
                <a:effectLst/>
                <a:latin typeface="Helvetica Neue"/>
              </a:rPr>
              <a:t>) providers require acceptance of Terms of Service (</a:t>
            </a:r>
            <a:r>
              <a:rPr lang="en-US" b="0" i="0" dirty="0" err="1">
                <a:solidFill>
                  <a:srgbClr val="333333"/>
                </a:solidFill>
                <a:effectLst/>
                <a:latin typeface="Helvetica Neue"/>
              </a:rPr>
              <a:t>ToS</a:t>
            </a:r>
            <a:r>
              <a:rPr lang="en-US" b="0" i="0" dirty="0">
                <a:solidFill>
                  <a:srgbClr val="333333"/>
                </a:solidFill>
                <a:effectLst/>
                <a:latin typeface="Helvetica Neue"/>
              </a:rPr>
              <a:t>) agreements before activating accounts, however, standard </a:t>
            </a:r>
            <a:r>
              <a:rPr lang="en-US" b="0" i="0" dirty="0" err="1">
                <a:solidFill>
                  <a:srgbClr val="333333"/>
                </a:solidFill>
                <a:effectLst/>
                <a:latin typeface="Helvetica Neue"/>
              </a:rPr>
              <a:t>ToS</a:t>
            </a:r>
            <a:r>
              <a:rPr lang="en-US" b="0" i="0" dirty="0">
                <a:solidFill>
                  <a:srgbClr val="333333"/>
                </a:solidFill>
                <a:effectLst/>
                <a:latin typeface="Helvetica Neue"/>
              </a:rPr>
              <a:t> are often inappropriate for acceptance for official use by Department of Defense (DoD) employees and other authorized users. Therefore, the DoD only agrees to </a:t>
            </a:r>
            <a:r>
              <a:rPr lang="en-US" b="0" i="0" dirty="0" err="1">
                <a:solidFill>
                  <a:srgbClr val="333333"/>
                </a:solidFill>
                <a:effectLst/>
                <a:latin typeface="Helvetica Neue"/>
              </a:rPr>
              <a:t>ToS</a:t>
            </a:r>
            <a:r>
              <a:rPr lang="en-US" b="0" i="0" dirty="0">
                <a:solidFill>
                  <a:srgbClr val="333333"/>
                </a:solidFill>
                <a:effectLst/>
                <a:latin typeface="Helvetica Neue"/>
              </a:rPr>
              <a:t> that have been reviewed, modified if necessary, and approved for DoD-wide application by the DoD Chief Information Office (CIO). </a:t>
            </a:r>
            <a:endParaRPr lang="en-US" b="0" i="0" dirty="0" smtClean="0">
              <a:solidFill>
                <a:srgbClr val="333333"/>
              </a:solidFill>
              <a:effectLst/>
              <a:latin typeface="Helvetica Neue"/>
            </a:endParaRPr>
          </a:p>
          <a:p>
            <a:endParaRPr lang="en-US" b="0" i="0" dirty="0" smtClean="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9</a:t>
            </a:fld>
            <a:endParaRPr lang="en-US"/>
          </a:p>
        </p:txBody>
      </p:sp>
    </p:spTree>
    <p:extLst>
      <p:ext uri="{BB962C8B-B14F-4D97-AF65-F5344CB8AC3E}">
        <p14:creationId xmlns:p14="http://schemas.microsoft.com/office/powerpoint/2010/main" val="107642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57D34E-B790-4431-88FF-FE6D23EB4DA0}" type="slidenum">
              <a:rPr lang="en-US" smtClean="0"/>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Individual social networking is a great tool to network and collaborate. Social networking sites are entertaining and engaging for users.</a:t>
            </a:r>
          </a:p>
          <a:p>
            <a:endParaRPr lang="en-US" dirty="0" smtClean="0"/>
          </a:p>
          <a:p>
            <a:r>
              <a:rPr lang="en-US" b="0" dirty="0" smtClean="0"/>
              <a:t>-</a:t>
            </a:r>
            <a:r>
              <a:rPr kumimoji="0" lang="en-US" sz="2000" b="0" i="0" u="none" strike="noStrike" kern="0" cap="none" spc="0" normalizeH="0" baseline="0" noProof="0" dirty="0">
                <a:ln>
                  <a:noFill/>
                </a:ln>
                <a:solidFill>
                  <a:srgbClr val="000082"/>
                </a:solidFill>
                <a:effectLst/>
                <a:uLnTx/>
                <a:uFillTx/>
                <a:latin typeface="Arial"/>
                <a:ea typeface="+mn-ea"/>
                <a:cs typeface="+mn-cs"/>
              </a:rPr>
              <a:t>Social media, when used effectively, presents unequaled opportunities for you to share the Navy story in an authentic, transparent and rapid manner while building richer, more substantive relationships with people you may not have reached through traditional communication </a:t>
            </a:r>
            <a:r>
              <a:rPr kumimoji="0" lang="en-US" sz="2000" b="0" i="0" u="none" strike="noStrike" kern="0" cap="none" spc="0" normalizeH="0" baseline="0" noProof="0" dirty="0" smtClean="0">
                <a:ln>
                  <a:noFill/>
                </a:ln>
                <a:solidFill>
                  <a:srgbClr val="000082"/>
                </a:solidFill>
                <a:effectLst/>
                <a:uLnTx/>
                <a:uFillTx/>
                <a:latin typeface="Arial"/>
                <a:ea typeface="+mn-ea"/>
                <a:cs typeface="+mn-cs"/>
              </a:rPr>
              <a:t>channels</a:t>
            </a:r>
          </a:p>
          <a:p>
            <a:endParaRPr kumimoji="0" lang="en-US" sz="2000" b="0" i="0" u="none" strike="noStrike" kern="0" cap="none" spc="0" normalizeH="0" baseline="0" noProof="0" dirty="0" smtClean="0">
              <a:ln>
                <a:noFill/>
              </a:ln>
              <a:solidFill>
                <a:srgbClr val="000082"/>
              </a:solidFill>
              <a:effectLst/>
              <a:uLnTx/>
              <a:uFillTx/>
              <a:latin typeface="Arial"/>
              <a:ea typeface="+mn-ea"/>
              <a:cs typeface="+mn-cs"/>
            </a:endParaRPr>
          </a:p>
          <a:p>
            <a:r>
              <a:rPr kumimoji="0" lang="en-US" sz="2000" b="0" i="0" u="none" strike="noStrike" kern="0" cap="none" spc="0" normalizeH="0" baseline="0" noProof="0" dirty="0" smtClean="0">
                <a:ln>
                  <a:noFill/>
                </a:ln>
                <a:solidFill>
                  <a:srgbClr val="000082"/>
                </a:solidFill>
                <a:effectLst/>
                <a:uLnTx/>
                <a:uFillTx/>
                <a:latin typeface="Arial"/>
                <a:ea typeface="+mn-ea"/>
                <a:cs typeface="+mn-cs"/>
              </a:rPr>
              <a:t>- However, there are several Pros and Cons when using social media sites.  Remember, just because it’s printed on social media, it doesn’t meat it’s the truth or real.  There is an overwhelming amount of misinformation or “fake” news scouring the internet, and much resides on social media sites.  </a:t>
            </a:r>
            <a:endParaRPr lang="en-US" b="0" dirty="0"/>
          </a:p>
        </p:txBody>
      </p:sp>
    </p:spTree>
    <p:extLst>
      <p:ext uri="{BB962C8B-B14F-4D97-AF65-F5344CB8AC3E}">
        <p14:creationId xmlns:p14="http://schemas.microsoft.com/office/powerpoint/2010/main" val="353735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57D34E-B790-4431-88FF-FE6D23EB4DA0}" type="slidenum">
              <a:rPr lang="en-US" smtClean="0"/>
              <a:pPr/>
              <a:t>11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-Social media is not a silver bullet for all your command’s communication needs. Not every command needs a social media presence. </a:t>
            </a:r>
            <a:endParaRPr lang="en-US" dirty="0" smtClean="0"/>
          </a:p>
          <a:p>
            <a:endParaRPr lang="en-US" dirty="0" smtClean="0"/>
          </a:p>
          <a:p>
            <a:pPr marL="171450" indent="-171450">
              <a:buFontTx/>
              <a:buChar char="-"/>
            </a:pPr>
            <a:r>
              <a:rPr lang="en-US" dirty="0" smtClean="0"/>
              <a:t>It’s far </a:t>
            </a:r>
            <a:r>
              <a:rPr lang="en-US" dirty="0"/>
              <a:t>better not to start a social media site than to use it ineffectively and abandon the </a:t>
            </a:r>
            <a:r>
              <a:rPr lang="en-US" dirty="0" smtClean="0"/>
              <a:t>site</a:t>
            </a:r>
          </a:p>
          <a:p>
            <a:pPr marL="171450" indent="-171450">
              <a:buFontTx/>
              <a:buChar char="-"/>
            </a:pPr>
            <a:endParaRPr lang="en-US" dirty="0" smtClean="0"/>
          </a:p>
          <a:p>
            <a:pPr marL="171450" indent="-171450">
              <a:buFontTx/>
              <a:buChar char="-"/>
            </a:pPr>
            <a:r>
              <a:rPr lang="en-US" dirty="0" smtClean="0"/>
              <a:t>The first step is to</a:t>
            </a:r>
            <a:r>
              <a:rPr lang="en-US" baseline="0" dirty="0" smtClean="0"/>
              <a:t> determine the goals and objectives of having an official social media presence.  Having one “because everyone else does” isn’t a good reason to establish a presence.  </a:t>
            </a:r>
            <a:endParaRPr lang="en-US" dirty="0"/>
          </a:p>
        </p:txBody>
      </p:sp>
    </p:spTree>
    <p:extLst>
      <p:ext uri="{BB962C8B-B14F-4D97-AF65-F5344CB8AC3E}">
        <p14:creationId xmlns:p14="http://schemas.microsoft.com/office/powerpoint/2010/main" val="302242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0" cap="none" spc="0" normalizeH="0" baseline="0" noProof="0" dirty="0">
                <a:ln>
                  <a:noFill/>
                </a:ln>
                <a:solidFill>
                  <a:srgbClr val="000082"/>
                </a:solidFill>
                <a:effectLst/>
                <a:uLnTx/>
                <a:uFillTx/>
                <a:latin typeface="Arial"/>
                <a:ea typeface="+mn-ea"/>
                <a:cs typeface="+mn-cs"/>
              </a:rPr>
              <a:t>-</a:t>
            </a:r>
            <a:r>
              <a:rPr kumimoji="0" lang="en-US" sz="2000" b="0" i="0" u="none" strike="noStrike" kern="0" cap="none" spc="0" normalizeH="0" baseline="0" noProof="0" dirty="0">
                <a:ln>
                  <a:noFill/>
                </a:ln>
                <a:solidFill>
                  <a:srgbClr val="000082"/>
                </a:solidFill>
                <a:effectLst/>
                <a:uLnTx/>
                <a:uFillTx/>
                <a:latin typeface="Arial"/>
                <a:ea typeface="+mn-ea"/>
                <a:cs typeface="+mn-cs"/>
              </a:rPr>
              <a:t>SECNAVINST 5720.44C Change 1 provides policy for the official and unofficial (personal) use of social media and for the content of “Navy communicators</a:t>
            </a:r>
            <a:endParaRPr kumimoji="0" lang="en-US" sz="1200" b="0" i="0" u="none" strike="noStrike" kern="0" cap="none" spc="0" normalizeH="0" baseline="0" noProof="0" dirty="0">
              <a:ln>
                <a:noFill/>
              </a:ln>
              <a:solidFill>
                <a:srgbClr val="000082"/>
              </a:solidFill>
              <a:effectLst/>
              <a:uLnTx/>
              <a:uFillTx/>
              <a:latin typeface="Arial"/>
              <a:ea typeface="+mn-ea"/>
              <a:cs typeface="+mn-cs"/>
            </a:endParaRPr>
          </a:p>
          <a:p>
            <a:endParaRPr kumimoji="0" lang="en-US" sz="1200" b="0" i="0" u="none" strike="noStrike" kern="0" cap="none" spc="0" normalizeH="0" baseline="0" noProof="0" dirty="0" smtClean="0">
              <a:ln>
                <a:noFill/>
              </a:ln>
              <a:solidFill>
                <a:srgbClr val="000082"/>
              </a:solidFill>
              <a:effectLst/>
              <a:uLnTx/>
              <a:uFillTx/>
              <a:latin typeface="Arial"/>
              <a:ea typeface="+mn-ea"/>
              <a:cs typeface="+mn-cs"/>
            </a:endParaRPr>
          </a:p>
          <a:p>
            <a:r>
              <a:rPr kumimoji="0" lang="en-US" sz="1200" b="0" i="0" u="none" strike="noStrike" kern="0" cap="none" spc="0" normalizeH="0" baseline="0" noProof="0" dirty="0" smtClean="0">
                <a:ln>
                  <a:noFill/>
                </a:ln>
                <a:solidFill>
                  <a:srgbClr val="000082"/>
                </a:solidFill>
                <a:effectLst/>
                <a:uLnTx/>
                <a:uFillTx/>
                <a:latin typeface="Arial"/>
                <a:ea typeface="+mn-ea"/>
                <a:cs typeface="+mn-cs"/>
              </a:rPr>
              <a:t>-</a:t>
            </a:r>
            <a:r>
              <a:rPr kumimoji="0" lang="en-US" sz="1200" b="0" i="0" u="none" strike="noStrike" kern="0" cap="none" spc="0" normalizeH="0" baseline="0" noProof="0" dirty="0">
                <a:ln>
                  <a:noFill/>
                </a:ln>
                <a:solidFill>
                  <a:srgbClr val="000082"/>
                </a:solidFill>
                <a:effectLst/>
                <a:uLnTx/>
                <a:uFillTx/>
                <a:latin typeface="Arial"/>
                <a:ea typeface="+mn-ea"/>
                <a:cs typeface="+mn-cs"/>
              </a:rPr>
              <a:t>The administrator </a:t>
            </a:r>
            <a:r>
              <a:rPr kumimoji="0" lang="en-US" sz="1200" b="0" i="0" u="none" strike="noStrike" kern="0" cap="none" spc="0" normalizeH="0" baseline="0" noProof="0" dirty="0" smtClean="0">
                <a:ln>
                  <a:noFill/>
                </a:ln>
                <a:solidFill>
                  <a:srgbClr val="000082"/>
                </a:solidFill>
                <a:effectLst/>
                <a:uLnTx/>
                <a:uFillTx/>
                <a:latin typeface="Arial"/>
                <a:ea typeface="+mn-ea"/>
                <a:cs typeface="+mn-cs"/>
              </a:rPr>
              <a:t>is </a:t>
            </a:r>
            <a:r>
              <a:rPr kumimoji="0" lang="en-US" sz="1200" b="0" i="0" u="none" strike="noStrike" kern="0" cap="none" spc="0" normalizeH="0" baseline="0" noProof="0" dirty="0">
                <a:ln>
                  <a:noFill/>
                </a:ln>
                <a:solidFill>
                  <a:srgbClr val="000082"/>
                </a:solidFill>
                <a:effectLst/>
                <a:uLnTx/>
                <a:uFillTx/>
                <a:latin typeface="Arial"/>
                <a:ea typeface="+mn-ea"/>
                <a:cs typeface="+mn-cs"/>
              </a:rPr>
              <a:t>responsible for ensuring postings </a:t>
            </a:r>
            <a:r>
              <a:rPr kumimoji="0" lang="en-US" sz="1200" b="0" i="0" u="none" strike="noStrike" kern="0" cap="none" spc="0" normalizeH="0" baseline="0" noProof="0" dirty="0" smtClean="0">
                <a:ln>
                  <a:noFill/>
                </a:ln>
                <a:solidFill>
                  <a:srgbClr val="000082"/>
                </a:solidFill>
                <a:effectLst/>
                <a:uLnTx/>
                <a:uFillTx/>
                <a:latin typeface="Arial"/>
                <a:ea typeface="+mn-ea"/>
                <a:cs typeface="+mn-cs"/>
              </a:rPr>
              <a:t>comply </a:t>
            </a:r>
            <a:r>
              <a:rPr kumimoji="0" lang="en-US" sz="1200" b="0" i="0" u="none" strike="noStrike" kern="0" cap="none" spc="0" normalizeH="0" baseline="0" noProof="0" dirty="0">
                <a:ln>
                  <a:noFill/>
                </a:ln>
                <a:solidFill>
                  <a:srgbClr val="000082"/>
                </a:solidFill>
                <a:effectLst/>
                <a:uLnTx/>
                <a:uFillTx/>
                <a:latin typeface="Arial"/>
                <a:ea typeface="+mn-ea"/>
                <a:cs typeface="+mn-cs"/>
              </a:rPr>
              <a:t>with content policy. </a:t>
            </a:r>
            <a:endParaRPr kumimoji="0" lang="en-US" sz="1200" b="0" i="0" u="none" strike="noStrike" kern="0" cap="none" spc="0" normalizeH="0" baseline="0" noProof="0" dirty="0" smtClean="0">
              <a:ln>
                <a:noFill/>
              </a:ln>
              <a:solidFill>
                <a:srgbClr val="000082"/>
              </a:solidFill>
              <a:effectLst/>
              <a:uLnTx/>
              <a:uFillTx/>
              <a:latin typeface="Arial"/>
              <a:ea typeface="+mn-ea"/>
              <a:cs typeface="+mn-cs"/>
            </a:endParaRPr>
          </a:p>
          <a:p>
            <a:endParaRPr kumimoji="0" lang="en-US" sz="1200" b="0" i="0" u="none" strike="noStrike" kern="0" cap="none" spc="0" normalizeH="0" baseline="0" noProof="0" dirty="0" smtClean="0">
              <a:ln>
                <a:noFill/>
              </a:ln>
              <a:solidFill>
                <a:srgbClr val="000082"/>
              </a:solidFill>
              <a:effectLst/>
              <a:uLnTx/>
              <a:uFillTx/>
              <a:latin typeface="Arial"/>
              <a:ea typeface="+mn-ea"/>
              <a:cs typeface="+mn-cs"/>
            </a:endParaRPr>
          </a:p>
          <a:p>
            <a:pPr marL="171450" indent="-171450">
              <a:buFontTx/>
              <a:buChar char="-"/>
            </a:pPr>
            <a:r>
              <a:rPr kumimoji="0" lang="en-US" sz="1200" b="0" i="0" u="none" strike="noStrike" kern="0" cap="none" spc="0" normalizeH="0" baseline="0" noProof="0" dirty="0" smtClean="0">
                <a:ln>
                  <a:noFill/>
                </a:ln>
                <a:solidFill>
                  <a:srgbClr val="000082"/>
                </a:solidFill>
                <a:effectLst/>
                <a:uLnTx/>
                <a:uFillTx/>
                <a:latin typeface="Arial"/>
                <a:ea typeface="+mn-ea"/>
                <a:cs typeface="+mn-cs"/>
              </a:rPr>
              <a:t>Commands </a:t>
            </a:r>
            <a:r>
              <a:rPr kumimoji="0" lang="en-US" sz="1200" b="0" i="0" u="none" strike="noStrike" kern="0" cap="none" spc="0" normalizeH="0" baseline="0" noProof="0" dirty="0">
                <a:ln>
                  <a:noFill/>
                </a:ln>
                <a:solidFill>
                  <a:srgbClr val="000082"/>
                </a:solidFill>
                <a:effectLst/>
                <a:uLnTx/>
                <a:uFillTx/>
                <a:latin typeface="Arial"/>
                <a:ea typeface="+mn-ea"/>
                <a:cs typeface="+mn-cs"/>
              </a:rPr>
              <a:t>permitting postings by others must ensure the site contains an approved user agreement delineating the types of information unacceptable for posting to the site and must remove such unacceptable content. At a minimum, the </a:t>
            </a:r>
            <a:r>
              <a:rPr kumimoji="0" lang="en-US" sz="1200" b="0" i="0" u="none" strike="noStrike" kern="0" cap="none" spc="0" normalizeH="0" baseline="0" noProof="0" dirty="0" err="1">
                <a:ln>
                  <a:noFill/>
                </a:ln>
                <a:solidFill>
                  <a:srgbClr val="000082"/>
                </a:solidFill>
                <a:effectLst/>
                <a:uLnTx/>
                <a:uFillTx/>
                <a:latin typeface="Arial"/>
                <a:ea typeface="+mn-ea"/>
                <a:cs typeface="+mn-cs"/>
              </a:rPr>
              <a:t>DoN’s</a:t>
            </a:r>
            <a:r>
              <a:rPr kumimoji="0" lang="en-US" sz="1200" b="0" i="0" u="none" strike="noStrike" kern="0" cap="none" spc="0" normalizeH="0" baseline="0" noProof="0" dirty="0">
                <a:ln>
                  <a:noFill/>
                </a:ln>
                <a:solidFill>
                  <a:srgbClr val="000082"/>
                </a:solidFill>
                <a:effectLst/>
                <a:uLnTx/>
                <a:uFillTx/>
                <a:latin typeface="Arial"/>
                <a:ea typeface="+mn-ea"/>
                <a:cs typeface="+mn-cs"/>
              </a:rPr>
              <a:t> current social media user agreement is required</a:t>
            </a:r>
            <a:r>
              <a:rPr kumimoji="0" lang="en-US" sz="1200" b="0" i="0" u="none" strike="noStrike" kern="0" cap="none" spc="0" normalizeH="0" baseline="0" noProof="0" dirty="0" smtClean="0">
                <a:ln>
                  <a:noFill/>
                </a:ln>
                <a:solidFill>
                  <a:srgbClr val="000082"/>
                </a:solidFill>
                <a:effectLst/>
                <a:uLnTx/>
                <a:uFillTx/>
                <a:latin typeface="Arial"/>
                <a:ea typeface="+mn-ea"/>
                <a:cs typeface="+mn-cs"/>
              </a:rPr>
              <a:t>.</a:t>
            </a:r>
          </a:p>
          <a:p>
            <a:pPr marL="171450" indent="-171450">
              <a:buFontTx/>
              <a:buChar char="-"/>
            </a:pPr>
            <a:endParaRPr kumimoji="0" lang="en-US" sz="1200" b="0" i="0" u="none" strike="noStrike" kern="0" cap="none" spc="0" normalizeH="0" baseline="0" noProof="0" dirty="0" smtClean="0">
              <a:ln>
                <a:noFill/>
              </a:ln>
              <a:solidFill>
                <a:srgbClr val="000082"/>
              </a:solidFill>
              <a:effectLst/>
              <a:uLnTx/>
              <a:uFillTx/>
              <a:latin typeface="Arial"/>
              <a:ea typeface="+mn-ea"/>
              <a:cs typeface="+mn-cs"/>
            </a:endParaRPr>
          </a:p>
          <a:p>
            <a:pPr marL="171450" indent="-171450">
              <a:buFontTx/>
              <a:buChar char="-"/>
            </a:pPr>
            <a:r>
              <a:rPr kumimoji="0" lang="en-US" sz="1200" b="0" i="0" u="none" strike="noStrike" kern="0" cap="none" spc="0" normalizeH="0" baseline="0" noProof="0" dirty="0" smtClean="0">
                <a:ln>
                  <a:noFill/>
                </a:ln>
                <a:solidFill>
                  <a:srgbClr val="000082"/>
                </a:solidFill>
                <a:effectLst/>
                <a:uLnTx/>
                <a:uFillTx/>
                <a:latin typeface="Arial"/>
                <a:ea typeface="+mn-ea"/>
                <a:cs typeface="+mn-cs"/>
              </a:rPr>
              <a:t>Every official social media site must be registered with the Chief of Navy Information.</a:t>
            </a:r>
            <a:endParaRPr lang="en-US" b="0" dirty="0"/>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12</a:t>
            </a:fld>
            <a:endParaRPr lang="en-US"/>
          </a:p>
        </p:txBody>
      </p:sp>
    </p:spTree>
    <p:extLst>
      <p:ext uri="{BB962C8B-B14F-4D97-AF65-F5344CB8AC3E}">
        <p14:creationId xmlns:p14="http://schemas.microsoft.com/office/powerpoint/2010/main" val="331361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3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D36DAD90-6203-4E71-A5B7-9CD5F341EDE2}" type="slidenum">
              <a:rPr lang="en-US" sz="1200" b="1">
                <a:solidFill>
                  <a:srgbClr val="110189"/>
                </a:solidFill>
                <a:latin typeface="+mn-lt"/>
                <a:cs typeface="+mn-cs"/>
              </a:rPr>
              <a:pPr algn="ctr" fontAlgn="auto">
                <a:lnSpc>
                  <a:spcPct val="80000"/>
                </a:lnSpc>
                <a:spcBef>
                  <a:spcPct val="50000"/>
                </a:spcBef>
                <a:spcAft>
                  <a:spcPts val="0"/>
                </a:spcAft>
                <a:defRPr/>
              </a:pPr>
              <a:t>‹#›</a:t>
            </a:fld>
            <a:endParaRPr lang="en-US" sz="1200" b="1">
              <a:solidFill>
                <a:srgbClr val="110189"/>
              </a:solidFill>
              <a:latin typeface="+mn-lt"/>
              <a:cs typeface="+mn-cs"/>
            </a:endParaRPr>
          </a:p>
        </p:txBody>
      </p:sp>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grpSp>
        <p:nvGrpSpPr>
          <p:cNvPr id="14" name="Group 13"/>
          <p:cNvGrpSpPr/>
          <p:nvPr userDrawn="1"/>
        </p:nvGrpSpPr>
        <p:grpSpPr>
          <a:xfrm>
            <a:off x="8082668" y="46115"/>
            <a:ext cx="1026496" cy="920643"/>
            <a:chOff x="8082668" y="46115"/>
            <a:chExt cx="1026496" cy="920643"/>
          </a:xfrm>
        </p:grpSpPr>
        <p:sp>
          <p:nvSpPr>
            <p:cNvPr id="15" name="Oval 14"/>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208228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53" y="1335156"/>
            <a:ext cx="8884338" cy="5194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85501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625" y="1133475"/>
            <a:ext cx="4265613"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6638" y="1133475"/>
            <a:ext cx="4265612"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21582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40641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idx="13"/>
          </p:nvPr>
        </p:nvSpPr>
        <p:spPr>
          <a:xfrm>
            <a:off x="152400" y="1295400"/>
            <a:ext cx="8839200" cy="5181600"/>
          </a:xfrm>
          <a:prstGeom prst="rect">
            <a:avLst/>
          </a:prstGeom>
        </p:spPr>
        <p:txBody>
          <a:bodyPr/>
          <a:lstStyle>
            <a:lvl1pPr marL="0" indent="0">
              <a:buFontTx/>
              <a:buNone/>
              <a:defRPr u="sng">
                <a:solidFill>
                  <a:srgbClr val="002C4B"/>
                </a:solidFill>
              </a:defRPr>
            </a:lvl1pPr>
            <a:lvl2pPr marL="285750" indent="-285750">
              <a:spcBef>
                <a:spcPts val="0"/>
              </a:spcBef>
              <a:buFont typeface="Arial" panose="020B0604020202020204" pitchFamily="34" charset="0"/>
              <a:buChar char="•"/>
              <a:defRPr>
                <a:solidFill>
                  <a:srgbClr val="333333"/>
                </a:solidFill>
              </a:defRPr>
            </a:lvl2pPr>
            <a:lvl3pPr marL="628650" indent="-285750">
              <a:spcBef>
                <a:spcPts val="0"/>
              </a:spcBef>
              <a:buFont typeface="Arial" panose="020B0604020202020204" pitchFamily="34" charset="0"/>
              <a:buChar char="‒"/>
              <a:defRPr>
                <a:solidFill>
                  <a:srgbClr val="000000"/>
                </a:solidFill>
              </a:defRPr>
            </a:lvl3pPr>
            <a:lvl4pPr marL="800100" indent="-171450">
              <a:spcBef>
                <a:spcPts val="0"/>
              </a:spcBef>
              <a:buFont typeface="Arial" panose="020B0604020202020204" pitchFamily="34" charset="0"/>
              <a:buChar char="◦"/>
              <a:defRPr sz="1400">
                <a:solidFill>
                  <a:srgbClr val="000000"/>
                </a:solidFill>
              </a:defRPr>
            </a:lvl4pPr>
            <a:lvl5pPr marL="857250" indent="171450">
              <a:spcBef>
                <a:spcPts val="0"/>
              </a:spcBef>
              <a:buFont typeface="Arial" panose="020B0604020202020204" pitchFamily="34" charset="0"/>
              <a:buChar char="‒"/>
              <a:defRPr sz="1200" baseline="0">
                <a:solidFill>
                  <a:srgbClr val="000000"/>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Rectangle 2"/>
          <p:cNvSpPr>
            <a:spLocks noGrp="1" noChangeArrowheads="1"/>
          </p:cNvSpPr>
          <p:nvPr>
            <p:ph type="title"/>
          </p:nvPr>
        </p:nvSpPr>
        <p:spPr bwMode="auto">
          <a:xfrm>
            <a:off x="1005840" y="0"/>
            <a:ext cx="7132320" cy="1024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426068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28625" y="1133475"/>
            <a:ext cx="8683625" cy="535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0AFB21A6-1D40-4096-A133-8847AE6BD6F8}" type="slidenum">
              <a:rPr lang="en-US" sz="1200" b="1">
                <a:solidFill>
                  <a:srgbClr val="110189"/>
                </a:solidFill>
                <a:latin typeface="+mn-lt"/>
                <a:cs typeface="+mn-cs"/>
              </a:rPr>
              <a:pPr algn="ctr" fontAlgn="auto">
                <a:lnSpc>
                  <a:spcPct val="80000"/>
                </a:lnSpc>
                <a:spcBef>
                  <a:spcPct val="50000"/>
                </a:spcBef>
                <a:spcAft>
                  <a:spcPts val="0"/>
                </a:spcAft>
                <a:defRPr/>
              </a:pPr>
              <a:t>‹#›</a:t>
            </a:fld>
            <a:endParaRPr lang="en-US" sz="1200" b="1">
              <a:solidFill>
                <a:srgbClr val="110189"/>
              </a:solidFill>
              <a:latin typeface="+mn-lt"/>
              <a:cs typeface="+mn-cs"/>
            </a:endParaRPr>
          </a:p>
        </p:txBody>
      </p:sp>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grpSp>
        <p:nvGrpSpPr>
          <p:cNvPr id="17" name="Group 16"/>
          <p:cNvGrpSpPr/>
          <p:nvPr userDrawn="1"/>
        </p:nvGrpSpPr>
        <p:grpSpPr>
          <a:xfrm>
            <a:off x="8082668" y="46115"/>
            <a:ext cx="1026496" cy="920643"/>
            <a:chOff x="8082668" y="46115"/>
            <a:chExt cx="1026496" cy="920643"/>
          </a:xfrm>
        </p:grpSpPr>
        <p:sp>
          <p:nvSpPr>
            <p:cNvPr id="20" name="Oval 19"/>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2930840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ww.servitokss.com/wp-content/uploads/2009/07/man_question_mark.jpg&amp;imgrefurl=http://www.servitokss.com/question-marks/&amp;usg=__OYXhgEceQbIE0NhqDgtdAxnhbus=&amp;h=359&amp;w=286&amp;sz=11&amp;hl=en&amp;start=24&amp;itbs=1&amp;tbnid=RtcmX_DtJpu3_M:&amp;tbnh=121&amp;tbnw=96&amp;prev=/images?q=question+mark&amp;gbv=2&amp;ndsp=20&amp;hl=en&amp;sa=N&amp;start=20"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middleeastmonitor.com/20201012-90-of-arab-social-media-posts-oppose-normalisation-with-israel/"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Rectangle 12"/>
          <p:cNvSpPr txBox="1">
            <a:spLocks noChangeArrowheads="1"/>
          </p:cNvSpPr>
          <p:nvPr/>
        </p:nvSpPr>
        <p:spPr bwMode="auto">
          <a:xfrm>
            <a:off x="482601" y="2423868"/>
            <a:ext cx="8417440" cy="11387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i="1">
                <a:solidFill>
                  <a:schemeClr val="tx2"/>
                </a:solidFill>
                <a:latin typeface="Times New Roman" pitchFamily="18" charset="0"/>
                <a:ea typeface="+mj-ea"/>
                <a:cs typeface="Times New Roman" pitchFamily="18" charset="0"/>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eaLnBrk="1" hangingPunct="1">
              <a:defRPr/>
            </a:pPr>
            <a:r>
              <a:rPr lang="en-US" kern="0" dirty="0">
                <a:solidFill>
                  <a:srgbClr val="1C1C1C"/>
                </a:solidFill>
              </a:rPr>
              <a:t>OPSEC &amp; Social Media</a:t>
            </a:r>
            <a:br>
              <a:rPr lang="en-US" kern="0" dirty="0">
                <a:solidFill>
                  <a:srgbClr val="1C1C1C"/>
                </a:solidFill>
              </a:rPr>
            </a:br>
            <a:r>
              <a:rPr lang="en-US" kern="0" dirty="0">
                <a:solidFill>
                  <a:srgbClr val="1C1C1C"/>
                </a:solidFill>
              </a:rPr>
              <a:t>DD MMM YY</a:t>
            </a:r>
            <a:br>
              <a:rPr lang="en-US" kern="0" dirty="0">
                <a:solidFill>
                  <a:srgbClr val="1C1C1C"/>
                </a:solidFill>
              </a:rPr>
            </a:br>
            <a:endParaRPr lang="en-US" sz="1800" kern="0" dirty="0">
              <a:solidFill>
                <a:srgbClr val="1C1C1C"/>
              </a:solidFill>
              <a:effectLst>
                <a:outerShdw blurRad="38100" dist="38100" dir="2700000" algn="tl">
                  <a:srgbClr val="C0C0C0"/>
                </a:outerShdw>
              </a:effectLst>
            </a:endParaRPr>
          </a:p>
        </p:txBody>
      </p:sp>
    </p:spTree>
    <p:extLst>
      <p:ext uri="{BB962C8B-B14F-4D97-AF65-F5344CB8AC3E}">
        <p14:creationId xmlns:p14="http://schemas.microsoft.com/office/powerpoint/2010/main" val="115527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sz="half" idx="1"/>
          </p:nvPr>
        </p:nvSpPr>
        <p:spPr>
          <a:xfrm>
            <a:off x="428625" y="1258167"/>
            <a:ext cx="4265613" cy="5356225"/>
          </a:xfrm>
        </p:spPr>
        <p:txBody>
          <a:bodyPr/>
          <a:lstStyle/>
          <a:p>
            <a:pPr marL="457200" lvl="1" indent="-457200" algn="ctr">
              <a:buNone/>
            </a:pPr>
            <a:r>
              <a:rPr lang="en-US" sz="2400" u="sng" dirty="0"/>
              <a:t>Pro’s</a:t>
            </a:r>
          </a:p>
          <a:p>
            <a:r>
              <a:rPr lang="en-US" sz="1800" dirty="0"/>
              <a:t>For the Individual</a:t>
            </a:r>
          </a:p>
          <a:p>
            <a:pPr lvl="1"/>
            <a:r>
              <a:rPr lang="en-US" sz="1600" dirty="0"/>
              <a:t>Entertaining</a:t>
            </a:r>
          </a:p>
          <a:p>
            <a:pPr lvl="1"/>
            <a:r>
              <a:rPr lang="en-US" sz="1600" dirty="0"/>
              <a:t>Maintain Relationships</a:t>
            </a:r>
          </a:p>
          <a:p>
            <a:pPr lvl="1"/>
            <a:r>
              <a:rPr lang="en-US" sz="1600" dirty="0"/>
              <a:t>Network	</a:t>
            </a:r>
          </a:p>
          <a:p>
            <a:pPr lvl="1"/>
            <a:r>
              <a:rPr lang="en-US" sz="1600" dirty="0"/>
              <a:t>Centralized Information</a:t>
            </a:r>
          </a:p>
          <a:p>
            <a:pPr lvl="1"/>
            <a:r>
              <a:rPr lang="en-US" sz="1600" dirty="0"/>
              <a:t>Collaborate </a:t>
            </a:r>
          </a:p>
          <a:p>
            <a:pPr lvl="1"/>
            <a:endParaRPr lang="en-US" sz="1600" dirty="0"/>
          </a:p>
          <a:p>
            <a:r>
              <a:rPr lang="en-US" sz="1800" dirty="0"/>
              <a:t>For the military</a:t>
            </a:r>
          </a:p>
          <a:p>
            <a:pPr lvl="1"/>
            <a:r>
              <a:rPr lang="en-US" sz="1600" dirty="0"/>
              <a:t>Recruitment</a:t>
            </a:r>
          </a:p>
          <a:p>
            <a:pPr lvl="1"/>
            <a:r>
              <a:rPr lang="en-US" sz="1600" dirty="0"/>
              <a:t>Public Relations</a:t>
            </a:r>
          </a:p>
          <a:p>
            <a:pPr lvl="1"/>
            <a:r>
              <a:rPr lang="en-US" sz="1600" dirty="0"/>
              <a:t>Connect service member, family members &amp; the public</a:t>
            </a:r>
          </a:p>
          <a:p>
            <a:pPr lvl="1"/>
            <a:r>
              <a:rPr lang="en-US" sz="1600" dirty="0"/>
              <a:t>Solicit ideas and feedback</a:t>
            </a:r>
          </a:p>
          <a:p>
            <a:pPr lvl="1"/>
            <a:r>
              <a:rPr lang="en-US" sz="1600" dirty="0"/>
              <a:t>Official news and notes</a:t>
            </a:r>
          </a:p>
          <a:p>
            <a:pPr lvl="1"/>
            <a:r>
              <a:rPr lang="en-US" sz="1600" dirty="0"/>
              <a:t>Build relationship with </a:t>
            </a:r>
            <a:r>
              <a:rPr lang="en-US" sz="1600" dirty="0" smtClean="0"/>
              <a:t>communities</a:t>
            </a:r>
            <a:endParaRPr lang="en-US" sz="1600" dirty="0"/>
          </a:p>
        </p:txBody>
      </p:sp>
      <p:sp>
        <p:nvSpPr>
          <p:cNvPr id="2" name="Content Placeholder 1"/>
          <p:cNvSpPr>
            <a:spLocks noGrp="1"/>
          </p:cNvSpPr>
          <p:nvPr>
            <p:ph sz="half" idx="2"/>
          </p:nvPr>
        </p:nvSpPr>
        <p:spPr>
          <a:xfrm>
            <a:off x="4846638" y="1258167"/>
            <a:ext cx="4265612" cy="5356225"/>
          </a:xfrm>
        </p:spPr>
        <p:txBody>
          <a:bodyPr/>
          <a:lstStyle/>
          <a:p>
            <a:pPr marL="0" indent="0" algn="ctr">
              <a:buNone/>
            </a:pPr>
            <a:r>
              <a:rPr lang="en-US" sz="2400" u="sng" dirty="0"/>
              <a:t>Con’s</a:t>
            </a:r>
          </a:p>
          <a:p>
            <a:r>
              <a:rPr lang="en-US" sz="1800" dirty="0"/>
              <a:t>Unsecure, unencrypted communications</a:t>
            </a:r>
          </a:p>
          <a:p>
            <a:r>
              <a:rPr lang="en-US" sz="1800" dirty="0"/>
              <a:t>Unrestricted access</a:t>
            </a:r>
          </a:p>
          <a:p>
            <a:r>
              <a:rPr lang="en-US" sz="1800" dirty="0"/>
              <a:t>No user/identity authentication</a:t>
            </a:r>
          </a:p>
          <a:p>
            <a:r>
              <a:rPr lang="en-US" sz="1800" dirty="0"/>
              <a:t>Easy source of PII &amp; CI</a:t>
            </a:r>
          </a:p>
          <a:p>
            <a:r>
              <a:rPr lang="en-US" sz="1800" dirty="0"/>
              <a:t>Malicious code/virus</a:t>
            </a:r>
          </a:p>
          <a:p>
            <a:r>
              <a:rPr lang="en-US" sz="1800" dirty="0"/>
              <a:t>Prime target for data aggregation </a:t>
            </a:r>
          </a:p>
          <a:p>
            <a:r>
              <a:rPr lang="en-US" sz="1800" dirty="0"/>
              <a:t>Cybercriminals</a:t>
            </a:r>
          </a:p>
          <a:p>
            <a:r>
              <a:rPr lang="en-US" sz="1800" dirty="0"/>
              <a:t>Potential to compromise certificates</a:t>
            </a:r>
          </a:p>
          <a:p>
            <a:endParaRPr lang="en-US" sz="1800" dirty="0"/>
          </a:p>
        </p:txBody>
      </p:sp>
      <p:sp>
        <p:nvSpPr>
          <p:cNvPr id="247810" name="Rectangle 2"/>
          <p:cNvSpPr>
            <a:spLocks noGrp="1" noChangeArrowheads="1"/>
          </p:cNvSpPr>
          <p:nvPr>
            <p:ph type="title"/>
          </p:nvPr>
        </p:nvSpPr>
        <p:spPr/>
        <p:txBody>
          <a:bodyPr/>
          <a:lstStyle/>
          <a:p>
            <a:r>
              <a:rPr lang="en-US" dirty="0"/>
              <a:t>Pro’s &amp; Con’s of Social Media</a:t>
            </a:r>
          </a:p>
        </p:txBody>
      </p:sp>
    </p:spTree>
    <p:extLst>
      <p:ext uri="{BB962C8B-B14F-4D97-AF65-F5344CB8AC3E}">
        <p14:creationId xmlns:p14="http://schemas.microsoft.com/office/powerpoint/2010/main" val="349372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idx="1"/>
          </p:nvPr>
        </p:nvSpPr>
        <p:spPr/>
        <p:txBody>
          <a:bodyPr/>
          <a:lstStyle/>
          <a:p>
            <a:pPr>
              <a:buFont typeface="Arial" panose="020B0604020202020204" pitchFamily="34" charset="0"/>
              <a:buChar char="•"/>
            </a:pPr>
            <a:r>
              <a:rPr lang="en-US" dirty="0"/>
              <a:t>Official Social media presence is NOT required</a:t>
            </a:r>
          </a:p>
          <a:p>
            <a:pPr>
              <a:buFont typeface="Arial" panose="020B0604020202020204" pitchFamily="34" charset="0"/>
              <a:buChar char="•"/>
            </a:pPr>
            <a:r>
              <a:rPr lang="en-US" dirty="0"/>
              <a:t>Before launching a social media presence, consider </a:t>
            </a:r>
            <a:r>
              <a:rPr lang="en-US" dirty="0" smtClean="0"/>
              <a:t>your goals and what </a:t>
            </a:r>
            <a:r>
              <a:rPr lang="en-US" dirty="0"/>
              <a:t>you want to accomplish:</a:t>
            </a:r>
          </a:p>
          <a:p>
            <a:pPr lvl="1">
              <a:buFont typeface="Arial" panose="020B0604020202020204" pitchFamily="34" charset="0"/>
              <a:buChar char="–"/>
            </a:pPr>
            <a:r>
              <a:rPr lang="en-US" dirty="0"/>
              <a:t>What are your communication objectives and how do they </a:t>
            </a:r>
            <a:r>
              <a:rPr lang="en-US" dirty="0" smtClean="0"/>
              <a:t>assist your </a:t>
            </a:r>
            <a:r>
              <a:rPr lang="en-US" dirty="0"/>
              <a:t>command </a:t>
            </a:r>
            <a:r>
              <a:rPr lang="en-US" dirty="0" smtClean="0"/>
              <a:t>in achieving your mission</a:t>
            </a:r>
            <a:r>
              <a:rPr lang="en-US" dirty="0"/>
              <a:t>? </a:t>
            </a:r>
          </a:p>
          <a:p>
            <a:pPr lvl="1">
              <a:buFont typeface="Arial" panose="020B0604020202020204" pitchFamily="34" charset="0"/>
              <a:buChar char="–"/>
            </a:pPr>
            <a:r>
              <a:rPr lang="en-US" dirty="0"/>
              <a:t>Is the level of transparency required in social media appropriate for your command and its mission? </a:t>
            </a:r>
          </a:p>
          <a:p>
            <a:pPr lvl="1">
              <a:buFont typeface="Arial" panose="020B0604020202020204" pitchFamily="34" charset="0"/>
              <a:buChar char="–"/>
            </a:pPr>
            <a:r>
              <a:rPr lang="en-US" dirty="0"/>
              <a:t>Who is </a:t>
            </a:r>
            <a:r>
              <a:rPr lang="en-US" dirty="0" smtClean="0"/>
              <a:t>your primary audience </a:t>
            </a:r>
            <a:r>
              <a:rPr lang="en-US" dirty="0"/>
              <a:t>and </a:t>
            </a:r>
            <a:r>
              <a:rPr lang="en-US" dirty="0" smtClean="0"/>
              <a:t>what is the right platform to reach them? </a:t>
            </a:r>
            <a:endParaRPr lang="en-US" dirty="0"/>
          </a:p>
          <a:p>
            <a:pPr lvl="2">
              <a:buFont typeface="Arial" panose="020B0604020202020204" pitchFamily="34" charset="0"/>
              <a:buChar char="•"/>
            </a:pPr>
            <a:r>
              <a:rPr lang="en-US" dirty="0"/>
              <a:t>Do you want to communicate with family members, the local community, a broader DoD audience, the American public or another group altogether? </a:t>
            </a:r>
          </a:p>
          <a:p>
            <a:pPr indent="-225425">
              <a:buFont typeface="Arial" panose="020B0604020202020204" pitchFamily="34" charset="0"/>
              <a:buChar char="•"/>
              <a:defRPr/>
            </a:pPr>
            <a:r>
              <a:rPr kumimoji="0" lang="en-US" b="1" i="0" u="none" strike="noStrike" kern="0" cap="none" spc="0" normalizeH="0" baseline="0" noProof="0" dirty="0" smtClean="0">
                <a:ln>
                  <a:noFill/>
                </a:ln>
                <a:solidFill>
                  <a:srgbClr val="000082"/>
                </a:solidFill>
                <a:effectLst/>
                <a:uLnTx/>
                <a:uFillTx/>
                <a:cs typeface="+mn-cs"/>
              </a:rPr>
              <a:t>Do </a:t>
            </a:r>
            <a:r>
              <a:rPr kumimoji="0" lang="en-US" b="1" i="0" u="none" strike="noStrike" kern="0" cap="none" spc="0" normalizeH="0" baseline="0" noProof="0" dirty="0">
                <a:ln>
                  <a:noFill/>
                </a:ln>
                <a:solidFill>
                  <a:srgbClr val="000082"/>
                </a:solidFill>
                <a:effectLst/>
                <a:uLnTx/>
                <a:uFillTx/>
                <a:cs typeface="+mn-cs"/>
              </a:rPr>
              <a:t>you have the content and </a:t>
            </a:r>
            <a:r>
              <a:rPr kumimoji="0" lang="en-US" b="1" i="0" u="none" strike="noStrike" kern="0" cap="none" spc="0" normalizeH="0" baseline="0" noProof="0" dirty="0" smtClean="0">
                <a:ln>
                  <a:noFill/>
                </a:ln>
                <a:solidFill>
                  <a:srgbClr val="000082"/>
                </a:solidFill>
                <a:effectLst/>
                <a:uLnTx/>
                <a:uFillTx/>
                <a:cs typeface="+mn-cs"/>
              </a:rPr>
              <a:t>personnel, both </a:t>
            </a:r>
            <a:r>
              <a:rPr kumimoji="0" lang="en-US" b="1" i="0" u="none" strike="noStrike" kern="0" cap="none" spc="0" normalizeH="0" baseline="0" noProof="0" dirty="0">
                <a:ln>
                  <a:noFill/>
                </a:ln>
                <a:solidFill>
                  <a:srgbClr val="000082"/>
                </a:solidFill>
                <a:effectLst/>
                <a:uLnTx/>
                <a:uFillTx/>
                <a:cs typeface="+mn-cs"/>
              </a:rPr>
              <a:t>now and long </a:t>
            </a:r>
            <a:r>
              <a:rPr kumimoji="0" lang="en-US" b="1" i="0" u="none" strike="noStrike" kern="0" cap="none" spc="0" normalizeH="0" baseline="0" noProof="0" dirty="0" smtClean="0">
                <a:ln>
                  <a:noFill/>
                </a:ln>
                <a:solidFill>
                  <a:srgbClr val="000082"/>
                </a:solidFill>
                <a:effectLst/>
                <a:uLnTx/>
                <a:uFillTx/>
                <a:cs typeface="+mn-cs"/>
              </a:rPr>
              <a:t>term, </a:t>
            </a:r>
            <a:r>
              <a:rPr kumimoji="0" lang="en-US" b="1" i="0" u="none" strike="noStrike" kern="0" cap="none" spc="0" normalizeH="0" baseline="0" noProof="0" dirty="0">
                <a:ln>
                  <a:noFill/>
                </a:ln>
                <a:solidFill>
                  <a:srgbClr val="000082"/>
                </a:solidFill>
                <a:effectLst/>
                <a:uLnTx/>
                <a:uFillTx/>
                <a:cs typeface="+mn-cs"/>
              </a:rPr>
              <a:t>to routinely engage </a:t>
            </a:r>
            <a:r>
              <a:rPr kumimoji="0" lang="en-US" b="1" i="0" u="none" strike="noStrike" kern="0" cap="none" spc="0" normalizeH="0" baseline="0" noProof="0" dirty="0" smtClean="0">
                <a:ln>
                  <a:noFill/>
                </a:ln>
                <a:solidFill>
                  <a:srgbClr val="000082"/>
                </a:solidFill>
                <a:effectLst/>
                <a:uLnTx/>
                <a:uFillTx/>
                <a:cs typeface="+mn-cs"/>
              </a:rPr>
              <a:t>your audiences</a:t>
            </a:r>
            <a:r>
              <a:rPr kumimoji="0" lang="en-US" b="1" i="0" u="none" strike="noStrike" kern="0" cap="none" spc="0" normalizeH="0" baseline="0" noProof="0" dirty="0">
                <a:ln>
                  <a:noFill/>
                </a:ln>
                <a:solidFill>
                  <a:srgbClr val="000082"/>
                </a:solidFill>
                <a:effectLst/>
                <a:uLnTx/>
                <a:uFillTx/>
                <a:cs typeface="+mn-cs"/>
              </a:rPr>
              <a:t>?</a:t>
            </a:r>
          </a:p>
          <a:p>
            <a:pPr marL="454025" lvl="1" indent="0">
              <a:buNone/>
            </a:pPr>
            <a:endParaRPr lang="en-US" dirty="0"/>
          </a:p>
        </p:txBody>
      </p:sp>
      <p:sp>
        <p:nvSpPr>
          <p:cNvPr id="247810" name="Rectangle 2"/>
          <p:cNvSpPr>
            <a:spLocks noGrp="1" noChangeArrowheads="1"/>
          </p:cNvSpPr>
          <p:nvPr>
            <p:ph type="title"/>
          </p:nvPr>
        </p:nvSpPr>
        <p:spPr>
          <a:xfrm>
            <a:off x="935668" y="0"/>
            <a:ext cx="7251404" cy="838200"/>
          </a:xfrm>
        </p:spPr>
        <p:txBody>
          <a:bodyPr/>
          <a:lstStyle/>
          <a:p>
            <a:r>
              <a:rPr lang="en-US" dirty="0" smtClean="0"/>
              <a:t>Social </a:t>
            </a:r>
            <a:r>
              <a:rPr lang="en-US" dirty="0"/>
              <a:t>Media </a:t>
            </a:r>
            <a:r>
              <a:rPr lang="en-US" dirty="0" smtClean="0"/>
              <a:t>for </a:t>
            </a:r>
            <a:r>
              <a:rPr lang="en-US" dirty="0"/>
              <a:t>Your Command</a:t>
            </a:r>
          </a:p>
        </p:txBody>
      </p:sp>
    </p:spTree>
    <p:extLst>
      <p:ext uri="{BB962C8B-B14F-4D97-AF65-F5344CB8AC3E}">
        <p14:creationId xmlns:p14="http://schemas.microsoft.com/office/powerpoint/2010/main" val="2573856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000" dirty="0" smtClean="0"/>
              <a:t>Official </a:t>
            </a:r>
            <a:r>
              <a:rPr lang="en-US" sz="2000" dirty="0"/>
              <a:t>Navy social </a:t>
            </a:r>
            <a:r>
              <a:rPr lang="en-US" sz="2000" dirty="0" smtClean="0"/>
              <a:t>media presence shall:</a:t>
            </a:r>
          </a:p>
          <a:p>
            <a:pPr lvl="1">
              <a:buFont typeface="Arial" panose="020B0604020202020204" pitchFamily="34" charset="0"/>
              <a:buChar char="–"/>
            </a:pPr>
            <a:r>
              <a:rPr lang="en-US" dirty="0" smtClean="0"/>
              <a:t>Have Administrators designated in writing (recommend more than one)</a:t>
            </a:r>
            <a:endParaRPr lang="en-US" dirty="0"/>
          </a:p>
          <a:p>
            <a:pPr lvl="1">
              <a:buFont typeface="Arial" panose="020B0604020202020204" pitchFamily="34" charset="0"/>
              <a:buChar char="–"/>
            </a:pPr>
            <a:r>
              <a:rPr lang="en-US" dirty="0" smtClean="0"/>
              <a:t>Include written review procedures for </a:t>
            </a:r>
            <a:r>
              <a:rPr lang="en-US" dirty="0"/>
              <a:t>the approval and release of </a:t>
            </a:r>
            <a:r>
              <a:rPr lang="en-US" dirty="0" smtClean="0"/>
              <a:t>information </a:t>
            </a:r>
            <a:r>
              <a:rPr lang="en-US" dirty="0"/>
              <a:t>posted on </a:t>
            </a:r>
            <a:r>
              <a:rPr lang="en-US" dirty="0" smtClean="0"/>
              <a:t>official command public facing sites </a:t>
            </a:r>
            <a:endParaRPr lang="en-US" dirty="0"/>
          </a:p>
          <a:p>
            <a:pPr lvl="1">
              <a:buFont typeface="Arial" panose="020B0604020202020204" pitchFamily="34" charset="0"/>
              <a:buChar char="–"/>
            </a:pPr>
            <a:r>
              <a:rPr lang="en-US" dirty="0" smtClean="0"/>
              <a:t>Have monitoring procedures in place to periodically evaluate content and compliance with security requirements, fraudulent, or unacceptable posts or followers.  Do not allow controversial organizations to associate with your site, or distasteful comments to remain posted.  </a:t>
            </a:r>
            <a:endParaRPr lang="en-US" dirty="0"/>
          </a:p>
          <a:p>
            <a:pPr lvl="1">
              <a:buFont typeface="Arial" panose="020B0604020202020204" pitchFamily="34" charset="0"/>
              <a:buChar char="–"/>
            </a:pPr>
            <a:r>
              <a:rPr lang="en-US" dirty="0" smtClean="0"/>
              <a:t>Be linked to the commands primary web presence (official website).  Social media sites cannot act as the command’s only public facing platform.  </a:t>
            </a:r>
          </a:p>
          <a:p>
            <a:pPr lvl="1">
              <a:buFont typeface="Arial" panose="020B0604020202020204" pitchFamily="34" charset="0"/>
              <a:buChar char="–"/>
            </a:pPr>
            <a:r>
              <a:rPr lang="en-US" dirty="0" smtClean="0"/>
              <a:t>Be properly registered with the Chief of Navy Information (CHINFO) at www.navy.mil. </a:t>
            </a:r>
          </a:p>
          <a:p>
            <a:pPr lvl="1">
              <a:buFont typeface="Arial" panose="020B0604020202020204" pitchFamily="34" charset="0"/>
              <a:buChar char="–"/>
            </a:pPr>
            <a:endParaRPr lang="en-US" dirty="0"/>
          </a:p>
        </p:txBody>
      </p:sp>
      <p:sp>
        <p:nvSpPr>
          <p:cNvPr id="3" name="Title 2"/>
          <p:cNvSpPr>
            <a:spLocks noGrp="1"/>
          </p:cNvSpPr>
          <p:nvPr>
            <p:ph type="title"/>
          </p:nvPr>
        </p:nvSpPr>
        <p:spPr>
          <a:xfrm>
            <a:off x="1560340" y="0"/>
            <a:ext cx="6024563" cy="838200"/>
          </a:xfrm>
        </p:spPr>
        <p:txBody>
          <a:bodyPr/>
          <a:lstStyle/>
          <a:p>
            <a:r>
              <a:rPr lang="en-US" dirty="0" smtClean="0"/>
              <a:t>Social Media for Your Command</a:t>
            </a:r>
            <a:endParaRPr lang="en-US" dirty="0"/>
          </a:p>
        </p:txBody>
      </p:sp>
    </p:spTree>
    <p:extLst>
      <p:ext uri="{BB962C8B-B14F-4D97-AF65-F5344CB8AC3E}">
        <p14:creationId xmlns:p14="http://schemas.microsoft.com/office/powerpoint/2010/main" val="415779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idx="1"/>
          </p:nvPr>
        </p:nvSpPr>
        <p:spPr/>
        <p:txBody>
          <a:bodyPr/>
          <a:lstStyle/>
          <a:p>
            <a:pPr>
              <a:buFont typeface="Arial" panose="020B0604020202020204" pitchFamily="34" charset="0"/>
              <a:buChar char="•"/>
            </a:pPr>
            <a:r>
              <a:rPr lang="en-US" dirty="0" smtClean="0"/>
              <a:t>Navy’s </a:t>
            </a:r>
            <a:r>
              <a:rPr lang="en-US" dirty="0"/>
              <a:t>private portals that require a Common Access Card. </a:t>
            </a:r>
          </a:p>
          <a:p>
            <a:pPr>
              <a:buFont typeface="Arial" panose="020B0604020202020204" pitchFamily="34" charset="0"/>
              <a:buChar char="•"/>
            </a:pPr>
            <a:r>
              <a:rPr lang="en-US" dirty="0" smtClean="0"/>
              <a:t>For families, consider </a:t>
            </a:r>
            <a:r>
              <a:rPr lang="en-US" dirty="0"/>
              <a:t>using </a:t>
            </a:r>
            <a:r>
              <a:rPr lang="en-US" dirty="0" smtClean="0"/>
              <a:t>care lines (dial-in phone), Ombudsman links, emails or family </a:t>
            </a:r>
            <a:r>
              <a:rPr lang="en-US" dirty="0"/>
              <a:t>readiness group meetings.</a:t>
            </a:r>
          </a:p>
          <a:p>
            <a:pPr>
              <a:buFont typeface="Arial" panose="020B0604020202020204" pitchFamily="34" charset="0"/>
              <a:buChar char="•"/>
            </a:pPr>
            <a:r>
              <a:rPr lang="en-US" dirty="0" smtClean="0"/>
              <a:t>Local installation public </a:t>
            </a:r>
            <a:r>
              <a:rPr lang="en-US" dirty="0"/>
              <a:t>affairs </a:t>
            </a:r>
            <a:r>
              <a:rPr lang="en-US" dirty="0" smtClean="0"/>
              <a:t>office </a:t>
            </a:r>
            <a:r>
              <a:rPr lang="en-US" dirty="0"/>
              <a:t>and/or the Navy region PAO.</a:t>
            </a:r>
          </a:p>
          <a:p>
            <a:pPr>
              <a:buFont typeface="Arial" panose="020B0604020202020204" pitchFamily="34" charset="0"/>
              <a:buChar char="•"/>
            </a:pPr>
            <a:r>
              <a:rPr lang="en-US" dirty="0" smtClean="0"/>
              <a:t>If </a:t>
            </a:r>
            <a:r>
              <a:rPr lang="en-US" dirty="0"/>
              <a:t>you have information or content that does not regularly change, consider the command’s </a:t>
            </a:r>
            <a:r>
              <a:rPr lang="en-US" dirty="0" smtClean="0"/>
              <a:t>public facing </a:t>
            </a:r>
            <a:r>
              <a:rPr lang="en-US" dirty="0"/>
              <a:t>website. </a:t>
            </a:r>
          </a:p>
          <a:p>
            <a:pPr>
              <a:buFont typeface="Arial" panose="020B0604020202020204" pitchFamily="34" charset="0"/>
              <a:buChar char="•"/>
            </a:pPr>
            <a:r>
              <a:rPr lang="en-US" dirty="0" smtClean="0"/>
              <a:t>Best practice is not to create </a:t>
            </a:r>
            <a:r>
              <a:rPr lang="en-US" dirty="0"/>
              <a:t>social media </a:t>
            </a:r>
            <a:r>
              <a:rPr lang="en-US" dirty="0" smtClean="0"/>
              <a:t>sites for </a:t>
            </a:r>
            <a:r>
              <a:rPr lang="en-US" dirty="0"/>
              <a:t>individual missions, exercises and events. </a:t>
            </a:r>
            <a:r>
              <a:rPr lang="en-US" dirty="0" smtClean="0"/>
              <a:t> Instead</a:t>
            </a:r>
            <a:r>
              <a:rPr lang="en-US" dirty="0"/>
              <a:t>, coordinate with relevant commands and provide them content that is optimized — both written and visually.</a:t>
            </a:r>
          </a:p>
        </p:txBody>
      </p:sp>
      <p:sp>
        <p:nvSpPr>
          <p:cNvPr id="247810" name="Rectangle 2"/>
          <p:cNvSpPr>
            <a:spLocks noGrp="1" noChangeArrowheads="1"/>
          </p:cNvSpPr>
          <p:nvPr>
            <p:ph type="title"/>
          </p:nvPr>
        </p:nvSpPr>
        <p:spPr/>
        <p:txBody>
          <a:bodyPr/>
          <a:lstStyle/>
          <a:p>
            <a:r>
              <a:rPr lang="en-US" dirty="0"/>
              <a:t>Alternatives to Social Media</a:t>
            </a:r>
          </a:p>
        </p:txBody>
      </p:sp>
    </p:spTree>
    <p:extLst>
      <p:ext uri="{BB962C8B-B14F-4D97-AF65-F5344CB8AC3E}">
        <p14:creationId xmlns:p14="http://schemas.microsoft.com/office/powerpoint/2010/main" val="345358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r>
              <a:rPr lang="en-US" altLang="en-US" dirty="0"/>
              <a:t>The following is a security awareness statement signed by the Chief of Security, Pentagon Chief Information Officer, OSD Network Directorate:</a:t>
            </a:r>
          </a:p>
          <a:p>
            <a:pPr lvl="1"/>
            <a:r>
              <a:rPr lang="en-US" altLang="en-US" dirty="0"/>
              <a:t>Social sites risk security clearance.  If you hold a security clearance or if you ever want to apply for one, be mindful of your postings and contacts online, particularly on social networking sites such as Facebook and Twitter. </a:t>
            </a:r>
          </a:p>
          <a:p>
            <a:pPr lvl="1"/>
            <a:r>
              <a:rPr lang="en-US" altLang="en-US" dirty="0"/>
              <a:t>These sites pose risks to gaining and keeping a security clearance.  Question 14 of the National Agency Questionnaire (SF-86) asks for names of your relatives and associates. </a:t>
            </a:r>
          </a:p>
          <a:p>
            <a:pPr lvl="2"/>
            <a:r>
              <a:rPr lang="en-US" altLang="en-US" dirty="0"/>
              <a:t>The term associate is defined as any foreign national that you or your spouse are bound by affection, obligation, or close and continuing </a:t>
            </a:r>
            <a:r>
              <a:rPr lang="en-US" altLang="en-US" dirty="0" smtClean="0"/>
              <a:t>contact.</a:t>
            </a:r>
          </a:p>
          <a:p>
            <a:endParaRPr lang="en-US" altLang="en-US" dirty="0"/>
          </a:p>
          <a:p>
            <a:r>
              <a:rPr lang="en-US" altLang="en-US" dirty="0" smtClean="0"/>
              <a:t>Be mindful of all contacts, associates, “friends” and followers on your personal social media platforms.  Be prepared to discuss the above during security clearance interviews. </a:t>
            </a:r>
            <a:endParaRPr lang="en-US" altLang="en-US" dirty="0"/>
          </a:p>
          <a:p>
            <a:endParaRPr lang="en-US" altLang="en-US" dirty="0"/>
          </a:p>
        </p:txBody>
      </p:sp>
      <p:sp>
        <p:nvSpPr>
          <p:cNvPr id="90114" name="Rectangle 2"/>
          <p:cNvSpPr>
            <a:spLocks noGrp="1" noChangeArrowheads="1"/>
          </p:cNvSpPr>
          <p:nvPr>
            <p:ph type="title"/>
          </p:nvPr>
        </p:nvSpPr>
        <p:spPr/>
        <p:txBody>
          <a:bodyPr/>
          <a:lstStyle/>
          <a:p>
            <a:r>
              <a:rPr lang="en-US" dirty="0"/>
              <a:t>Your Security Clearance</a:t>
            </a:r>
          </a:p>
        </p:txBody>
      </p:sp>
    </p:spTree>
    <p:extLst>
      <p:ext uri="{BB962C8B-B14F-4D97-AF65-F5344CB8AC3E}">
        <p14:creationId xmlns:p14="http://schemas.microsoft.com/office/powerpoint/2010/main" val="238578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use the data we have - for example, about the connections you make, the choices and settings you select, and what you share and do on and off our products - to personalize your experience. </a:t>
            </a:r>
          </a:p>
          <a:p>
            <a:endParaRPr lang="en-US" dirty="0"/>
          </a:p>
          <a:p>
            <a:r>
              <a:rPr lang="en-US" dirty="0"/>
              <a:t>We collect the content, communications and other information you provide when you use our products, including when you sign up for an account, create or share content, and message or communicate with others. This can include information in or about the content you provide (like metadata), such as the location of a photo or the date a file was created.</a:t>
            </a:r>
          </a:p>
          <a:p>
            <a:endParaRPr lang="en-US" dirty="0"/>
          </a:p>
          <a:p>
            <a:r>
              <a:rPr lang="en-US" dirty="0"/>
              <a:t>We collect information about the people, pages, accounts, hashtags and groups you are connected to and how you interact with them across our products, such as people you communicate with the most or groups you are part of. We also collect contact information if you choose to upload, sync or import it from a device (such as an address book or call log or SMS log history).</a:t>
            </a:r>
          </a:p>
        </p:txBody>
      </p:sp>
      <p:sp>
        <p:nvSpPr>
          <p:cNvPr id="4" name="Title 1"/>
          <p:cNvSpPr>
            <a:spLocks noGrp="1"/>
          </p:cNvSpPr>
          <p:nvPr>
            <p:ph type="title"/>
          </p:nvPr>
        </p:nvSpPr>
        <p:spPr/>
        <p:txBody>
          <a:bodyPr/>
          <a:lstStyle/>
          <a:p>
            <a:r>
              <a:rPr lang="en-US" dirty="0" smtClean="0"/>
              <a:t>Consider the </a:t>
            </a:r>
            <a:r>
              <a:rPr lang="en-US" dirty="0" err="1" smtClean="0"/>
              <a:t>ToS</a:t>
            </a:r>
            <a:r>
              <a:rPr lang="en-US" dirty="0" smtClean="0"/>
              <a:t> </a:t>
            </a:r>
            <a:endParaRPr lang="en-US" dirty="0"/>
          </a:p>
        </p:txBody>
      </p:sp>
    </p:spTree>
    <p:extLst>
      <p:ext uri="{BB962C8B-B14F-4D97-AF65-F5344CB8AC3E}">
        <p14:creationId xmlns:p14="http://schemas.microsoft.com/office/powerpoint/2010/main" val="427358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dirty="0"/>
              <a:t>Keep up with the latest security and privacy settings for your social media sites and applications (Apps)</a:t>
            </a:r>
          </a:p>
          <a:p>
            <a:r>
              <a:rPr lang="en-US" dirty="0" smtClean="0"/>
              <a:t>Protect </a:t>
            </a:r>
            <a:r>
              <a:rPr lang="en-US" dirty="0"/>
              <a:t>your profile</a:t>
            </a:r>
          </a:p>
          <a:p>
            <a:pPr lvl="1"/>
            <a:r>
              <a:rPr lang="en-US" dirty="0"/>
              <a:t>Only allow trusted people to view your profile</a:t>
            </a:r>
          </a:p>
          <a:p>
            <a:pPr lvl="1"/>
            <a:r>
              <a:rPr lang="en-US" dirty="0"/>
              <a:t>Limit others to search your profile</a:t>
            </a:r>
          </a:p>
          <a:p>
            <a:r>
              <a:rPr lang="en-US" dirty="0" smtClean="0"/>
              <a:t>Protect </a:t>
            </a:r>
            <a:r>
              <a:rPr lang="en-US" dirty="0"/>
              <a:t>your posts</a:t>
            </a:r>
          </a:p>
          <a:p>
            <a:pPr lvl="1"/>
            <a:r>
              <a:rPr lang="en-US" dirty="0"/>
              <a:t>Only allow trusted people to view your posts</a:t>
            </a:r>
          </a:p>
          <a:p>
            <a:pPr lvl="1"/>
            <a:r>
              <a:rPr lang="en-US" dirty="0"/>
              <a:t>Know who can see what you post and when</a:t>
            </a:r>
          </a:p>
          <a:p>
            <a:r>
              <a:rPr lang="en-US" dirty="0" smtClean="0"/>
              <a:t>Understand </a:t>
            </a:r>
            <a:r>
              <a:rPr lang="en-US" dirty="0"/>
              <a:t>what friends of your friends can see</a:t>
            </a:r>
          </a:p>
          <a:p>
            <a:r>
              <a:rPr lang="en-US" dirty="0"/>
              <a:t>Change your password frequently and make it complex</a:t>
            </a:r>
          </a:p>
          <a:p>
            <a:r>
              <a:rPr lang="en-US" dirty="0"/>
              <a:t>Always log out of your account when not using it</a:t>
            </a:r>
          </a:p>
        </p:txBody>
      </p:sp>
      <p:sp>
        <p:nvSpPr>
          <p:cNvPr id="20482" name="Rectangle 2"/>
          <p:cNvSpPr>
            <a:spLocks noGrp="1" noChangeArrowheads="1"/>
          </p:cNvSpPr>
          <p:nvPr>
            <p:ph type="title"/>
          </p:nvPr>
        </p:nvSpPr>
        <p:spPr/>
        <p:txBody>
          <a:bodyPr/>
          <a:lstStyle/>
          <a:p>
            <a:r>
              <a:rPr lang="en-US" dirty="0"/>
              <a:t>Privacy &amp; Security</a:t>
            </a:r>
          </a:p>
        </p:txBody>
      </p:sp>
    </p:spTree>
    <p:extLst>
      <p:ext uri="{BB962C8B-B14F-4D97-AF65-F5344CB8AC3E}">
        <p14:creationId xmlns:p14="http://schemas.microsoft.com/office/powerpoint/2010/main" val="281377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solidFill>
                  <a:srgbClr val="000082"/>
                </a:solidFill>
              </a:rPr>
              <a:t>Manipulating </a:t>
            </a:r>
            <a:r>
              <a:rPr lang="en-US" dirty="0">
                <a:solidFill>
                  <a:srgbClr val="000082"/>
                </a:solidFill>
              </a:rPr>
              <a:t>individuals into divulging confidential or personal information </a:t>
            </a:r>
            <a:r>
              <a:rPr lang="en-US" dirty="0" smtClean="0">
                <a:solidFill>
                  <a:srgbClr val="000082"/>
                </a:solidFill>
              </a:rPr>
              <a:t>for </a:t>
            </a:r>
            <a:r>
              <a:rPr lang="en-US" dirty="0">
                <a:solidFill>
                  <a:srgbClr val="000082"/>
                </a:solidFill>
              </a:rPr>
              <a:t>fraudulent purposes</a:t>
            </a:r>
            <a:r>
              <a:rPr lang="en-US" dirty="0" smtClean="0">
                <a:solidFill>
                  <a:srgbClr val="000082"/>
                </a:solidFill>
              </a:rPr>
              <a:t>.</a:t>
            </a:r>
            <a:endParaRPr lang="en-US" dirty="0"/>
          </a:p>
          <a:p>
            <a:r>
              <a:rPr lang="en-US" dirty="0" smtClean="0"/>
              <a:t>Do </a:t>
            </a:r>
            <a:r>
              <a:rPr lang="en-US" dirty="0"/>
              <a:t>not </a:t>
            </a:r>
            <a:r>
              <a:rPr lang="en-US" dirty="0" smtClean="0"/>
              <a:t>provide critical </a:t>
            </a:r>
            <a:r>
              <a:rPr lang="en-US" dirty="0"/>
              <a:t>or personal, sensitive information to anyone on social media sites </a:t>
            </a:r>
          </a:p>
          <a:p>
            <a:r>
              <a:rPr lang="en-US" dirty="0" smtClean="0"/>
              <a:t>Trust </a:t>
            </a:r>
            <a:r>
              <a:rPr lang="en-US" dirty="0"/>
              <a:t>by exception</a:t>
            </a:r>
          </a:p>
          <a:p>
            <a:pPr lvl="1"/>
            <a:r>
              <a:rPr lang="en-US" dirty="0"/>
              <a:t>Be suspicious of ALL online contacts</a:t>
            </a:r>
          </a:p>
          <a:p>
            <a:pPr lvl="1"/>
            <a:r>
              <a:rPr lang="en-US" dirty="0"/>
              <a:t>Verify the authenticity of a friend request</a:t>
            </a:r>
          </a:p>
          <a:p>
            <a:pPr lvl="1"/>
            <a:r>
              <a:rPr lang="en-US" dirty="0"/>
              <a:t>If unsure, do not trust </a:t>
            </a:r>
          </a:p>
          <a:p>
            <a:r>
              <a:rPr lang="en-US" dirty="0" smtClean="0"/>
              <a:t>If </a:t>
            </a:r>
            <a:r>
              <a:rPr lang="en-US" dirty="0"/>
              <a:t>it appears too good to be true, </a:t>
            </a:r>
            <a:r>
              <a:rPr lang="en-US" dirty="0" smtClean="0"/>
              <a:t>it probably </a:t>
            </a:r>
            <a:r>
              <a:rPr lang="en-US" dirty="0"/>
              <a:t>is</a:t>
            </a:r>
          </a:p>
          <a:p>
            <a:r>
              <a:rPr lang="en-US" dirty="0" smtClean="0"/>
              <a:t>Be </a:t>
            </a:r>
            <a:r>
              <a:rPr lang="en-US" dirty="0"/>
              <a:t>aware of the different ways in which adversaries will use social engineering techniques, for example, “phishing” or </a:t>
            </a:r>
            <a:r>
              <a:rPr lang="en-US" dirty="0" smtClean="0"/>
              <a:t>using appealing photos.</a:t>
            </a:r>
            <a:endParaRPr lang="en-US" dirty="0"/>
          </a:p>
          <a:p>
            <a:pPr marL="457200" lvl="1" indent="0">
              <a:buNone/>
            </a:pPr>
            <a:r>
              <a:rPr lang="en-US" sz="1800" dirty="0"/>
              <a:t>	</a:t>
            </a:r>
          </a:p>
        </p:txBody>
      </p:sp>
      <p:sp>
        <p:nvSpPr>
          <p:cNvPr id="167939" name="Rectangle 3"/>
          <p:cNvSpPr>
            <a:spLocks noGrp="1" noChangeArrowheads="1"/>
          </p:cNvSpPr>
          <p:nvPr>
            <p:ph type="title"/>
          </p:nvPr>
        </p:nvSpPr>
        <p:spPr/>
        <p:txBody>
          <a:bodyPr/>
          <a:lstStyle/>
          <a:p>
            <a:r>
              <a:rPr lang="en-US" dirty="0"/>
              <a:t>Social Engineering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8" name="Picture 8" descr="world-map-background"/>
          <p:cNvPicPr>
            <a:picLocks noChangeAspect="1" noChangeArrowheads="1"/>
          </p:cNvPicPr>
          <p:nvPr/>
        </p:nvPicPr>
        <p:blipFill>
          <a:blip r:embed="rId3" cstate="print">
            <a:lum bright="70000" contrast="-70000"/>
          </a:blip>
          <a:srcRect/>
          <a:stretch>
            <a:fillRect/>
          </a:stretch>
        </p:blipFill>
        <p:spPr bwMode="auto">
          <a:xfrm>
            <a:off x="304800" y="1425575"/>
            <a:ext cx="8534400" cy="4953000"/>
          </a:xfrm>
          <a:prstGeom prst="rect">
            <a:avLst/>
          </a:prstGeom>
          <a:gradFill rotWithShape="0">
            <a:gsLst>
              <a:gs pos="0">
                <a:schemeClr val="bg1">
                  <a:gamma/>
                  <a:shade val="46275"/>
                  <a:invGamma/>
                </a:schemeClr>
              </a:gs>
              <a:gs pos="100000">
                <a:schemeClr val="bg1"/>
              </a:gs>
            </a:gsLst>
            <a:lin ang="5400000" scaled="1"/>
          </a:gradFill>
          <a:ln w="9525">
            <a:noFill/>
            <a:miter lim="800000"/>
            <a:headEnd/>
            <a:tailEnd/>
          </a:ln>
        </p:spPr>
      </p:pic>
      <p:sp>
        <p:nvSpPr>
          <p:cNvPr id="16388" name="Text Box 11"/>
          <p:cNvSpPr txBox="1">
            <a:spLocks noChangeArrowheads="1"/>
          </p:cNvSpPr>
          <p:nvPr/>
        </p:nvSpPr>
        <p:spPr bwMode="auto">
          <a:xfrm>
            <a:off x="3578578" y="2940755"/>
            <a:ext cx="5334000" cy="1311275"/>
          </a:xfrm>
          <a:prstGeom prst="rect">
            <a:avLst/>
          </a:prstGeom>
          <a:noFill/>
          <a:ln w="9525">
            <a:noFill/>
            <a:miter lim="800000"/>
            <a:headEnd/>
            <a:tailEnd/>
          </a:ln>
        </p:spPr>
        <p:txBody>
          <a:bodyPr>
            <a:spAutoFit/>
          </a:bodyPr>
          <a:lstStyle/>
          <a:p>
            <a:pPr>
              <a:spcBef>
                <a:spcPct val="50000"/>
              </a:spcBef>
            </a:pPr>
            <a:r>
              <a:rPr lang="en-US" sz="3200" b="1" dirty="0">
                <a:latin typeface="+mn-lt"/>
              </a:rPr>
              <a:t>DO’S &amp; DON’TS </a:t>
            </a:r>
            <a:r>
              <a:rPr lang="en-US" sz="2800" b="1" dirty="0">
                <a:latin typeface="+mn-lt"/>
              </a:rPr>
              <a:t>of</a:t>
            </a:r>
            <a:r>
              <a:rPr lang="en-US" sz="3200" b="1" dirty="0">
                <a:latin typeface="+mn-lt"/>
              </a:rPr>
              <a:t> </a:t>
            </a:r>
          </a:p>
          <a:p>
            <a:pPr>
              <a:spcBef>
                <a:spcPct val="50000"/>
              </a:spcBef>
            </a:pPr>
            <a:r>
              <a:rPr lang="en-US" sz="3200" b="1" dirty="0">
                <a:latin typeface="+mn-lt"/>
              </a:rPr>
              <a:t>SOCIAL NETWORKING</a:t>
            </a:r>
          </a:p>
        </p:txBody>
      </p:sp>
      <p:pic>
        <p:nvPicPr>
          <p:cNvPr id="6" name="Picture 5"/>
          <p:cNvPicPr>
            <a:picLocks noChangeAspect="1"/>
          </p:cNvPicPr>
          <p:nvPr/>
        </p:nvPicPr>
        <p:blipFill>
          <a:blip r:embed="rId4"/>
          <a:stretch>
            <a:fillRect/>
          </a:stretch>
        </p:blipFill>
        <p:spPr>
          <a:xfrm>
            <a:off x="723651" y="2590800"/>
            <a:ext cx="2634793" cy="2333895"/>
          </a:xfrm>
          <a:prstGeom prst="rect">
            <a:avLst/>
          </a:prstGeom>
        </p:spPr>
      </p:pic>
    </p:spTree>
    <p:extLst>
      <p:ext uri="{BB962C8B-B14F-4D97-AF65-F5344CB8AC3E}">
        <p14:creationId xmlns:p14="http://schemas.microsoft.com/office/powerpoint/2010/main" val="1711463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posting, post in PAST tense </a:t>
            </a:r>
          </a:p>
          <a:p>
            <a:r>
              <a:rPr lang="en-US" dirty="0" smtClean="0"/>
              <a:t>Be </a:t>
            </a:r>
            <a:r>
              <a:rPr lang="en-US" dirty="0"/>
              <a:t>mindful of timelines</a:t>
            </a:r>
          </a:p>
          <a:p>
            <a:pPr lvl="1"/>
            <a:r>
              <a:rPr lang="en-US" dirty="0"/>
              <a:t>Timelines can quickly reveal patterns and routines when aggregated</a:t>
            </a:r>
          </a:p>
          <a:p>
            <a:pPr marL="285750" lvl="1" indent="-285750">
              <a:buFont typeface="Arial" panose="020B0604020202020204" pitchFamily="34" charset="0"/>
              <a:buChar char="•"/>
            </a:pPr>
            <a:r>
              <a:rPr lang="en-US" sz="1800" dirty="0" smtClean="0"/>
              <a:t>Understand your audience on the world wide web (www).  You are potentially posting to millions, regardless of </a:t>
            </a:r>
            <a:r>
              <a:rPr lang="en-US" sz="1800" dirty="0"/>
              <a:t>your privacy settings!</a:t>
            </a:r>
          </a:p>
          <a:p>
            <a:pPr marL="285750" lvl="1" indent="-285750">
              <a:buFont typeface="Arial" panose="020B0604020202020204" pitchFamily="34" charset="0"/>
              <a:buChar char="•"/>
            </a:pPr>
            <a:r>
              <a:rPr lang="en-US" sz="1800" dirty="0" smtClean="0"/>
              <a:t>Always </a:t>
            </a:r>
            <a:r>
              <a:rPr lang="en-US" sz="1800" dirty="0"/>
              <a:t>remember to protect other’s information as if it were your own. </a:t>
            </a:r>
          </a:p>
          <a:p>
            <a:pPr lvl="1"/>
            <a:r>
              <a:rPr lang="en-US" dirty="0">
                <a:solidFill>
                  <a:srgbClr val="000082"/>
                </a:solidFill>
              </a:rPr>
              <a:t>Never post someone else’s picture, itinerary, location and so on (unless given permission). If they wanted that information posted on the internet, they will do it themselves.</a:t>
            </a:r>
          </a:p>
          <a:p>
            <a:pPr marL="746125" lvl="2" indent="-285750"/>
            <a:endParaRPr lang="en-US" dirty="0"/>
          </a:p>
        </p:txBody>
      </p:sp>
      <p:sp>
        <p:nvSpPr>
          <p:cNvPr id="3" name="Title 2"/>
          <p:cNvSpPr>
            <a:spLocks noGrp="1"/>
          </p:cNvSpPr>
          <p:nvPr>
            <p:ph type="title"/>
          </p:nvPr>
        </p:nvSpPr>
        <p:spPr/>
        <p:txBody>
          <a:bodyPr/>
          <a:lstStyle/>
          <a:p>
            <a:r>
              <a:rPr lang="en-US" dirty="0" smtClean="0"/>
              <a:t>Do – Use Common Sense</a:t>
            </a:r>
            <a:endParaRPr lang="en-US" dirty="0"/>
          </a:p>
        </p:txBody>
      </p:sp>
    </p:spTree>
    <p:extLst>
      <p:ext uri="{BB962C8B-B14F-4D97-AF65-F5344CB8AC3E}">
        <p14:creationId xmlns:p14="http://schemas.microsoft.com/office/powerpoint/2010/main" val="79002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References</a:t>
            </a:r>
            <a:endParaRPr lang="en-US" dirty="0"/>
          </a:p>
          <a:p>
            <a:r>
              <a:rPr lang="en-US" dirty="0" smtClean="0"/>
              <a:t>OPSEC Overview</a:t>
            </a:r>
          </a:p>
          <a:p>
            <a:pPr lvl="1"/>
            <a:r>
              <a:rPr lang="en-US" dirty="0" smtClean="0"/>
              <a:t>Critical information and personal information</a:t>
            </a:r>
          </a:p>
          <a:p>
            <a:pPr lvl="1"/>
            <a:r>
              <a:rPr lang="en-US" dirty="0" smtClean="0"/>
              <a:t>Vulnerabilities of Social Media </a:t>
            </a:r>
            <a:endParaRPr lang="en-US" dirty="0"/>
          </a:p>
          <a:p>
            <a:r>
              <a:rPr lang="en-US" dirty="0"/>
              <a:t>Pros and Cons of Social Media</a:t>
            </a:r>
          </a:p>
          <a:p>
            <a:r>
              <a:rPr lang="en-US" dirty="0"/>
              <a:t>Official Navy </a:t>
            </a:r>
            <a:r>
              <a:rPr lang="en-US" dirty="0" smtClean="0"/>
              <a:t>and Command policies and procedures</a:t>
            </a:r>
            <a:endParaRPr lang="en-US" dirty="0"/>
          </a:p>
          <a:p>
            <a:r>
              <a:rPr lang="en-US" dirty="0" smtClean="0"/>
              <a:t>The Do’s and Don’ts of Social Media</a:t>
            </a:r>
          </a:p>
          <a:p>
            <a:r>
              <a:rPr lang="en-US" dirty="0" smtClean="0"/>
              <a:t>Geotagging vulnerabilities</a:t>
            </a:r>
          </a:p>
          <a:p>
            <a:r>
              <a:rPr lang="en-US" dirty="0" smtClean="0"/>
              <a:t>In the Headlines</a:t>
            </a:r>
          </a:p>
          <a:p>
            <a:r>
              <a:rPr lang="en-US" dirty="0" smtClean="0"/>
              <a:t>Summary</a:t>
            </a:r>
            <a:endParaRPr lang="en-US" dirty="0"/>
          </a:p>
          <a:p>
            <a:endParaRPr lang="en-US" dirty="0"/>
          </a:p>
        </p:txBody>
      </p:sp>
      <p:sp>
        <p:nvSpPr>
          <p:cNvPr id="2" name="Title 1"/>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988414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r>
              <a:rPr lang="en-US" dirty="0"/>
              <a:t>Talk to your children about the Do’s and </a:t>
            </a:r>
            <a:r>
              <a:rPr lang="en-US" dirty="0" smtClean="0"/>
              <a:t>Don’ts </a:t>
            </a:r>
            <a:r>
              <a:rPr lang="en-US" dirty="0"/>
              <a:t>of social media</a:t>
            </a:r>
          </a:p>
          <a:p>
            <a:r>
              <a:rPr lang="en-US" dirty="0"/>
              <a:t>Monitor their </a:t>
            </a:r>
            <a:r>
              <a:rPr lang="en-US" dirty="0" smtClean="0"/>
              <a:t>accounts (multiple)</a:t>
            </a:r>
            <a:endParaRPr lang="en-US" dirty="0"/>
          </a:p>
          <a:p>
            <a:r>
              <a:rPr lang="en-US" dirty="0"/>
              <a:t>Be aware of:</a:t>
            </a:r>
          </a:p>
          <a:p>
            <a:pPr lvl="1"/>
            <a:r>
              <a:rPr lang="en-US" dirty="0"/>
              <a:t>Cyber-bullying</a:t>
            </a:r>
          </a:p>
          <a:p>
            <a:pPr lvl="1"/>
            <a:r>
              <a:rPr lang="en-US" dirty="0"/>
              <a:t>Kidnapping</a:t>
            </a:r>
          </a:p>
          <a:p>
            <a:pPr lvl="1"/>
            <a:r>
              <a:rPr lang="en-US" dirty="0"/>
              <a:t>Sexting</a:t>
            </a:r>
          </a:p>
          <a:p>
            <a:pPr lvl="1"/>
            <a:r>
              <a:rPr lang="en-US" dirty="0"/>
              <a:t>Sextortion</a:t>
            </a:r>
          </a:p>
          <a:p>
            <a:pPr lvl="1"/>
            <a:r>
              <a:rPr lang="en-US" dirty="0"/>
              <a:t>Stalking</a:t>
            </a:r>
          </a:p>
          <a:p>
            <a:pPr lvl="1"/>
            <a:r>
              <a:rPr lang="en-US" dirty="0" smtClean="0"/>
              <a:t>Pedophiles</a:t>
            </a:r>
          </a:p>
          <a:p>
            <a:r>
              <a:rPr lang="en-US" dirty="0" smtClean="0"/>
              <a:t>Who are their friends and followers</a:t>
            </a:r>
          </a:p>
          <a:p>
            <a:r>
              <a:rPr lang="en-US" dirty="0" smtClean="0"/>
              <a:t>What organizations are associated with their pages or profiles</a:t>
            </a:r>
            <a:endParaRPr lang="en-US" dirty="0"/>
          </a:p>
        </p:txBody>
      </p:sp>
      <p:sp>
        <p:nvSpPr>
          <p:cNvPr id="100356" name="Rectangle 4"/>
          <p:cNvSpPr>
            <a:spLocks noGrp="1" noChangeArrowheads="1"/>
          </p:cNvSpPr>
          <p:nvPr>
            <p:ph type="title"/>
          </p:nvPr>
        </p:nvSpPr>
        <p:spPr/>
        <p:txBody>
          <a:bodyPr/>
          <a:lstStyle/>
          <a:p>
            <a:r>
              <a:rPr lang="en-US" dirty="0" smtClean="0"/>
              <a:t>Do – Monitor Your </a:t>
            </a:r>
            <a:r>
              <a:rPr lang="en-US" dirty="0"/>
              <a:t>Children</a:t>
            </a:r>
          </a:p>
        </p:txBody>
      </p:sp>
      <p:pic>
        <p:nvPicPr>
          <p:cNvPr id="3" name="Picture 2"/>
          <p:cNvPicPr>
            <a:picLocks noChangeAspect="1"/>
          </p:cNvPicPr>
          <p:nvPr/>
        </p:nvPicPr>
        <p:blipFill>
          <a:blip r:embed="rId3"/>
          <a:stretch>
            <a:fillRect/>
          </a:stretch>
        </p:blipFill>
        <p:spPr>
          <a:xfrm>
            <a:off x="6886303" y="4311747"/>
            <a:ext cx="1722120" cy="2011900"/>
          </a:xfrm>
          <a:prstGeom prst="rect">
            <a:avLst/>
          </a:prstGeom>
        </p:spPr>
      </p:pic>
    </p:spTree>
    <p:extLst>
      <p:ext uri="{BB962C8B-B14F-4D97-AF65-F5344CB8AC3E}">
        <p14:creationId xmlns:p14="http://schemas.microsoft.com/office/powerpoint/2010/main" val="21712643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eaLnBrk="1" hangingPunct="1">
              <a:lnSpc>
                <a:spcPct val="80000"/>
              </a:lnSpc>
              <a:buFont typeface="Arial" panose="020B0604020202020204" pitchFamily="34" charset="0"/>
              <a:buChar char="•"/>
            </a:pPr>
            <a:r>
              <a:rPr lang="en-US" dirty="0" smtClean="0"/>
              <a:t>Be a hard target for cyber and computer criminals</a:t>
            </a:r>
          </a:p>
          <a:p>
            <a:pPr eaLnBrk="1" hangingPunct="1">
              <a:lnSpc>
                <a:spcPct val="80000"/>
              </a:lnSpc>
              <a:buFont typeface="Arial" panose="020B0604020202020204" pitchFamily="34" charset="0"/>
              <a:buChar char="•"/>
            </a:pPr>
            <a:endParaRPr lang="en-US" dirty="0" smtClean="0"/>
          </a:p>
          <a:p>
            <a:pPr eaLnBrk="1" hangingPunct="1">
              <a:lnSpc>
                <a:spcPct val="80000"/>
              </a:lnSpc>
              <a:buFont typeface="Arial" panose="020B0604020202020204" pitchFamily="34" charset="0"/>
              <a:buChar char="•"/>
            </a:pPr>
            <a:r>
              <a:rPr lang="en-US" dirty="0" smtClean="0"/>
              <a:t>Be aware and always on alert for</a:t>
            </a:r>
          </a:p>
          <a:p>
            <a:pPr lvl="1" eaLnBrk="1" hangingPunct="1">
              <a:lnSpc>
                <a:spcPct val="80000"/>
              </a:lnSpc>
            </a:pPr>
            <a:r>
              <a:rPr lang="en-US" dirty="0" smtClean="0"/>
              <a:t>Hackers</a:t>
            </a:r>
          </a:p>
          <a:p>
            <a:pPr lvl="1" eaLnBrk="1" hangingPunct="1">
              <a:lnSpc>
                <a:spcPct val="80000"/>
              </a:lnSpc>
            </a:pPr>
            <a:r>
              <a:rPr lang="en-US" dirty="0" smtClean="0"/>
              <a:t>Thieves </a:t>
            </a:r>
          </a:p>
          <a:p>
            <a:pPr lvl="1" eaLnBrk="1" hangingPunct="1">
              <a:lnSpc>
                <a:spcPct val="80000"/>
              </a:lnSpc>
            </a:pPr>
            <a:r>
              <a:rPr lang="en-US" dirty="0" smtClean="0"/>
              <a:t>Planted software codes</a:t>
            </a:r>
          </a:p>
          <a:p>
            <a:pPr lvl="1" eaLnBrk="1" hangingPunct="1">
              <a:lnSpc>
                <a:spcPct val="80000"/>
              </a:lnSpc>
            </a:pPr>
            <a:endParaRPr lang="en-US" dirty="0"/>
          </a:p>
          <a:p>
            <a:pPr eaLnBrk="1" hangingPunct="1">
              <a:lnSpc>
                <a:spcPct val="80000"/>
              </a:lnSpc>
            </a:pPr>
            <a:r>
              <a:rPr lang="en-US" dirty="0" smtClean="0"/>
              <a:t>Do the easy things right</a:t>
            </a:r>
          </a:p>
          <a:p>
            <a:pPr lvl="1" eaLnBrk="1" hangingPunct="1">
              <a:lnSpc>
                <a:spcPct val="80000"/>
              </a:lnSpc>
            </a:pPr>
            <a:r>
              <a:rPr lang="en-US" dirty="0" smtClean="0"/>
              <a:t>Keep anti-virus software up to date	</a:t>
            </a:r>
          </a:p>
          <a:p>
            <a:pPr lvl="1" eaLnBrk="1" hangingPunct="1">
              <a:lnSpc>
                <a:spcPct val="80000"/>
              </a:lnSpc>
            </a:pPr>
            <a:r>
              <a:rPr lang="en-US" dirty="0" smtClean="0"/>
              <a:t>Check Firewall status often</a:t>
            </a:r>
          </a:p>
          <a:p>
            <a:pPr lvl="1" eaLnBrk="1" hangingPunct="1">
              <a:lnSpc>
                <a:spcPct val="80000"/>
              </a:lnSpc>
            </a:pPr>
            <a:r>
              <a:rPr lang="en-US" dirty="0" smtClean="0"/>
              <a:t>Use strong passwords, change often</a:t>
            </a:r>
          </a:p>
          <a:p>
            <a:pPr lvl="1" eaLnBrk="1" hangingPunct="1">
              <a:lnSpc>
                <a:spcPct val="80000"/>
              </a:lnSpc>
            </a:pPr>
            <a:r>
              <a:rPr lang="en-US" dirty="0" smtClean="0"/>
              <a:t>Limit permission and access settings</a:t>
            </a:r>
          </a:p>
          <a:p>
            <a:pPr lvl="1" eaLnBrk="1" hangingPunct="1">
              <a:lnSpc>
                <a:spcPct val="80000"/>
              </a:lnSpc>
            </a:pPr>
            <a:r>
              <a:rPr lang="en-US" dirty="0" smtClean="0"/>
              <a:t>Log off after use</a:t>
            </a:r>
          </a:p>
          <a:p>
            <a:pPr marL="0" indent="0" eaLnBrk="1" hangingPunct="1">
              <a:lnSpc>
                <a:spcPct val="80000"/>
              </a:lnSpc>
              <a:buNone/>
            </a:pPr>
            <a:endParaRPr lang="en-US" dirty="0" smtClean="0"/>
          </a:p>
        </p:txBody>
      </p:sp>
      <p:sp>
        <p:nvSpPr>
          <p:cNvPr id="15362" name="Rectangle 2"/>
          <p:cNvSpPr>
            <a:spLocks noGrp="1" noChangeArrowheads="1"/>
          </p:cNvSpPr>
          <p:nvPr>
            <p:ph type="title"/>
          </p:nvPr>
        </p:nvSpPr>
        <p:spPr/>
        <p:txBody>
          <a:bodyPr/>
          <a:lstStyle/>
          <a:p>
            <a:pPr eaLnBrk="1" hangingPunct="1">
              <a:defRPr/>
            </a:pPr>
            <a:r>
              <a:rPr lang="en-US" dirty="0" smtClean="0"/>
              <a:t>Do – Practice Computer Security</a:t>
            </a:r>
            <a:endParaRPr lang="en-US" sz="2000" dirty="0" smtClean="0"/>
          </a:p>
        </p:txBody>
      </p:sp>
      <p:pic>
        <p:nvPicPr>
          <p:cNvPr id="17412" name="Picture 7" descr="windowslivewritervirustriggervirustriggerremovalinstuctio-d7deadware-4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454670" y="3444949"/>
            <a:ext cx="2705155" cy="2427805"/>
          </a:xfrm>
          <a:prstGeom prst="rect">
            <a:avLst/>
          </a:prstGeom>
          <a:noFill/>
          <a:ln w="9525">
            <a:noFill/>
            <a:miter lim="800000"/>
            <a:headEnd/>
            <a:tailEnd/>
          </a:ln>
        </p:spPr>
      </p:pic>
    </p:spTree>
    <p:extLst>
      <p:ext uri="{BB962C8B-B14F-4D97-AF65-F5344CB8AC3E}">
        <p14:creationId xmlns:p14="http://schemas.microsoft.com/office/powerpoint/2010/main" val="1060862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buFont typeface="Arial" panose="020B0604020202020204" pitchFamily="34" charset="0"/>
              <a:buChar char="•"/>
            </a:pPr>
            <a:r>
              <a:rPr lang="en-US" dirty="0"/>
              <a:t>Verify All Friend Requests</a:t>
            </a:r>
          </a:p>
          <a:p>
            <a:pPr lvl="1">
              <a:buFont typeface="Arial" panose="020B0604020202020204" pitchFamily="34" charset="0"/>
              <a:buChar char="–"/>
            </a:pPr>
            <a:r>
              <a:rPr lang="en-US" dirty="0"/>
              <a:t>Social engineering starts with a friend </a:t>
            </a:r>
            <a:r>
              <a:rPr lang="en-US" dirty="0" smtClean="0"/>
              <a:t>request</a:t>
            </a:r>
          </a:p>
          <a:p>
            <a:pPr lvl="1">
              <a:buFont typeface="Arial" panose="020B0604020202020204" pitchFamily="34" charset="0"/>
              <a:buChar char="–"/>
            </a:pPr>
            <a:endParaRPr lang="en-US" sz="1400" dirty="0" smtClean="0"/>
          </a:p>
          <a:p>
            <a:pPr>
              <a:buFont typeface="Arial" panose="020B0604020202020204" pitchFamily="34" charset="0"/>
              <a:buChar char="•"/>
            </a:pPr>
            <a:r>
              <a:rPr lang="en-US" dirty="0" smtClean="0"/>
              <a:t>Adversaries </a:t>
            </a:r>
            <a:r>
              <a:rPr lang="en-US" dirty="0"/>
              <a:t>can get the data from:</a:t>
            </a:r>
          </a:p>
          <a:p>
            <a:pPr lvl="1"/>
            <a:r>
              <a:rPr lang="en-US" dirty="0"/>
              <a:t>Free people search engines</a:t>
            </a:r>
          </a:p>
          <a:p>
            <a:pPr lvl="1"/>
            <a:r>
              <a:rPr lang="en-US" dirty="0"/>
              <a:t>Other </a:t>
            </a:r>
            <a:r>
              <a:rPr lang="en-US" dirty="0" smtClean="0"/>
              <a:t>social media sites</a:t>
            </a:r>
            <a:endParaRPr lang="en-US" dirty="0"/>
          </a:p>
          <a:p>
            <a:pPr lvl="1"/>
            <a:r>
              <a:rPr lang="en-US" dirty="0"/>
              <a:t>Your posts/profile</a:t>
            </a:r>
          </a:p>
          <a:p>
            <a:pPr lvl="1"/>
            <a:r>
              <a:rPr lang="en-US" dirty="0"/>
              <a:t>Your friends posts/profile</a:t>
            </a:r>
          </a:p>
          <a:p>
            <a:pPr eaLnBrk="1" hangingPunct="1">
              <a:buFontTx/>
              <a:buNone/>
            </a:pPr>
            <a:endParaRPr lang="en-US" sz="2000" dirty="0" smtClean="0"/>
          </a:p>
        </p:txBody>
      </p:sp>
      <p:sp>
        <p:nvSpPr>
          <p:cNvPr id="20482" name="Rectangle 2"/>
          <p:cNvSpPr>
            <a:spLocks noGrp="1" noChangeArrowheads="1"/>
          </p:cNvSpPr>
          <p:nvPr>
            <p:ph type="title"/>
          </p:nvPr>
        </p:nvSpPr>
        <p:spPr/>
        <p:txBody>
          <a:bodyPr/>
          <a:lstStyle/>
          <a:p>
            <a:pPr eaLnBrk="1" hangingPunct="1">
              <a:defRPr/>
            </a:pPr>
            <a:r>
              <a:rPr lang="en-US" dirty="0" smtClean="0"/>
              <a:t>Do – Verify </a:t>
            </a:r>
            <a:endParaRPr lang="en-US" sz="2000" dirty="0" smtClean="0"/>
          </a:p>
        </p:txBody>
      </p:sp>
      <p:sp>
        <p:nvSpPr>
          <p:cNvPr id="18437" name="Text Box 5"/>
          <p:cNvSpPr txBox="1">
            <a:spLocks noChangeArrowheads="1"/>
          </p:cNvSpPr>
          <p:nvPr/>
        </p:nvSpPr>
        <p:spPr bwMode="auto">
          <a:xfrm>
            <a:off x="1975052" y="5700895"/>
            <a:ext cx="5195140" cy="461665"/>
          </a:xfrm>
          <a:prstGeom prst="rect">
            <a:avLst/>
          </a:prstGeom>
          <a:noFill/>
          <a:ln w="9525">
            <a:noFill/>
            <a:miter lim="800000"/>
            <a:headEnd/>
            <a:tailEnd/>
          </a:ln>
        </p:spPr>
        <p:txBody>
          <a:bodyPr wrap="none">
            <a:spAutoFit/>
          </a:bodyPr>
          <a:lstStyle/>
          <a:p>
            <a:r>
              <a:rPr lang="en-US" sz="2400" b="1" dirty="0">
                <a:solidFill>
                  <a:srgbClr val="000066"/>
                </a:solidFill>
                <a:latin typeface="+mn-lt"/>
              </a:rPr>
              <a:t>Do Not Trust Who You Cannot See</a:t>
            </a:r>
          </a:p>
        </p:txBody>
      </p:sp>
      <p:pic>
        <p:nvPicPr>
          <p:cNvPr id="18438" name="Picture 8" descr="spy-vs-spy"/>
          <p:cNvPicPr>
            <a:picLocks noChangeAspect="1" noChangeArrowheads="1"/>
          </p:cNvPicPr>
          <p:nvPr/>
        </p:nvPicPr>
        <p:blipFill>
          <a:blip r:embed="rId3" cstate="print"/>
          <a:srcRect/>
          <a:stretch>
            <a:fillRect/>
          </a:stretch>
        </p:blipFill>
        <p:spPr bwMode="auto">
          <a:xfrm>
            <a:off x="5263509" y="2598806"/>
            <a:ext cx="2976482" cy="2480402"/>
          </a:xfrm>
          <a:prstGeom prst="rect">
            <a:avLst/>
          </a:prstGeom>
          <a:noFill/>
          <a:ln w="9525">
            <a:noFill/>
            <a:miter lim="800000"/>
            <a:headEnd/>
            <a:tailEnd/>
          </a:ln>
        </p:spPr>
      </p:pic>
    </p:spTree>
    <p:extLst>
      <p:ext uri="{BB962C8B-B14F-4D97-AF65-F5344CB8AC3E}">
        <p14:creationId xmlns:p14="http://schemas.microsoft.com/office/powerpoint/2010/main" val="1128942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5834744" y="3479417"/>
            <a:ext cx="2454900" cy="2667620"/>
          </a:xfrm>
          <a:prstGeom prst="rect">
            <a:avLst/>
          </a:prstGeom>
          <a:noFill/>
          <a:ln w="9525">
            <a:solidFill>
              <a:schemeClr val="tx1"/>
            </a:solidFill>
            <a:miter lim="800000"/>
            <a:headEnd/>
            <a:tailEnd/>
          </a:ln>
        </p:spPr>
      </p:pic>
      <p:sp>
        <p:nvSpPr>
          <p:cNvPr id="3" name="Content Placeholder 2"/>
          <p:cNvSpPr>
            <a:spLocks noGrp="1"/>
          </p:cNvSpPr>
          <p:nvPr>
            <p:ph idx="1"/>
          </p:nvPr>
        </p:nvSpPr>
        <p:spPr/>
        <p:txBody>
          <a:bodyPr/>
          <a:lstStyle/>
          <a:p>
            <a:pPr marL="174625" indent="-174625">
              <a:buFont typeface="Arial" panose="020B0604020202020204" pitchFamily="34" charset="0"/>
              <a:buChar char="•"/>
              <a:tabLst>
                <a:tab pos="228600" algn="l"/>
              </a:tabLst>
            </a:pPr>
            <a:r>
              <a:rPr lang="en-US" dirty="0" smtClean="0">
                <a:solidFill>
                  <a:srgbClr val="000066"/>
                </a:solidFill>
              </a:rPr>
              <a:t>Customize </a:t>
            </a:r>
            <a:r>
              <a:rPr lang="en-US" dirty="0">
                <a:solidFill>
                  <a:srgbClr val="000066"/>
                </a:solidFill>
              </a:rPr>
              <a:t>available settings to be as secure as possible</a:t>
            </a:r>
          </a:p>
          <a:p>
            <a:pPr marL="174625" indent="-174625">
              <a:tabLst>
                <a:tab pos="228600" algn="l"/>
              </a:tabLst>
            </a:pPr>
            <a:r>
              <a:rPr lang="en-US" dirty="0" smtClean="0">
                <a:solidFill>
                  <a:srgbClr val="000066"/>
                </a:solidFill>
              </a:rPr>
              <a:t>“</a:t>
            </a:r>
            <a:r>
              <a:rPr lang="en-US" dirty="0">
                <a:solidFill>
                  <a:srgbClr val="000066"/>
                </a:solidFill>
              </a:rPr>
              <a:t>Everyone” may be accessed by </a:t>
            </a:r>
            <a:r>
              <a:rPr lang="en-US" u="sng" dirty="0">
                <a:solidFill>
                  <a:srgbClr val="000066"/>
                </a:solidFill>
              </a:rPr>
              <a:t>anyone</a:t>
            </a:r>
            <a:r>
              <a:rPr lang="en-US" dirty="0">
                <a:solidFill>
                  <a:srgbClr val="000066"/>
                </a:solidFill>
              </a:rPr>
              <a:t> with access to the </a:t>
            </a:r>
            <a:r>
              <a:rPr lang="en-US" dirty="0" smtClean="0">
                <a:solidFill>
                  <a:srgbClr val="000066"/>
                </a:solidFill>
              </a:rPr>
              <a:t>internet</a:t>
            </a:r>
          </a:p>
          <a:p>
            <a:pPr marL="174625" indent="-174625">
              <a:tabLst>
                <a:tab pos="228600" algn="l"/>
              </a:tabLst>
            </a:pPr>
            <a:r>
              <a:rPr lang="en-US" dirty="0" smtClean="0">
                <a:solidFill>
                  <a:srgbClr val="000066"/>
                </a:solidFill>
              </a:rPr>
              <a:t>Check setting often, especially after software updates</a:t>
            </a:r>
            <a:endParaRPr lang="en-US" dirty="0">
              <a:solidFill>
                <a:srgbClr val="000066"/>
              </a:solidFill>
            </a:endParaRPr>
          </a:p>
          <a:p>
            <a:pPr marL="174625" indent="-174625">
              <a:tabLst>
                <a:tab pos="228600" algn="l"/>
              </a:tabLst>
            </a:pPr>
            <a:r>
              <a:rPr lang="en-US" dirty="0" smtClean="0">
                <a:solidFill>
                  <a:srgbClr val="000066"/>
                </a:solidFill>
              </a:rPr>
              <a:t>How </a:t>
            </a:r>
            <a:r>
              <a:rPr lang="en-US" dirty="0">
                <a:solidFill>
                  <a:srgbClr val="000066"/>
                </a:solidFill>
              </a:rPr>
              <a:t>many security settings are available on Facebook?</a:t>
            </a:r>
          </a:p>
          <a:p>
            <a:pPr marL="174625" indent="-174625">
              <a:buNone/>
              <a:tabLst>
                <a:tab pos="228600" algn="l"/>
              </a:tabLst>
            </a:pPr>
            <a:endParaRPr lang="en-US" dirty="0" smtClean="0">
              <a:solidFill>
                <a:srgbClr val="000066"/>
              </a:solidFill>
            </a:endParaRPr>
          </a:p>
          <a:p>
            <a:pPr marL="342900" indent="-342900" algn="ctr"/>
            <a:endParaRPr lang="en-US" sz="1000" dirty="0" smtClean="0">
              <a:solidFill>
                <a:srgbClr val="000066"/>
              </a:solidFill>
            </a:endParaRPr>
          </a:p>
          <a:p>
            <a:endParaRPr lang="en-US" dirty="0"/>
          </a:p>
        </p:txBody>
      </p:sp>
      <p:sp>
        <p:nvSpPr>
          <p:cNvPr id="167939" name="Rectangle 3"/>
          <p:cNvSpPr>
            <a:spLocks noGrp="1" noChangeArrowheads="1"/>
          </p:cNvSpPr>
          <p:nvPr>
            <p:ph type="title"/>
          </p:nvPr>
        </p:nvSpPr>
        <p:spPr/>
        <p:txBody>
          <a:bodyPr/>
          <a:lstStyle/>
          <a:p>
            <a:pPr eaLnBrk="1" hangingPunct="1">
              <a:defRPr/>
            </a:pPr>
            <a:r>
              <a:rPr lang="en-US" dirty="0" smtClean="0"/>
              <a:t>Do – Utilize Privacy Settings</a:t>
            </a:r>
          </a:p>
        </p:txBody>
      </p:sp>
      <p:pic>
        <p:nvPicPr>
          <p:cNvPr id="20486" name="Picture 6"/>
          <p:cNvPicPr>
            <a:picLocks noChangeAspect="1" noChangeArrowheads="1"/>
          </p:cNvPicPr>
          <p:nvPr/>
        </p:nvPicPr>
        <p:blipFill>
          <a:blip r:embed="rId4" cstate="print">
            <a:clrChange>
              <a:clrFrom>
                <a:srgbClr val="FBFBFB"/>
              </a:clrFrom>
              <a:clrTo>
                <a:srgbClr val="FBFBFB">
                  <a:alpha val="0"/>
                </a:srgbClr>
              </a:clrTo>
            </a:clrChange>
          </a:blip>
          <a:srcRect/>
          <a:stretch>
            <a:fillRect/>
          </a:stretch>
        </p:blipFill>
        <p:spPr bwMode="auto">
          <a:xfrm>
            <a:off x="6700392" y="4358792"/>
            <a:ext cx="1508867" cy="1122363"/>
          </a:xfrm>
          <a:prstGeom prst="rect">
            <a:avLst/>
          </a:prstGeom>
          <a:noFill/>
          <a:ln w="9525">
            <a:noFill/>
            <a:miter lim="800000"/>
            <a:headEnd/>
            <a:tailEnd/>
          </a:ln>
        </p:spPr>
      </p:pic>
      <p:pic>
        <p:nvPicPr>
          <p:cNvPr id="16794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327489">
            <a:off x="1525470" y="4159971"/>
            <a:ext cx="3048000" cy="1933575"/>
          </a:xfrm>
          <a:prstGeom prst="rect">
            <a:avLst/>
          </a:prstGeom>
          <a:noFill/>
          <a:ln w="9525">
            <a:noFill/>
            <a:miter lim="800000"/>
            <a:headEnd/>
            <a:tailEnd/>
          </a:ln>
        </p:spPr>
      </p:pic>
      <p:sp>
        <p:nvSpPr>
          <p:cNvPr id="167946" name="Text Box 10"/>
          <p:cNvSpPr txBox="1">
            <a:spLocks noChangeArrowheads="1"/>
          </p:cNvSpPr>
          <p:nvPr/>
        </p:nvSpPr>
        <p:spPr bwMode="auto">
          <a:xfrm rot="-668698">
            <a:off x="1932831" y="4693172"/>
            <a:ext cx="2514600" cy="701675"/>
          </a:xfrm>
          <a:prstGeom prst="rect">
            <a:avLst/>
          </a:prstGeom>
          <a:noFill/>
          <a:ln w="9525">
            <a:noFill/>
            <a:miter lim="800000"/>
            <a:headEnd/>
            <a:tailEnd/>
          </a:ln>
        </p:spPr>
        <p:txBody>
          <a:bodyPr>
            <a:spAutoFit/>
          </a:bodyPr>
          <a:lstStyle/>
          <a:p>
            <a:pPr>
              <a:spcBef>
                <a:spcPct val="50000"/>
              </a:spcBef>
            </a:pPr>
            <a:r>
              <a:rPr lang="en-US" sz="4000" b="1" dirty="0">
                <a:solidFill>
                  <a:srgbClr val="CC0000"/>
                </a:solidFill>
                <a:latin typeface="Times New Roman" pitchFamily="18" charset="0"/>
              </a:rPr>
              <a:t>Over </a:t>
            </a:r>
            <a:r>
              <a:rPr lang="en-US" sz="4000" b="1" dirty="0" smtClean="0">
                <a:solidFill>
                  <a:srgbClr val="CC0000"/>
                </a:solidFill>
                <a:latin typeface="Times New Roman" pitchFamily="18" charset="0"/>
              </a:rPr>
              <a:t>100</a:t>
            </a:r>
            <a:endParaRPr lang="en-US" sz="4000" b="1" dirty="0">
              <a:solidFill>
                <a:srgbClr val="CC0000"/>
              </a:solidFill>
              <a:latin typeface="Times New Roman" pitchFamily="18" charset="0"/>
            </a:endParaRPr>
          </a:p>
        </p:txBody>
      </p:sp>
    </p:spTree>
    <p:extLst>
      <p:ext uri="{BB962C8B-B14F-4D97-AF65-F5344CB8AC3E}">
        <p14:creationId xmlns:p14="http://schemas.microsoft.com/office/powerpoint/2010/main" val="373255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eaLnBrk="1" hangingPunct="1">
              <a:buFont typeface="Arial" panose="020B0604020202020204" pitchFamily="34" charset="0"/>
              <a:buChar char="•"/>
            </a:pPr>
            <a:r>
              <a:rPr lang="en-US" dirty="0" smtClean="0"/>
              <a:t>Your profile may be secure, but what about all your friend’s profile settings?</a:t>
            </a:r>
          </a:p>
          <a:p>
            <a:pPr eaLnBrk="1" hangingPunct="1">
              <a:buFont typeface="Arial" panose="020B0604020202020204" pitchFamily="34" charset="0"/>
              <a:buChar char="•"/>
            </a:pPr>
            <a:r>
              <a:rPr lang="en-US" dirty="0" smtClean="0"/>
              <a:t>Your settings are only as good as our weakest friends. </a:t>
            </a:r>
          </a:p>
        </p:txBody>
      </p:sp>
      <p:sp>
        <p:nvSpPr>
          <p:cNvPr id="21506" name="Rectangle 2"/>
          <p:cNvSpPr>
            <a:spLocks noGrp="1" noChangeArrowheads="1"/>
          </p:cNvSpPr>
          <p:nvPr>
            <p:ph type="title"/>
          </p:nvPr>
        </p:nvSpPr>
        <p:spPr/>
        <p:txBody>
          <a:bodyPr/>
          <a:lstStyle/>
          <a:p>
            <a:pPr eaLnBrk="1" hangingPunct="1">
              <a:defRPr/>
            </a:pPr>
            <a:r>
              <a:rPr lang="en-US" dirty="0" smtClean="0"/>
              <a:t>Do – Know Friend’s Settings</a:t>
            </a:r>
            <a:endParaRPr lang="en-US" sz="2000" dirty="0" smtClean="0"/>
          </a:p>
        </p:txBody>
      </p:sp>
      <p:pic>
        <p:nvPicPr>
          <p:cNvPr id="20484" name="Picture 7"/>
          <p:cNvPicPr>
            <a:picLocks noChangeAspect="1" noChangeArrowheads="1"/>
          </p:cNvPicPr>
          <p:nvPr/>
        </p:nvPicPr>
        <p:blipFill>
          <a:blip r:embed="rId3" cstate="print"/>
          <a:srcRect/>
          <a:stretch>
            <a:fillRect/>
          </a:stretch>
        </p:blipFill>
        <p:spPr bwMode="auto">
          <a:xfrm>
            <a:off x="1355086" y="2734226"/>
            <a:ext cx="6444234" cy="3432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4174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duotone>
              <a:schemeClr val="accent3">
                <a:shade val="45000"/>
                <a:satMod val="135000"/>
              </a:schemeClr>
              <a:prstClr val="white"/>
            </a:duotone>
            <a:lum bright="10000"/>
          </a:blip>
          <a:stretch>
            <a:fillRect/>
          </a:stretch>
        </p:blipFill>
        <p:spPr bwMode="auto">
          <a:xfrm>
            <a:off x="4336227" y="1881962"/>
            <a:ext cx="4520693" cy="4508205"/>
          </a:xfrm>
          <a:prstGeom prst="rect">
            <a:avLst/>
          </a:prstGeom>
          <a:noFill/>
          <a:ln w="9525">
            <a:noFill/>
            <a:miter lim="800000"/>
            <a:headEnd/>
            <a:tailEnd/>
          </a:ln>
        </p:spPr>
      </p:pic>
      <p:sp>
        <p:nvSpPr>
          <p:cNvPr id="22531" name="Rectangle 3"/>
          <p:cNvSpPr>
            <a:spLocks noGrp="1" noChangeArrowheads="1"/>
          </p:cNvSpPr>
          <p:nvPr>
            <p:ph idx="1"/>
          </p:nvPr>
        </p:nvSpPr>
        <p:spPr/>
        <p:txBody>
          <a:bodyPr/>
          <a:lstStyle/>
          <a:p>
            <a:pPr eaLnBrk="1" hangingPunct="1">
              <a:lnSpc>
                <a:spcPct val="90000"/>
              </a:lnSpc>
            </a:pPr>
            <a:r>
              <a:rPr lang="en-US" dirty="0" smtClean="0"/>
              <a:t>Consider the information you make available </a:t>
            </a:r>
          </a:p>
          <a:p>
            <a:pPr eaLnBrk="1" hangingPunct="1">
              <a:lnSpc>
                <a:spcPct val="90000"/>
              </a:lnSpc>
            </a:pPr>
            <a:r>
              <a:rPr lang="en-US" dirty="0" smtClean="0"/>
              <a:t>Does your post, photo, or video serve a valid purpose</a:t>
            </a:r>
          </a:p>
          <a:p>
            <a:pPr eaLnBrk="1" hangingPunct="1">
              <a:lnSpc>
                <a:spcPct val="90000"/>
              </a:lnSpc>
            </a:pPr>
            <a:r>
              <a:rPr lang="en-US" dirty="0" smtClean="0"/>
              <a:t>Consider how comments, photos and videos can be interpreted or manipulated</a:t>
            </a:r>
          </a:p>
          <a:p>
            <a:pPr eaLnBrk="1" hangingPunct="1">
              <a:lnSpc>
                <a:spcPct val="90000"/>
              </a:lnSpc>
            </a:pPr>
            <a:r>
              <a:rPr lang="en-US" dirty="0" smtClean="0"/>
              <a:t>Understand your digital foot print and audience</a:t>
            </a:r>
          </a:p>
          <a:p>
            <a:pPr eaLnBrk="1" hangingPunct="1">
              <a:lnSpc>
                <a:spcPct val="90000"/>
              </a:lnSpc>
            </a:pPr>
            <a:r>
              <a:rPr lang="en-US" dirty="0" smtClean="0"/>
              <a:t>Once posted, you completely lose control of the information</a:t>
            </a:r>
          </a:p>
          <a:p>
            <a:pPr eaLnBrk="1" hangingPunct="1">
              <a:lnSpc>
                <a:spcPct val="90000"/>
              </a:lnSpc>
            </a:pPr>
            <a:endParaRPr lang="en-US" sz="2600" dirty="0" smtClean="0"/>
          </a:p>
        </p:txBody>
      </p:sp>
      <p:sp>
        <p:nvSpPr>
          <p:cNvPr id="100356" name="Rectangle 4"/>
          <p:cNvSpPr>
            <a:spLocks noGrp="1" noChangeArrowheads="1"/>
          </p:cNvSpPr>
          <p:nvPr>
            <p:ph type="title"/>
          </p:nvPr>
        </p:nvSpPr>
        <p:spPr/>
        <p:txBody>
          <a:bodyPr/>
          <a:lstStyle/>
          <a:p>
            <a:pPr eaLnBrk="1" hangingPunct="1">
              <a:defRPr/>
            </a:pPr>
            <a:r>
              <a:rPr lang="en-US" dirty="0" smtClean="0"/>
              <a:t>Do – Use Discretion</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758" y="3475655"/>
            <a:ext cx="4580296" cy="255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599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eaLnBrk="1" hangingPunct="1">
              <a:lnSpc>
                <a:spcPct val="90000"/>
              </a:lnSpc>
            </a:pPr>
            <a:r>
              <a:rPr lang="en-US" dirty="0" smtClean="0"/>
              <a:t>Verify Links &amp; Files Before Executing</a:t>
            </a:r>
            <a:endParaRPr lang="en-US" sz="1200" dirty="0" smtClean="0"/>
          </a:p>
          <a:p>
            <a:pPr eaLnBrk="1" hangingPunct="1">
              <a:lnSpc>
                <a:spcPct val="90000"/>
              </a:lnSpc>
            </a:pPr>
            <a:endParaRPr lang="en-US" dirty="0" smtClean="0"/>
          </a:p>
          <a:p>
            <a:pPr eaLnBrk="1" hangingPunct="1">
              <a:lnSpc>
                <a:spcPct val="90000"/>
              </a:lnSpc>
            </a:pPr>
            <a:r>
              <a:rPr lang="en-US" dirty="0" smtClean="0"/>
              <a:t>Be aware of:</a:t>
            </a:r>
          </a:p>
          <a:p>
            <a:pPr lvl="1" eaLnBrk="1" hangingPunct="1">
              <a:lnSpc>
                <a:spcPct val="90000"/>
              </a:lnSpc>
            </a:pPr>
            <a:r>
              <a:rPr lang="en-US" dirty="0" smtClean="0"/>
              <a:t>Phishing scams</a:t>
            </a:r>
          </a:p>
          <a:p>
            <a:pPr lvl="1" eaLnBrk="1" hangingPunct="1">
              <a:lnSpc>
                <a:spcPct val="90000"/>
              </a:lnSpc>
            </a:pPr>
            <a:r>
              <a:rPr lang="en-US" dirty="0" smtClean="0"/>
              <a:t>Malicious coding</a:t>
            </a:r>
          </a:p>
          <a:p>
            <a:pPr lvl="1" eaLnBrk="1" hangingPunct="1">
              <a:lnSpc>
                <a:spcPct val="90000"/>
              </a:lnSpc>
            </a:pPr>
            <a:r>
              <a:rPr lang="en-US" dirty="0" smtClean="0"/>
              <a:t>Viruses</a:t>
            </a:r>
          </a:p>
          <a:p>
            <a:pPr lvl="1" eaLnBrk="1" hangingPunct="1">
              <a:lnSpc>
                <a:spcPct val="90000"/>
              </a:lnSpc>
            </a:pPr>
            <a:r>
              <a:rPr lang="en-US" dirty="0" smtClean="0"/>
              <a:t>Scareware</a:t>
            </a:r>
          </a:p>
          <a:p>
            <a:pPr lvl="1" eaLnBrk="1" hangingPunct="1">
              <a:lnSpc>
                <a:spcPct val="90000"/>
              </a:lnSpc>
            </a:pPr>
            <a:r>
              <a:rPr lang="en-US" dirty="0" smtClean="0"/>
              <a:t>Spam</a:t>
            </a:r>
          </a:p>
          <a:p>
            <a:pPr lvl="1" eaLnBrk="1" hangingPunct="1">
              <a:lnSpc>
                <a:spcPct val="90000"/>
              </a:lnSpc>
            </a:pPr>
            <a:endParaRPr lang="en-US" dirty="0" smtClean="0"/>
          </a:p>
          <a:p>
            <a:pPr eaLnBrk="1" hangingPunct="1">
              <a:lnSpc>
                <a:spcPct val="90000"/>
              </a:lnSpc>
            </a:pPr>
            <a:r>
              <a:rPr lang="en-US" dirty="0" smtClean="0"/>
              <a:t>Pop-Up Windows requesting you update your anti-virus software may not actually be your provider.    </a:t>
            </a:r>
          </a:p>
          <a:p>
            <a:pPr eaLnBrk="1" hangingPunct="1">
              <a:lnSpc>
                <a:spcPct val="90000"/>
              </a:lnSpc>
            </a:pPr>
            <a:endParaRPr lang="en-US" sz="2700" dirty="0" smtClean="0"/>
          </a:p>
        </p:txBody>
      </p:sp>
      <p:sp>
        <p:nvSpPr>
          <p:cNvPr id="22530" name="Rectangle 2"/>
          <p:cNvSpPr>
            <a:spLocks noGrp="1" noChangeArrowheads="1"/>
          </p:cNvSpPr>
          <p:nvPr>
            <p:ph type="title"/>
          </p:nvPr>
        </p:nvSpPr>
        <p:spPr/>
        <p:txBody>
          <a:bodyPr/>
          <a:lstStyle/>
          <a:p>
            <a:pPr eaLnBrk="1" hangingPunct="1">
              <a:defRPr/>
            </a:pPr>
            <a:r>
              <a:rPr lang="en-US" dirty="0" smtClean="0"/>
              <a:t>Do – Validate Executable Files</a:t>
            </a:r>
            <a:endParaRPr lang="en-US" sz="2000" dirty="0" smtClean="0"/>
          </a:p>
        </p:txBody>
      </p:sp>
      <p:sp>
        <p:nvSpPr>
          <p:cNvPr id="24580" name="Text Box 4"/>
          <p:cNvSpPr txBox="1">
            <a:spLocks noChangeArrowheads="1"/>
          </p:cNvSpPr>
          <p:nvPr/>
        </p:nvSpPr>
        <p:spPr bwMode="auto">
          <a:xfrm>
            <a:off x="2463008" y="5728254"/>
            <a:ext cx="4262129" cy="523220"/>
          </a:xfrm>
          <a:prstGeom prst="rect">
            <a:avLst/>
          </a:prstGeom>
          <a:noFill/>
          <a:ln w="9525">
            <a:noFill/>
            <a:miter lim="800000"/>
            <a:headEnd/>
            <a:tailEnd/>
          </a:ln>
        </p:spPr>
        <p:txBody>
          <a:bodyPr wrap="none">
            <a:spAutoFit/>
          </a:bodyPr>
          <a:lstStyle/>
          <a:p>
            <a:r>
              <a:rPr lang="en-US" sz="2800" b="1" dirty="0">
                <a:solidFill>
                  <a:srgbClr val="000066"/>
                </a:solidFill>
                <a:latin typeface="+mn-lt"/>
              </a:rPr>
              <a:t>Verify before executing!</a:t>
            </a:r>
          </a:p>
        </p:txBody>
      </p:sp>
      <p:pic>
        <p:nvPicPr>
          <p:cNvPr id="22533" name="Picture 10"/>
          <p:cNvPicPr>
            <a:picLocks noChangeAspect="1" noChangeArrowheads="1"/>
          </p:cNvPicPr>
          <p:nvPr/>
        </p:nvPicPr>
        <p:blipFill>
          <a:blip r:embed="rId3" cstate="print"/>
          <a:srcRect/>
          <a:stretch>
            <a:fillRect/>
          </a:stretch>
        </p:blipFill>
        <p:spPr bwMode="auto">
          <a:xfrm>
            <a:off x="6725137" y="1786270"/>
            <a:ext cx="1356246" cy="1338820"/>
          </a:xfrm>
          <a:prstGeom prst="rect">
            <a:avLst/>
          </a:prstGeom>
          <a:ln>
            <a:noFill/>
          </a:ln>
          <a:effectLst>
            <a:outerShdw blurRad="190500" algn="tl" rotWithShape="0">
              <a:srgbClr val="000000">
                <a:alpha val="70000"/>
              </a:srgbClr>
            </a:outerShdw>
          </a:effectLst>
        </p:spPr>
      </p:pic>
      <p:pic>
        <p:nvPicPr>
          <p:cNvPr id="22534" name="Picture 7"/>
          <p:cNvPicPr>
            <a:picLocks noChangeAspect="1" noChangeArrowheads="1"/>
          </p:cNvPicPr>
          <p:nvPr/>
        </p:nvPicPr>
        <p:blipFill>
          <a:blip r:embed="rId4" cstate="print"/>
          <a:srcRect/>
          <a:stretch>
            <a:fillRect/>
          </a:stretch>
        </p:blipFill>
        <p:spPr bwMode="auto">
          <a:xfrm rot="722630">
            <a:off x="6987424" y="4661157"/>
            <a:ext cx="1417552" cy="1081654"/>
          </a:xfrm>
          <a:prstGeom prst="rect">
            <a:avLst/>
          </a:prstGeom>
          <a:ln>
            <a:noFill/>
          </a:ln>
          <a:effectLst>
            <a:outerShdw blurRad="190500" algn="tl" rotWithShape="0">
              <a:srgbClr val="000000">
                <a:alpha val="70000"/>
              </a:srgbClr>
            </a:outerShdw>
          </a:effectLst>
        </p:spPr>
      </p:pic>
      <p:sp>
        <p:nvSpPr>
          <p:cNvPr id="24583" name="TextBox 6"/>
          <p:cNvSpPr txBox="1">
            <a:spLocks noChangeArrowheads="1"/>
          </p:cNvSpPr>
          <p:nvPr/>
        </p:nvSpPr>
        <p:spPr bwMode="auto">
          <a:xfrm>
            <a:off x="7696200" y="6581775"/>
            <a:ext cx="1447800" cy="276225"/>
          </a:xfrm>
          <a:prstGeom prst="rect">
            <a:avLst/>
          </a:prstGeom>
          <a:noFill/>
          <a:ln w="9525">
            <a:noFill/>
            <a:miter lim="800000"/>
            <a:headEnd/>
            <a:tailEnd/>
          </a:ln>
        </p:spPr>
        <p:txBody>
          <a:bodyPr>
            <a:spAutoFit/>
          </a:bodyPr>
          <a:lstStyle/>
          <a:p>
            <a:r>
              <a:rPr lang="en-US" sz="1200"/>
              <a:t>UNCLASS INFO</a:t>
            </a:r>
          </a:p>
        </p:txBody>
      </p:sp>
    </p:spTree>
    <p:extLst>
      <p:ext uri="{BB962C8B-B14F-4D97-AF65-F5344CB8AC3E}">
        <p14:creationId xmlns:p14="http://schemas.microsoft.com/office/powerpoint/2010/main" val="3305670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clrChange>
              <a:clrFrom>
                <a:srgbClr val="FFFFFF"/>
              </a:clrFrom>
              <a:clrTo>
                <a:srgbClr val="FFFFFF">
                  <a:alpha val="0"/>
                </a:srgbClr>
              </a:clrTo>
            </a:clrChange>
          </a:blip>
          <a:srcRect b="4640"/>
          <a:stretch>
            <a:fillRect/>
          </a:stretch>
        </p:blipFill>
        <p:spPr bwMode="auto">
          <a:xfrm>
            <a:off x="5295013" y="3838354"/>
            <a:ext cx="2020108" cy="2332074"/>
          </a:xfrm>
          <a:prstGeom prst="rect">
            <a:avLst/>
          </a:prstGeom>
          <a:noFill/>
          <a:ln w="9525">
            <a:noFill/>
            <a:miter lim="800000"/>
            <a:headEnd/>
            <a:tailEnd/>
          </a:ln>
        </p:spPr>
      </p:pic>
      <p:sp>
        <p:nvSpPr>
          <p:cNvPr id="27651" name="Rectangle 3"/>
          <p:cNvSpPr>
            <a:spLocks noGrp="1" noChangeArrowheads="1"/>
          </p:cNvSpPr>
          <p:nvPr>
            <p:ph idx="1"/>
          </p:nvPr>
        </p:nvSpPr>
        <p:spPr/>
        <p:txBody>
          <a:bodyPr/>
          <a:lstStyle/>
          <a:p>
            <a:pPr eaLnBrk="1" hangingPunct="1">
              <a:lnSpc>
                <a:spcPct val="90000"/>
              </a:lnSpc>
              <a:buFont typeface="Arial" panose="020B0604020202020204" pitchFamily="34" charset="0"/>
              <a:buChar char="•"/>
            </a:pPr>
            <a:r>
              <a:rPr lang="en-US" dirty="0" smtClean="0">
                <a:solidFill>
                  <a:srgbClr val="000066"/>
                </a:solidFill>
              </a:rPr>
              <a:t>Password </a:t>
            </a:r>
            <a:r>
              <a:rPr lang="en-US" dirty="0">
                <a:solidFill>
                  <a:srgbClr val="000066"/>
                </a:solidFill>
              </a:rPr>
              <a:t>p</a:t>
            </a:r>
            <a:r>
              <a:rPr lang="en-US" dirty="0" smtClean="0">
                <a:solidFill>
                  <a:srgbClr val="000066"/>
                </a:solidFill>
              </a:rPr>
              <a:t>rotect your smart phone, devices and accounts</a:t>
            </a:r>
            <a:endParaRPr lang="en-US" dirty="0">
              <a:solidFill>
                <a:srgbClr val="000066"/>
              </a:solidFill>
            </a:endParaRPr>
          </a:p>
          <a:p>
            <a:pPr eaLnBrk="1" hangingPunct="1">
              <a:lnSpc>
                <a:spcPct val="90000"/>
              </a:lnSpc>
            </a:pPr>
            <a:r>
              <a:rPr lang="en-US" dirty="0" smtClean="0"/>
              <a:t>Love your smart phone, but never trust your smart phone!</a:t>
            </a:r>
          </a:p>
          <a:p>
            <a:pPr eaLnBrk="1" hangingPunct="1">
              <a:lnSpc>
                <a:spcPct val="90000"/>
              </a:lnSpc>
            </a:pPr>
            <a:r>
              <a:rPr lang="en-US" dirty="0" smtClean="0"/>
              <a:t>Use complex passwords (16+ characters is best)</a:t>
            </a:r>
          </a:p>
          <a:p>
            <a:pPr eaLnBrk="1" hangingPunct="1">
              <a:lnSpc>
                <a:spcPct val="90000"/>
              </a:lnSpc>
            </a:pPr>
            <a:r>
              <a:rPr lang="en-US" dirty="0" smtClean="0"/>
              <a:t>Have a separate password for each device and account.  You banking account passwords should not be the same as your social media passwords.</a:t>
            </a:r>
          </a:p>
          <a:p>
            <a:pPr eaLnBrk="1" hangingPunct="1">
              <a:lnSpc>
                <a:spcPct val="90000"/>
              </a:lnSpc>
            </a:pPr>
            <a:r>
              <a:rPr lang="en-US" dirty="0" smtClean="0"/>
              <a:t>There is a difference between security passwords and privacy settings</a:t>
            </a:r>
          </a:p>
          <a:p>
            <a:pPr eaLnBrk="1" hangingPunct="1">
              <a:lnSpc>
                <a:spcPct val="90000"/>
              </a:lnSpc>
            </a:pPr>
            <a:r>
              <a:rPr lang="en-US" dirty="0" smtClean="0"/>
              <a:t>Know what to do if you lose it, and be confident it will not get hacked with your complex password</a:t>
            </a:r>
          </a:p>
        </p:txBody>
      </p:sp>
      <p:sp>
        <p:nvSpPr>
          <p:cNvPr id="2" name="Title 1"/>
          <p:cNvSpPr>
            <a:spLocks noGrp="1"/>
          </p:cNvSpPr>
          <p:nvPr>
            <p:ph type="title"/>
          </p:nvPr>
        </p:nvSpPr>
        <p:spPr/>
        <p:txBody>
          <a:bodyPr/>
          <a:lstStyle/>
          <a:p>
            <a:r>
              <a:rPr lang="en-US" dirty="0" smtClean="0"/>
              <a:t>Do – Use Passwords</a:t>
            </a:r>
            <a:endParaRPr lang="en-US" dirty="0"/>
          </a:p>
        </p:txBody>
      </p:sp>
    </p:spTree>
    <p:extLst>
      <p:ext uri="{BB962C8B-B14F-4D97-AF65-F5344CB8AC3E}">
        <p14:creationId xmlns:p14="http://schemas.microsoft.com/office/powerpoint/2010/main" val="39662596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man_question_mark">
            <a:hlinkClick r:id="rId3"/>
          </p:cNvPr>
          <p:cNvPicPr>
            <a:picLocks noChangeAspect="1" noChangeArrowheads="1"/>
          </p:cNvPicPr>
          <p:nvPr/>
        </p:nvPicPr>
        <p:blipFill>
          <a:blip r:embed="rId4" cstate="print"/>
          <a:srcRect/>
          <a:stretch>
            <a:fillRect/>
          </a:stretch>
        </p:blipFill>
        <p:spPr bwMode="auto">
          <a:xfrm>
            <a:off x="4115422" y="3890135"/>
            <a:ext cx="914400" cy="1152525"/>
          </a:xfrm>
          <a:prstGeom prst="rect">
            <a:avLst/>
          </a:prstGeom>
          <a:noFill/>
          <a:ln w="9525">
            <a:noFill/>
            <a:miter lim="800000"/>
            <a:headEnd/>
            <a:tailEnd/>
          </a:ln>
        </p:spPr>
      </p:pic>
      <p:sp>
        <p:nvSpPr>
          <p:cNvPr id="28676" name="Rectangle 3"/>
          <p:cNvSpPr>
            <a:spLocks noGrp="1" noChangeArrowheads="1"/>
          </p:cNvSpPr>
          <p:nvPr>
            <p:ph idx="1"/>
          </p:nvPr>
        </p:nvSpPr>
        <p:spPr/>
        <p:txBody>
          <a:bodyPr/>
          <a:lstStyle/>
          <a:p>
            <a:pPr eaLnBrk="1" hangingPunct="1">
              <a:buFont typeface="Arial" panose="020B0604020202020204" pitchFamily="34" charset="0"/>
              <a:buChar char="•"/>
            </a:pPr>
            <a:r>
              <a:rPr lang="en-US" dirty="0" smtClean="0"/>
              <a:t>Be an informed user of social media.  You wouldn’t drive a car without a drivers license, so know how to “drive” on your social media platform</a:t>
            </a:r>
            <a:endParaRPr lang="en-US" sz="1100" dirty="0" smtClean="0"/>
          </a:p>
          <a:p>
            <a:pPr eaLnBrk="1" hangingPunct="1"/>
            <a:r>
              <a:rPr lang="en-US" dirty="0" smtClean="0"/>
              <a:t>Review how much personal information you broadcast</a:t>
            </a:r>
          </a:p>
          <a:p>
            <a:pPr eaLnBrk="1" hangingPunct="1"/>
            <a:r>
              <a:rPr lang="en-US" dirty="0" smtClean="0"/>
              <a:t>Be very careful about what details you post </a:t>
            </a:r>
          </a:p>
          <a:p>
            <a:pPr eaLnBrk="1" hangingPunct="1"/>
            <a:r>
              <a:rPr lang="en-US" dirty="0" smtClean="0"/>
              <a:t>Understand data aggregation issues and capabilities</a:t>
            </a:r>
          </a:p>
          <a:p>
            <a:pPr eaLnBrk="1" hangingPunct="1"/>
            <a:r>
              <a:rPr lang="en-US" dirty="0" smtClean="0"/>
              <a:t>Learn all the security or privacy settings, and keep them up to date as software updates occur…. and may change your settings.  </a:t>
            </a:r>
          </a:p>
        </p:txBody>
      </p:sp>
      <p:sp>
        <p:nvSpPr>
          <p:cNvPr id="23554" name="Rectangle 2"/>
          <p:cNvSpPr>
            <a:spLocks noGrp="1" noChangeArrowheads="1"/>
          </p:cNvSpPr>
          <p:nvPr>
            <p:ph type="title"/>
          </p:nvPr>
        </p:nvSpPr>
        <p:spPr/>
        <p:txBody>
          <a:bodyPr/>
          <a:lstStyle/>
          <a:p>
            <a:pPr eaLnBrk="1" hangingPunct="1">
              <a:defRPr/>
            </a:pPr>
            <a:r>
              <a:rPr lang="en-US" dirty="0" smtClean="0"/>
              <a:t>Do – Be Informed</a:t>
            </a:r>
            <a:endParaRPr lang="en-US" sz="2000" dirty="0" smtClean="0"/>
          </a:p>
        </p:txBody>
      </p:sp>
      <p:sp>
        <p:nvSpPr>
          <p:cNvPr id="28677" name="Text Box 4"/>
          <p:cNvSpPr txBox="1">
            <a:spLocks noChangeArrowheads="1"/>
          </p:cNvSpPr>
          <p:nvPr/>
        </p:nvSpPr>
        <p:spPr bwMode="auto">
          <a:xfrm>
            <a:off x="1999001" y="5821045"/>
            <a:ext cx="5173211" cy="461665"/>
          </a:xfrm>
          <a:prstGeom prst="rect">
            <a:avLst/>
          </a:prstGeom>
          <a:noFill/>
          <a:ln w="9525">
            <a:noFill/>
            <a:miter lim="800000"/>
            <a:headEnd/>
            <a:tailEnd/>
          </a:ln>
        </p:spPr>
        <p:txBody>
          <a:bodyPr wrap="none">
            <a:spAutoFit/>
          </a:bodyPr>
          <a:lstStyle/>
          <a:p>
            <a:r>
              <a:rPr lang="en-US" sz="2400" b="1" dirty="0">
                <a:solidFill>
                  <a:srgbClr val="000066"/>
                </a:solidFill>
                <a:latin typeface="+mn-lt"/>
              </a:rPr>
              <a:t>Are you willing to accept the risk?</a:t>
            </a:r>
          </a:p>
        </p:txBody>
      </p:sp>
    </p:spTree>
    <p:extLst>
      <p:ext uri="{BB962C8B-B14F-4D97-AF65-F5344CB8AC3E}">
        <p14:creationId xmlns:p14="http://schemas.microsoft.com/office/powerpoint/2010/main" val="2080220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Grp="1" noChangeArrowheads="1"/>
          </p:cNvSpPr>
          <p:nvPr>
            <p:ph idx="1"/>
          </p:nvPr>
        </p:nvSpPr>
        <p:spPr/>
        <p:txBody>
          <a:bodyPr/>
          <a:lstStyle/>
          <a:p>
            <a:pPr eaLnBrk="1" hangingPunct="1">
              <a:buFont typeface="Arial" panose="020B0604020202020204" pitchFamily="34" charset="0"/>
              <a:buChar char="•"/>
            </a:pPr>
            <a:r>
              <a:rPr lang="en-US" dirty="0" smtClean="0"/>
              <a:t>Have a Contingency Plan – no one can predict the future</a:t>
            </a:r>
          </a:p>
          <a:p>
            <a:pPr eaLnBrk="1" hangingPunct="1"/>
            <a:r>
              <a:rPr lang="en-US" dirty="0" smtClean="0"/>
              <a:t>What’s the plan if killed in action, missing in action or if you or a loved one becomes a prisoner of war?  </a:t>
            </a:r>
          </a:p>
          <a:p>
            <a:pPr eaLnBrk="1" hangingPunct="1"/>
            <a:r>
              <a:rPr lang="en-US" dirty="0" smtClean="0"/>
              <a:t>What happens to your profiles or sites?</a:t>
            </a:r>
          </a:p>
          <a:p>
            <a:pPr eaLnBrk="1" hangingPunct="1"/>
            <a:r>
              <a:rPr lang="en-US" dirty="0"/>
              <a:t>W</a:t>
            </a:r>
            <a:r>
              <a:rPr lang="en-US" dirty="0" smtClean="0"/>
              <a:t>hat details can an adversary exploit? </a:t>
            </a:r>
          </a:p>
          <a:p>
            <a:pPr eaLnBrk="1" hangingPunct="1"/>
            <a:r>
              <a:rPr lang="en-US" dirty="0" smtClean="0"/>
              <a:t>Plan ahead and review your platforms often</a:t>
            </a:r>
          </a:p>
          <a:p>
            <a:pPr eaLnBrk="1" hangingPunct="1"/>
            <a:r>
              <a:rPr lang="en-US" dirty="0" smtClean="0"/>
              <a:t>Have a Power of Attorney (POA)</a:t>
            </a:r>
          </a:p>
          <a:p>
            <a:pPr eaLnBrk="1" hangingPunct="1"/>
            <a:r>
              <a:rPr lang="en-US" dirty="0" smtClean="0"/>
              <a:t>Set up memorial pages</a:t>
            </a:r>
          </a:p>
        </p:txBody>
      </p:sp>
      <p:sp>
        <p:nvSpPr>
          <p:cNvPr id="2" name="Title 1"/>
          <p:cNvSpPr>
            <a:spLocks noGrp="1"/>
          </p:cNvSpPr>
          <p:nvPr>
            <p:ph type="title"/>
          </p:nvPr>
        </p:nvSpPr>
        <p:spPr/>
        <p:txBody>
          <a:bodyPr/>
          <a:lstStyle/>
          <a:p>
            <a:r>
              <a:rPr lang="en-US" dirty="0" smtClean="0"/>
              <a:t>Do – Have a Backup Plan</a:t>
            </a:r>
            <a:endParaRPr lang="en-US" dirty="0"/>
          </a:p>
        </p:txBody>
      </p:sp>
      <p:pic>
        <p:nvPicPr>
          <p:cNvPr id="26628" name="Picture 6"/>
          <p:cNvPicPr>
            <a:picLocks noChangeAspect="1" noChangeArrowheads="1"/>
          </p:cNvPicPr>
          <p:nvPr/>
        </p:nvPicPr>
        <p:blipFill>
          <a:blip r:embed="rId3" cstate="print"/>
          <a:srcRect/>
          <a:stretch>
            <a:fillRect/>
          </a:stretch>
        </p:blipFill>
        <p:spPr bwMode="auto">
          <a:xfrm>
            <a:off x="5932967" y="3062176"/>
            <a:ext cx="1965575" cy="29762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6744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1B3FAC-5317-4468-B687-5A3954877E19}"/>
              </a:ext>
            </a:extLst>
          </p:cNvPr>
          <p:cNvSpPr>
            <a:spLocks noGrp="1"/>
          </p:cNvSpPr>
          <p:nvPr>
            <p:ph idx="1"/>
          </p:nvPr>
        </p:nvSpPr>
        <p:spPr/>
        <p:txBody>
          <a:bodyPr/>
          <a:lstStyle/>
          <a:p>
            <a:r>
              <a:rPr lang="en-US" dirty="0"/>
              <a:t>Department of Defense Instruction (</a:t>
            </a:r>
            <a:r>
              <a:rPr lang="en-US" dirty="0" err="1"/>
              <a:t>DoDI</a:t>
            </a:r>
            <a:r>
              <a:rPr lang="en-US" dirty="0"/>
              <a:t>) </a:t>
            </a:r>
            <a:r>
              <a:rPr lang="en-US" dirty="0" smtClean="0"/>
              <a:t>8170.01, 2 January 2019, Online </a:t>
            </a:r>
            <a:r>
              <a:rPr lang="en-US" dirty="0"/>
              <a:t>I</a:t>
            </a:r>
            <a:r>
              <a:rPr lang="en-US" dirty="0" smtClean="0"/>
              <a:t>nformation </a:t>
            </a:r>
            <a:r>
              <a:rPr lang="en-US" dirty="0"/>
              <a:t>M</a:t>
            </a:r>
            <a:r>
              <a:rPr lang="en-US" dirty="0" smtClean="0"/>
              <a:t>anagement and Electronic Messaging</a:t>
            </a:r>
            <a:endParaRPr lang="en-US" dirty="0"/>
          </a:p>
          <a:p>
            <a:r>
              <a:rPr lang="en-US" dirty="0"/>
              <a:t>SECNAVINST </a:t>
            </a:r>
            <a:r>
              <a:rPr lang="en-US" dirty="0" smtClean="0"/>
              <a:t>3070.2A, 9 May 2019, Operations Security</a:t>
            </a:r>
          </a:p>
          <a:p>
            <a:r>
              <a:rPr lang="en-US" dirty="0" smtClean="0"/>
              <a:t>NTTP 3-13.3M / MCTP 3-32B, September 2017, Operations Security</a:t>
            </a:r>
            <a:endParaRPr lang="en-US" dirty="0"/>
          </a:p>
          <a:p>
            <a:r>
              <a:rPr lang="en-US" dirty="0"/>
              <a:t>SECNAVINST </a:t>
            </a:r>
            <a:r>
              <a:rPr lang="en-US" dirty="0" smtClean="0"/>
              <a:t>5720.44C, 21 February 2012, DON Public Affairs Policy and Regulations </a:t>
            </a:r>
            <a:endParaRPr lang="en-US" dirty="0"/>
          </a:p>
          <a:p>
            <a:r>
              <a:rPr lang="en-US" dirty="0"/>
              <a:t>Navy </a:t>
            </a:r>
            <a:r>
              <a:rPr lang="en-US" dirty="0" smtClean="0"/>
              <a:t>Social </a:t>
            </a:r>
            <a:r>
              <a:rPr lang="en-US" dirty="0"/>
              <a:t>Media </a:t>
            </a:r>
            <a:r>
              <a:rPr lang="en-US" dirty="0" smtClean="0"/>
              <a:t>Handbook (2019)</a:t>
            </a:r>
          </a:p>
          <a:p>
            <a:pPr lvl="6"/>
            <a:endParaRPr lang="en-US" dirty="0"/>
          </a:p>
          <a:p>
            <a:pPr marL="0" indent="0">
              <a:buNone/>
            </a:pPr>
            <a:endParaRPr lang="en-US" dirty="0"/>
          </a:p>
        </p:txBody>
      </p:sp>
      <p:sp>
        <p:nvSpPr>
          <p:cNvPr id="3" name="Title 2">
            <a:extLst>
              <a:ext uri="{FF2B5EF4-FFF2-40B4-BE49-F238E27FC236}">
                <a16:creationId xmlns:a16="http://schemas.microsoft.com/office/drawing/2014/main" id="{EFFE2B63-4AC0-4410-B093-7CDF49C3702A}"/>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397403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buFont typeface="Arial" panose="020B0604020202020204" pitchFamily="34" charset="0"/>
              <a:buChar char="•"/>
            </a:pPr>
            <a:r>
              <a:rPr lang="en-US" dirty="0" smtClean="0"/>
              <a:t>Depend on social media platform security settings, unless you are 100 percent certain it is private!</a:t>
            </a:r>
          </a:p>
          <a:p>
            <a:pPr lvl="1" eaLnBrk="1" hangingPunct="1">
              <a:buFont typeface="Arial" panose="020B0604020202020204" pitchFamily="34" charset="0"/>
              <a:buChar char="•"/>
            </a:pPr>
            <a:r>
              <a:rPr lang="en-US" dirty="0" smtClean="0"/>
              <a:t>Because they are social, there is a good chance they’re not private</a:t>
            </a:r>
          </a:p>
          <a:p>
            <a:pPr lvl="1" eaLnBrk="1" hangingPunct="1">
              <a:buFont typeface="Arial" panose="020B0604020202020204" pitchFamily="34" charset="0"/>
              <a:buChar char="•"/>
            </a:pPr>
            <a:r>
              <a:rPr lang="en-US" dirty="0" smtClean="0"/>
              <a:t>Accept </a:t>
            </a:r>
            <a:r>
              <a:rPr lang="en-US" dirty="0"/>
              <a:t>the Terms of Service without reading and understanding</a:t>
            </a:r>
          </a:p>
          <a:p>
            <a:pPr eaLnBrk="1" hangingPunct="1">
              <a:lnSpc>
                <a:spcPct val="80000"/>
              </a:lnSpc>
            </a:pPr>
            <a:r>
              <a:rPr lang="en-US" dirty="0" smtClean="0"/>
              <a:t>Assume </a:t>
            </a:r>
            <a:r>
              <a:rPr lang="en-US" dirty="0"/>
              <a:t>settings are correct </a:t>
            </a:r>
          </a:p>
          <a:p>
            <a:pPr eaLnBrk="1" hangingPunct="1">
              <a:lnSpc>
                <a:spcPct val="80000"/>
              </a:lnSpc>
            </a:pPr>
            <a:r>
              <a:rPr lang="en-US" dirty="0"/>
              <a:t>Provide details that can be used for sale or data collection</a:t>
            </a:r>
          </a:p>
          <a:p>
            <a:pPr eaLnBrk="1" hangingPunct="1">
              <a:lnSpc>
                <a:spcPct val="80000"/>
              </a:lnSpc>
            </a:pPr>
            <a:r>
              <a:rPr lang="en-US" dirty="0"/>
              <a:t>Just accept upgrades or site changes without understanding the changes</a:t>
            </a:r>
          </a:p>
          <a:p>
            <a:pPr eaLnBrk="1" hangingPunct="1"/>
            <a:r>
              <a:rPr lang="en-US" dirty="0"/>
              <a:t>Assume only authorized persons will view your </a:t>
            </a:r>
            <a:r>
              <a:rPr lang="en-US" dirty="0" smtClean="0"/>
              <a:t>information</a:t>
            </a:r>
          </a:p>
          <a:p>
            <a:pPr eaLnBrk="1" hangingPunct="1"/>
            <a:r>
              <a:rPr lang="en-US"/>
              <a:t>Make it easy for hackers</a:t>
            </a:r>
          </a:p>
          <a:p>
            <a:pPr marL="0" indent="0" eaLnBrk="1" hangingPunct="1">
              <a:buNone/>
            </a:pPr>
            <a:endParaRPr lang="en-US" dirty="0"/>
          </a:p>
          <a:p>
            <a:pPr eaLnBrk="1" hangingPunct="1"/>
            <a:endParaRPr lang="en-US" dirty="0" smtClean="0"/>
          </a:p>
          <a:p>
            <a:pPr eaLnBrk="1" hangingPunct="1"/>
            <a:endParaRPr lang="en-US" dirty="0"/>
          </a:p>
        </p:txBody>
      </p:sp>
      <p:sp>
        <p:nvSpPr>
          <p:cNvPr id="169986" name="Rectangle 2"/>
          <p:cNvSpPr>
            <a:spLocks noGrp="1" noChangeArrowheads="1"/>
          </p:cNvSpPr>
          <p:nvPr>
            <p:ph type="title"/>
          </p:nvPr>
        </p:nvSpPr>
        <p:spPr/>
        <p:txBody>
          <a:bodyPr/>
          <a:lstStyle/>
          <a:p>
            <a:pPr eaLnBrk="1" hangingPunct="1">
              <a:defRPr/>
            </a:pPr>
            <a:r>
              <a:rPr lang="en-US" dirty="0" smtClean="0"/>
              <a:t>Don’t – Rely on Privacy Settings</a:t>
            </a:r>
            <a:endParaRPr lang="en-US" sz="2000" dirty="0" smtClean="0"/>
          </a:p>
        </p:txBody>
      </p:sp>
      <p:sp>
        <p:nvSpPr>
          <p:cNvPr id="5" name="Text Box 4"/>
          <p:cNvSpPr txBox="1">
            <a:spLocks noChangeArrowheads="1"/>
          </p:cNvSpPr>
          <p:nvPr/>
        </p:nvSpPr>
        <p:spPr bwMode="auto">
          <a:xfrm>
            <a:off x="2881507" y="5821045"/>
            <a:ext cx="3392532" cy="461665"/>
          </a:xfrm>
          <a:prstGeom prst="rect">
            <a:avLst/>
          </a:prstGeom>
          <a:noFill/>
          <a:ln w="9525">
            <a:noFill/>
            <a:miter lim="800000"/>
            <a:headEnd/>
            <a:tailEnd/>
          </a:ln>
        </p:spPr>
        <p:txBody>
          <a:bodyPr wrap="none">
            <a:spAutoFit/>
          </a:bodyPr>
          <a:lstStyle/>
          <a:p>
            <a:pPr algn="ctr"/>
            <a:r>
              <a:rPr lang="en-US" sz="2400" b="1" dirty="0" smtClean="0">
                <a:solidFill>
                  <a:srgbClr val="000066"/>
                </a:solidFill>
                <a:latin typeface="+mn-lt"/>
              </a:rPr>
              <a:t>Use At Your Own Risk</a:t>
            </a:r>
            <a:endParaRPr lang="en-US" sz="2400" b="1" dirty="0">
              <a:solidFill>
                <a:srgbClr val="000066"/>
              </a:solidFill>
              <a:latin typeface="+mn-lt"/>
            </a:endParaRPr>
          </a:p>
        </p:txBody>
      </p:sp>
    </p:spTree>
    <p:extLst>
      <p:ext uri="{BB962C8B-B14F-4D97-AF65-F5344CB8AC3E}">
        <p14:creationId xmlns:p14="http://schemas.microsoft.com/office/powerpoint/2010/main" val="3419907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1775" lvl="1" indent="-231775" eaLnBrk="1" hangingPunct="1">
              <a:buClr>
                <a:schemeClr val="accent2"/>
              </a:buClr>
              <a:buSzPct val="100000"/>
              <a:buFont typeface="Arial" pitchFamily="34" charset="0"/>
              <a:buChar char="•"/>
              <a:defRPr/>
            </a:pPr>
            <a:r>
              <a:rPr lang="en-US" sz="1800" dirty="0">
                <a:ea typeface="+mn-ea"/>
              </a:rPr>
              <a:t>Geotagging: Location /</a:t>
            </a:r>
            <a:r>
              <a:rPr lang="en-US" sz="1800" dirty="0" smtClean="0">
                <a:ea typeface="+mn-ea"/>
              </a:rPr>
              <a:t>GPS </a:t>
            </a:r>
            <a:r>
              <a:rPr lang="en-US" sz="1800" dirty="0">
                <a:ea typeface="+mn-ea"/>
              </a:rPr>
              <a:t>data embedded in </a:t>
            </a:r>
            <a:r>
              <a:rPr lang="en-US" sz="1800" dirty="0" smtClean="0">
                <a:ea typeface="+mn-ea"/>
              </a:rPr>
              <a:t>photos</a:t>
            </a:r>
            <a:endParaRPr lang="en-US" sz="2000" dirty="0" smtClean="0">
              <a:solidFill>
                <a:srgbClr val="002060"/>
              </a:solidFill>
            </a:endParaRPr>
          </a:p>
          <a:p>
            <a:r>
              <a:rPr lang="en-US" dirty="0"/>
              <a:t>Default feature in most smart phones and digital cameras</a:t>
            </a:r>
          </a:p>
          <a:p>
            <a:pPr lvl="1"/>
            <a:r>
              <a:rPr lang="en-US" dirty="0" smtClean="0"/>
              <a:t>Latitude/longitude/altitude</a:t>
            </a:r>
            <a:endParaRPr lang="en-US" dirty="0"/>
          </a:p>
          <a:p>
            <a:pPr lvl="1"/>
            <a:r>
              <a:rPr lang="en-US" dirty="0"/>
              <a:t>Device </a:t>
            </a:r>
            <a:r>
              <a:rPr lang="en-US" dirty="0" smtClean="0"/>
              <a:t>details and access to information depending on </a:t>
            </a:r>
            <a:r>
              <a:rPr lang="en-US" dirty="0" err="1" smtClean="0"/>
              <a:t>ToS</a:t>
            </a:r>
            <a:r>
              <a:rPr lang="en-US" dirty="0" smtClean="0"/>
              <a:t> and what you accept </a:t>
            </a:r>
            <a:endParaRPr lang="en-US" dirty="0"/>
          </a:p>
          <a:p>
            <a:r>
              <a:rPr lang="en-US" dirty="0"/>
              <a:t>Information can potentially be retrieved from </a:t>
            </a:r>
            <a:r>
              <a:rPr lang="en-US" dirty="0" smtClean="0"/>
              <a:t>posted digital photos</a:t>
            </a:r>
            <a:endParaRPr lang="en-US" dirty="0"/>
          </a:p>
          <a:p>
            <a:pPr marL="285750" lvl="1" indent="-285750" eaLnBrk="1" hangingPunct="1">
              <a:buClr>
                <a:schemeClr val="accent2"/>
              </a:buClr>
              <a:buSzPct val="100000"/>
              <a:buFont typeface="Arial" panose="020B0604020202020204" pitchFamily="34" charset="0"/>
              <a:buChar char="•"/>
              <a:defRPr/>
            </a:pPr>
            <a:r>
              <a:rPr lang="en-US" sz="1800" dirty="0" smtClean="0">
                <a:ea typeface="+mn-ea"/>
              </a:rPr>
              <a:t>Several </a:t>
            </a:r>
            <a:r>
              <a:rPr lang="en-US" sz="1800" dirty="0">
                <a:ea typeface="+mn-ea"/>
              </a:rPr>
              <a:t>“Check-in” features on applications</a:t>
            </a:r>
          </a:p>
          <a:p>
            <a:pPr lvl="1">
              <a:buClr>
                <a:schemeClr val="accent2"/>
              </a:buClr>
              <a:buSzPct val="100000"/>
              <a:buFont typeface="Arial" panose="020B0604020202020204" pitchFamily="34" charset="0"/>
              <a:buChar char="–"/>
              <a:defRPr/>
            </a:pPr>
            <a:r>
              <a:rPr lang="en-US" dirty="0"/>
              <a:t>Facebook Places</a:t>
            </a:r>
          </a:p>
          <a:p>
            <a:pPr lvl="1">
              <a:buClr>
                <a:schemeClr val="accent2"/>
              </a:buClr>
              <a:buSzPct val="100000"/>
              <a:buFont typeface="Arial" panose="020B0604020202020204" pitchFamily="34" charset="0"/>
              <a:buChar char="–"/>
              <a:defRPr/>
            </a:pPr>
            <a:r>
              <a:rPr lang="en-US" dirty="0"/>
              <a:t>Google Latitude</a:t>
            </a:r>
          </a:p>
          <a:p>
            <a:pPr lvl="1">
              <a:buClr>
                <a:schemeClr val="accent2"/>
              </a:buClr>
              <a:buSzPct val="100000"/>
              <a:buFont typeface="Arial" panose="020B0604020202020204" pitchFamily="34" charset="0"/>
              <a:buChar char="–"/>
              <a:defRPr/>
            </a:pPr>
            <a:r>
              <a:rPr lang="en-US" dirty="0"/>
              <a:t>Foursquare</a:t>
            </a:r>
          </a:p>
          <a:p>
            <a:pPr lvl="1">
              <a:buClr>
                <a:schemeClr val="accent2"/>
              </a:buClr>
              <a:buSzPct val="100000"/>
              <a:buFont typeface="Arial" panose="020B0604020202020204" pitchFamily="34" charset="0"/>
              <a:buChar char="–"/>
              <a:defRPr/>
            </a:pPr>
            <a:r>
              <a:rPr lang="en-US" dirty="0" err="1" smtClean="0"/>
              <a:t>Gowalla</a:t>
            </a:r>
            <a:endParaRPr lang="en-US" dirty="0"/>
          </a:p>
          <a:p>
            <a:pPr lvl="1">
              <a:buClr>
                <a:schemeClr val="accent2"/>
              </a:buClr>
              <a:buSzPct val="100000"/>
              <a:buFont typeface="Arial" panose="020B0604020202020204" pitchFamily="34" charset="0"/>
              <a:buChar char="–"/>
              <a:defRPr/>
            </a:pPr>
            <a:r>
              <a:rPr lang="en-US" dirty="0" smtClean="0"/>
              <a:t>Many others</a:t>
            </a:r>
            <a:endParaRPr lang="en-US" dirty="0"/>
          </a:p>
        </p:txBody>
      </p:sp>
      <p:sp>
        <p:nvSpPr>
          <p:cNvPr id="30722" name="Title 1"/>
          <p:cNvSpPr>
            <a:spLocks noGrp="1"/>
          </p:cNvSpPr>
          <p:nvPr>
            <p:ph type="title"/>
          </p:nvPr>
        </p:nvSpPr>
        <p:spPr/>
        <p:txBody>
          <a:bodyPr/>
          <a:lstStyle/>
          <a:p>
            <a:pPr eaLnBrk="1" hangingPunct="1">
              <a:defRPr/>
            </a:pPr>
            <a:r>
              <a:rPr lang="en-US" dirty="0" smtClean="0"/>
              <a:t>Don’t – Check-In</a:t>
            </a:r>
          </a:p>
        </p:txBody>
      </p:sp>
      <p:pic>
        <p:nvPicPr>
          <p:cNvPr id="2458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15059" y="3524657"/>
            <a:ext cx="1362458" cy="2188687"/>
          </a:xfrm>
          <a:prstGeom prst="rect">
            <a:avLst/>
          </a:prstGeom>
          <a:ln>
            <a:noFill/>
          </a:ln>
          <a:effectLst>
            <a:outerShdw blurRad="292100" dist="139700" dir="2700000" algn="tl" rotWithShape="0">
              <a:srgbClr val="333333">
                <a:alpha val="65000"/>
              </a:srgbClr>
            </a:outerShdw>
          </a:effectLst>
        </p:spPr>
      </p:pic>
      <p:pic>
        <p:nvPicPr>
          <p:cNvPr id="26629" name="Picture 9"/>
          <p:cNvPicPr>
            <a:picLocks noChangeAspect="1" noChangeArrowheads="1"/>
          </p:cNvPicPr>
          <p:nvPr/>
        </p:nvPicPr>
        <p:blipFill>
          <a:blip r:embed="rId4" cstate="print">
            <a:clrChange>
              <a:clrFrom>
                <a:srgbClr val="FFFFFA"/>
              </a:clrFrom>
              <a:clrTo>
                <a:srgbClr val="FFFFFA">
                  <a:alpha val="0"/>
                </a:srgbClr>
              </a:clrTo>
            </a:clrChange>
          </a:blip>
          <a:srcRect/>
          <a:stretch>
            <a:fillRect/>
          </a:stretch>
        </p:blipFill>
        <p:spPr bwMode="auto">
          <a:xfrm>
            <a:off x="4630859" y="4156364"/>
            <a:ext cx="1556980" cy="1556980"/>
          </a:xfrm>
          <a:prstGeom prst="rect">
            <a:avLst/>
          </a:prstGeom>
          <a:noFill/>
          <a:ln w="19050">
            <a:noFill/>
            <a:miter lim="800000"/>
            <a:headEnd/>
            <a:tailEnd/>
          </a:ln>
        </p:spPr>
      </p:pic>
      <p:pic>
        <p:nvPicPr>
          <p:cNvPr id="2663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16627" y="4875143"/>
            <a:ext cx="850007" cy="838201"/>
          </a:xfrm>
          <a:prstGeom prst="rect">
            <a:avLst/>
          </a:prstGeom>
          <a:noFill/>
          <a:ln w="9525">
            <a:noFill/>
            <a:miter lim="800000"/>
            <a:headEnd/>
            <a:tailEnd/>
          </a:ln>
        </p:spPr>
      </p:pic>
    </p:spTree>
    <p:extLst>
      <p:ext uri="{BB962C8B-B14F-4D97-AF65-F5344CB8AC3E}">
        <p14:creationId xmlns:p14="http://schemas.microsoft.com/office/powerpoint/2010/main" val="2335439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Smart watches and software can track movements</a:t>
            </a:r>
          </a:p>
          <a:p>
            <a:r>
              <a:rPr lang="en-US" dirty="0" smtClean="0"/>
              <a:t>Depending on your mission, can pose a security risk and vulnerability</a:t>
            </a:r>
            <a:endParaRPr lang="en-US" dirty="0"/>
          </a:p>
          <a:p>
            <a:r>
              <a:rPr lang="en-US" dirty="0" smtClean="0"/>
              <a:t>In </a:t>
            </a:r>
            <a:r>
              <a:rPr lang="en-US" dirty="0"/>
              <a:t>2007, new AH-64 Apache helicopters arrived at a base in </a:t>
            </a:r>
            <a:r>
              <a:rPr lang="en-US" dirty="0" smtClean="0"/>
              <a:t>Iraq</a:t>
            </a:r>
            <a:endParaRPr lang="en-US" dirty="0"/>
          </a:p>
          <a:p>
            <a:pPr lvl="1"/>
            <a:r>
              <a:rPr lang="en-US" dirty="0" smtClean="0"/>
              <a:t>Soldiers </a:t>
            </a:r>
            <a:r>
              <a:rPr lang="en-US" dirty="0"/>
              <a:t>took pictures on the flight line. </a:t>
            </a:r>
          </a:p>
          <a:p>
            <a:pPr lvl="1"/>
            <a:r>
              <a:rPr lang="en-US" dirty="0"/>
              <a:t>From the photos that were uploaded to the Internet, the enemy was able to determine the exact location of the helicopters inside the compound.</a:t>
            </a:r>
          </a:p>
          <a:p>
            <a:pPr lvl="1"/>
            <a:r>
              <a:rPr lang="en-US" dirty="0"/>
              <a:t>A mortar attack was conducted, destroying four of the Apaches.</a:t>
            </a:r>
          </a:p>
          <a:p>
            <a:endParaRPr lang="en-US" dirty="0"/>
          </a:p>
          <a:p>
            <a:endParaRPr lang="en-US" dirty="0"/>
          </a:p>
        </p:txBody>
      </p:sp>
      <p:sp>
        <p:nvSpPr>
          <p:cNvPr id="2" name="Title 1"/>
          <p:cNvSpPr>
            <a:spLocks noGrp="1"/>
          </p:cNvSpPr>
          <p:nvPr>
            <p:ph type="title"/>
          </p:nvPr>
        </p:nvSpPr>
        <p:spPr/>
        <p:txBody>
          <a:bodyPr/>
          <a:lstStyle/>
          <a:p>
            <a:r>
              <a:rPr lang="en-US" dirty="0"/>
              <a:t>Geotagging</a:t>
            </a:r>
          </a:p>
        </p:txBody>
      </p:sp>
      <p:pic>
        <p:nvPicPr>
          <p:cNvPr id="4" name="Picture 3"/>
          <p:cNvPicPr>
            <a:picLocks noChangeAspect="1"/>
          </p:cNvPicPr>
          <p:nvPr/>
        </p:nvPicPr>
        <p:blipFill>
          <a:blip r:embed="rId3"/>
          <a:stretch>
            <a:fillRect/>
          </a:stretch>
        </p:blipFill>
        <p:spPr>
          <a:xfrm>
            <a:off x="2738723" y="4312229"/>
            <a:ext cx="3697255" cy="1848628"/>
          </a:xfrm>
          <a:prstGeom prst="rect">
            <a:avLst/>
          </a:prstGeom>
        </p:spPr>
      </p:pic>
    </p:spTree>
    <p:extLst>
      <p:ext uri="{BB962C8B-B14F-4D97-AF65-F5344CB8AC3E}">
        <p14:creationId xmlns:p14="http://schemas.microsoft.com/office/powerpoint/2010/main" val="1121302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r>
              <a:rPr lang="en-US" dirty="0" smtClean="0"/>
              <a:t>Post anything you would not tell directly to the enemy</a:t>
            </a:r>
          </a:p>
          <a:p>
            <a:pPr eaLnBrk="1" hangingPunct="1"/>
            <a:r>
              <a:rPr lang="en-US" dirty="0" smtClean="0"/>
              <a:t>Never post private or personal information – your “real” friends probably already know this information</a:t>
            </a:r>
          </a:p>
          <a:p>
            <a:pPr eaLnBrk="1" hangingPunct="1"/>
            <a:r>
              <a:rPr lang="en-US" dirty="0" smtClean="0"/>
              <a:t>Assume the information you share will be made public, and shared again</a:t>
            </a:r>
          </a:p>
          <a:p>
            <a:pPr eaLnBrk="1" hangingPunct="1">
              <a:buFont typeface="Arial" panose="020B0604020202020204" pitchFamily="34" charset="0"/>
              <a:buChar char="•"/>
            </a:pPr>
            <a:r>
              <a:rPr lang="en-US" dirty="0" smtClean="0"/>
              <a:t>Never post command critical information</a:t>
            </a:r>
          </a:p>
          <a:p>
            <a:pPr eaLnBrk="1" hangingPunct="1">
              <a:buFont typeface="Arial" panose="020B0604020202020204" pitchFamily="34" charset="0"/>
              <a:buChar char="•"/>
            </a:pPr>
            <a:r>
              <a:rPr lang="en-US" dirty="0" smtClean="0"/>
              <a:t>Do educate family members so they Don’t post or share command critical information</a:t>
            </a:r>
          </a:p>
          <a:p>
            <a:pPr eaLnBrk="1" hangingPunct="1">
              <a:buFont typeface="Arial" panose="020B0604020202020204" pitchFamily="34" charset="0"/>
              <a:buChar char="•"/>
            </a:pPr>
            <a:endParaRPr lang="en-US" dirty="0" smtClean="0"/>
          </a:p>
          <a:p>
            <a:pPr eaLnBrk="1" hangingPunct="1">
              <a:buFontTx/>
              <a:buChar char="•"/>
            </a:pPr>
            <a:endParaRPr lang="en-US" dirty="0"/>
          </a:p>
        </p:txBody>
      </p:sp>
      <p:sp>
        <p:nvSpPr>
          <p:cNvPr id="204802" name="Rectangle 2"/>
          <p:cNvSpPr>
            <a:spLocks noGrp="1" noChangeArrowheads="1"/>
          </p:cNvSpPr>
          <p:nvPr>
            <p:ph type="title"/>
          </p:nvPr>
        </p:nvSpPr>
        <p:spPr/>
        <p:txBody>
          <a:bodyPr/>
          <a:lstStyle/>
          <a:p>
            <a:pPr eaLnBrk="1" hangingPunct="1">
              <a:defRPr/>
            </a:pPr>
            <a:r>
              <a:rPr lang="en-US" dirty="0" smtClean="0"/>
              <a:t>Don’t – Discuss Details</a:t>
            </a:r>
            <a:endParaRPr lang="en-US" sz="2000" dirty="0" smtClean="0"/>
          </a:p>
        </p:txBody>
      </p:sp>
      <p:sp>
        <p:nvSpPr>
          <p:cNvPr id="37892" name="Text Box 5"/>
          <p:cNvSpPr txBox="1">
            <a:spLocks noChangeArrowheads="1"/>
          </p:cNvSpPr>
          <p:nvPr/>
        </p:nvSpPr>
        <p:spPr bwMode="auto">
          <a:xfrm>
            <a:off x="1961711" y="5830891"/>
            <a:ext cx="5220916" cy="461665"/>
          </a:xfrm>
          <a:prstGeom prst="rect">
            <a:avLst/>
          </a:prstGeom>
          <a:noFill/>
          <a:ln w="9525">
            <a:noFill/>
            <a:miter lim="800000"/>
            <a:headEnd/>
            <a:tailEnd/>
          </a:ln>
        </p:spPr>
        <p:txBody>
          <a:bodyPr wrap="none">
            <a:spAutoFit/>
          </a:bodyPr>
          <a:lstStyle/>
          <a:p>
            <a:r>
              <a:rPr lang="en-US" sz="2400" b="1" dirty="0">
                <a:solidFill>
                  <a:srgbClr val="002060"/>
                </a:solidFill>
                <a:latin typeface="+mn-lt"/>
              </a:rPr>
              <a:t>If It Has To Be Protected, Protect It</a:t>
            </a:r>
          </a:p>
        </p:txBody>
      </p:sp>
      <p:pic>
        <p:nvPicPr>
          <p:cNvPr id="47109" name="Picture 1"/>
          <p:cNvPicPr>
            <a:picLocks noChangeAspect="1" noChangeArrowheads="1"/>
          </p:cNvPicPr>
          <p:nvPr/>
        </p:nvPicPr>
        <p:blipFill>
          <a:blip r:embed="rId3" cstate="print"/>
          <a:srcRect/>
          <a:stretch>
            <a:fillRect/>
          </a:stretch>
        </p:blipFill>
        <p:spPr bwMode="auto">
          <a:xfrm>
            <a:off x="5683828" y="3689878"/>
            <a:ext cx="1661572" cy="19041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6550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Air Force Technical Sergeant Loses Rank over Racially Charged Video </a:t>
            </a:r>
          </a:p>
          <a:p>
            <a:r>
              <a:rPr lang="en-US" dirty="0" smtClean="0"/>
              <a:t>Marines </a:t>
            </a:r>
            <a:r>
              <a:rPr lang="en-US" dirty="0"/>
              <a:t>punished for online conduct following nude-photo scandal</a:t>
            </a:r>
          </a:p>
          <a:p>
            <a:r>
              <a:rPr lang="en-US" dirty="0"/>
              <a:t>How 4 U.S. Attack Helicopters Were Destroyed Because of Geotagged Pictures</a:t>
            </a:r>
          </a:p>
          <a:p>
            <a:r>
              <a:rPr lang="en-US" dirty="0" smtClean="0"/>
              <a:t>Police Raid </a:t>
            </a:r>
            <a:r>
              <a:rPr lang="en-US" dirty="0"/>
              <a:t>Cancelled After Facebook Leak</a:t>
            </a:r>
          </a:p>
          <a:p>
            <a:r>
              <a:rPr lang="en-US" dirty="0" smtClean="0"/>
              <a:t>Social </a:t>
            </a:r>
            <a:r>
              <a:rPr lang="en-US" dirty="0"/>
              <a:t>media posts </a:t>
            </a:r>
            <a:r>
              <a:rPr lang="en-US" dirty="0" smtClean="0"/>
              <a:t>invalidates home and life insurance </a:t>
            </a:r>
            <a:endParaRPr lang="en-US" dirty="0"/>
          </a:p>
          <a:p>
            <a:r>
              <a:rPr lang="en-US" dirty="0"/>
              <a:t>Social Media Controversies That Landed Students in Trouble This School Year</a:t>
            </a:r>
          </a:p>
          <a:p>
            <a:pPr lvl="1"/>
            <a:r>
              <a:rPr lang="en-US" dirty="0"/>
              <a:t>Posting to a Nazi Chat Group</a:t>
            </a:r>
          </a:p>
          <a:p>
            <a:pPr lvl="1"/>
            <a:r>
              <a:rPr lang="en-US" dirty="0"/>
              <a:t>'Let’s Shoot Up the School at Homecoming‘</a:t>
            </a:r>
          </a:p>
          <a:p>
            <a:pPr lvl="1"/>
            <a:r>
              <a:rPr lang="en-US" dirty="0"/>
              <a:t>Sharing an Image of a Teacher </a:t>
            </a:r>
            <a:r>
              <a:rPr lang="en-US" dirty="0" err="1"/>
              <a:t>Photoshopped</a:t>
            </a:r>
            <a:r>
              <a:rPr lang="en-US" dirty="0"/>
              <a:t> to Look Like Porn</a:t>
            </a:r>
          </a:p>
          <a:p>
            <a:pPr lvl="1"/>
            <a:r>
              <a:rPr lang="en-US" dirty="0"/>
              <a:t>'Liking' a Post Referencing a School Shooting (Instagram)</a:t>
            </a:r>
          </a:p>
          <a:p>
            <a:pPr lvl="1"/>
            <a:r>
              <a:rPr lang="en-US" dirty="0"/>
              <a:t>Harvard University rescinds admissions offers to 10 students after offensive memes were </a:t>
            </a:r>
            <a:r>
              <a:rPr lang="en-US" dirty="0" smtClean="0"/>
              <a:t>posted</a:t>
            </a:r>
            <a:endParaRPr lang="en-US" dirty="0"/>
          </a:p>
        </p:txBody>
      </p:sp>
      <p:sp>
        <p:nvSpPr>
          <p:cNvPr id="3" name="Title 2"/>
          <p:cNvSpPr>
            <a:spLocks noGrp="1"/>
          </p:cNvSpPr>
          <p:nvPr>
            <p:ph type="title"/>
          </p:nvPr>
        </p:nvSpPr>
        <p:spPr/>
        <p:txBody>
          <a:bodyPr/>
          <a:lstStyle/>
          <a:p>
            <a:r>
              <a:rPr lang="en-US" dirty="0" smtClean="0"/>
              <a:t>Don’t – Make the Headlines</a:t>
            </a:r>
            <a:endParaRPr lang="en-US" dirty="0"/>
          </a:p>
        </p:txBody>
      </p:sp>
    </p:spTree>
    <p:extLst>
      <p:ext uri="{BB962C8B-B14F-4D97-AF65-F5344CB8AC3E}">
        <p14:creationId xmlns:p14="http://schemas.microsoft.com/office/powerpoint/2010/main" val="1385449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prstGeom prst="rect">
            <a:avLst/>
          </a:prstGeom>
        </p:spPr>
        <p:txBody>
          <a:bodyPr/>
          <a:lstStyle/>
          <a:p>
            <a:pPr marL="228600" lvl="1" indent="-219075">
              <a:buFont typeface="Arial" panose="020B0604020202020204" pitchFamily="34" charset="0"/>
              <a:buChar char="•"/>
            </a:pPr>
            <a:r>
              <a:rPr lang="en-US" sz="1800" b="1" dirty="0"/>
              <a:t>Leaders</a:t>
            </a:r>
          </a:p>
          <a:p>
            <a:pPr marL="685800" lvl="3" indent="-225425"/>
            <a:r>
              <a:rPr lang="en-US" sz="1600" b="1" dirty="0"/>
              <a:t>Communicate expectations </a:t>
            </a:r>
          </a:p>
          <a:p>
            <a:pPr marL="685800" lvl="3" indent="-225425"/>
            <a:r>
              <a:rPr lang="en-US" sz="1600" b="1" dirty="0"/>
              <a:t>Outline policy, making sure teams know what they can and cannot do online</a:t>
            </a:r>
          </a:p>
          <a:p>
            <a:pPr marL="228600" lvl="1" indent="-219075">
              <a:buFont typeface="Arial" panose="020B0604020202020204" pitchFamily="34" charset="0"/>
              <a:buChar char="•"/>
            </a:pPr>
            <a:r>
              <a:rPr lang="en-US" sz="1800" b="1" dirty="0"/>
              <a:t> Sailors, Civilians, Families</a:t>
            </a:r>
          </a:p>
          <a:p>
            <a:pPr marL="685800" lvl="3" indent="-225425"/>
            <a:r>
              <a:rPr lang="en-US" sz="1600" b="1" dirty="0"/>
              <a:t>Consider what messages are being communicated, and how they may be received</a:t>
            </a:r>
          </a:p>
          <a:p>
            <a:pPr marL="685800" lvl="3" indent="-225425"/>
            <a:r>
              <a:rPr lang="en-US" sz="1600" b="1" dirty="0"/>
              <a:t>Do not create or share content that is inconsistent with Navy values or standards of conduct </a:t>
            </a:r>
          </a:p>
          <a:p>
            <a:pPr marL="685800" lvl="3" indent="-225425"/>
            <a:r>
              <a:rPr lang="en-US" sz="1600" b="1" dirty="0"/>
              <a:t>Only post if information demonstrates dignity and respect for self and </a:t>
            </a:r>
            <a:r>
              <a:rPr lang="en-US" sz="1600" b="1" dirty="0" smtClean="0"/>
              <a:t>others</a:t>
            </a:r>
          </a:p>
          <a:p>
            <a:pPr marL="685800" lvl="3" indent="-225425"/>
            <a:r>
              <a:rPr lang="en-US" sz="1600" b="1" dirty="0" smtClean="0"/>
              <a:t>Protect unclassified, critical information and indicators </a:t>
            </a:r>
            <a:endParaRPr lang="en-US" sz="1600" b="1" dirty="0"/>
          </a:p>
          <a:p>
            <a:pPr marL="228600" lvl="1" indent="-219075">
              <a:buFont typeface="Arial" panose="020B0604020202020204" pitchFamily="34" charset="0"/>
              <a:buChar char="•"/>
            </a:pPr>
            <a:r>
              <a:rPr lang="en-US" sz="1800" b="1" dirty="0"/>
              <a:t>Public </a:t>
            </a:r>
            <a:r>
              <a:rPr lang="en-US" sz="1800" b="1" dirty="0" smtClean="0"/>
              <a:t>Affairs and </a:t>
            </a:r>
            <a:r>
              <a:rPr lang="en-US" sz="1800" b="1" dirty="0"/>
              <a:t>Operations Security (OPSEC</a:t>
            </a:r>
            <a:r>
              <a:rPr lang="en-US" sz="1800" b="1" dirty="0" smtClean="0"/>
              <a:t>) Officers</a:t>
            </a:r>
            <a:endParaRPr lang="en-US" sz="1800" b="1" dirty="0"/>
          </a:p>
          <a:p>
            <a:pPr marL="685800" lvl="3" indent="-225425"/>
            <a:r>
              <a:rPr lang="en-US" sz="1600" b="1" dirty="0" smtClean="0"/>
              <a:t>Project often and accurately, keeping our family members informed</a:t>
            </a:r>
            <a:endParaRPr lang="en-US" sz="1600" b="1" dirty="0"/>
          </a:p>
          <a:p>
            <a:pPr lvl="1"/>
            <a:r>
              <a:rPr lang="en-US" dirty="0"/>
              <a:t>Ensure everyone upholds OPSEC online just as much as you do offline</a:t>
            </a:r>
          </a:p>
          <a:p>
            <a:endParaRPr lang="en-US" dirty="0"/>
          </a:p>
          <a:p>
            <a:endParaRPr lang="en-US" dirty="0"/>
          </a:p>
          <a:p>
            <a:endParaRPr lang="en-US" dirty="0"/>
          </a:p>
          <a:p>
            <a:endParaRPr lang="en-US" dirty="0"/>
          </a:p>
          <a:p>
            <a:endParaRPr lang="en-US" dirty="0"/>
          </a:p>
          <a:p>
            <a:endParaRPr lang="en-US" dirty="0"/>
          </a:p>
          <a:p>
            <a:endParaRPr lang="en-US" dirty="0"/>
          </a:p>
          <a:p>
            <a:pPr marL="9525" lvl="1" indent="0">
              <a:buNone/>
            </a:pPr>
            <a:endParaRPr lang="en-US" dirty="0"/>
          </a:p>
          <a:p>
            <a:pPr marL="9525" lvl="1" indent="0">
              <a:buNone/>
            </a:pPr>
            <a:endParaRPr lang="en-US" dirty="0"/>
          </a:p>
          <a:p>
            <a:endParaRPr lang="en-US" dirty="0"/>
          </a:p>
        </p:txBody>
      </p:sp>
      <p:sp>
        <p:nvSpPr>
          <p:cNvPr id="4" name="Title 3"/>
          <p:cNvSpPr>
            <a:spLocks noGrp="1"/>
          </p:cNvSpPr>
          <p:nvPr>
            <p:ph type="title"/>
          </p:nvPr>
        </p:nvSpPr>
        <p:spPr/>
        <p:txBody>
          <a:bodyPr/>
          <a:lstStyle/>
          <a:p>
            <a:r>
              <a:rPr lang="en-US" dirty="0" smtClean="0">
                <a:solidFill>
                  <a:srgbClr val="000000"/>
                </a:solidFill>
              </a:rPr>
              <a:t>Summary – One Navy </a:t>
            </a:r>
            <a:r>
              <a:rPr lang="en-US" dirty="0">
                <a:solidFill>
                  <a:srgbClr val="000000"/>
                </a:solidFill>
              </a:rPr>
              <a:t>Team</a:t>
            </a:r>
            <a:endParaRPr lang="en-US" sz="2000" dirty="0"/>
          </a:p>
        </p:txBody>
      </p:sp>
    </p:spTree>
    <p:extLst>
      <p:ext uri="{BB962C8B-B14F-4D97-AF65-F5344CB8AC3E}">
        <p14:creationId xmlns:p14="http://schemas.microsoft.com/office/powerpoint/2010/main" val="2227417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83220"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Navy OPSEC Capability</a:t>
            </a:r>
            <a:endParaRPr lang="en-US" dirty="0"/>
          </a:p>
        </p:txBody>
      </p:sp>
      <p:pic>
        <p:nvPicPr>
          <p:cNvPr id="35" name="Content Placeholder 2"/>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442472" y="2066543"/>
            <a:ext cx="1933941" cy="1933941"/>
          </a:xfrm>
        </p:spPr>
      </p:pic>
      <p:sp>
        <p:nvSpPr>
          <p:cNvPr id="36" name="Content Placeholder 3"/>
          <p:cNvSpPr>
            <a:spLocks noGrp="1"/>
          </p:cNvSpPr>
          <p:nvPr>
            <p:ph sz="half" idx="2"/>
          </p:nvPr>
        </p:nvSpPr>
        <p:spPr>
          <a:xfrm>
            <a:off x="4834967" y="4197096"/>
            <a:ext cx="3148953" cy="1441704"/>
          </a:xfrm>
        </p:spPr>
        <p:txBody>
          <a:bodyPr/>
          <a:lstStyle/>
          <a:p>
            <a:pPr marL="0" indent="0" algn="ctr">
              <a:buNone/>
            </a:pPr>
            <a:r>
              <a:rPr lang="en-US" sz="1200" dirty="0" smtClean="0"/>
              <a:t>OPSEC@navy.mil</a:t>
            </a:r>
          </a:p>
          <a:p>
            <a:pPr marL="0" indent="0" algn="ctr">
              <a:buNone/>
            </a:pPr>
            <a:r>
              <a:rPr lang="en-US" sz="1200" dirty="0" smtClean="0"/>
              <a:t>757-203-3656</a:t>
            </a:r>
          </a:p>
          <a:p>
            <a:pPr marL="0" indent="0" algn="ctr">
              <a:buNone/>
            </a:pPr>
            <a:r>
              <a:rPr lang="en-US" sz="1200" dirty="0" smtClean="0"/>
              <a:t>Naval Information Forces</a:t>
            </a:r>
          </a:p>
          <a:p>
            <a:pPr marL="0" indent="0" algn="ctr">
              <a:buNone/>
            </a:pPr>
            <a:r>
              <a:rPr lang="en-US" sz="1200" dirty="0" smtClean="0"/>
              <a:t>ATTN: Naval OPSEC Support Team</a:t>
            </a:r>
          </a:p>
          <a:p>
            <a:pPr marL="0" indent="0" algn="ctr">
              <a:buNone/>
            </a:pPr>
            <a:r>
              <a:rPr lang="en-US" sz="1200" dirty="0" smtClean="0"/>
              <a:t>115 Lake View Parkway</a:t>
            </a:r>
          </a:p>
          <a:p>
            <a:pPr marL="0" indent="0" algn="ctr">
              <a:buNone/>
            </a:pPr>
            <a:r>
              <a:rPr lang="en-US" sz="1200" dirty="0" smtClean="0"/>
              <a:t>Suffolk, Virginia 23435</a:t>
            </a:r>
            <a:endParaRPr lang="en-US" sz="1200" dirty="0"/>
          </a:p>
        </p:txBody>
      </p:sp>
      <p:sp>
        <p:nvSpPr>
          <p:cNvPr id="19" name="Content Placeholder 3"/>
          <p:cNvSpPr txBox="1">
            <a:spLocks/>
          </p:cNvSpPr>
          <p:nvPr/>
        </p:nvSpPr>
        <p:spPr bwMode="auto">
          <a:xfrm>
            <a:off x="1228607" y="4197096"/>
            <a:ext cx="3148953" cy="832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1859420"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338727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2556" y="2782871"/>
            <a:ext cx="3139705" cy="3120836"/>
          </a:xfrm>
          <a:prstGeom prst="rect">
            <a:avLst/>
          </a:prstGeom>
        </p:spPr>
      </p:pic>
      <p:sp>
        <p:nvSpPr>
          <p:cNvPr id="3" name="Content Placeholder 2"/>
          <p:cNvSpPr>
            <a:spLocks noGrp="1"/>
          </p:cNvSpPr>
          <p:nvPr>
            <p:ph idx="1"/>
          </p:nvPr>
        </p:nvSpPr>
        <p:spPr/>
        <p:txBody>
          <a:bodyPr/>
          <a:lstStyle/>
          <a:p>
            <a:r>
              <a:rPr lang="en-US" dirty="0"/>
              <a:t>OPSEC is a process that identifies critical information, analyzes potential threats and vulnerabilities, assesses risk, and develops countermeasures to safeguard critical information</a:t>
            </a:r>
          </a:p>
          <a:p>
            <a:endParaRPr lang="en-US" dirty="0"/>
          </a:p>
        </p:txBody>
      </p:sp>
      <p:sp>
        <p:nvSpPr>
          <p:cNvPr id="2" name="Title 1"/>
          <p:cNvSpPr>
            <a:spLocks noGrp="1"/>
          </p:cNvSpPr>
          <p:nvPr>
            <p:ph type="title"/>
          </p:nvPr>
        </p:nvSpPr>
        <p:spPr/>
        <p:txBody>
          <a:bodyPr/>
          <a:lstStyle/>
          <a:p>
            <a:r>
              <a:rPr lang="en-US"/>
              <a:t>Operations Security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spcAft>
                <a:spcPts val="600"/>
              </a:spcAft>
            </a:pPr>
            <a:r>
              <a:rPr lang="en-US" dirty="0" smtClean="0"/>
              <a:t>The unclassified Information </a:t>
            </a:r>
            <a:r>
              <a:rPr lang="en-US" dirty="0" smtClean="0">
                <a:solidFill>
                  <a:srgbClr val="FF0000"/>
                </a:solidFill>
              </a:rPr>
              <a:t>we must protect </a:t>
            </a:r>
            <a:r>
              <a:rPr lang="en-US" dirty="0" smtClean="0"/>
              <a:t>to ensure success and is the same information </a:t>
            </a:r>
            <a:r>
              <a:rPr lang="en-US" dirty="0" smtClean="0">
                <a:solidFill>
                  <a:srgbClr val="FF0000"/>
                </a:solidFill>
              </a:rPr>
              <a:t>the adversary needs </a:t>
            </a:r>
            <a:r>
              <a:rPr lang="en-US" dirty="0" smtClean="0"/>
              <a:t>to prevent our success.</a:t>
            </a:r>
          </a:p>
          <a:p>
            <a:pPr lvl="0">
              <a:spcAft>
                <a:spcPts val="600"/>
              </a:spcAft>
            </a:pPr>
            <a:r>
              <a:rPr lang="en-US" dirty="0" smtClean="0"/>
              <a:t>Critical information will derive from our operational aspects (Presence, Capability, Strength, Intent, Readiness, Timing, Location, Method). </a:t>
            </a:r>
          </a:p>
          <a:p>
            <a:pPr lvl="0">
              <a:spcAft>
                <a:spcPts val="600"/>
              </a:spcAft>
            </a:pPr>
            <a:r>
              <a:rPr lang="en-US" dirty="0" smtClean="0"/>
              <a:t>Not all of the operational aspects of military operations will apply to each and every organization.  </a:t>
            </a:r>
          </a:p>
          <a:p>
            <a:pPr lvl="0">
              <a:spcAft>
                <a:spcPts val="600"/>
              </a:spcAft>
            </a:pPr>
            <a:r>
              <a:rPr lang="en-US" dirty="0" smtClean="0"/>
              <a:t>Per SECNAVINST 3070.2A, the command’s critical information list (CIL) must be discussed during the onboarding process.</a:t>
            </a:r>
          </a:p>
          <a:p>
            <a:pPr lvl="1">
              <a:spcAft>
                <a:spcPts val="600"/>
              </a:spcAft>
            </a:pPr>
            <a:r>
              <a:rPr lang="en-US" dirty="0" smtClean="0"/>
              <a:t>Discuss what is on the CIL</a:t>
            </a:r>
          </a:p>
          <a:p>
            <a:pPr lvl="1">
              <a:spcAft>
                <a:spcPts val="600"/>
              </a:spcAft>
            </a:pPr>
            <a:r>
              <a:rPr lang="en-US" dirty="0" smtClean="0"/>
              <a:t>Provide or show a copy to newly arrived personnel, or</a:t>
            </a:r>
          </a:p>
          <a:p>
            <a:pPr lvl="1">
              <a:spcAft>
                <a:spcPts val="600"/>
              </a:spcAft>
            </a:pPr>
            <a:r>
              <a:rPr lang="en-US" dirty="0" smtClean="0"/>
              <a:t>Let new member know where to locate or find the CIL</a:t>
            </a:r>
          </a:p>
          <a:p>
            <a:pPr lvl="1">
              <a:spcAft>
                <a:spcPts val="600"/>
              </a:spcAft>
            </a:pPr>
            <a:endParaRPr lang="en-US" dirty="0"/>
          </a:p>
          <a:p>
            <a:pPr lvl="0">
              <a:spcAft>
                <a:spcPts val="600"/>
              </a:spcAft>
            </a:pPr>
            <a:endParaRPr lang="en-US" dirty="0" smtClean="0"/>
          </a:p>
          <a:p>
            <a:pPr marL="228600" lvl="1" indent="0">
              <a:buNone/>
            </a:pPr>
            <a:endParaRPr lang="en-US" dirty="0" smtClean="0"/>
          </a:p>
          <a:p>
            <a:endParaRPr lang="en-US" dirty="0"/>
          </a:p>
        </p:txBody>
      </p:sp>
      <p:sp>
        <p:nvSpPr>
          <p:cNvPr id="7" name="Title 1"/>
          <p:cNvSpPr>
            <a:spLocks noGrp="1"/>
          </p:cNvSpPr>
          <p:nvPr>
            <p:ph type="title"/>
          </p:nvPr>
        </p:nvSpPr>
        <p:spPr/>
        <p:txBody>
          <a:bodyPr/>
          <a:lstStyle/>
          <a:p>
            <a:r>
              <a:rPr lang="en-US" dirty="0" smtClean="0"/>
              <a:t>Critical Information</a:t>
            </a:r>
            <a:endParaRPr lang="en-US" dirty="0"/>
          </a:p>
        </p:txBody>
      </p:sp>
      <p:sp>
        <p:nvSpPr>
          <p:cNvPr id="5" name="Subtitle 3"/>
          <p:cNvSpPr txBox="1">
            <a:spLocks/>
          </p:cNvSpPr>
          <p:nvPr/>
        </p:nvSpPr>
        <p:spPr bwMode="auto">
          <a:xfrm>
            <a:off x="915987" y="5537200"/>
            <a:ext cx="7315200" cy="838200"/>
          </a:xfrm>
          <a:prstGeom prst="rect">
            <a:avLst/>
          </a:prstGeom>
          <a:solidFill>
            <a:srgbClr val="FFFF00"/>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Every command member must be familiar with the organizations Critical Information List (CIL) per SECNAVINST</a:t>
            </a:r>
            <a:endParaRPr lang="en-US" sz="1800" kern="0" dirty="0"/>
          </a:p>
        </p:txBody>
      </p:sp>
    </p:spTree>
    <p:extLst>
      <p:ext uri="{BB962C8B-B14F-4D97-AF65-F5344CB8AC3E}">
        <p14:creationId xmlns:p14="http://schemas.microsoft.com/office/powerpoint/2010/main" val="33872059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By comparison, personal information, although doctrinally not considered “Critical Information”, may lead to your association with the military or military operations, and possibly related </a:t>
            </a:r>
            <a:r>
              <a:rPr lang="en-US" dirty="0"/>
              <a:t>to operational aspects</a:t>
            </a:r>
            <a:endParaRPr lang="en-US" dirty="0" smtClean="0"/>
          </a:p>
          <a:p>
            <a:r>
              <a:rPr lang="en-US" dirty="0" smtClean="0"/>
              <a:t>Some examples of unclassified information associated with you and your family, that you may consider protecting include:</a:t>
            </a:r>
          </a:p>
          <a:p>
            <a:pPr lvl="1"/>
            <a:r>
              <a:rPr lang="en-US" dirty="0" smtClean="0"/>
              <a:t>Names, photos and details of you and your children</a:t>
            </a:r>
          </a:p>
          <a:p>
            <a:pPr lvl="1"/>
            <a:r>
              <a:rPr lang="en-US" dirty="0" smtClean="0"/>
              <a:t>Usernames and passwords to all accounts</a:t>
            </a:r>
          </a:p>
          <a:p>
            <a:pPr lvl="1"/>
            <a:r>
              <a:rPr lang="en-US" dirty="0" smtClean="0"/>
              <a:t>Social Security Numbers (always)</a:t>
            </a:r>
          </a:p>
          <a:p>
            <a:pPr lvl="1"/>
            <a:r>
              <a:rPr lang="en-US" dirty="0" smtClean="0"/>
              <a:t>Credit </a:t>
            </a:r>
            <a:r>
              <a:rPr lang="en-US" dirty="0"/>
              <a:t>card/banking </a:t>
            </a:r>
            <a:r>
              <a:rPr lang="en-US" dirty="0" smtClean="0"/>
              <a:t>information (NFCU)</a:t>
            </a:r>
          </a:p>
          <a:p>
            <a:pPr lvl="1"/>
            <a:r>
              <a:rPr lang="en-US" dirty="0" smtClean="0"/>
              <a:t>Significant dates (birthdays, anniversaries)</a:t>
            </a:r>
          </a:p>
          <a:p>
            <a:pPr lvl="1"/>
            <a:r>
              <a:rPr lang="en-US" dirty="0" smtClean="0"/>
              <a:t>Addresses </a:t>
            </a:r>
            <a:r>
              <a:rPr lang="en-US" dirty="0"/>
              <a:t>and phone </a:t>
            </a:r>
            <a:r>
              <a:rPr lang="en-US" dirty="0" smtClean="0"/>
              <a:t>numbers</a:t>
            </a:r>
          </a:p>
          <a:p>
            <a:pPr lvl="1"/>
            <a:r>
              <a:rPr lang="en-US" dirty="0" smtClean="0"/>
              <a:t>Everyday schedules (your routine or predictability)</a:t>
            </a:r>
          </a:p>
          <a:p>
            <a:pPr lvl="1"/>
            <a:r>
              <a:rPr lang="en-US" dirty="0" smtClean="0"/>
              <a:t>Travel itineraries, when you’re away from home</a:t>
            </a:r>
          </a:p>
          <a:p>
            <a:r>
              <a:rPr lang="en-US" dirty="0" smtClean="0"/>
              <a:t>Personal information, when divulged and aggregated on the world wide web, could INDICATE your military affiliation and make you VULNERABLE</a:t>
            </a:r>
          </a:p>
          <a:p>
            <a:endParaRPr lang="en-US" dirty="0" smtClean="0"/>
          </a:p>
          <a:p>
            <a:pPr marL="0" indent="0">
              <a:buNone/>
            </a:pPr>
            <a:endParaRPr lang="en-US" dirty="0" smtClean="0"/>
          </a:p>
          <a:p>
            <a:pPr marL="0" indent="0">
              <a:buNone/>
            </a:pPr>
            <a:endParaRPr lang="en-US" dirty="0" smtClean="0"/>
          </a:p>
        </p:txBody>
      </p:sp>
      <p:sp>
        <p:nvSpPr>
          <p:cNvPr id="7" name="Title 1"/>
          <p:cNvSpPr>
            <a:spLocks noGrp="1"/>
          </p:cNvSpPr>
          <p:nvPr>
            <p:ph type="title"/>
          </p:nvPr>
        </p:nvSpPr>
        <p:spPr/>
        <p:txBody>
          <a:bodyPr/>
          <a:lstStyle/>
          <a:p>
            <a:r>
              <a:rPr lang="en-US" dirty="0" smtClean="0"/>
              <a:t>Personal Information</a:t>
            </a:r>
            <a:endParaRPr lang="en-US" dirty="0"/>
          </a:p>
        </p:txBody>
      </p:sp>
    </p:spTree>
    <p:extLst>
      <p:ext uri="{BB962C8B-B14F-4D97-AF65-F5344CB8AC3E}">
        <p14:creationId xmlns:p14="http://schemas.microsoft.com/office/powerpoint/2010/main" val="424631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65" y="3548874"/>
            <a:ext cx="2192037" cy="2192037"/>
          </a:xfrm>
          <a:prstGeom prst="rect">
            <a:avLst/>
          </a:prstGeom>
        </p:spPr>
      </p:pic>
      <p:sp>
        <p:nvSpPr>
          <p:cNvPr id="5" name="Content Placeholder 4"/>
          <p:cNvSpPr>
            <a:spLocks noGrp="1"/>
          </p:cNvSpPr>
          <p:nvPr>
            <p:ph idx="1"/>
          </p:nvPr>
        </p:nvSpPr>
        <p:spPr/>
        <p:txBody>
          <a:bodyPr/>
          <a:lstStyle/>
          <a:p>
            <a:r>
              <a:rPr lang="en-US" dirty="0"/>
              <a:t>Weakness an adversary can exploit to gain your information</a:t>
            </a:r>
          </a:p>
          <a:p>
            <a:pPr lvl="1"/>
            <a:r>
              <a:rPr lang="en-US" dirty="0"/>
              <a:t>Vulnerabilities make you susceptible to intelligence / data collection</a:t>
            </a:r>
          </a:p>
          <a:p>
            <a:pPr lvl="1"/>
            <a:r>
              <a:rPr lang="en-US" dirty="0"/>
              <a:t>Poor security and sharing too much information are common, easily exploited vulnerabilities</a:t>
            </a:r>
          </a:p>
          <a:p>
            <a:pPr lvl="1"/>
            <a:r>
              <a:rPr lang="en-US" dirty="0"/>
              <a:t>Social media posts, tweets, snapchats, </a:t>
            </a:r>
            <a:r>
              <a:rPr lang="en-US" dirty="0" smtClean="0"/>
              <a:t>you tube </a:t>
            </a:r>
            <a:r>
              <a:rPr lang="en-US" dirty="0"/>
              <a:t>comments can expose important information to potential adversaries and remains a very common vulnerability </a:t>
            </a:r>
          </a:p>
          <a:p>
            <a:endParaRPr lang="en-US" sz="1600" dirty="0"/>
          </a:p>
        </p:txBody>
      </p:sp>
      <p:sp>
        <p:nvSpPr>
          <p:cNvPr id="4" name="Title 3"/>
          <p:cNvSpPr>
            <a:spLocks noGrp="1"/>
          </p:cNvSpPr>
          <p:nvPr>
            <p:ph type="title"/>
          </p:nvPr>
        </p:nvSpPr>
        <p:spPr/>
        <p:txBody>
          <a:bodyPr/>
          <a:lstStyle/>
          <a:p>
            <a:r>
              <a:rPr lang="en-US" dirty="0"/>
              <a:t>Vulnerability</a:t>
            </a:r>
          </a:p>
        </p:txBody>
      </p:sp>
      <p:pic>
        <p:nvPicPr>
          <p:cNvPr id="7" name="Picture 6" descr="A picture containing electronics, computer&#10;&#10;Description automatically generated">
            <a:extLst>
              <a:ext uri="{FF2B5EF4-FFF2-40B4-BE49-F238E27FC236}">
                <a16:creationId xmlns:a16="http://schemas.microsoft.com/office/drawing/2014/main" id="{7305F109-42DF-4371-B2D2-8F357B4F164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603280" y="3731161"/>
            <a:ext cx="3169120" cy="200975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do you display in your social media profiles?</a:t>
            </a:r>
          </a:p>
          <a:p>
            <a:pPr lvl="1"/>
            <a:r>
              <a:rPr lang="en-US" dirty="0"/>
              <a:t>Your command</a:t>
            </a:r>
          </a:p>
          <a:p>
            <a:pPr lvl="1"/>
            <a:r>
              <a:rPr lang="en-US" dirty="0"/>
              <a:t>Job title</a:t>
            </a:r>
          </a:p>
          <a:p>
            <a:pPr lvl="1"/>
            <a:r>
              <a:rPr lang="en-US" dirty="0"/>
              <a:t>Designation/rating</a:t>
            </a:r>
          </a:p>
          <a:p>
            <a:pPr lvl="1"/>
            <a:r>
              <a:rPr lang="en-US" dirty="0"/>
              <a:t>Past, present or future location</a:t>
            </a:r>
          </a:p>
          <a:p>
            <a:pPr lvl="1"/>
            <a:r>
              <a:rPr lang="en-US" dirty="0"/>
              <a:t>Current or past activities</a:t>
            </a:r>
          </a:p>
          <a:p>
            <a:pPr lvl="1"/>
            <a:r>
              <a:rPr lang="en-US" dirty="0"/>
              <a:t>Associations</a:t>
            </a:r>
          </a:p>
          <a:p>
            <a:pPr lvl="1"/>
            <a:r>
              <a:rPr lang="en-US" dirty="0"/>
              <a:t>Likes and dislikes</a:t>
            </a:r>
          </a:p>
          <a:p>
            <a:pPr lvl="1"/>
            <a:r>
              <a:rPr lang="en-US" dirty="0"/>
              <a:t>Birthday</a:t>
            </a:r>
          </a:p>
          <a:p>
            <a:pPr lvl="1"/>
            <a:r>
              <a:rPr lang="en-US" dirty="0"/>
              <a:t>Favorite pet</a:t>
            </a:r>
          </a:p>
          <a:p>
            <a:pPr lvl="1"/>
            <a:r>
              <a:rPr lang="en-US" dirty="0"/>
              <a:t>Relationships</a:t>
            </a:r>
          </a:p>
          <a:p>
            <a:pPr lvl="1"/>
            <a:r>
              <a:rPr lang="en-US" dirty="0"/>
              <a:t>Loved ones</a:t>
            </a:r>
          </a:p>
          <a:p>
            <a:pPr lvl="1"/>
            <a:r>
              <a:rPr lang="en-US" dirty="0"/>
              <a:t>People you trust</a:t>
            </a:r>
          </a:p>
          <a:p>
            <a:pPr lvl="1"/>
            <a:endParaRPr lang="en-US" dirty="0"/>
          </a:p>
          <a:p>
            <a:pPr marL="285750" lvl="1" indent="-285750">
              <a:buFont typeface="Arial" panose="020B0604020202020204" pitchFamily="34" charset="0"/>
              <a:buChar char="•"/>
            </a:pPr>
            <a:r>
              <a:rPr lang="en-US" sz="1800" dirty="0" smtClean="0"/>
              <a:t>Are any of the above associated with your account </a:t>
            </a:r>
            <a:r>
              <a:rPr lang="en-US" sz="1800" dirty="0"/>
              <a:t>security questions or passwords? </a:t>
            </a:r>
            <a:r>
              <a:rPr lang="en-US" sz="1800" dirty="0" smtClean="0"/>
              <a:t> Does </a:t>
            </a:r>
            <a:r>
              <a:rPr lang="en-US" sz="1800" dirty="0"/>
              <a:t>it pose a risk?</a:t>
            </a:r>
          </a:p>
        </p:txBody>
      </p:sp>
      <p:sp>
        <p:nvSpPr>
          <p:cNvPr id="2" name="Title 1"/>
          <p:cNvSpPr>
            <a:spLocks noGrp="1"/>
          </p:cNvSpPr>
          <p:nvPr>
            <p:ph type="title"/>
          </p:nvPr>
        </p:nvSpPr>
        <p:spPr/>
        <p:txBody>
          <a:bodyPr/>
          <a:lstStyle/>
          <a:p>
            <a:r>
              <a:rPr lang="en-US" dirty="0" smtClean="0"/>
              <a:t>Your Social Media Profile</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3229" y="2337712"/>
            <a:ext cx="3600799" cy="2399932"/>
          </a:xfrm>
          <a:prstGeom prst="rect">
            <a:avLst/>
          </a:prstGeom>
        </p:spPr>
      </p:pic>
    </p:spTree>
    <p:extLst>
      <p:ext uri="{BB962C8B-B14F-4D97-AF65-F5344CB8AC3E}">
        <p14:creationId xmlns:p14="http://schemas.microsoft.com/office/powerpoint/2010/main" val="92135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p:txBody>
          <a:bodyPr/>
          <a:lstStyle/>
          <a:p>
            <a:pPr>
              <a:spcBef>
                <a:spcPct val="30000"/>
              </a:spcBef>
              <a:buFont typeface="Arial" panose="020B0604020202020204" pitchFamily="34" charset="0"/>
              <a:buChar char="•"/>
              <a:defRPr/>
            </a:pPr>
            <a:r>
              <a:rPr lang="en-US" dirty="0" smtClean="0"/>
              <a:t>Social Media allows </a:t>
            </a:r>
            <a:r>
              <a:rPr lang="en-US" dirty="0"/>
              <a:t>people to network, interact and collaborate to share information, data and ideas without geographic boundaries.</a:t>
            </a:r>
          </a:p>
          <a:p>
            <a:pPr marR="0" lvl="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i="0" u="none" strike="noStrike" kern="1200" cap="none" spc="0" normalizeH="0" baseline="0" noProof="0" dirty="0" smtClean="0">
                <a:ln>
                  <a:noFill/>
                </a:ln>
                <a:effectLst/>
                <a:uLnTx/>
                <a:uFillTx/>
                <a:cs typeface="Arial" charset="0"/>
              </a:rPr>
              <a:t>The </a:t>
            </a:r>
            <a:r>
              <a:rPr kumimoji="0" lang="en-US" i="0" u="none" strike="noStrike" kern="1200" cap="none" spc="0" normalizeH="0" baseline="0" noProof="0" dirty="0">
                <a:ln>
                  <a:noFill/>
                </a:ln>
                <a:effectLst/>
                <a:uLnTx/>
                <a:uFillTx/>
                <a:cs typeface="Arial" charset="0"/>
              </a:rPr>
              <a:t>Navy has an obligation to provide timely and accurate information to the public; keep our Sailors, Department of the Navy civilians and their families informed; and </a:t>
            </a:r>
            <a:r>
              <a:rPr kumimoji="0" lang="en-US" i="0" u="none" strike="noStrike" kern="1200" cap="none" spc="0" normalizeH="0" baseline="0" noProof="0" dirty="0" smtClean="0">
                <a:ln>
                  <a:noFill/>
                </a:ln>
                <a:effectLst/>
                <a:uLnTx/>
                <a:uFillTx/>
                <a:cs typeface="Arial" charset="0"/>
              </a:rPr>
              <a:t>build </a:t>
            </a:r>
            <a:r>
              <a:rPr kumimoji="0" lang="en-US" i="0" u="none" strike="noStrike" kern="1200" cap="none" spc="0" normalizeH="0" baseline="0" noProof="0" dirty="0">
                <a:ln>
                  <a:noFill/>
                </a:ln>
                <a:effectLst/>
                <a:uLnTx/>
                <a:uFillTx/>
                <a:cs typeface="Arial" charset="0"/>
              </a:rPr>
              <a:t>relationships with our communities. </a:t>
            </a:r>
            <a:endParaRPr kumimoji="0" lang="en-US" i="0" u="none" strike="noStrike" kern="1200" cap="none" spc="0" normalizeH="0" baseline="0" noProof="0" dirty="0" smtClean="0">
              <a:ln>
                <a:noFill/>
              </a:ln>
              <a:effectLst/>
              <a:uLnTx/>
              <a:uFillTx/>
              <a:cs typeface="Arial" charset="0"/>
            </a:endParaRPr>
          </a:p>
          <a:p>
            <a:pPr>
              <a:spcBef>
                <a:spcPct val="30000"/>
              </a:spcBef>
              <a:buFont typeface="Arial" panose="020B0604020202020204" pitchFamily="34" charset="0"/>
              <a:buChar char="•"/>
              <a:defRPr/>
            </a:pPr>
            <a:r>
              <a:rPr lang="en-US" kern="1200" dirty="0" smtClean="0">
                <a:solidFill>
                  <a:srgbClr val="000082"/>
                </a:solidFill>
                <a:cs typeface="Arial" charset="0"/>
              </a:rPr>
              <a:t>We all play a </a:t>
            </a:r>
            <a:r>
              <a:rPr lang="en-US" kern="1200" dirty="0">
                <a:solidFill>
                  <a:srgbClr val="000082"/>
                </a:solidFill>
                <a:cs typeface="Arial" charset="0"/>
              </a:rPr>
              <a:t>crucial part </a:t>
            </a:r>
            <a:r>
              <a:rPr lang="en-US" kern="1200" dirty="0" smtClean="0">
                <a:solidFill>
                  <a:srgbClr val="000082"/>
                </a:solidFill>
                <a:cs typeface="Arial" charset="0"/>
              </a:rPr>
              <a:t>in these </a:t>
            </a:r>
            <a:r>
              <a:rPr lang="en-US" kern="1200" dirty="0">
                <a:solidFill>
                  <a:srgbClr val="000082"/>
                </a:solidFill>
                <a:cs typeface="Arial" charset="0"/>
              </a:rPr>
              <a:t>communication </a:t>
            </a:r>
            <a:r>
              <a:rPr lang="en-US" kern="1200" dirty="0" smtClean="0">
                <a:solidFill>
                  <a:srgbClr val="000082"/>
                </a:solidFill>
                <a:cs typeface="Arial" charset="0"/>
              </a:rPr>
              <a:t>efforts, both on and off duty.</a:t>
            </a:r>
            <a:endParaRPr lang="en-US" kern="1200" dirty="0">
              <a:solidFill>
                <a:srgbClr val="000082"/>
              </a:solidFill>
              <a:cs typeface="Arial" charset="0"/>
            </a:endParaRPr>
          </a:p>
          <a:p>
            <a:r>
              <a:rPr lang="en-US" dirty="0"/>
              <a:t>Is </a:t>
            </a:r>
            <a:r>
              <a:rPr lang="en-US" dirty="0" smtClean="0"/>
              <a:t>an accepted risk and vulnerability, but only a low vulnerability when:</a:t>
            </a:r>
          </a:p>
          <a:p>
            <a:pPr lvl="1"/>
            <a:r>
              <a:rPr lang="en-US" dirty="0" smtClean="0"/>
              <a:t>users are informed and understand social media and OPSEC policies</a:t>
            </a:r>
          </a:p>
          <a:p>
            <a:pPr lvl="1"/>
            <a:r>
              <a:rPr lang="en-US" dirty="0" smtClean="0"/>
              <a:t>Use common common sense </a:t>
            </a:r>
          </a:p>
          <a:p>
            <a:pPr lvl="1"/>
            <a:r>
              <a:rPr lang="en-US" dirty="0" smtClean="0"/>
              <a:t>understand the difference between what to share and what NOT to share</a:t>
            </a:r>
          </a:p>
          <a:p>
            <a:pPr lvl="1"/>
            <a:r>
              <a:rPr lang="en-US" dirty="0" smtClean="0"/>
              <a:t>Is aware of the information aggregation capabilities</a:t>
            </a:r>
            <a:endParaRPr lang="en-US" dirty="0"/>
          </a:p>
          <a:p>
            <a:r>
              <a:rPr lang="en-US" dirty="0"/>
              <a:t>The ignorant or apathetic user is </a:t>
            </a:r>
            <a:r>
              <a:rPr lang="en-US" dirty="0" smtClean="0"/>
              <a:t>the </a:t>
            </a:r>
            <a:r>
              <a:rPr lang="en-US" dirty="0"/>
              <a:t>Vulnerability!</a:t>
            </a:r>
          </a:p>
          <a:p>
            <a:pPr marR="0" lvl="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Rectangle 4"/>
          <p:cNvSpPr>
            <a:spLocks noGrp="1" noChangeArrowheads="1"/>
          </p:cNvSpPr>
          <p:nvPr>
            <p:ph type="title"/>
          </p:nvPr>
        </p:nvSpPr>
        <p:spPr/>
        <p:txBody>
          <a:bodyPr/>
          <a:lstStyle/>
          <a:p>
            <a:r>
              <a:rPr lang="en-US" dirty="0"/>
              <a:t>Social Media in the Navy</a:t>
            </a:r>
          </a:p>
        </p:txBody>
      </p:sp>
      <p:pic>
        <p:nvPicPr>
          <p:cNvPr id="3" name="Picture 2">
            <a:extLst>
              <a:ext uri="{FF2B5EF4-FFF2-40B4-BE49-F238E27FC236}">
                <a16:creationId xmlns:a16="http://schemas.microsoft.com/office/drawing/2014/main" id="{88E23769-9A84-452B-99E6-86ECC3D12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174" y="4794793"/>
            <a:ext cx="1230489" cy="1578084"/>
          </a:xfrm>
          <a:prstGeom prst="rect">
            <a:avLst/>
          </a:prstGeom>
        </p:spPr>
      </p:pic>
    </p:spTree>
    <p:extLst>
      <p:ext uri="{BB962C8B-B14F-4D97-AF65-F5344CB8AC3E}">
        <p14:creationId xmlns:p14="http://schemas.microsoft.com/office/powerpoint/2010/main" val="761089492"/>
      </p:ext>
    </p:extLst>
  </p:cSld>
  <p:clrMapOvr>
    <a:masterClrMapping/>
  </p:clrMapOvr>
</p:sld>
</file>

<file path=ppt/theme/theme1.xml><?xml version="1.0" encoding="utf-8"?>
<a:theme xmlns:a="http://schemas.openxmlformats.org/drawingml/2006/main" name="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7514B668718747B50FD8D3FBC9A9FD" ma:contentTypeVersion="2" ma:contentTypeDescription="Create a new document." ma:contentTypeScope="" ma:versionID="025348b496729f70edb797c06daa259a">
  <xsd:schema xmlns:xsd="http://www.w3.org/2001/XMLSchema" xmlns:xs="http://www.w3.org/2001/XMLSchema" xmlns:p="http://schemas.microsoft.com/office/2006/metadata/properties" xmlns:ns2="9531640f-78ea-4460-8e48-ef6906173333" targetNamespace="http://schemas.microsoft.com/office/2006/metadata/properties" ma:root="true" ma:fieldsID="562a10e13676cb9b739c7af378dbb7f9" ns2:_="">
    <xsd:import namespace="9531640f-78ea-4460-8e48-ef69061733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1640f-78ea-4460-8e48-ef6906173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1047BB-DB52-4179-9CEC-5F45D4099851}">
  <ds:schemaRefs>
    <ds:schemaRef ds:uri="http://schemas.microsoft.com/office/infopath/2007/PartnerControls"/>
    <ds:schemaRef ds:uri="http://purl.org/dc/elements/1.1/"/>
    <ds:schemaRef ds:uri="http://schemas.microsoft.com/office/2006/metadata/properties"/>
    <ds:schemaRef ds:uri="9531640f-78ea-4460-8e48-ef6906173333"/>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2.xml><?xml version="1.0" encoding="utf-8"?>
<ds:datastoreItem xmlns:ds="http://schemas.openxmlformats.org/officeDocument/2006/customXml" ds:itemID="{5400E737-2D68-401A-B825-834025604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1640f-78ea-4460-8e48-ef690617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C56D62-38C5-4B38-BA18-A4BAD4E0AA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22186</TotalTime>
  <Words>5748</Words>
  <Application>Microsoft Office PowerPoint</Application>
  <PresentationFormat>On-screen Show (4:3)</PresentationFormat>
  <Paragraphs>522</Paragraphs>
  <Slides>36</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Helvetica Neue</vt:lpstr>
      <vt:lpstr>Times New Roman</vt:lpstr>
      <vt:lpstr>Default Design</vt:lpstr>
      <vt:lpstr>PowerPoint Presentation</vt:lpstr>
      <vt:lpstr>Overview</vt:lpstr>
      <vt:lpstr>References</vt:lpstr>
      <vt:lpstr>Operations Security </vt:lpstr>
      <vt:lpstr>Critical Information</vt:lpstr>
      <vt:lpstr>Personal Information</vt:lpstr>
      <vt:lpstr>Vulnerability</vt:lpstr>
      <vt:lpstr>Your Social Media Profile</vt:lpstr>
      <vt:lpstr>Social Media in the Navy</vt:lpstr>
      <vt:lpstr>Pro’s &amp; Con’s of Social Media</vt:lpstr>
      <vt:lpstr>Social Media for Your Command</vt:lpstr>
      <vt:lpstr>Social Media for Your Command</vt:lpstr>
      <vt:lpstr>Alternatives to Social Media</vt:lpstr>
      <vt:lpstr>Your Security Clearance</vt:lpstr>
      <vt:lpstr>Consider the ToS </vt:lpstr>
      <vt:lpstr>Privacy &amp; Security</vt:lpstr>
      <vt:lpstr>Social Engineering</vt:lpstr>
      <vt:lpstr>PowerPoint Presentation</vt:lpstr>
      <vt:lpstr>Do – Use Common Sense</vt:lpstr>
      <vt:lpstr>Do – Monitor Your Children</vt:lpstr>
      <vt:lpstr>Do – Practice Computer Security</vt:lpstr>
      <vt:lpstr>Do – Verify </vt:lpstr>
      <vt:lpstr>Do – Utilize Privacy Settings</vt:lpstr>
      <vt:lpstr>Do – Know Friend’s Settings</vt:lpstr>
      <vt:lpstr>Do – Use Discretion</vt:lpstr>
      <vt:lpstr>Do – Validate Executable Files</vt:lpstr>
      <vt:lpstr>Do – Use Passwords</vt:lpstr>
      <vt:lpstr>Do – Be Informed</vt:lpstr>
      <vt:lpstr>Do – Have a Backup Plan</vt:lpstr>
      <vt:lpstr>Don’t – Rely on Privacy Settings</vt:lpstr>
      <vt:lpstr>Don’t – Check-In</vt:lpstr>
      <vt:lpstr>Geotagging</vt:lpstr>
      <vt:lpstr>Don’t – Discuss Details</vt:lpstr>
      <vt:lpstr>Don’t – Make the Headlines</vt:lpstr>
      <vt:lpstr>Summary – One Navy Team</vt:lpstr>
      <vt:lpstr>Navy OPSEC Capability</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OPSEC and Social Networking</dc:title>
  <dc:creator>.</dc:creator>
  <cp:lastModifiedBy>Magdalenski, James F CIV USN IWTG NORFOLK (USA)</cp:lastModifiedBy>
  <cp:revision>668</cp:revision>
  <cp:lastPrinted>2021-01-04T17:39:03Z</cp:lastPrinted>
  <dcterms:created xsi:type="dcterms:W3CDTF">2009-08-24T15:39:14Z</dcterms:created>
  <dcterms:modified xsi:type="dcterms:W3CDTF">2021-01-07T15:40:10Z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0x010100A07514B668718747B50FD8D3FBC9A9FD</vt:lpwstr>
  </property>
</Properties>
</file>