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430"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712" userDrawn="1">
          <p15:clr>
            <a:srgbClr val="A4A3A4"/>
          </p15:clr>
        </p15:guide>
        <p15:guide id="3" orient="horz" pos="1944" userDrawn="1">
          <p15:clr>
            <a:srgbClr val="A4A3A4"/>
          </p15:clr>
        </p15:guide>
        <p15:guide id="4" pos="5616" userDrawn="1">
          <p15:clr>
            <a:srgbClr val="A4A3A4"/>
          </p15:clr>
        </p15:guide>
        <p15:guide id="6" pos="168" userDrawn="1">
          <p15:clr>
            <a:srgbClr val="A4A3A4"/>
          </p15:clr>
        </p15:guide>
        <p15:guide id="9" orient="horz" pos="1008" userDrawn="1">
          <p15:clr>
            <a:srgbClr val="A4A3A4"/>
          </p15:clr>
        </p15:guide>
        <p15:guide id="11" orient="horz" pos="2304" userDrawn="1">
          <p15:clr>
            <a:srgbClr val="A4A3A4"/>
          </p15:clr>
        </p15:guide>
        <p15:guide id="12" pos="2784" userDrawn="1">
          <p15:clr>
            <a:srgbClr val="A4A3A4"/>
          </p15:clr>
        </p15:guide>
        <p15:guide id="13" orient="horz" pos="192"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D3"/>
    <a:srgbClr val="333399"/>
    <a:srgbClr val="3333FF"/>
    <a:srgbClr val="FFFF99"/>
    <a:srgbClr val="CC0000"/>
    <a:srgbClr val="CC9900"/>
    <a:srgbClr val="33CCFF"/>
    <a:srgbClr val="F0EC4E"/>
    <a:srgbClr val="263B91"/>
    <a:srgbClr val="2A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1" autoAdjust="0"/>
    <p:restoredTop sz="96247" autoAdjust="0"/>
  </p:normalViewPr>
  <p:slideViewPr>
    <p:cSldViewPr snapToGrid="0">
      <p:cViewPr varScale="1">
        <p:scale>
          <a:sx n="111" d="100"/>
          <a:sy n="111" d="100"/>
        </p:scale>
        <p:origin x="3156" y="102"/>
      </p:cViewPr>
      <p:guideLst>
        <p:guide pos="2712"/>
        <p:guide orient="horz" pos="1944"/>
        <p:guide pos="5616"/>
        <p:guide pos="168"/>
        <p:guide orient="horz" pos="1008"/>
        <p:guide orient="horz" pos="2304"/>
        <p:guide pos="2784"/>
        <p:guide orient="horz" pos="192"/>
      </p:guideLst>
    </p:cSldViewPr>
  </p:slideViewPr>
  <p:outlineViewPr>
    <p:cViewPr>
      <p:scale>
        <a:sx n="33" d="100"/>
        <a:sy n="33" d="100"/>
      </p:scale>
      <p:origin x="0" y="258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63" d="100"/>
          <a:sy n="63" d="100"/>
        </p:scale>
        <p:origin x="-3168"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885" cy="464503"/>
          </a:xfrm>
          <a:prstGeom prst="rect">
            <a:avLst/>
          </a:prstGeom>
        </p:spPr>
        <p:txBody>
          <a:bodyPr vert="horz" lIns="92938" tIns="46469" rIns="92938" bIns="46469"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57534" y="0"/>
            <a:ext cx="3025885" cy="464503"/>
          </a:xfrm>
          <a:prstGeom prst="rect">
            <a:avLst/>
          </a:prstGeom>
        </p:spPr>
        <p:txBody>
          <a:bodyPr vert="horz" lIns="92938" tIns="46469" rIns="92938" bIns="46469" rtlCol="0"/>
          <a:lstStyle>
            <a:lvl1pPr algn="r" fontAlgn="auto">
              <a:spcBef>
                <a:spcPts val="0"/>
              </a:spcBef>
              <a:spcAft>
                <a:spcPts val="0"/>
              </a:spcAft>
              <a:defRPr sz="1200">
                <a:latin typeface="+mn-lt"/>
                <a:cs typeface="+mn-cs"/>
              </a:defRPr>
            </a:lvl1pPr>
          </a:lstStyle>
          <a:p>
            <a:pPr>
              <a:defRPr/>
            </a:pPr>
            <a:fld id="{38C572A9-351B-490C-8DB6-3422DDBC9779}" type="datetimeFigureOut">
              <a:rPr lang="en-US"/>
              <a:pPr>
                <a:defRPr/>
              </a:pPr>
              <a:t>10/1/2018</a:t>
            </a:fld>
            <a:endParaRPr lang="en-CA"/>
          </a:p>
        </p:txBody>
      </p:sp>
      <p:sp>
        <p:nvSpPr>
          <p:cNvPr id="4" name="Footer Placeholder 3"/>
          <p:cNvSpPr>
            <a:spLocks noGrp="1"/>
          </p:cNvSpPr>
          <p:nvPr>
            <p:ph type="ftr" sz="quarter" idx="2"/>
          </p:nvPr>
        </p:nvSpPr>
        <p:spPr>
          <a:xfrm>
            <a:off x="0" y="8817612"/>
            <a:ext cx="3025885" cy="464503"/>
          </a:xfrm>
          <a:prstGeom prst="rect">
            <a:avLst/>
          </a:prstGeom>
        </p:spPr>
        <p:txBody>
          <a:bodyPr vert="horz" lIns="92938" tIns="46469" rIns="92938" bIns="46469"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57534" y="8817612"/>
            <a:ext cx="3025885" cy="464503"/>
          </a:xfrm>
          <a:prstGeom prst="rect">
            <a:avLst/>
          </a:prstGeom>
        </p:spPr>
        <p:txBody>
          <a:bodyPr vert="horz" lIns="92938" tIns="46469" rIns="92938" bIns="46469" rtlCol="0" anchor="b"/>
          <a:lstStyle>
            <a:lvl1pPr algn="r" fontAlgn="auto">
              <a:spcBef>
                <a:spcPts val="0"/>
              </a:spcBef>
              <a:spcAft>
                <a:spcPts val="0"/>
              </a:spcAft>
              <a:defRPr sz="1200">
                <a:latin typeface="+mn-lt"/>
                <a:cs typeface="+mn-cs"/>
              </a:defRPr>
            </a:lvl1pPr>
          </a:lstStyle>
          <a:p>
            <a:pPr>
              <a:defRPr/>
            </a:pPr>
            <a:fld id="{990BBC24-D3DE-419C-B53B-B62EA9E0E83B}" type="slidenum">
              <a:rPr lang="en-CA"/>
              <a:pPr>
                <a:defRPr/>
              </a:pPr>
              <a:t>‹#›</a:t>
            </a:fld>
            <a:endParaRPr lang="en-CA"/>
          </a:p>
        </p:txBody>
      </p:sp>
    </p:spTree>
    <p:extLst>
      <p:ext uri="{BB962C8B-B14F-4D97-AF65-F5344CB8AC3E}">
        <p14:creationId xmlns:p14="http://schemas.microsoft.com/office/powerpoint/2010/main" val="444272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885" cy="464503"/>
          </a:xfrm>
          <a:prstGeom prst="rect">
            <a:avLst/>
          </a:prstGeom>
        </p:spPr>
        <p:txBody>
          <a:bodyPr vert="horz" lIns="92938" tIns="46469" rIns="92938" bIns="4646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7534" y="0"/>
            <a:ext cx="3025885" cy="464503"/>
          </a:xfrm>
          <a:prstGeom prst="rect">
            <a:avLst/>
          </a:prstGeom>
        </p:spPr>
        <p:txBody>
          <a:bodyPr vert="horz" lIns="92938" tIns="46469" rIns="92938" bIns="46469" rtlCol="0"/>
          <a:lstStyle>
            <a:lvl1pPr algn="r" fontAlgn="auto">
              <a:spcBef>
                <a:spcPts val="0"/>
              </a:spcBef>
              <a:spcAft>
                <a:spcPts val="0"/>
              </a:spcAft>
              <a:defRPr sz="1200">
                <a:latin typeface="+mn-lt"/>
                <a:cs typeface="+mn-cs"/>
              </a:defRPr>
            </a:lvl1pPr>
          </a:lstStyle>
          <a:p>
            <a:pPr>
              <a:defRPr/>
            </a:pPr>
            <a:fld id="{1E641C8A-4312-4BC2-A5A4-4AA25D6445E1}" type="datetimeFigureOut">
              <a:rPr lang="en-US"/>
              <a:pPr>
                <a:defRPr/>
              </a:pPr>
              <a:t>10/1/2018</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8" tIns="46469" rIns="92938" bIns="46469" rtlCol="0" anchor="ctr"/>
          <a:lstStyle/>
          <a:p>
            <a:pPr lvl="0"/>
            <a:endParaRPr lang="en-US" noProof="0"/>
          </a:p>
        </p:txBody>
      </p:sp>
      <p:sp>
        <p:nvSpPr>
          <p:cNvPr id="5" name="Notes Placeholder 4"/>
          <p:cNvSpPr>
            <a:spLocks noGrp="1"/>
          </p:cNvSpPr>
          <p:nvPr>
            <p:ph type="body" sz="quarter" idx="3"/>
          </p:nvPr>
        </p:nvSpPr>
        <p:spPr>
          <a:xfrm>
            <a:off x="699133" y="4410393"/>
            <a:ext cx="5586735" cy="4177348"/>
          </a:xfrm>
          <a:prstGeom prst="rect">
            <a:avLst/>
          </a:prstGeom>
        </p:spPr>
        <p:txBody>
          <a:bodyPr vert="horz" lIns="92938" tIns="46469" rIns="92938" bIns="464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612"/>
            <a:ext cx="3025885" cy="464503"/>
          </a:xfrm>
          <a:prstGeom prst="rect">
            <a:avLst/>
          </a:prstGeom>
        </p:spPr>
        <p:txBody>
          <a:bodyPr vert="horz" lIns="92938" tIns="46469" rIns="92938" bIns="4646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7534" y="8817612"/>
            <a:ext cx="3025885" cy="464503"/>
          </a:xfrm>
          <a:prstGeom prst="rect">
            <a:avLst/>
          </a:prstGeom>
        </p:spPr>
        <p:txBody>
          <a:bodyPr vert="horz" lIns="92938" tIns="46469" rIns="92938" bIns="46469" rtlCol="0" anchor="b"/>
          <a:lstStyle>
            <a:lvl1pPr algn="r" fontAlgn="auto">
              <a:spcBef>
                <a:spcPts val="0"/>
              </a:spcBef>
              <a:spcAft>
                <a:spcPts val="0"/>
              </a:spcAft>
              <a:defRPr sz="1200">
                <a:latin typeface="+mn-lt"/>
                <a:cs typeface="+mn-cs"/>
              </a:defRPr>
            </a:lvl1pPr>
          </a:lstStyle>
          <a:p>
            <a:pPr>
              <a:defRPr/>
            </a:pPr>
            <a:fld id="{54ECEBB0-BC7C-40D9-AF97-F69137A5D4E9}" type="slidenum">
              <a:rPr lang="en-US"/>
              <a:pPr>
                <a:defRPr/>
              </a:pPr>
              <a:t>‹#›</a:t>
            </a:fld>
            <a:endParaRPr lang="en-US"/>
          </a:p>
        </p:txBody>
      </p:sp>
    </p:spTree>
    <p:extLst>
      <p:ext uri="{BB962C8B-B14F-4D97-AF65-F5344CB8AC3E}">
        <p14:creationId xmlns:p14="http://schemas.microsoft.com/office/powerpoint/2010/main" val="3256535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activate</a:t>
            </a:r>
            <a:r>
              <a:rPr lang="en-US" baseline="0" dirty="0" smtClean="0"/>
              <a:t> hyperlink, you must be in slide show view.</a:t>
            </a:r>
            <a:endParaRPr lang="en-US" dirty="0"/>
          </a:p>
        </p:txBody>
      </p:sp>
      <p:sp>
        <p:nvSpPr>
          <p:cNvPr id="4" name="Slide Number Placeholder 3"/>
          <p:cNvSpPr>
            <a:spLocks noGrp="1"/>
          </p:cNvSpPr>
          <p:nvPr>
            <p:ph type="sldNum" sz="quarter" idx="10"/>
          </p:nvPr>
        </p:nvSpPr>
        <p:spPr/>
        <p:txBody>
          <a:bodyPr/>
          <a:lstStyle/>
          <a:p>
            <a:pPr>
              <a:defRPr/>
            </a:pPr>
            <a:fld id="{54ECEBB0-BC7C-40D9-AF97-F69137A5D4E9}" type="slidenum">
              <a:rPr lang="en-US" smtClean="0"/>
              <a:pPr>
                <a:defRPr/>
              </a:pPr>
              <a:t>1</a:t>
            </a:fld>
            <a:endParaRPr lang="en-US"/>
          </a:p>
        </p:txBody>
      </p:sp>
    </p:spTree>
    <p:extLst>
      <p:ext uri="{BB962C8B-B14F-4D97-AF65-F5344CB8AC3E}">
        <p14:creationId xmlns:p14="http://schemas.microsoft.com/office/powerpoint/2010/main" val="19490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762000"/>
          </a:xfrm>
        </p:spPr>
        <p:txBody>
          <a:bodyPr>
            <a:normAutofit/>
          </a:bodyPr>
          <a:lstStyle>
            <a:lvl1pPr>
              <a:defRPr sz="3200">
                <a:solidFill>
                  <a:srgbClr val="0000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0262" y="1219200"/>
            <a:ext cx="7983538" cy="4466897"/>
          </a:xfrm>
          <a:noFill/>
          <a:ln w="9525">
            <a:noFill/>
            <a:miter lim="800000"/>
            <a:headEnd/>
            <a:tailEnd/>
          </a:ln>
          <a:effectLst/>
        </p:spPr>
        <p:txBody>
          <a:bodyPr lIns="96838" tIns="47625" rIns="96838" bIns="47625"/>
          <a:lstStyle>
            <a:lvl1pPr algn="l" defTabSz="960438" rtl="0" fontAlgn="base">
              <a:spcBef>
                <a:spcPct val="50000"/>
              </a:spcBef>
              <a:spcAft>
                <a:spcPct val="0"/>
              </a:spcAft>
              <a:buSzPct val="125000"/>
              <a:defRPr lang="en-US" sz="2400" b="1" dirty="0" smtClean="0">
                <a:solidFill>
                  <a:schemeClr val="tx1"/>
                </a:solidFill>
                <a:latin typeface="Gill Sans MT" panose="020B0502020104020203" pitchFamily="34" charset="0"/>
                <a:ea typeface="+mn-ea"/>
                <a:cs typeface="Arial" pitchFamily="34" charset="0"/>
              </a:defRPr>
            </a:lvl1pPr>
            <a:lvl2pPr algn="l" defTabSz="960438" rtl="0" fontAlgn="base">
              <a:spcBef>
                <a:spcPct val="50000"/>
              </a:spcBef>
              <a:spcAft>
                <a:spcPct val="0"/>
              </a:spcAft>
              <a:buSzPct val="125000"/>
              <a:defRPr lang="en-US" sz="2400" b="0" dirty="0" smtClean="0">
                <a:solidFill>
                  <a:schemeClr val="tx1"/>
                </a:solidFill>
                <a:latin typeface="Gill Sans MT" panose="020B0502020104020203" pitchFamily="34" charset="0"/>
                <a:ea typeface="+mn-ea"/>
                <a:cs typeface="Arial" pitchFamily="34" charset="0"/>
              </a:defRPr>
            </a:lvl2pPr>
            <a:lvl3pPr algn="l" defTabSz="960438" rtl="0" fontAlgn="base">
              <a:spcBef>
                <a:spcPct val="50000"/>
              </a:spcBef>
              <a:spcAft>
                <a:spcPct val="0"/>
              </a:spcAft>
              <a:buSzPct val="125000"/>
              <a:defRPr lang="en-US" sz="2000" b="0" dirty="0" smtClean="0">
                <a:solidFill>
                  <a:schemeClr val="tx1"/>
                </a:solidFill>
                <a:latin typeface="Gill Sans MT" panose="020B0502020104020203" pitchFamily="34" charset="0"/>
                <a:ea typeface="+mn-ea"/>
                <a:cs typeface="Arial" pitchFamily="34" charset="0"/>
              </a:defRPr>
            </a:lvl3pPr>
            <a:lvl4pPr algn="l" defTabSz="960438" rtl="0" fontAlgn="base">
              <a:spcBef>
                <a:spcPct val="50000"/>
              </a:spcBef>
              <a:spcAft>
                <a:spcPct val="0"/>
              </a:spcAft>
              <a:buSzPct val="125000"/>
              <a:defRPr lang="en-US" sz="1800" b="0" dirty="0" smtClean="0">
                <a:solidFill>
                  <a:schemeClr val="tx1"/>
                </a:solidFill>
                <a:latin typeface="Gill Sans MT" panose="020B0502020104020203" pitchFamily="34" charset="0"/>
                <a:ea typeface="+mn-ea"/>
                <a:cs typeface="Arial" pitchFamily="34" charset="0"/>
              </a:defRPr>
            </a:lvl4pPr>
            <a:lvl5pPr algn="l" defTabSz="960438" rtl="0" fontAlgn="base">
              <a:spcBef>
                <a:spcPct val="50000"/>
              </a:spcBef>
              <a:spcAft>
                <a:spcPct val="0"/>
              </a:spcAft>
              <a:buSzPct val="125000"/>
              <a:buFont typeface="Arial" pitchFamily="34" charset="0"/>
              <a:buChar char="•"/>
              <a:defRPr lang="en-US" sz="1800" b="0" dirty="0">
                <a:solidFill>
                  <a:schemeClr val="tx1"/>
                </a:solidFill>
                <a:latin typeface="Gill Sans MT" panose="020B0502020104020203"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0"/>
          </p:nvPr>
        </p:nvSpPr>
        <p:spPr>
          <a:xfrm>
            <a:off x="1" y="6631918"/>
            <a:ext cx="9143999" cy="226082"/>
          </a:xfrm>
          <a:prstGeom prst="rect">
            <a:avLst/>
          </a:prstGeom>
        </p:spPr>
        <p:txBody>
          <a:bodyPr/>
          <a:lstStyle/>
          <a:p>
            <a:pPr algn="ctr"/>
            <a:r>
              <a:rPr lang="en-US" sz="700" b="1" dirty="0" smtClean="0">
                <a:solidFill>
                  <a:schemeClr val="bg1"/>
                </a:solidFill>
                <a:latin typeface="Arial" pitchFamily="34" charset="0"/>
              </a:rPr>
              <a:t>DISTRIBUTION A.  Approved for public release:</a:t>
            </a:r>
            <a:r>
              <a:rPr lang="en-US" sz="700" b="1" baseline="0" dirty="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19094"/>
            <a:ext cx="9144000" cy="707886"/>
          </a:xfrm>
          <a:noFill/>
          <a:ln w="9525">
            <a:noFill/>
            <a:miter lim="800000"/>
            <a:headEnd/>
            <a:tailEnd/>
          </a:ln>
          <a:effectLst/>
        </p:spPr>
        <p:txBody>
          <a:bodyPr wrap="square">
            <a:spAutoFit/>
          </a:bodyPr>
          <a:lstStyle>
            <a:lvl1pPr algn="ctr" rtl="0" fontAlgn="base">
              <a:spcBef>
                <a:spcPct val="50000"/>
              </a:spcBef>
              <a:spcAft>
                <a:spcPct val="0"/>
              </a:spcAft>
              <a:defRPr lang="en-US" sz="4000" b="1" kern="1200" dirty="0">
                <a:solidFill>
                  <a:schemeClr val="bg1"/>
                </a:solidFill>
                <a:latin typeface="Gill Sans MT" panose="020B0502020104020203"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2194035" y="2355095"/>
            <a:ext cx="6705600" cy="661987"/>
          </a:xfrm>
        </p:spPr>
        <p:txBody>
          <a:bodyPr anchor="b"/>
          <a:lstStyle>
            <a:lvl1pPr marL="0" indent="0" algn="r">
              <a:buNone/>
              <a:defRPr sz="2000">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0"/>
          </p:nvPr>
        </p:nvSpPr>
        <p:spPr>
          <a:xfrm>
            <a:off x="0" y="6568962"/>
            <a:ext cx="9144000" cy="289038"/>
          </a:xfrm>
          <a:prstGeom prst="rect">
            <a:avLst/>
          </a:prstGeom>
        </p:spPr>
        <p:txBody>
          <a:bodyPr/>
          <a:lstStyle>
            <a:lvl1pPr>
              <a:defRPr sz="900" b="1">
                <a:solidFill>
                  <a:schemeClr val="bg1"/>
                </a:solidFill>
              </a:defRPr>
            </a:lvl1pPr>
          </a:lstStyle>
          <a:p>
            <a:pPr algn="ctr"/>
            <a:r>
              <a:rPr lang="en-US" dirty="0" smtClean="0">
                <a:latin typeface="Arial" pitchFamily="34" charset="0"/>
              </a:rPr>
              <a:t>DISTRIBUTION A.  Approved for public release:  distribution unlimited.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0263" y="152400"/>
            <a:ext cx="8313737" cy="762000"/>
          </a:xfrm>
        </p:spPr>
        <p:txBody>
          <a:bodyPr/>
          <a:lstStyle>
            <a:lvl1pPr>
              <a:defRPr>
                <a:solidFill>
                  <a:srgbClr val="263B9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09440" y="1143001"/>
            <a:ext cx="4038600" cy="45220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00440" y="1143000"/>
            <a:ext cx="4038600" cy="454309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0263" y="152400"/>
            <a:ext cx="8313737" cy="762000"/>
          </a:xfrm>
        </p:spPr>
        <p:txBody>
          <a:bodyPr rtlCol="0">
            <a:normAutofit/>
          </a:bodyPr>
          <a:lstStyle>
            <a:lvl1pPr algn="ctr" defTabSz="914400" rtl="0" eaLnBrk="1" latinLnBrk="0" hangingPunct="1">
              <a:spcBef>
                <a:spcPct val="0"/>
              </a:spcBef>
              <a:buNone/>
              <a:defRPr lang="en-US" sz="3200" b="1" kern="1200" dirty="0">
                <a:solidFill>
                  <a:srgbClr val="263B91"/>
                </a:solidFill>
                <a:latin typeface="Gill Sans MT" panose="020B0502020104020203" pitchFamily="34" charset="0"/>
                <a:ea typeface="+mj-ea"/>
                <a:cs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a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263" y="76200"/>
            <a:ext cx="8313737" cy="990600"/>
          </a:xfrm>
          <a:prstGeom prst="rect">
            <a:avLst/>
          </a:prstGeom>
        </p:spPr>
        <p:txBody>
          <a:bodyPr/>
          <a:lstStyle>
            <a:lvl1pPr>
              <a:defRPr/>
            </a:lvl1pPr>
          </a:lstStyle>
          <a:p>
            <a:r>
              <a:rPr lang="en-US" dirty="0" smtClean="0"/>
              <a:t>Click to edit Quad Slide Title</a:t>
            </a:r>
            <a:endParaRPr lang="en-US" dirty="0"/>
          </a:p>
        </p:txBody>
      </p:sp>
      <p:sp>
        <p:nvSpPr>
          <p:cNvPr id="5" name="Rounded Rectangle 4"/>
          <p:cNvSpPr/>
          <p:nvPr userDrawn="1"/>
        </p:nvSpPr>
        <p:spPr>
          <a:xfrm>
            <a:off x="304800" y="34629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6" name="Rounded Rectangle 5"/>
          <p:cNvSpPr/>
          <p:nvPr userDrawn="1"/>
        </p:nvSpPr>
        <p:spPr>
          <a:xfrm>
            <a:off x="4724400" y="10245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9" name="Rounded Rectangle 8"/>
          <p:cNvSpPr/>
          <p:nvPr userDrawn="1"/>
        </p:nvSpPr>
        <p:spPr>
          <a:xfrm>
            <a:off x="4724400" y="34629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10" name="Rounded Rectangle 9"/>
          <p:cNvSpPr/>
          <p:nvPr userDrawn="1"/>
        </p:nvSpPr>
        <p:spPr>
          <a:xfrm>
            <a:off x="315144" y="993240"/>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3" name="Footer Placeholder 2"/>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830262" y="1371600"/>
            <a:ext cx="7983537" cy="4282966"/>
          </a:xfrm>
          <a:prstGeom prst="rect">
            <a:avLst/>
          </a:prstGeom>
        </p:spPr>
        <p:txBody>
          <a:bodyPr/>
          <a:lstStyle>
            <a:lvl1pPr algn="ctr">
              <a:buNone/>
              <a:defRPr/>
            </a:lvl1pPr>
          </a:lstStyle>
          <a:p>
            <a:r>
              <a:rPr lang="en-US" dirty="0" smtClean="0"/>
              <a:t>Click to insert picture</a:t>
            </a:r>
            <a:endParaRPr lang="en-US" dirty="0"/>
          </a:p>
        </p:txBody>
      </p:sp>
      <p:sp>
        <p:nvSpPr>
          <p:cNvPr id="3" name="Title 2"/>
          <p:cNvSpPr>
            <a:spLocks noGrp="1"/>
          </p:cNvSpPr>
          <p:nvPr>
            <p:ph type="title"/>
          </p:nvPr>
        </p:nvSpPr>
        <p:spPr>
          <a:xfrm>
            <a:off x="830262" y="0"/>
            <a:ext cx="8313737" cy="1143000"/>
          </a:xfrm>
          <a:prstGeom prst="rect">
            <a:avLst/>
          </a:prstGeom>
        </p:spPr>
        <p:txBody>
          <a:bodyPr/>
          <a:lstStyle/>
          <a:p>
            <a:r>
              <a:rPr lang="en-US" smtClean="0"/>
              <a:t>Click to edit Master title style</a:t>
            </a:r>
            <a:endParaRPr lang="en-US"/>
          </a:p>
        </p:txBody>
      </p:sp>
      <p:sp>
        <p:nvSpPr>
          <p:cNvPr id="2" name="Footer Placeholder 1"/>
          <p:cNvSpPr>
            <a:spLocks noGrp="1"/>
          </p:cNvSpPr>
          <p:nvPr>
            <p:ph type="ftr" sz="quarter" idx="11"/>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extLst>
      <p:ext uri="{BB962C8B-B14F-4D97-AF65-F5344CB8AC3E}">
        <p14:creationId xmlns:p14="http://schemas.microsoft.com/office/powerpoint/2010/main" val="343084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410991"/>
            <a:ext cx="9144000" cy="228348"/>
          </a:xfrm>
          <a:prstGeom prst="rect">
            <a:avLst/>
          </a:prstGeom>
          <a:solidFill>
            <a:srgbClr val="39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827271" y="116988"/>
            <a:ext cx="8316729"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27270" y="1295400"/>
            <a:ext cx="7986529" cy="4390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Footer Placeholder 4"/>
          <p:cNvSpPr txBox="1">
            <a:spLocks/>
          </p:cNvSpPr>
          <p:nvPr userDrawn="1"/>
        </p:nvSpPr>
        <p:spPr>
          <a:xfrm>
            <a:off x="636104" y="6410991"/>
            <a:ext cx="8507896"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600"/>
              </a:spcAft>
            </a:pPr>
            <a:r>
              <a:rPr lang="en-US" sz="900" b="1" spc="400" baseline="0" dirty="0" smtClean="0">
                <a:solidFill>
                  <a:schemeClr val="bg1"/>
                </a:solidFill>
                <a:latin typeface="Century Gothic" panose="020B0502020202020204" pitchFamily="34" charset="0"/>
              </a:rPr>
              <a:t>SMALL BUSINESS INNOVATION RESEARCH | SMALL BUSINESS TECHNOLOGY TRANSFER</a:t>
            </a:r>
          </a:p>
          <a:p>
            <a:pPr algn="ctr"/>
            <a:r>
              <a:rPr lang="en-US" sz="700" b="1" dirty="0" smtClean="0">
                <a:solidFill>
                  <a:schemeClr val="tx1"/>
                </a:solidFill>
                <a:latin typeface="Arial" pitchFamily="34" charset="0"/>
              </a:rPr>
              <a:t>DISTRIBUTION STATEMENT A – Unclassified, Unlimited</a:t>
            </a:r>
            <a:r>
              <a:rPr lang="en-US" sz="700" b="1" baseline="0" dirty="0" smtClean="0">
                <a:solidFill>
                  <a:schemeClr val="tx1"/>
                </a:solidFill>
                <a:latin typeface="Arial" pitchFamily="34" charset="0"/>
              </a:rPr>
              <a:t> Distribution</a:t>
            </a:r>
            <a:endParaRPr lang="en-US" sz="700" dirty="0" smtClean="0">
              <a:solidFill>
                <a:schemeClr val="tx1"/>
              </a:solidFill>
              <a:latin typeface="Arial" pitchFamily="34" charset="0"/>
            </a:endParaRPr>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7661" y="6181820"/>
            <a:ext cx="652601" cy="561880"/>
          </a:xfrm>
          <a:prstGeom prst="rect">
            <a:avLst/>
          </a:prstGeom>
          <a:effectLst>
            <a:glow>
              <a:schemeClr val="tx1">
                <a:alpha val="60000"/>
              </a:schemeClr>
            </a:glow>
            <a:outerShdw blurRad="50800" dist="38100" dir="5400000" algn="t" rotWithShape="0">
              <a:prstClr val="black">
                <a:alpha val="31000"/>
              </a:prstClr>
            </a:outerShdw>
            <a:softEdge rad="0"/>
          </a:effectLst>
        </p:spPr>
      </p:pic>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2" r:id="rId4"/>
    <p:sldLayoutId id="2147484523" r:id="rId5"/>
    <p:sldLayoutId id="2147484557" r:id="rId6"/>
    <p:sldLayoutId id="2147484558" r:id="rId7"/>
    <p:sldLayoutId id="2147484559" r:id="rId8"/>
  </p:sldLayoutIdLst>
  <p:hf hdr="0" ftr="0" dt="0"/>
  <p:txStyles>
    <p:titleStyle>
      <a:lvl1pPr algn="ctr" rtl="0" eaLnBrk="0" fontAlgn="base" hangingPunct="0">
        <a:spcBef>
          <a:spcPct val="0"/>
        </a:spcBef>
        <a:spcAft>
          <a:spcPct val="0"/>
        </a:spcAft>
        <a:defRPr lang="en-US" sz="3200" b="1" kern="1200" dirty="0" smtClean="0">
          <a:solidFill>
            <a:srgbClr val="263B91"/>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rgbClr val="000099"/>
          </a:solidFill>
          <a:latin typeface="Arial" charset="0"/>
          <a:cs typeface="Arial" charset="0"/>
        </a:defRPr>
      </a:lvl2pPr>
      <a:lvl3pPr algn="ctr" rtl="0" eaLnBrk="0" fontAlgn="base" hangingPunct="0">
        <a:spcBef>
          <a:spcPct val="0"/>
        </a:spcBef>
        <a:spcAft>
          <a:spcPct val="0"/>
        </a:spcAft>
        <a:defRPr sz="3200" b="1">
          <a:solidFill>
            <a:srgbClr val="000099"/>
          </a:solidFill>
          <a:latin typeface="Arial" charset="0"/>
          <a:cs typeface="Arial" charset="0"/>
        </a:defRPr>
      </a:lvl3pPr>
      <a:lvl4pPr algn="ctr" rtl="0" eaLnBrk="0" fontAlgn="base" hangingPunct="0">
        <a:spcBef>
          <a:spcPct val="0"/>
        </a:spcBef>
        <a:spcAft>
          <a:spcPct val="0"/>
        </a:spcAft>
        <a:defRPr sz="3200" b="1">
          <a:solidFill>
            <a:srgbClr val="000099"/>
          </a:solidFill>
          <a:latin typeface="Arial" charset="0"/>
          <a:cs typeface="Arial" charset="0"/>
        </a:defRPr>
      </a:lvl4pPr>
      <a:lvl5pPr algn="ctr" rtl="0" eaLnBrk="0" fontAlgn="base" hangingPunct="0">
        <a:spcBef>
          <a:spcPct val="0"/>
        </a:spcBef>
        <a:spcAft>
          <a:spcPct val="0"/>
        </a:spcAft>
        <a:defRPr sz="3200" b="1">
          <a:solidFill>
            <a:srgbClr val="000099"/>
          </a:solidFill>
          <a:latin typeface="Arial" charset="0"/>
          <a:cs typeface="Arial" charset="0"/>
        </a:defRPr>
      </a:lvl5pPr>
      <a:lvl6pPr marL="457200" algn="ctr" rtl="0" fontAlgn="base">
        <a:spcBef>
          <a:spcPct val="0"/>
        </a:spcBef>
        <a:spcAft>
          <a:spcPct val="0"/>
        </a:spcAft>
        <a:defRPr sz="3200" b="1">
          <a:solidFill>
            <a:srgbClr val="000099"/>
          </a:solidFill>
          <a:latin typeface="Arial" charset="0"/>
          <a:cs typeface="Arial" charset="0"/>
        </a:defRPr>
      </a:lvl6pPr>
      <a:lvl7pPr marL="914400" algn="ctr" rtl="0" fontAlgn="base">
        <a:spcBef>
          <a:spcPct val="0"/>
        </a:spcBef>
        <a:spcAft>
          <a:spcPct val="0"/>
        </a:spcAft>
        <a:defRPr sz="3200" b="1">
          <a:solidFill>
            <a:srgbClr val="000099"/>
          </a:solidFill>
          <a:latin typeface="Arial" charset="0"/>
          <a:cs typeface="Arial" charset="0"/>
        </a:defRPr>
      </a:lvl7pPr>
      <a:lvl8pPr marL="1371600" algn="ctr" rtl="0" fontAlgn="base">
        <a:spcBef>
          <a:spcPct val="0"/>
        </a:spcBef>
        <a:spcAft>
          <a:spcPct val="0"/>
        </a:spcAft>
        <a:defRPr sz="3200" b="1">
          <a:solidFill>
            <a:srgbClr val="000099"/>
          </a:solidFill>
          <a:latin typeface="Arial" charset="0"/>
          <a:cs typeface="Arial" charset="0"/>
        </a:defRPr>
      </a:lvl8pPr>
      <a:lvl9pPr marL="1828800" algn="ctr" rtl="0" fontAlgn="base">
        <a:spcBef>
          <a:spcPct val="0"/>
        </a:spcBef>
        <a:spcAft>
          <a:spcPct val="0"/>
        </a:spcAft>
        <a:defRPr sz="3200" b="1">
          <a:solidFill>
            <a:srgbClr val="000099"/>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Gill Sans MT" panose="020B0502020104020203"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anose="020B0502020104020203"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anose="020B0502020104020203"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113" y="0"/>
            <a:ext cx="6167887" cy="30839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196" y="151844"/>
            <a:ext cx="2493753" cy="792851"/>
          </a:xfrm>
          <a:prstGeom prst="rect">
            <a:avLst/>
          </a:prstGeom>
        </p:spPr>
      </p:pic>
      <p:sp>
        <p:nvSpPr>
          <p:cNvPr id="13" name="TextBox 12"/>
          <p:cNvSpPr txBox="1"/>
          <p:nvPr/>
        </p:nvSpPr>
        <p:spPr>
          <a:xfrm>
            <a:off x="177949" y="3372443"/>
            <a:ext cx="8691025" cy="615553"/>
          </a:xfrm>
          <a:prstGeom prst="rect">
            <a:avLst/>
          </a:prstGeom>
          <a:noFill/>
        </p:spPr>
        <p:txBody>
          <a:bodyPr wrap="square" rtlCol="0">
            <a:spAutoFit/>
          </a:bodyPr>
          <a:lstStyle/>
          <a:p>
            <a:r>
              <a:rPr lang="en-US" sz="2000" b="1" cap="all" dirty="0" smtClean="0"/>
              <a:t>Dynamic network solution</a:t>
            </a:r>
          </a:p>
          <a:p>
            <a:r>
              <a:rPr lang="en-US" sz="1400" b="1" cap="all" dirty="0" smtClean="0"/>
              <a:t>Shows promise to wreak havoc on hackers</a:t>
            </a:r>
            <a:endParaRPr lang="en-US" b="1" cap="all" dirty="0"/>
          </a:p>
        </p:txBody>
      </p:sp>
      <p:sp>
        <p:nvSpPr>
          <p:cNvPr id="14" name="TextBox 13"/>
          <p:cNvSpPr txBox="1"/>
          <p:nvPr/>
        </p:nvSpPr>
        <p:spPr>
          <a:xfrm>
            <a:off x="172694" y="3973113"/>
            <a:ext cx="8742706" cy="1969770"/>
          </a:xfrm>
          <a:prstGeom prst="rect">
            <a:avLst/>
          </a:prstGeom>
          <a:noFill/>
        </p:spPr>
        <p:txBody>
          <a:bodyPr wrap="square" rtlCol="0">
            <a:spAutoFit/>
          </a:bodyPr>
          <a:lstStyle/>
          <a:p>
            <a:pPr>
              <a:spcAft>
                <a:spcPts val="600"/>
              </a:spcAft>
            </a:pPr>
            <a:r>
              <a:rPr lang="en-US" sz="1400" dirty="0"/>
              <a:t>The Air Force has a new tool in its arsenal to combat cyberattacks.</a:t>
            </a:r>
          </a:p>
          <a:p>
            <a:pPr>
              <a:spcAft>
                <a:spcPts val="600"/>
              </a:spcAft>
            </a:pPr>
            <a:r>
              <a:rPr lang="en-US" sz="1400" dirty="0"/>
              <a:t>With support from the Air Force Small Business Innovation Research/Small Business Technology Transfer Program, Maryland-based Intelligent Automation Inc. developed the Self-shielding Dynamic Network Architecture. Also known as SDNA, the technology presents a constantly changing view to potential hackers. It is meant to complement existing cyber defense techniques that tend to be expensive and ineffective. </a:t>
            </a:r>
          </a:p>
          <a:p>
            <a:pPr>
              <a:spcAft>
                <a:spcPts val="600"/>
              </a:spcAft>
            </a:pPr>
            <a:r>
              <a:rPr lang="en-US" sz="1400" dirty="0" smtClean="0"/>
              <a:t>Because </a:t>
            </a:r>
            <a:r>
              <a:rPr lang="en-US" sz="1400" dirty="0"/>
              <a:t>of its potential, the Air Force Research Laboratory and several federal agencies have provided funding to mature SDNA so it can be used for their specific needs. Additionally, Intelligent Automation launched another business that is selling the product commercially.</a:t>
            </a:r>
          </a:p>
        </p:txBody>
      </p:sp>
      <p:sp>
        <p:nvSpPr>
          <p:cNvPr id="11" name="TextBox 10"/>
          <p:cNvSpPr txBox="1"/>
          <p:nvPr/>
        </p:nvSpPr>
        <p:spPr>
          <a:xfrm>
            <a:off x="179334" y="868130"/>
            <a:ext cx="3803006" cy="2385268"/>
          </a:xfrm>
          <a:prstGeom prst="rect">
            <a:avLst/>
          </a:prstGeom>
          <a:noFill/>
        </p:spPr>
        <p:txBody>
          <a:bodyPr wrap="square" rtlCol="0">
            <a:spAutoFit/>
          </a:bodyPr>
          <a:lstStyle/>
          <a:p>
            <a:r>
              <a:rPr lang="en-US" sz="1600" b="1" dirty="0"/>
              <a:t>Intelligent Automation Inc. </a:t>
            </a:r>
            <a:endParaRPr lang="en-US" sz="1600" b="1" dirty="0" smtClean="0"/>
          </a:p>
          <a:p>
            <a:pPr>
              <a:spcAft>
                <a:spcPts val="1200"/>
              </a:spcAft>
            </a:pPr>
            <a:r>
              <a:rPr lang="en-US" sz="1200" dirty="0" smtClean="0"/>
              <a:t>Rockville, Maryland</a:t>
            </a:r>
          </a:p>
          <a:p>
            <a:pPr>
              <a:spcAft>
                <a:spcPts val="600"/>
              </a:spcAft>
            </a:pPr>
            <a:r>
              <a:rPr lang="en-US" sz="1200" b="1" dirty="0" smtClean="0"/>
              <a:t>TOPIC </a:t>
            </a:r>
            <a:r>
              <a:rPr lang="en-US" sz="1200" b="1" dirty="0"/>
              <a:t>NUMBER</a:t>
            </a:r>
            <a:r>
              <a:rPr lang="en-US" sz="1200" b="1" dirty="0" smtClean="0"/>
              <a:t>:  </a:t>
            </a:r>
            <a:r>
              <a:rPr lang="en-US" sz="1200" dirty="0" smtClean="0"/>
              <a:t>AF093-049</a:t>
            </a:r>
          </a:p>
          <a:p>
            <a:pPr>
              <a:spcAft>
                <a:spcPts val="600"/>
              </a:spcAft>
            </a:pPr>
            <a:r>
              <a:rPr lang="en-US" sz="1200" b="1" dirty="0" smtClean="0"/>
              <a:t>TOPIC TITLE:  </a:t>
            </a:r>
            <a:br>
              <a:rPr lang="en-US" sz="1200" b="1" dirty="0" smtClean="0"/>
            </a:br>
            <a:r>
              <a:rPr lang="en-US" sz="1200" dirty="0"/>
              <a:t>Self-Shielding Systems and Attack-Surface Mutation</a:t>
            </a:r>
          </a:p>
          <a:p>
            <a:r>
              <a:rPr lang="en-US" sz="1200" b="1" dirty="0" smtClean="0"/>
              <a:t>TECHNICAL PROJECT OFFICE</a:t>
            </a:r>
            <a:r>
              <a:rPr lang="en-US" sz="1200" b="1" dirty="0"/>
              <a:t>:</a:t>
            </a:r>
          </a:p>
          <a:p>
            <a:pPr>
              <a:spcAft>
                <a:spcPts val="600"/>
              </a:spcAft>
            </a:pPr>
            <a:r>
              <a:rPr lang="en-US" sz="1200" dirty="0"/>
              <a:t>AFRL Information </a:t>
            </a:r>
            <a:r>
              <a:rPr lang="en-US" sz="1200" dirty="0" smtClean="0"/>
              <a:t>Directorate</a:t>
            </a:r>
            <a:br>
              <a:rPr lang="en-US" sz="1200" dirty="0" smtClean="0"/>
            </a:br>
            <a:r>
              <a:rPr lang="en-US" sz="1200" dirty="0" smtClean="0"/>
              <a:t>Rome, NY </a:t>
            </a:r>
            <a:endParaRPr lang="en-US" sz="1200" dirty="0" smtClean="0"/>
          </a:p>
          <a:p>
            <a:pPr>
              <a:spcAft>
                <a:spcPts val="0"/>
              </a:spcAft>
            </a:pPr>
            <a:r>
              <a:rPr lang="en-US" sz="1200" b="1" dirty="0" smtClean="0"/>
              <a:t>SPONSORING ORGANIZATION:</a:t>
            </a:r>
            <a:endParaRPr lang="en-US" sz="1200" b="1" dirty="0"/>
          </a:p>
          <a:p>
            <a:r>
              <a:rPr lang="en-US" sz="1200" dirty="0" smtClean="0"/>
              <a:t>AFRL</a:t>
            </a:r>
            <a:endParaRPr lang="en-US" sz="1200" dirty="0"/>
          </a:p>
        </p:txBody>
      </p:sp>
      <p:sp>
        <p:nvSpPr>
          <p:cNvPr id="7" name="TextBox 6"/>
          <p:cNvSpPr txBox="1"/>
          <p:nvPr/>
        </p:nvSpPr>
        <p:spPr>
          <a:xfrm>
            <a:off x="6016240" y="2180564"/>
            <a:ext cx="3127759" cy="730969"/>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050" dirty="0" smtClean="0">
                <a:solidFill>
                  <a:schemeClr val="bg1"/>
                </a:solidFill>
              </a:rPr>
              <a:t>Hackers </a:t>
            </a:r>
            <a:r>
              <a:rPr lang="en-US" sz="1050" dirty="0">
                <a:solidFill>
                  <a:schemeClr val="bg1"/>
                </a:solidFill>
              </a:rPr>
              <a:t>see constantly changing view</a:t>
            </a:r>
          </a:p>
          <a:p>
            <a:pPr marL="171450" lvl="0" indent="-171450">
              <a:spcAft>
                <a:spcPts val="600"/>
              </a:spcAft>
              <a:buFont typeface="Arial" panose="020B0604020202020204" pitchFamily="34" charset="0"/>
              <a:buChar char="•"/>
            </a:pPr>
            <a:r>
              <a:rPr lang="en-US" sz="1050" dirty="0" smtClean="0">
                <a:solidFill>
                  <a:schemeClr val="bg1"/>
                </a:solidFill>
              </a:rPr>
              <a:t>Attracted </a:t>
            </a:r>
            <a:r>
              <a:rPr lang="en-US" sz="1050" dirty="0">
                <a:solidFill>
                  <a:schemeClr val="bg1"/>
                </a:solidFill>
              </a:rPr>
              <a:t>millions of dollars in outside funding</a:t>
            </a:r>
          </a:p>
          <a:p>
            <a:pPr marL="171450" lvl="0" indent="-171450">
              <a:spcAft>
                <a:spcPts val="600"/>
              </a:spcAft>
              <a:buFont typeface="Arial" panose="020B0604020202020204" pitchFamily="34" charset="0"/>
              <a:buChar char="•"/>
            </a:pPr>
            <a:r>
              <a:rPr lang="en-US" sz="1050" dirty="0" smtClean="0">
                <a:solidFill>
                  <a:schemeClr val="bg1"/>
                </a:solidFill>
              </a:rPr>
              <a:t>Led </a:t>
            </a:r>
            <a:r>
              <a:rPr lang="en-US" sz="1050" dirty="0">
                <a:solidFill>
                  <a:schemeClr val="bg1"/>
                </a:solidFill>
              </a:rPr>
              <a:t>to a commercial product</a:t>
            </a:r>
          </a:p>
        </p:txBody>
      </p:sp>
      <p:sp>
        <p:nvSpPr>
          <p:cNvPr id="2" name="TextBox 1"/>
          <p:cNvSpPr txBox="1"/>
          <p:nvPr/>
        </p:nvSpPr>
        <p:spPr>
          <a:xfrm>
            <a:off x="6976534" y="6642556"/>
            <a:ext cx="2032000" cy="215444"/>
          </a:xfrm>
          <a:prstGeom prst="rect">
            <a:avLst/>
          </a:prstGeom>
          <a:noFill/>
        </p:spPr>
        <p:txBody>
          <a:bodyPr wrap="square" rtlCol="0">
            <a:spAutoFit/>
          </a:bodyPr>
          <a:lstStyle/>
          <a:p>
            <a:pPr algn="r"/>
            <a:r>
              <a:rPr lang="en-US" sz="800" dirty="0"/>
              <a:t>88ABW-2018-4420</a:t>
            </a:r>
          </a:p>
        </p:txBody>
      </p:sp>
    </p:spTree>
    <p:extLst>
      <p:ext uri="{BB962C8B-B14F-4D97-AF65-F5344CB8AC3E}">
        <p14:creationId xmlns:p14="http://schemas.microsoft.com/office/powerpoint/2010/main" val="3962196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FRL_Briefing_Template_2_01">
  <a:themeElements>
    <a:clrScheme name="Custom 2">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66FF"/>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6B382576FBDC4181F48F5D01AB44B2" ma:contentTypeVersion="0" ma:contentTypeDescription="Create a new document." ma:contentTypeScope="" ma:versionID="61da11c8e6e7dd00e2cd5e2b6444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1C6A4-936D-4C8A-B7CC-F1445A0F0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4217E5-F288-4C54-9D19-9CE4F51B9298}">
  <ds:schemaRefs>
    <ds:schemaRef ds:uri="http://schemas.microsoft.com/sharepoint/v3/contenttype/forms"/>
  </ds:schemaRefs>
</ds:datastoreItem>
</file>

<file path=customXml/itemProps3.xml><?xml version="1.0" encoding="utf-8"?>
<ds:datastoreItem xmlns:ds="http://schemas.openxmlformats.org/officeDocument/2006/customXml" ds:itemID="{CD706E45-5DC1-47E4-8E80-779B5E74A6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AFRL_Briefing_Template_2_01</Template>
  <TotalTime>9939</TotalTime>
  <Words>173</Words>
  <Application>Microsoft Office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Gill Sans MT</vt:lpstr>
      <vt:lpstr>AFRL_Briefing_Template_2_01</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westbrkk</dc:creator>
  <cp:lastModifiedBy>HUGHES, LORI R CTR USAF AFMC AFRL/SB</cp:lastModifiedBy>
  <cp:revision>656</cp:revision>
  <cp:lastPrinted>2016-12-14T17:12:32Z</cp:lastPrinted>
  <dcterms:created xsi:type="dcterms:W3CDTF">2010-03-15T19:18:14Z</dcterms:created>
  <dcterms:modified xsi:type="dcterms:W3CDTF">2018-10-01T12:05:13Z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0x0101000B6B382576FBDC4181F48F5D01AB44B2</vt:lpwstr>
  </property>
</Properties>
</file>