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30" r:id="rId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712" userDrawn="1">
          <p15:clr>
            <a:srgbClr val="A4A3A4"/>
          </p15:clr>
        </p15:guide>
        <p15:guide id="3" orient="horz" pos="1920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6" pos="168" userDrawn="1">
          <p15:clr>
            <a:srgbClr val="A4A3A4"/>
          </p15:clr>
        </p15:guide>
        <p15:guide id="7" pos="4488" userDrawn="1">
          <p15:clr>
            <a:srgbClr val="A4A3A4"/>
          </p15:clr>
        </p15:guide>
        <p15:guide id="8" orient="horz" pos="312" userDrawn="1">
          <p15:clr>
            <a:srgbClr val="A4A3A4"/>
          </p15:clr>
        </p15:guide>
        <p15:guide id="9" orient="horz" pos="1008" userDrawn="1">
          <p15:clr>
            <a:srgbClr val="A4A3A4"/>
          </p15:clr>
        </p15:guide>
        <p15:guide id="10" orient="horz" pos="2736" userDrawn="1">
          <p15:clr>
            <a:srgbClr val="A4A3A4"/>
          </p15:clr>
        </p15:guide>
        <p15:guide id="11" orient="horz" pos="2304" userDrawn="1">
          <p15:clr>
            <a:srgbClr val="A4A3A4"/>
          </p15:clr>
        </p15:guide>
        <p15:guide id="12" pos="2784" userDrawn="1">
          <p15:clr>
            <a:srgbClr val="A4A3A4"/>
          </p15:clr>
        </p15:guide>
        <p15:guide id="13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 userDrawn="1">
          <p15:clr>
            <a:srgbClr val="A4A3A4"/>
          </p15:clr>
        </p15:guide>
        <p15:guide id="2" pos="22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8D3"/>
    <a:srgbClr val="333399"/>
    <a:srgbClr val="3333FF"/>
    <a:srgbClr val="FFFF99"/>
    <a:srgbClr val="CC0000"/>
    <a:srgbClr val="CC9900"/>
    <a:srgbClr val="33CCFF"/>
    <a:srgbClr val="F0EC4E"/>
    <a:srgbClr val="263B91"/>
    <a:srgbClr val="2A8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6247" autoAdjust="0"/>
  </p:normalViewPr>
  <p:slideViewPr>
    <p:cSldViewPr snapToGrid="0">
      <p:cViewPr varScale="1">
        <p:scale>
          <a:sx n="116" d="100"/>
          <a:sy n="116" d="100"/>
        </p:scale>
        <p:origin x="1386" y="102"/>
      </p:cViewPr>
      <p:guideLst>
        <p:guide pos="2712"/>
        <p:guide orient="horz" pos="1920"/>
        <p:guide pos="5616"/>
        <p:guide pos="168"/>
        <p:guide pos="4488"/>
        <p:guide orient="horz" pos="312"/>
        <p:guide orient="horz" pos="1008"/>
        <p:guide orient="horz" pos="2736"/>
        <p:guide orient="horz" pos="2304"/>
        <p:guide pos="2784"/>
        <p:guide orient="horz" pos="192"/>
      </p:guideLst>
    </p:cSldViewPr>
  </p:slideViewPr>
  <p:outlineViewPr>
    <p:cViewPr>
      <p:scale>
        <a:sx n="33" d="100"/>
        <a:sy n="33" d="100"/>
      </p:scale>
      <p:origin x="0" y="25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68" y="-120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572A9-351B-490C-8DB6-3422DDBC9779}" type="datetimeFigureOut">
              <a:rPr lang="en-US"/>
              <a:pPr>
                <a:defRPr/>
              </a:pPr>
              <a:t>12/16/2016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0BBC24-D3DE-419C-B53B-B62EA9E0E8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27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7534" y="0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641C8A-4312-4BC2-A5A4-4AA25D6445E1}" type="datetimeFigureOut">
              <a:rPr lang="en-US"/>
              <a:pPr>
                <a:defRPr/>
              </a:pPr>
              <a:t>12/16/2016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8" tIns="46469" rIns="92938" bIns="464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10393"/>
            <a:ext cx="5586735" cy="4177348"/>
          </a:xfrm>
          <a:prstGeom prst="rect">
            <a:avLst/>
          </a:prstGeom>
        </p:spPr>
        <p:txBody>
          <a:bodyPr vert="horz" lIns="92938" tIns="46469" rIns="92938" bIns="464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7534" y="8817612"/>
            <a:ext cx="3025885" cy="464503"/>
          </a:xfrm>
          <a:prstGeom prst="rect">
            <a:avLst/>
          </a:prstGeom>
        </p:spPr>
        <p:txBody>
          <a:bodyPr vert="horz" lIns="92938" tIns="46469" rIns="92938" bIns="464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ECEBB0-BC7C-40D9-AF97-F69137A5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activate</a:t>
            </a:r>
            <a:r>
              <a:rPr lang="en-US" baseline="0" dirty="0" smtClean="0"/>
              <a:t> hyperlink, you must be in slide show view.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CEBB0-BC7C-40D9-AF97-F69137A5D4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6858000" cy="762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2" y="1219200"/>
            <a:ext cx="7983538" cy="446689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>
            <a:lvl1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1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1pPr>
            <a:lvl2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4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2pPr>
            <a:lvl3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20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3pPr>
            <a:lvl4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defRPr lang="en-US" sz="1800" b="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4pPr>
            <a:lvl5pPr algn="l" defTabSz="960438" rtl="0" fontAlgn="base">
              <a:spcBef>
                <a:spcPct val="50000"/>
              </a:spcBef>
              <a:spcAft>
                <a:spcPct val="0"/>
              </a:spcAft>
              <a:buSzPct val="125000"/>
              <a:buFont typeface="Arial" pitchFamily="34" charset="0"/>
              <a:buChar char="•"/>
              <a:defRPr lang="en-US" sz="1800" b="0" dirty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dirty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19094"/>
            <a:ext cx="9144000" cy="70788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ctr" rtl="0" fontAlgn="base">
              <a:spcBef>
                <a:spcPct val="50000"/>
              </a:spcBef>
              <a:spcAft>
                <a:spcPct val="0"/>
              </a:spcAft>
              <a:defRPr lang="en-US" sz="4000" b="1" kern="1200" dirty="0">
                <a:solidFill>
                  <a:schemeClr val="bg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035" y="2355095"/>
            <a:ext cx="6705600" cy="6619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68962"/>
            <a:ext cx="9144000" cy="289038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latin typeface="Arial" pitchFamily="34" charset="0"/>
              </a:rPr>
              <a:t>DISTRIBUTION A.  Approved for public release:  distribution unlimited.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/>
          <a:lstStyle>
            <a:lvl1pPr>
              <a:defRPr>
                <a:solidFill>
                  <a:srgbClr val="263B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440" y="1143001"/>
            <a:ext cx="4038600" cy="45220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440" y="1143000"/>
            <a:ext cx="4038600" cy="4543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263" y="152400"/>
            <a:ext cx="8313737" cy="762000"/>
          </a:xfrm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263B91"/>
                </a:solidFill>
                <a:latin typeface="Gill Sans MT" panose="020B05020201040202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263" y="76200"/>
            <a:ext cx="8313737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Quad Slide Title</a:t>
            </a:r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3048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24400" y="10245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724400" y="3462904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315144" y="993240"/>
            <a:ext cx="4104456" cy="2254736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30262" y="1371600"/>
            <a:ext cx="7983537" cy="4282966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262" y="0"/>
            <a:ext cx="831373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" y="6631918"/>
            <a:ext cx="9143999" cy="22608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700" b="1" smtClean="0">
                <a:solidFill>
                  <a:schemeClr val="bg1"/>
                </a:solidFill>
                <a:latin typeface="Arial" pitchFamily="34" charset="0"/>
              </a:rPr>
              <a:t>DISTRIBUTION A.  Approved for public release:</a:t>
            </a:r>
            <a:r>
              <a:rPr lang="en-US" sz="700" b="1" baseline="0" smtClean="0">
                <a:solidFill>
                  <a:schemeClr val="bg1"/>
                </a:solidFill>
                <a:latin typeface="Arial" pitchFamily="34" charset="0"/>
              </a:rPr>
              <a:t>  distribution unlimited.</a:t>
            </a:r>
            <a:endParaRPr lang="en-US" sz="7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10991"/>
            <a:ext cx="9144000" cy="228348"/>
          </a:xfrm>
          <a:prstGeom prst="rect">
            <a:avLst/>
          </a:prstGeom>
          <a:solidFill>
            <a:srgbClr val="39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27271" y="116988"/>
            <a:ext cx="8316729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270" y="1295400"/>
            <a:ext cx="7986529" cy="439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36104" y="6410991"/>
            <a:ext cx="8507896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900" b="1" spc="400" baseline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SMALL BUSINESS INNOVATION RESEARCH | SMALL BUSINESS TECHNOLOGY TRANSFER</a:t>
            </a:r>
          </a:p>
          <a:p>
            <a:pPr algn="ctr"/>
            <a:r>
              <a:rPr lang="en-US" sz="700" b="1" dirty="0" smtClean="0">
                <a:solidFill>
                  <a:schemeClr val="tx1"/>
                </a:solidFill>
                <a:latin typeface="Arial" pitchFamily="34" charset="0"/>
              </a:rPr>
              <a:t>DISTRIBUTION STATEMENT A – Unclassified, Unlimited</a:t>
            </a:r>
            <a:r>
              <a:rPr lang="en-US" sz="700" b="1" baseline="0" dirty="0" smtClean="0">
                <a:solidFill>
                  <a:schemeClr val="tx1"/>
                </a:solidFill>
                <a:latin typeface="Arial" pitchFamily="34" charset="0"/>
              </a:rPr>
              <a:t> Distribution</a:t>
            </a:r>
            <a:endParaRPr lang="en-US" sz="7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1" y="6181820"/>
            <a:ext cx="652601" cy="561880"/>
          </a:xfrm>
          <a:prstGeom prst="rect">
            <a:avLst/>
          </a:prstGeom>
          <a:effectLst>
            <a:glow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31000"/>
              </a:prstClr>
            </a:outerShdw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2" r:id="rId4"/>
    <p:sldLayoutId id="2147484523" r:id="rId5"/>
    <p:sldLayoutId id="2147484557" r:id="rId6"/>
    <p:sldLayoutId id="2147484558" r:id="rId7"/>
    <p:sldLayoutId id="2147484559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200" b="1" kern="1200" dirty="0" smtClean="0">
          <a:solidFill>
            <a:srgbClr val="263B91"/>
          </a:solidFill>
          <a:latin typeface="Gill Sans MT" panose="020B05020201040202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ill Sans MT" panose="020B0502020104020203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7949" y="3355152"/>
            <a:ext cx="86910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SMALL BUSINESS BLOSSOMS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/>
              <a:t>THROUGH AIR FORCE PARTNERSHIP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2694" y="3955822"/>
            <a:ext cx="8636458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Air Force’s search for a chemical-free way to kill weeds helped put an </a:t>
            </a:r>
            <a:r>
              <a:rPr lang="en-US" sz="1400" dirty="0" smtClean="0"/>
              <a:t>Ohio-based small </a:t>
            </a:r>
            <a:r>
              <a:rPr lang="en-US" sz="1400" dirty="0"/>
              <a:t>business on the road to commercial success.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Global Neighbor, Inc., is now selling its </a:t>
            </a:r>
            <a:r>
              <a:rPr lang="en-US" sz="1400" dirty="0" err="1"/>
              <a:t>NatureZap</a:t>
            </a:r>
            <a:r>
              <a:rPr lang="en-US" sz="1400" dirty="0"/>
              <a:t> product through Amazon and </a:t>
            </a:r>
            <a:r>
              <a:rPr lang="en-US" sz="1400" dirty="0" smtClean="0"/>
              <a:t>several online </a:t>
            </a:r>
            <a:r>
              <a:rPr lang="en-US" sz="1400" dirty="0"/>
              <a:t>dealers. The hand-held, spot treatment technology – which uses directed </a:t>
            </a:r>
            <a:r>
              <a:rPr lang="en-US" sz="1400" dirty="0" smtClean="0"/>
              <a:t>energy to </a:t>
            </a:r>
            <a:r>
              <a:rPr lang="en-US" sz="1400" dirty="0"/>
              <a:t>control unwanted vegetation - was developed with support from an Air Force </a:t>
            </a:r>
            <a:r>
              <a:rPr lang="en-US" sz="1400" dirty="0" smtClean="0"/>
              <a:t>Small Business </a:t>
            </a:r>
            <a:r>
              <a:rPr lang="en-US" sz="1400" dirty="0"/>
              <a:t>Innovation Research/Small Business Technology Transfer (SBIR/STTR) award.</a:t>
            </a:r>
          </a:p>
          <a:p>
            <a:r>
              <a:rPr lang="en-US" sz="1400" dirty="0"/>
              <a:t>Jon Jackson, Global Neighbor’s president and principal investigator, said the </a:t>
            </a:r>
            <a:r>
              <a:rPr lang="en-US" sz="1400" dirty="0" smtClean="0"/>
              <a:t>SBIR/STTR program </a:t>
            </a:r>
            <a:r>
              <a:rPr lang="en-US" sz="1400" dirty="0"/>
              <a:t>was a key to bringing the product to consumer markets and he expects </a:t>
            </a:r>
            <a:r>
              <a:rPr lang="en-US" sz="1400" dirty="0" smtClean="0"/>
              <a:t>the company </a:t>
            </a:r>
            <a:r>
              <a:rPr lang="en-US" sz="1400" dirty="0"/>
              <a:t>to sell 1,000 units in 2016.</a:t>
            </a:r>
            <a:endParaRPr lang="en-US" sz="13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334" y="827933"/>
            <a:ext cx="343553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Global Neighbor Inc.</a:t>
            </a:r>
          </a:p>
          <a:p>
            <a:pPr>
              <a:spcAft>
                <a:spcPts val="1800"/>
              </a:spcAft>
            </a:pPr>
            <a:r>
              <a:rPr lang="en-US" sz="1200" dirty="0" smtClean="0"/>
              <a:t>Centerville, Ohio</a:t>
            </a:r>
          </a:p>
          <a:p>
            <a:pPr>
              <a:spcAft>
                <a:spcPts val="600"/>
              </a:spcAft>
            </a:pPr>
            <a:r>
              <a:rPr lang="en-US" sz="1200" b="1" dirty="0"/>
              <a:t>TOPIC NUMBER</a:t>
            </a:r>
            <a:r>
              <a:rPr lang="en-US" sz="1200" b="1" dirty="0" smtClean="0"/>
              <a:t>:  </a:t>
            </a:r>
            <a:r>
              <a:rPr lang="en-US" sz="1200" dirty="0" smtClean="0"/>
              <a:t>AF121-207</a:t>
            </a:r>
          </a:p>
          <a:p>
            <a:pPr>
              <a:spcAft>
                <a:spcPts val="600"/>
              </a:spcAft>
            </a:pPr>
            <a:r>
              <a:rPr lang="en-US" sz="1200" b="1" dirty="0" smtClean="0"/>
              <a:t>TOPIC </a:t>
            </a:r>
            <a:r>
              <a:rPr lang="en-US" sz="1200" b="1" dirty="0"/>
              <a:t>TITLE</a:t>
            </a:r>
            <a:r>
              <a:rPr lang="en-US" sz="1200" b="1" dirty="0" smtClean="0"/>
              <a:t>:  </a:t>
            </a:r>
            <a:br>
              <a:rPr lang="en-US" sz="1200" b="1" dirty="0" smtClean="0"/>
            </a:br>
            <a:r>
              <a:rPr lang="en-US" sz="1200" dirty="0"/>
              <a:t>Floral Disruptor </a:t>
            </a:r>
            <a:r>
              <a:rPr lang="en-US" sz="1200" dirty="0" smtClean="0"/>
              <a:t>– Directed Energy Weed </a:t>
            </a:r>
            <a:r>
              <a:rPr lang="en-US" sz="1200" dirty="0"/>
              <a:t>Abatement </a:t>
            </a:r>
            <a:r>
              <a:rPr lang="en-US" sz="1200" dirty="0" smtClean="0"/>
              <a:t>and Prevention </a:t>
            </a:r>
            <a:r>
              <a:rPr lang="en-US" sz="1200" dirty="0"/>
              <a:t>Tool</a:t>
            </a:r>
            <a:endParaRPr lang="en-US" sz="1200" dirty="0" smtClean="0"/>
          </a:p>
          <a:p>
            <a:r>
              <a:rPr lang="en-US" sz="1200" b="1" dirty="0" smtClean="0"/>
              <a:t>TECHNICAL PROJECT OFFICE</a:t>
            </a:r>
            <a:r>
              <a:rPr lang="en-US" sz="1200" b="1" dirty="0"/>
              <a:t>:</a:t>
            </a:r>
          </a:p>
          <a:p>
            <a:r>
              <a:rPr lang="en-US" sz="1200" dirty="0"/>
              <a:t>Air Force Test Center</a:t>
            </a:r>
          </a:p>
          <a:p>
            <a:r>
              <a:rPr lang="en-US" sz="1200" dirty="0"/>
              <a:t>Edwards AFB, CA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29"/>
          <a:stretch/>
        </p:blipFill>
        <p:spPr>
          <a:xfrm>
            <a:off x="266700" y="222474"/>
            <a:ext cx="639154" cy="6073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518" y="6817"/>
            <a:ext cx="6096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6241" y="2203892"/>
            <a:ext cx="29910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The company is selling its product through Amazon and several other online dealers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Could eliminate costly herbicides that damage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96219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FRL_Briefing_Template_2_01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66FF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6B382576FBDC4181F48F5D01AB44B2" ma:contentTypeVersion="0" ma:contentTypeDescription="Create a new document." ma:contentTypeScope="" ma:versionID="61da11c8e6e7dd00e2cd5e2b6444d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4217E5-F288-4C54-9D19-9CE4F51B92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706E45-5DC1-47E4-8E80-779B5E74A60A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101C6A4-936D-4C8A-B7CC-F1445A0F08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AFRL_Briefing_Template_2_01</Template>
  <TotalTime>9684</TotalTime>
  <Words>165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Gill Sans MT</vt:lpstr>
      <vt:lpstr>AFRL_Briefing_Template_2_01</vt:lpstr>
      <vt:lpstr>PowerPoint Presentation</vt:lpstr>
    </vt:vector>
  </TitlesOfParts>
  <Company>U.S. Air Force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westbrkk</dc:creator>
  <cp:lastModifiedBy>HUGHES, LORI R CTR USAF AFMC AFRL/SB</cp:lastModifiedBy>
  <cp:revision>604</cp:revision>
  <cp:lastPrinted>2016-12-14T17:12:32Z</cp:lastPrinted>
  <dcterms:created xsi:type="dcterms:W3CDTF">2010-03-15T19:18:14Z</dcterms:created>
  <dcterms:modified xsi:type="dcterms:W3CDTF">2016-12-16T18:38:38Z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0x0101000B6B382576FBDC4181F48F5D01AB44B2</vt:lpwstr>
  </property>
</Properties>
</file>