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430" r:id="rId5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2" pos="2712" userDrawn="1">
          <p15:clr>
            <a:srgbClr val="A4A3A4"/>
          </p15:clr>
        </p15:guide>
        <p15:guide id="3" orient="horz" pos="1944" userDrawn="1">
          <p15:clr>
            <a:srgbClr val="A4A3A4"/>
          </p15:clr>
        </p15:guide>
        <p15:guide id="4" pos="5616" userDrawn="1">
          <p15:clr>
            <a:srgbClr val="A4A3A4"/>
          </p15:clr>
        </p15:guide>
        <p15:guide id="6" pos="168" userDrawn="1">
          <p15:clr>
            <a:srgbClr val="A4A3A4"/>
          </p15:clr>
        </p15:guide>
        <p15:guide id="9" orient="horz" pos="1008" userDrawn="1">
          <p15:clr>
            <a:srgbClr val="A4A3A4"/>
          </p15:clr>
        </p15:guide>
        <p15:guide id="11" orient="horz" pos="2304" userDrawn="1">
          <p15:clr>
            <a:srgbClr val="A4A3A4"/>
          </p15:clr>
        </p15:guide>
        <p15:guide id="12" pos="2784" userDrawn="1">
          <p15:clr>
            <a:srgbClr val="A4A3A4"/>
          </p15:clr>
        </p15:guide>
        <p15:guide id="13" orient="horz" pos="1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 userDrawn="1">
          <p15:clr>
            <a:srgbClr val="A4A3A4"/>
          </p15:clr>
        </p15:guide>
        <p15:guide id="2" pos="220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98D3"/>
    <a:srgbClr val="333399"/>
    <a:srgbClr val="3333FF"/>
    <a:srgbClr val="FFFF99"/>
    <a:srgbClr val="CC0000"/>
    <a:srgbClr val="CC9900"/>
    <a:srgbClr val="33CCFF"/>
    <a:srgbClr val="F0EC4E"/>
    <a:srgbClr val="263B91"/>
    <a:srgbClr val="2A89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1" autoAdjust="0"/>
    <p:restoredTop sz="96247" autoAdjust="0"/>
  </p:normalViewPr>
  <p:slideViewPr>
    <p:cSldViewPr snapToGrid="0">
      <p:cViewPr varScale="1">
        <p:scale>
          <a:sx n="111" d="100"/>
          <a:sy n="111" d="100"/>
        </p:scale>
        <p:origin x="1536" y="102"/>
      </p:cViewPr>
      <p:guideLst>
        <p:guide pos="2712"/>
        <p:guide orient="horz" pos="1944"/>
        <p:guide pos="5616"/>
        <p:guide pos="168"/>
        <p:guide orient="horz" pos="1008"/>
        <p:guide orient="horz" pos="2304"/>
        <p:guide pos="2784"/>
        <p:guide orient="horz" pos="192"/>
      </p:guideLst>
    </p:cSldViewPr>
  </p:slideViewPr>
  <p:outlineViewPr>
    <p:cViewPr>
      <p:scale>
        <a:sx n="33" d="100"/>
        <a:sy n="33" d="100"/>
      </p:scale>
      <p:origin x="0" y="258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-3168" y="-120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5885" cy="464503"/>
          </a:xfrm>
          <a:prstGeom prst="rect">
            <a:avLst/>
          </a:prstGeom>
        </p:spPr>
        <p:txBody>
          <a:bodyPr vert="horz" lIns="92938" tIns="46469" rIns="92938" bIns="4646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7534" y="0"/>
            <a:ext cx="3025885" cy="464503"/>
          </a:xfrm>
          <a:prstGeom prst="rect">
            <a:avLst/>
          </a:prstGeom>
        </p:spPr>
        <p:txBody>
          <a:bodyPr vert="horz" lIns="92938" tIns="46469" rIns="92938" bIns="4646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8C572A9-351B-490C-8DB6-3422DDBC9779}" type="datetimeFigureOut">
              <a:rPr lang="en-US"/>
              <a:pPr>
                <a:defRPr/>
              </a:pPr>
              <a:t>12/5/2017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612"/>
            <a:ext cx="3025885" cy="464503"/>
          </a:xfrm>
          <a:prstGeom prst="rect">
            <a:avLst/>
          </a:prstGeom>
        </p:spPr>
        <p:txBody>
          <a:bodyPr vert="horz" lIns="92938" tIns="46469" rIns="92938" bIns="4646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7534" y="8817612"/>
            <a:ext cx="3025885" cy="464503"/>
          </a:xfrm>
          <a:prstGeom prst="rect">
            <a:avLst/>
          </a:prstGeom>
        </p:spPr>
        <p:txBody>
          <a:bodyPr vert="horz" lIns="92938" tIns="46469" rIns="92938" bIns="4646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90BBC24-D3DE-419C-B53B-B62EA9E0E83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42723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5885" cy="464503"/>
          </a:xfrm>
          <a:prstGeom prst="rect">
            <a:avLst/>
          </a:prstGeom>
        </p:spPr>
        <p:txBody>
          <a:bodyPr vert="horz" lIns="92938" tIns="46469" rIns="92938" bIns="4646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7534" y="0"/>
            <a:ext cx="3025885" cy="464503"/>
          </a:xfrm>
          <a:prstGeom prst="rect">
            <a:avLst/>
          </a:prstGeom>
        </p:spPr>
        <p:txBody>
          <a:bodyPr vert="horz" lIns="92938" tIns="46469" rIns="92938" bIns="4646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E641C8A-4312-4BC2-A5A4-4AA25D6445E1}" type="datetimeFigureOut">
              <a:rPr lang="en-US"/>
              <a:pPr>
                <a:defRPr/>
              </a:pPr>
              <a:t>12/5/2017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8" tIns="46469" rIns="92938" bIns="4646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133" y="4410393"/>
            <a:ext cx="5586735" cy="4177348"/>
          </a:xfrm>
          <a:prstGeom prst="rect">
            <a:avLst/>
          </a:prstGeom>
        </p:spPr>
        <p:txBody>
          <a:bodyPr vert="horz" lIns="92938" tIns="46469" rIns="92938" bIns="4646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612"/>
            <a:ext cx="3025885" cy="464503"/>
          </a:xfrm>
          <a:prstGeom prst="rect">
            <a:avLst/>
          </a:prstGeom>
        </p:spPr>
        <p:txBody>
          <a:bodyPr vert="horz" lIns="92938" tIns="46469" rIns="92938" bIns="4646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7534" y="8817612"/>
            <a:ext cx="3025885" cy="464503"/>
          </a:xfrm>
          <a:prstGeom prst="rect">
            <a:avLst/>
          </a:prstGeom>
        </p:spPr>
        <p:txBody>
          <a:bodyPr vert="horz" lIns="92938" tIns="46469" rIns="92938" bIns="4646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4ECEBB0-BC7C-40D9-AF97-F69137A5D4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5351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activate</a:t>
            </a:r>
            <a:r>
              <a:rPr lang="en-US" baseline="0" dirty="0" smtClean="0"/>
              <a:t> hyperlink, you must be in slide show view.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ECEBB0-BC7C-40D9-AF97-F69137A5D4E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003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6858000" cy="762000"/>
          </a:xfrm>
        </p:spPr>
        <p:txBody>
          <a:bodyPr>
            <a:normAutofit/>
          </a:bodyPr>
          <a:lstStyle>
            <a:lvl1pPr>
              <a:defRPr sz="3200">
                <a:solidFill>
                  <a:srgbClr val="00009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0262" y="1219200"/>
            <a:ext cx="7983538" cy="4466897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96838" tIns="47625" rIns="96838" bIns="47625"/>
          <a:lstStyle>
            <a:lvl1pPr algn="l" defTabSz="960438" rtl="0" fontAlgn="base">
              <a:spcBef>
                <a:spcPct val="50000"/>
              </a:spcBef>
              <a:spcAft>
                <a:spcPct val="0"/>
              </a:spcAft>
              <a:buSzPct val="125000"/>
              <a:defRPr lang="en-US" sz="2400" b="1" dirty="0" smtClean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Arial" pitchFamily="34" charset="0"/>
              </a:defRPr>
            </a:lvl1pPr>
            <a:lvl2pPr algn="l" defTabSz="960438" rtl="0" fontAlgn="base">
              <a:spcBef>
                <a:spcPct val="50000"/>
              </a:spcBef>
              <a:spcAft>
                <a:spcPct val="0"/>
              </a:spcAft>
              <a:buSzPct val="125000"/>
              <a:defRPr lang="en-US" sz="2400" b="0" dirty="0" smtClean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Arial" pitchFamily="34" charset="0"/>
              </a:defRPr>
            </a:lvl2pPr>
            <a:lvl3pPr algn="l" defTabSz="960438" rtl="0" fontAlgn="base">
              <a:spcBef>
                <a:spcPct val="50000"/>
              </a:spcBef>
              <a:spcAft>
                <a:spcPct val="0"/>
              </a:spcAft>
              <a:buSzPct val="125000"/>
              <a:defRPr lang="en-US" sz="2000" b="0" dirty="0" smtClean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Arial" pitchFamily="34" charset="0"/>
              </a:defRPr>
            </a:lvl3pPr>
            <a:lvl4pPr algn="l" defTabSz="960438" rtl="0" fontAlgn="base">
              <a:spcBef>
                <a:spcPct val="50000"/>
              </a:spcBef>
              <a:spcAft>
                <a:spcPct val="0"/>
              </a:spcAft>
              <a:buSzPct val="125000"/>
              <a:defRPr lang="en-US" sz="1800" b="0" dirty="0" smtClean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Arial" pitchFamily="34" charset="0"/>
              </a:defRPr>
            </a:lvl4pPr>
            <a:lvl5pPr algn="l" defTabSz="960438" rtl="0" fontAlgn="base">
              <a:spcBef>
                <a:spcPct val="50000"/>
              </a:spcBef>
              <a:spcAft>
                <a:spcPct val="0"/>
              </a:spcAft>
              <a:buSzPct val="125000"/>
              <a:buFont typeface="Arial" pitchFamily="34" charset="0"/>
              <a:buChar char="•"/>
              <a:defRPr lang="en-US" sz="1800" b="0" dirty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>
          <a:xfrm>
            <a:off x="1" y="6631918"/>
            <a:ext cx="9143999" cy="226082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700" b="1" dirty="0" smtClean="0">
                <a:solidFill>
                  <a:schemeClr val="bg1"/>
                </a:solidFill>
                <a:latin typeface="Arial" pitchFamily="34" charset="0"/>
              </a:rPr>
              <a:t>DISTRIBUTION A.  Approved for public release:</a:t>
            </a:r>
            <a:r>
              <a:rPr lang="en-US" sz="700" b="1" baseline="0" dirty="0" smtClean="0">
                <a:solidFill>
                  <a:schemeClr val="bg1"/>
                </a:solidFill>
                <a:latin typeface="Arial" pitchFamily="34" charset="0"/>
              </a:rPr>
              <a:t>  distribution unlimited.</a:t>
            </a:r>
            <a:endParaRPr lang="en-US" sz="700" dirty="0" smtClean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19094"/>
            <a:ext cx="9144000" cy="707886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ctr" rtl="0" fontAlgn="base">
              <a:spcBef>
                <a:spcPct val="50000"/>
              </a:spcBef>
              <a:spcAft>
                <a:spcPct val="0"/>
              </a:spcAft>
              <a:defRPr lang="en-US" sz="4000" b="1" kern="1200" dirty="0">
                <a:solidFill>
                  <a:schemeClr val="bg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035" y="2355095"/>
            <a:ext cx="6705600" cy="6619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bg1"/>
                </a:solidFill>
                <a:latin typeface="Gill Sans MT" panose="020B05020201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568962"/>
            <a:ext cx="9144000" cy="289038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dirty="0" smtClean="0">
                <a:latin typeface="Arial" pitchFamily="34" charset="0"/>
              </a:rPr>
              <a:t>DISTRIBUTION A.  Approved for public release:  distribution unlimited.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263" y="152400"/>
            <a:ext cx="8313737" cy="762000"/>
          </a:xfrm>
        </p:spPr>
        <p:txBody>
          <a:bodyPr/>
          <a:lstStyle>
            <a:lvl1pPr>
              <a:defRPr>
                <a:solidFill>
                  <a:srgbClr val="263B9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9440" y="1143001"/>
            <a:ext cx="4038600" cy="45220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00440" y="1143000"/>
            <a:ext cx="4038600" cy="45430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" y="6631918"/>
            <a:ext cx="9143999" cy="226082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700" b="1" smtClean="0">
                <a:solidFill>
                  <a:schemeClr val="bg1"/>
                </a:solidFill>
                <a:latin typeface="Arial" pitchFamily="34" charset="0"/>
              </a:rPr>
              <a:t>DISTRIBUTION A.  Approved for public release:</a:t>
            </a:r>
            <a:r>
              <a:rPr lang="en-US" sz="700" b="1" baseline="0" smtClean="0">
                <a:solidFill>
                  <a:schemeClr val="bg1"/>
                </a:solidFill>
                <a:latin typeface="Arial" pitchFamily="34" charset="0"/>
              </a:rPr>
              <a:t>  distribution unlimited.</a:t>
            </a:r>
            <a:endParaRPr lang="en-US" sz="700" dirty="0" smtClean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263" y="152400"/>
            <a:ext cx="8313737" cy="762000"/>
          </a:xfrm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200" b="1" kern="1200" dirty="0">
                <a:solidFill>
                  <a:srgbClr val="263B91"/>
                </a:solidFill>
                <a:latin typeface="Gill Sans MT" panose="020B0502020104020203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" y="6631918"/>
            <a:ext cx="9143999" cy="226082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700" b="1" smtClean="0">
                <a:solidFill>
                  <a:schemeClr val="bg1"/>
                </a:solidFill>
                <a:latin typeface="Arial" pitchFamily="34" charset="0"/>
              </a:rPr>
              <a:t>DISTRIBUTION A.  Approved for public release:</a:t>
            </a:r>
            <a:r>
              <a:rPr lang="en-US" sz="700" b="1" baseline="0" smtClean="0">
                <a:solidFill>
                  <a:schemeClr val="bg1"/>
                </a:solidFill>
                <a:latin typeface="Arial" pitchFamily="34" charset="0"/>
              </a:rPr>
              <a:t>  distribution unlimited.</a:t>
            </a:r>
            <a:endParaRPr lang="en-US" sz="700" dirty="0" smtClean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" y="6631918"/>
            <a:ext cx="9143999" cy="226082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700" b="1" smtClean="0">
                <a:solidFill>
                  <a:schemeClr val="bg1"/>
                </a:solidFill>
                <a:latin typeface="Arial" pitchFamily="34" charset="0"/>
              </a:rPr>
              <a:t>DISTRIBUTION A.  Approved for public release:</a:t>
            </a:r>
            <a:r>
              <a:rPr lang="en-US" sz="700" b="1" baseline="0" smtClean="0">
                <a:solidFill>
                  <a:schemeClr val="bg1"/>
                </a:solidFill>
                <a:latin typeface="Arial" pitchFamily="34" charset="0"/>
              </a:rPr>
              <a:t>  distribution unlimited.</a:t>
            </a:r>
            <a:endParaRPr lang="en-US" sz="700" dirty="0" smtClean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a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0263" y="76200"/>
            <a:ext cx="8313737" cy="990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Quad Slide Title</a:t>
            </a:r>
            <a:endParaRPr lang="en-US" dirty="0"/>
          </a:p>
        </p:txBody>
      </p:sp>
      <p:sp>
        <p:nvSpPr>
          <p:cNvPr id="5" name="Rounded Rectangle 4"/>
          <p:cNvSpPr/>
          <p:nvPr userDrawn="1"/>
        </p:nvSpPr>
        <p:spPr>
          <a:xfrm>
            <a:off x="304800" y="3462904"/>
            <a:ext cx="4104456" cy="2254736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6" name="Rounded Rectangle 5"/>
          <p:cNvSpPr/>
          <p:nvPr userDrawn="1"/>
        </p:nvSpPr>
        <p:spPr>
          <a:xfrm>
            <a:off x="4724400" y="1024504"/>
            <a:ext cx="4104456" cy="2254736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4724400" y="3462904"/>
            <a:ext cx="4104456" cy="2254736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10" name="Rounded Rectangle 9"/>
          <p:cNvSpPr/>
          <p:nvPr userDrawn="1"/>
        </p:nvSpPr>
        <p:spPr>
          <a:xfrm>
            <a:off x="315144" y="993240"/>
            <a:ext cx="4104456" cy="2254736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" y="6631918"/>
            <a:ext cx="9143999" cy="226082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700" b="1" smtClean="0">
                <a:solidFill>
                  <a:schemeClr val="bg1"/>
                </a:solidFill>
                <a:latin typeface="Arial" pitchFamily="34" charset="0"/>
              </a:rPr>
              <a:t>DISTRIBUTION A.  Approved for public release:</a:t>
            </a:r>
            <a:r>
              <a:rPr lang="en-US" sz="700" b="1" baseline="0" smtClean="0">
                <a:solidFill>
                  <a:schemeClr val="bg1"/>
                </a:solidFill>
                <a:latin typeface="Arial" pitchFamily="34" charset="0"/>
              </a:rPr>
              <a:t>  distribution unlimited.</a:t>
            </a:r>
            <a:endParaRPr lang="en-US" sz="700" dirty="0" smtClean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830262" y="1371600"/>
            <a:ext cx="7983537" cy="4282966"/>
          </a:xfrm>
          <a:prstGeom prst="rect">
            <a:avLst/>
          </a:prstGeo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0262" y="0"/>
            <a:ext cx="8313737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" y="6631918"/>
            <a:ext cx="9143999" cy="226082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700" b="1" smtClean="0">
                <a:solidFill>
                  <a:schemeClr val="bg1"/>
                </a:solidFill>
                <a:latin typeface="Arial" pitchFamily="34" charset="0"/>
              </a:rPr>
              <a:t>DISTRIBUTION A.  Approved for public release:</a:t>
            </a:r>
            <a:r>
              <a:rPr lang="en-US" sz="700" b="1" baseline="0" smtClean="0">
                <a:solidFill>
                  <a:schemeClr val="bg1"/>
                </a:solidFill>
                <a:latin typeface="Arial" pitchFamily="34" charset="0"/>
              </a:rPr>
              <a:t>  distribution unlimited.</a:t>
            </a:r>
            <a:endParaRPr lang="en-US" sz="700" dirty="0" smtClean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" y="6631918"/>
            <a:ext cx="9143999" cy="226082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700" b="1" smtClean="0">
                <a:solidFill>
                  <a:schemeClr val="bg1"/>
                </a:solidFill>
                <a:latin typeface="Arial" pitchFamily="34" charset="0"/>
              </a:rPr>
              <a:t>DISTRIBUTION A.  Approved for public release:</a:t>
            </a:r>
            <a:r>
              <a:rPr lang="en-US" sz="700" b="1" baseline="0" smtClean="0">
                <a:solidFill>
                  <a:schemeClr val="bg1"/>
                </a:solidFill>
                <a:latin typeface="Arial" pitchFamily="34" charset="0"/>
              </a:rPr>
              <a:t>  distribution unlimited.</a:t>
            </a:r>
            <a:endParaRPr lang="en-US" sz="700" dirty="0" smtClean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840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410991"/>
            <a:ext cx="9144000" cy="228348"/>
          </a:xfrm>
          <a:prstGeom prst="rect">
            <a:avLst/>
          </a:prstGeom>
          <a:solidFill>
            <a:srgbClr val="3998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27271" y="116988"/>
            <a:ext cx="8316729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7270" y="1295400"/>
            <a:ext cx="7986529" cy="4390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636104" y="6410991"/>
            <a:ext cx="8507896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sz="900" b="1" spc="400" baseline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SMALL BUSINESS INNOVATION RESEARCH | SMALL BUSINESS TECHNOLOGY TRANSFER</a:t>
            </a:r>
          </a:p>
          <a:p>
            <a:pPr algn="ctr"/>
            <a:r>
              <a:rPr lang="en-US" sz="700" b="1" dirty="0" smtClean="0">
                <a:solidFill>
                  <a:schemeClr val="tx1"/>
                </a:solidFill>
                <a:latin typeface="Arial" pitchFamily="34" charset="0"/>
              </a:rPr>
              <a:t>DISTRIBUTION STATEMENT A – Unclassified, Unlimited</a:t>
            </a:r>
            <a:r>
              <a:rPr lang="en-US" sz="700" b="1" baseline="0" dirty="0" smtClean="0">
                <a:solidFill>
                  <a:schemeClr val="tx1"/>
                </a:solidFill>
                <a:latin typeface="Arial" pitchFamily="34" charset="0"/>
              </a:rPr>
              <a:t> Distribution</a:t>
            </a:r>
            <a:endParaRPr lang="en-US" sz="7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61" y="6181820"/>
            <a:ext cx="652601" cy="561880"/>
          </a:xfrm>
          <a:prstGeom prst="rect">
            <a:avLst/>
          </a:prstGeom>
          <a:effectLst>
            <a:glow>
              <a:schemeClr val="tx1">
                <a:alpha val="60000"/>
              </a:schemeClr>
            </a:glow>
            <a:outerShdw blurRad="50800" dist="38100" dir="5400000" algn="t" rotWithShape="0">
              <a:prstClr val="black">
                <a:alpha val="31000"/>
              </a:prstClr>
            </a:outerShdw>
            <a:softEdge rad="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18" r:id="rId1"/>
    <p:sldLayoutId id="2147484519" r:id="rId2"/>
    <p:sldLayoutId id="2147484520" r:id="rId3"/>
    <p:sldLayoutId id="2147484522" r:id="rId4"/>
    <p:sldLayoutId id="2147484523" r:id="rId5"/>
    <p:sldLayoutId id="2147484557" r:id="rId6"/>
    <p:sldLayoutId id="2147484558" r:id="rId7"/>
    <p:sldLayoutId id="2147484559" r:id="rId8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US" sz="3200" b="1" kern="1200" dirty="0" smtClean="0">
          <a:solidFill>
            <a:srgbClr val="263B91"/>
          </a:solidFill>
          <a:latin typeface="Gill Sans MT" panose="020B0502020104020203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Gill Sans MT" panose="020B0502020104020203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ill Sans MT" panose="020B0502020104020203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ill Sans MT" panose="020B0502020104020203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Gill Sans MT" panose="020B0502020104020203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Gill Sans MT" panose="020B0502020104020203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304800"/>
            <a:ext cx="2618635" cy="6436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6096000" cy="304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7949" y="3372443"/>
            <a:ext cx="869102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all" dirty="0" smtClean="0"/>
              <a:t>Virtual </a:t>
            </a:r>
            <a:r>
              <a:rPr lang="en-US" sz="2000" b="1" cap="all" smtClean="0"/>
              <a:t>solution could</a:t>
            </a:r>
            <a:endParaRPr lang="en-US" sz="2000" b="1" cap="all" dirty="0" smtClean="0"/>
          </a:p>
          <a:p>
            <a:r>
              <a:rPr lang="en-US" sz="1400" b="1" dirty="0" smtClean="0"/>
              <a:t>REVOLUTIONIZE AIRCRAFT MAINTENANCE TRAINING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72694" y="3973113"/>
            <a:ext cx="874270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1400" dirty="0" smtClean="0"/>
              <a:t>A </a:t>
            </a:r>
            <a:r>
              <a:rPr lang="en-US" sz="1400" dirty="0"/>
              <a:t>Massachusetts-based company is building a virtual aircraft maintenance trainer for the Air Force that would allow for larger class sizes and troubleshooting scenarios that are difficult to present in a traditional live setting.</a:t>
            </a:r>
          </a:p>
          <a:p>
            <a:pPr>
              <a:spcAft>
                <a:spcPts val="800"/>
              </a:spcAft>
            </a:pPr>
            <a:r>
              <a:rPr lang="en-US" sz="1400" dirty="0"/>
              <a:t>With support from the Air Force Small Business Innovation Research/Small Business Technology Transfer Program, Charles River Analytics developed the underlying software and is refining it to provide maintenance training for the F-15E Strike Eagle. The technology combines high-resolution graphics with automated system feedback to teach complex maintenance procedures</a:t>
            </a:r>
            <a:r>
              <a:rPr lang="en-US" sz="1400" dirty="0" smtClean="0"/>
              <a:t>.</a:t>
            </a:r>
          </a:p>
          <a:p>
            <a:pPr>
              <a:spcAft>
                <a:spcPts val="800"/>
              </a:spcAft>
            </a:pPr>
            <a:r>
              <a:rPr lang="en-US" sz="1400" dirty="0"/>
              <a:t>The company is in the early stages of a two-year effort to transition the technology and the expectations are that it will eventually be applicable to any aircraft</a:t>
            </a:r>
            <a:r>
              <a:rPr lang="en-US" sz="1400" dirty="0" smtClean="0"/>
              <a:t>.</a:t>
            </a:r>
            <a:endParaRPr lang="en-US" sz="1400" dirty="0" smtClean="0"/>
          </a:p>
          <a:p>
            <a:pPr>
              <a:spcAft>
                <a:spcPts val="800"/>
              </a:spcAft>
            </a:pP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179334" y="712861"/>
            <a:ext cx="3803006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dirty="0" smtClean="0"/>
          </a:p>
          <a:p>
            <a:pPr>
              <a:spcAft>
                <a:spcPts val="1200"/>
              </a:spcAft>
            </a:pPr>
            <a:r>
              <a:rPr lang="en-US" sz="1200" dirty="0" smtClean="0"/>
              <a:t>Cambridge, Massachusetts</a:t>
            </a:r>
          </a:p>
          <a:p>
            <a:pPr>
              <a:spcAft>
                <a:spcPts val="600"/>
              </a:spcAft>
            </a:pPr>
            <a:r>
              <a:rPr lang="en-US" sz="1200" b="1" dirty="0" smtClean="0"/>
              <a:t>TOPIC </a:t>
            </a:r>
            <a:r>
              <a:rPr lang="en-US" sz="1200" b="1" dirty="0"/>
              <a:t>NUMBER</a:t>
            </a:r>
            <a:r>
              <a:rPr lang="en-US" sz="1200" b="1" dirty="0" smtClean="0"/>
              <a:t>:  </a:t>
            </a:r>
            <a:r>
              <a:rPr lang="en-US" sz="1200" dirty="0" smtClean="0"/>
              <a:t>AF121-017</a:t>
            </a:r>
          </a:p>
          <a:p>
            <a:pPr>
              <a:spcAft>
                <a:spcPts val="600"/>
              </a:spcAft>
            </a:pPr>
            <a:r>
              <a:rPr lang="en-US" sz="1200" b="1" dirty="0" smtClean="0"/>
              <a:t>TOPIC TITLE:  </a:t>
            </a:r>
            <a:br>
              <a:rPr lang="en-US" sz="1200" b="1" dirty="0" smtClean="0"/>
            </a:br>
            <a:r>
              <a:rPr lang="en-US" sz="1200" dirty="0" smtClean="0"/>
              <a:t>Adaptive Gaming and Training Environment for Maintenance Operations</a:t>
            </a:r>
            <a:endParaRPr lang="en-US" sz="1200" dirty="0"/>
          </a:p>
          <a:p>
            <a:r>
              <a:rPr lang="en-US" sz="1200" b="1" dirty="0" smtClean="0"/>
              <a:t>TECHNICAL PROJECT OFFICE</a:t>
            </a:r>
            <a:r>
              <a:rPr lang="en-US" sz="1200" b="1" dirty="0"/>
              <a:t>:</a:t>
            </a:r>
          </a:p>
          <a:p>
            <a:pPr>
              <a:spcAft>
                <a:spcPts val="600"/>
              </a:spcAft>
            </a:pPr>
            <a:r>
              <a:rPr lang="en-US" sz="1200" dirty="0"/>
              <a:t>AFRL </a:t>
            </a:r>
            <a:r>
              <a:rPr lang="en-US" sz="1200" dirty="0" smtClean="0"/>
              <a:t>Airman Systems Directorate</a:t>
            </a:r>
            <a:br>
              <a:rPr lang="en-US" sz="1200" dirty="0" smtClean="0"/>
            </a:br>
            <a:r>
              <a:rPr lang="en-US" sz="1200" dirty="0" smtClean="0"/>
              <a:t>Wright-Patterson </a:t>
            </a:r>
            <a:r>
              <a:rPr lang="en-US" sz="1200" dirty="0"/>
              <a:t>AFB, </a:t>
            </a:r>
            <a:r>
              <a:rPr lang="en-US" sz="1200" dirty="0" smtClean="0"/>
              <a:t>OH</a:t>
            </a:r>
          </a:p>
          <a:p>
            <a:r>
              <a:rPr lang="en-US" sz="1200" b="1" dirty="0" smtClean="0"/>
              <a:t>SPONSORING ORGANIZATION:</a:t>
            </a:r>
            <a:endParaRPr lang="en-US" sz="1200" b="1" dirty="0"/>
          </a:p>
          <a:p>
            <a:r>
              <a:rPr lang="en-US" sz="1200" dirty="0" smtClean="0"/>
              <a:t>Air Force Life Cycle Management Center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6016240" y="2318592"/>
            <a:ext cx="312775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schemeClr val="bg1"/>
                </a:solidFill>
              </a:rPr>
              <a:t>Instructors </a:t>
            </a:r>
            <a:r>
              <a:rPr lang="en-US" sz="1050" dirty="0">
                <a:solidFill>
                  <a:schemeClr val="bg1"/>
                </a:solidFill>
              </a:rPr>
              <a:t>are able to manage more </a:t>
            </a:r>
            <a:r>
              <a:rPr lang="en-US" sz="1050" dirty="0" smtClean="0">
                <a:solidFill>
                  <a:schemeClr val="bg1"/>
                </a:solidFill>
              </a:rPr>
              <a:t>students</a:t>
            </a:r>
          </a:p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schemeClr val="bg1"/>
                </a:solidFill>
              </a:rPr>
              <a:t>Avoids </a:t>
            </a:r>
            <a:r>
              <a:rPr lang="en-US" sz="1050" dirty="0">
                <a:solidFill>
                  <a:schemeClr val="bg1"/>
                </a:solidFill>
              </a:rPr>
              <a:t>potential for costly system damage</a:t>
            </a:r>
          </a:p>
        </p:txBody>
      </p:sp>
    </p:spTree>
    <p:extLst>
      <p:ext uri="{BB962C8B-B14F-4D97-AF65-F5344CB8AC3E}">
        <p14:creationId xmlns:p14="http://schemas.microsoft.com/office/powerpoint/2010/main" val="396219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FRL_Briefing_Template_2_01">
  <a:themeElements>
    <a:clrScheme name="Custom 2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0066FF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6B382576FBDC4181F48F5D01AB44B2" ma:contentTypeVersion="0" ma:contentTypeDescription="Create a new document." ma:contentTypeScope="" ma:versionID="61da11c8e6e7dd00e2cd5e2b6444d92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101C6A4-936D-4C8A-B7CC-F1445A0F08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04217E5-F288-4C54-9D19-9CE4F51B929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D706E45-5DC1-47E4-8E80-779B5E74A60A}">
  <ds:schemaRefs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AFRL_Briefing_Template_2_01</Template>
  <TotalTime>9906</TotalTime>
  <Words>158</Words>
  <Application>Microsoft Office PowerPoint</Application>
  <PresentationFormat>On-screen Show (4:3)</PresentationFormat>
  <Paragraphs>17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 Gothic</vt:lpstr>
      <vt:lpstr>Gill Sans MT</vt:lpstr>
      <vt:lpstr>AFRL_Briefing_Template_2_01</vt:lpstr>
      <vt:lpstr>PowerPoint Presentation</vt:lpstr>
    </vt:vector>
  </TitlesOfParts>
  <Company>U.S. Air Force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westbrkk</dc:creator>
  <cp:lastModifiedBy>HUGHES, LORI R CTR USAF AFMC AFRL/SB</cp:lastModifiedBy>
  <cp:revision>645</cp:revision>
  <cp:lastPrinted>2016-12-14T17:12:32Z</cp:lastPrinted>
  <dcterms:created xsi:type="dcterms:W3CDTF">2010-03-15T19:18:14Z</dcterms:created>
  <dcterms:modified xsi:type="dcterms:W3CDTF">2017-12-05T12:27:46Z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0x0101000B6B382576FBDC4181F48F5D01AB44B2</vt:lpwstr>
  </property>
</Properties>
</file>