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0" r:id="rId4"/>
    <p:sldId id="261" r:id="rId5"/>
    <p:sldId id="287" r:id="rId6"/>
    <p:sldId id="279" r:id="rId7"/>
    <p:sldId id="281" r:id="rId8"/>
    <p:sldId id="288" r:id="rId9"/>
    <p:sldId id="289" r:id="rId10"/>
    <p:sldId id="290" r:id="rId11"/>
    <p:sldId id="291" r:id="rId12"/>
    <p:sldId id="292" r:id="rId13"/>
    <p:sldId id="293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660"/>
  </p:normalViewPr>
  <p:slideViewPr>
    <p:cSldViewPr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F0E8E8-C6FC-4AF5-90BC-8D240F2FA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6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6E792E-7C23-4CE1-9F8C-90BED3BFE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3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CA4B-40F9-447A-B643-457DACA85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A317-3D04-4614-9C01-BB31A3DF8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510C-3508-4B40-8760-4626B504E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0D491-1AA5-4DA2-822A-0125D86EC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DAE4-E5BF-46C4-9D4E-8971D8F9B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3C58-7514-40F7-A804-A4DDB3256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82836-276C-4D80-A9E2-D5C87D54C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0B88-DE60-470F-92FB-F34664E2A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F246-3E73-4684-BEB1-326A9E0B6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FA92-1BB4-4E44-81D7-3811C3718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9AAD-22C5-4706-BF6D-B1173DD37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thright3sm.jpg"/>
          <p:cNvPicPr>
            <a:picLocks noChangeAspect="1"/>
          </p:cNvPicPr>
          <p:nvPr userDrawn="1"/>
        </p:nvPicPr>
        <p:blipFill>
          <a:blip r:embed="rId13" cstate="print"/>
          <a:srcRect l="6239" t="4444" r="7411" b="23333"/>
          <a:stretch>
            <a:fillRect/>
          </a:stretch>
        </p:blipFill>
        <p:spPr>
          <a:xfrm>
            <a:off x="3962400" y="1524000"/>
            <a:ext cx="5181600" cy="5334000"/>
          </a:xfrm>
          <a:prstGeom prst="rect">
            <a:avLst/>
          </a:prstGeom>
        </p:spPr>
      </p:pic>
      <p:grpSp>
        <p:nvGrpSpPr>
          <p:cNvPr id="6149" name="Group 28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0"/>
            <a:chExt cx="5760" cy="4322"/>
          </a:xfrm>
        </p:grpSpPr>
        <p:grpSp>
          <p:nvGrpSpPr>
            <p:cNvPr id="6152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6154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5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3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sz="1800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latin typeface="Arial" charset="0"/>
              </a:defRPr>
            </a:lvl1pPr>
          </a:lstStyle>
          <a:p>
            <a:pPr>
              <a:defRPr/>
            </a:pPr>
            <a:fld id="{5F70D22C-9FE5-4DB1-B223-083597F06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1722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57200" y="6416675"/>
            <a:ext cx="3962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US Army Corps of Engineers – Norfolk District</a:t>
            </a:r>
            <a:endParaRPr lang="en-US" b="1" baseline="-250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7772400" cy="14700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Gathright Dam Stakeholders Meeting</a:t>
            </a:r>
            <a:endParaRPr lang="en-US" dirty="0" smtClean="0">
              <a:solidFill>
                <a:srgbClr val="B40000"/>
              </a:solidFill>
              <a:ea typeface="ＭＳ Ｐゴシック" pitchFamily="34" charset="-128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3505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Norfolk District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/>
              <a:t>02 November 2017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changes for September and October (2015)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9687"/>
            <a:ext cx="4572000" cy="4238625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72000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changes for September and October (2016)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572000" cy="42100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7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changes for September and October (2017)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572000" cy="4238625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399"/>
            <a:ext cx="4572000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4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WCM – What is it? &amp; Why is it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Water Control Management is the regulation of Gathright Dam to accomplish authorized Project Purposes</a:t>
            </a:r>
          </a:p>
          <a:p>
            <a:pPr>
              <a:buNone/>
            </a:pPr>
            <a:endParaRPr lang="en-US" sz="1400" dirty="0" smtClean="0"/>
          </a:p>
          <a:p>
            <a:pPr>
              <a:spcBef>
                <a:spcPct val="50000"/>
              </a:spcBef>
              <a:buNone/>
            </a:pPr>
            <a:r>
              <a:rPr lang="en-US" sz="2000" u="sng" dirty="0" smtClean="0"/>
              <a:t>Project Purpose: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/>
              <a:t> Flood Control – Protection of industrial, commercial and residential properties along the Jackson and James Rivers with immediate impact on City of Covington, VA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/>
              <a:t> Low Flow Augmentation - Minimum Flow in Jackson River at Covington of 160 cfs (Dec/Jan) to 250 </a:t>
            </a:r>
            <a:r>
              <a:rPr lang="en-US" sz="1600" dirty="0" err="1" smtClean="0"/>
              <a:t>cfs</a:t>
            </a:r>
            <a:r>
              <a:rPr lang="en-US" sz="1600" dirty="0" smtClean="0"/>
              <a:t> (Jul), Release Temperature Regulation, and Maintaining Dissolved Oxygen Levels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/>
              <a:t> Recreation – Operations and maintenance of recreational areas transferred to US Forest Service in 1981 prior to completion of reservoir filling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Storage Allocations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400175" y="4006850"/>
            <a:ext cx="5605463" cy="1666875"/>
          </a:xfrm>
          <a:custGeom>
            <a:avLst/>
            <a:gdLst/>
            <a:ahLst/>
            <a:cxnLst>
              <a:cxn ang="0">
                <a:pos x="3435" y="1050"/>
              </a:cxn>
              <a:cxn ang="0">
                <a:pos x="3531" y="0"/>
              </a:cxn>
              <a:cxn ang="0">
                <a:pos x="0" y="3"/>
              </a:cxn>
              <a:cxn ang="0">
                <a:pos x="756" y="960"/>
              </a:cxn>
              <a:cxn ang="0">
                <a:pos x="3435" y="1050"/>
              </a:cxn>
            </a:cxnLst>
            <a:rect l="0" t="0" r="r" b="b"/>
            <a:pathLst>
              <a:path w="3531" h="1050">
                <a:moveTo>
                  <a:pt x="3435" y="1050"/>
                </a:moveTo>
                <a:lnTo>
                  <a:pt x="3531" y="0"/>
                </a:lnTo>
                <a:lnTo>
                  <a:pt x="0" y="3"/>
                </a:lnTo>
                <a:lnTo>
                  <a:pt x="756" y="960"/>
                </a:lnTo>
                <a:lnTo>
                  <a:pt x="3435" y="1050"/>
                </a:lnTo>
                <a:close/>
              </a:path>
            </a:pathLst>
          </a:custGeom>
          <a:solidFill>
            <a:srgbClr val="CCFFFF"/>
          </a:solidFill>
          <a:ln w="635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23925" y="3397250"/>
            <a:ext cx="6162675" cy="609600"/>
          </a:xfrm>
          <a:custGeom>
            <a:avLst/>
            <a:gdLst/>
            <a:ahLst/>
            <a:cxnLst>
              <a:cxn ang="0">
                <a:pos x="3848" y="384"/>
              </a:cxn>
              <a:cxn ang="0">
                <a:pos x="3882" y="0"/>
              </a:cxn>
              <a:cxn ang="0">
                <a:pos x="0" y="9"/>
              </a:cxn>
              <a:cxn ang="0">
                <a:pos x="291" y="381"/>
              </a:cxn>
              <a:cxn ang="0">
                <a:pos x="3848" y="384"/>
              </a:cxn>
            </a:cxnLst>
            <a:rect l="0" t="0" r="r" b="b"/>
            <a:pathLst>
              <a:path w="3882" h="384">
                <a:moveTo>
                  <a:pt x="3848" y="384"/>
                </a:moveTo>
                <a:lnTo>
                  <a:pt x="3882" y="0"/>
                </a:lnTo>
                <a:lnTo>
                  <a:pt x="0" y="9"/>
                </a:lnTo>
                <a:lnTo>
                  <a:pt x="291" y="381"/>
                </a:lnTo>
                <a:lnTo>
                  <a:pt x="3848" y="384"/>
                </a:lnTo>
                <a:close/>
              </a:path>
            </a:pathLst>
          </a:custGeom>
          <a:solidFill>
            <a:srgbClr val="66FFCC"/>
          </a:solidFill>
          <a:ln w="635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6858000" y="2178050"/>
            <a:ext cx="1295400" cy="3505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800" b="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95600" y="4464050"/>
            <a:ext cx="3082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Inactive Storage = 62,992 acre-feet</a:t>
            </a:r>
            <a:endParaRPr lang="en-US" sz="2800" b="0">
              <a:latin typeface="Times New Roman" pitchFamily="18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0" y="2209800"/>
            <a:ext cx="8763000" cy="3657600"/>
          </a:xfrm>
          <a:custGeom>
            <a:avLst/>
            <a:gdLst/>
            <a:ahLst/>
            <a:cxnLst>
              <a:cxn ang="0">
                <a:pos x="5232" y="2160"/>
              </a:cxn>
              <a:cxn ang="0">
                <a:pos x="4320" y="2160"/>
              </a:cxn>
              <a:cxn ang="0">
                <a:pos x="1632" y="2064"/>
              </a:cxn>
              <a:cxn ang="0">
                <a:pos x="0" y="0"/>
              </a:cxn>
              <a:cxn ang="0">
                <a:pos x="0" y="576"/>
              </a:cxn>
              <a:cxn ang="0">
                <a:pos x="1488" y="2304"/>
              </a:cxn>
              <a:cxn ang="0">
                <a:pos x="5520" y="2304"/>
              </a:cxn>
              <a:cxn ang="0">
                <a:pos x="5232" y="2160"/>
              </a:cxn>
            </a:cxnLst>
            <a:rect l="0" t="0" r="r" b="b"/>
            <a:pathLst>
              <a:path w="5520" h="2304">
                <a:moveTo>
                  <a:pt x="5232" y="2160"/>
                </a:moveTo>
                <a:lnTo>
                  <a:pt x="4320" y="2160"/>
                </a:lnTo>
                <a:lnTo>
                  <a:pt x="1632" y="2064"/>
                </a:lnTo>
                <a:lnTo>
                  <a:pt x="0" y="0"/>
                </a:lnTo>
                <a:lnTo>
                  <a:pt x="0" y="576"/>
                </a:lnTo>
                <a:lnTo>
                  <a:pt x="1488" y="2304"/>
                </a:lnTo>
                <a:lnTo>
                  <a:pt x="5520" y="2304"/>
                </a:lnTo>
                <a:lnTo>
                  <a:pt x="5232" y="216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914400" y="3392488"/>
            <a:ext cx="6172200" cy="4762"/>
          </a:xfrm>
          <a:custGeom>
            <a:avLst/>
            <a:gdLst/>
            <a:ahLst/>
            <a:cxnLst>
              <a:cxn ang="0">
                <a:pos x="3888" y="3"/>
              </a:cxn>
              <a:cxn ang="0">
                <a:pos x="0" y="0"/>
              </a:cxn>
            </a:cxnLst>
            <a:rect l="0" t="0" r="r" b="b"/>
            <a:pathLst>
              <a:path w="3888" h="3">
                <a:moveTo>
                  <a:pt x="3888" y="3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24000" y="3076575"/>
            <a:ext cx="4321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Flood Control Storage = 79,900 acre-feet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03750" y="2041525"/>
            <a:ext cx="18986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FF"/>
                </a:solidFill>
              </a:rPr>
              <a:t>Spillway El = 1667.5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965825" y="3770313"/>
            <a:ext cx="1295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El = 1554</a:t>
            </a: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77000" y="2178050"/>
            <a:ext cx="676275" cy="303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6" y="191"/>
              </a:cxn>
            </a:cxnLst>
            <a:rect l="0" t="0" r="r" b="b"/>
            <a:pathLst>
              <a:path w="426" h="191">
                <a:moveTo>
                  <a:pt x="0" y="0"/>
                </a:moveTo>
                <a:lnTo>
                  <a:pt x="426" y="191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589838" y="1219200"/>
            <a:ext cx="12080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FF"/>
                </a:solidFill>
              </a:rPr>
              <a:t>Top of Dam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algn="ctr" eaLnBrk="0" hangingPunct="0"/>
            <a:r>
              <a:rPr lang="en-US" sz="1400" dirty="0">
                <a:solidFill>
                  <a:srgbClr val="0000FF"/>
                </a:solidFill>
              </a:rPr>
              <a:t>El = 1684.5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7820025" y="1720850"/>
            <a:ext cx="228600" cy="457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9600" y="2574925"/>
            <a:ext cx="6019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FF"/>
                </a:solidFill>
              </a:rPr>
              <a:t>Total Storage at Full Flood Control Pool =203,600 acre-feet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06400" y="5348288"/>
            <a:ext cx="641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993300"/>
                </a:solidFill>
              </a:rPr>
              <a:t>NTS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151563" y="3152775"/>
            <a:ext cx="947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El = 1582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600200" y="3546475"/>
            <a:ext cx="4321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Conservation Storage = 60,747 acre-feet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447800" y="1138238"/>
            <a:ext cx="55626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CC"/>
                </a:solidFill>
              </a:rPr>
              <a:t>Total Storage at Spillway Design Flood 477,800 acre-feet</a:t>
            </a:r>
          </a:p>
          <a:p>
            <a:pPr algn="ctr" eaLnBrk="0" hangingPunct="0"/>
            <a:r>
              <a:rPr lang="en-US" sz="1400">
                <a:solidFill>
                  <a:srgbClr val="0000CC"/>
                </a:solidFill>
              </a:rPr>
              <a:t>                                                                          El = 1679.5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219325" y="1824038"/>
            <a:ext cx="42894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Total Storage at Spillway Invert 421,500 acre-feet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1371600" y="400685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76275" y="3092450"/>
            <a:ext cx="6410325" cy="1588"/>
          </a:xfrm>
          <a:custGeom>
            <a:avLst/>
            <a:gdLst/>
            <a:ahLst/>
            <a:cxnLst>
              <a:cxn ang="0">
                <a:pos x="4038" y="0"/>
              </a:cxn>
              <a:cxn ang="0">
                <a:pos x="0" y="0"/>
              </a:cxn>
            </a:cxnLst>
            <a:rect l="0" t="0" r="r" b="b"/>
            <a:pathLst>
              <a:path w="4038" h="1">
                <a:moveTo>
                  <a:pt x="4038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604000" y="1525588"/>
            <a:ext cx="566738" cy="722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1" y="0"/>
              </a:cxn>
              <a:cxn ang="0">
                <a:pos x="357" y="455"/>
              </a:cxn>
            </a:cxnLst>
            <a:rect l="0" t="0" r="r" b="b"/>
            <a:pathLst>
              <a:path w="357" h="455">
                <a:moveTo>
                  <a:pt x="0" y="0"/>
                </a:moveTo>
                <a:lnTo>
                  <a:pt x="171" y="0"/>
                </a:lnTo>
                <a:lnTo>
                  <a:pt x="357" y="455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167438" y="2847975"/>
            <a:ext cx="947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El = 1610</a:t>
            </a: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6877050" y="5497513"/>
            <a:ext cx="1270000" cy="15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0" y="98"/>
              </a:cxn>
            </a:cxnLst>
            <a:rect l="0" t="0" r="r" b="b"/>
            <a:pathLst>
              <a:path w="800" h="98">
                <a:moveTo>
                  <a:pt x="0" y="0"/>
                </a:moveTo>
                <a:lnTo>
                  <a:pt x="800" y="9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762625" y="4906963"/>
            <a:ext cx="10969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</a:rPr>
              <a:t>Invert Elev at Intake 1430.5</a:t>
            </a: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791200" y="5500688"/>
            <a:ext cx="1066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8153400" y="6218238"/>
            <a:ext cx="838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124700" y="4935538"/>
            <a:ext cx="8048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Outlet</a:t>
            </a:r>
          </a:p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Works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8047038" y="5151438"/>
            <a:ext cx="1096962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Invert </a:t>
            </a:r>
            <a:r>
              <a:rPr lang="en-US" sz="1200" dirty="0" err="1">
                <a:solidFill>
                  <a:srgbClr val="0000FF"/>
                </a:solidFill>
              </a:rPr>
              <a:t>Elev</a:t>
            </a:r>
            <a:r>
              <a:rPr lang="en-US" sz="1200" dirty="0">
                <a:solidFill>
                  <a:srgbClr val="0000FF"/>
                </a:solidFill>
              </a:rPr>
              <a:t> at Outlet 1424.6</a:t>
            </a:r>
          </a:p>
        </p:txBody>
      </p:sp>
      <p:pic>
        <p:nvPicPr>
          <p:cNvPr id="33" name="Picture 8" descr="USAC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8067468" y="3527048"/>
            <a:ext cx="968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0000FF"/>
                </a:solidFill>
              </a:rPr>
              <a:t>Multi-Level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pPr algn="ctr" eaLnBrk="0" hangingPunct="0"/>
            <a:r>
              <a:rPr lang="en-US" sz="1200" dirty="0" err="1" smtClean="0">
                <a:solidFill>
                  <a:srgbClr val="0000FF"/>
                </a:solidFill>
              </a:rPr>
              <a:t>Withdrawl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ctr" eaLnBrk="0" hangingPunct="0"/>
            <a:r>
              <a:rPr lang="en-US" sz="1200" dirty="0" smtClean="0">
                <a:solidFill>
                  <a:srgbClr val="0000FF"/>
                </a:solidFill>
              </a:rPr>
              <a:t>Ports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200" dirty="0" smtClean="0">
                <a:solidFill>
                  <a:srgbClr val="0000FF"/>
                </a:solidFill>
              </a:rPr>
              <a:t>El = 1570 </a:t>
            </a:r>
          </a:p>
          <a:p>
            <a:pPr algn="ctr" eaLnBrk="0" hangingPunct="0"/>
            <a:r>
              <a:rPr lang="en-US" sz="1200" dirty="0" smtClean="0">
                <a:solidFill>
                  <a:srgbClr val="0000FF"/>
                </a:solidFill>
              </a:rPr>
              <a:t>– 1494.5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Reservoir Levels (Apr 1982 – Oct 2017)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8153400" y="6218238"/>
            <a:ext cx="838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8" descr="USAC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860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WCM – Notifications &amp; Release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Phone Recording Daily after 08:30</a:t>
            </a:r>
          </a:p>
          <a:p>
            <a:pPr>
              <a:buNone/>
            </a:pPr>
            <a:r>
              <a:rPr lang="en-US" dirty="0" smtClean="0"/>
              <a:t>		(540) 965-4117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Signage at Public Access Sites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Social Media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Project Notifications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E-Mail Distribution to Stakeholders (PAO)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Predictive Releases via Web Site</a:t>
            </a:r>
          </a:p>
          <a:p>
            <a:pPr>
              <a:buNone/>
            </a:pPr>
            <a:r>
              <a:rPr lang="en-US" dirty="0" smtClean="0"/>
              <a:t>http://www.nao-wc.usace.army.mil/nao/index.html</a:t>
            </a:r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WCM – Notifications &amp; Release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7696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WCM – Notifications &amp; Release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1"/>
          <a:stretch/>
        </p:blipFill>
        <p:spPr bwMode="auto">
          <a:xfrm>
            <a:off x="457200" y="1143000"/>
            <a:ext cx="74676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9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changes for September and October (2013)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572000" cy="4114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915"/>
            <a:ext cx="4572000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4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changes for September and October (2014)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9FC8B-23EE-44A8-827D-5C68B97E0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9211"/>
            <a:ext cx="4572000" cy="4242816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72000" cy="42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333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9262</TotalTime>
  <Words>302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Times New Roman</vt:lpstr>
      <vt:lpstr>Wingdings</vt:lpstr>
      <vt:lpstr>Title Master</vt:lpstr>
      <vt:lpstr>Slide Master</vt:lpstr>
      <vt:lpstr>Gathright Dam Stakeholders Meeting</vt:lpstr>
      <vt:lpstr>WCM – What is it? &amp; Why is it important? </vt:lpstr>
      <vt:lpstr>Current Storage Allocations</vt:lpstr>
      <vt:lpstr>Reservoir Levels (Apr 1982 – Oct 2017)</vt:lpstr>
      <vt:lpstr>WCM – Notifications &amp; Release Information </vt:lpstr>
      <vt:lpstr>WCM – Notifications &amp; Release Information </vt:lpstr>
      <vt:lpstr>WCM – Notifications &amp; Release Information </vt:lpstr>
      <vt:lpstr>Water Quality changes for September and October (2013) </vt:lpstr>
      <vt:lpstr>Water Quality changes for September and October (2014) </vt:lpstr>
      <vt:lpstr>Water Quality changes for September and October (2015) </vt:lpstr>
      <vt:lpstr>Water Quality changes for September and October (2016) </vt:lpstr>
      <vt:lpstr>Water Quality changes for September and October (2017) 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Williams, Robin M CIV USARMY CENAO (US)</cp:lastModifiedBy>
  <cp:revision>208</cp:revision>
  <dcterms:created xsi:type="dcterms:W3CDTF">2009-05-21T17:19:18Z</dcterms:created>
  <dcterms:modified xsi:type="dcterms:W3CDTF">2017-11-21T18:14:51Z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0008009805000000000001024120</vt:lpwstr>
  </property>
</Properties>
</file>