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4"/>
  </p:sldMasterIdLst>
  <p:notesMasterIdLst>
    <p:notesMasterId r:id="rId8"/>
  </p:notesMasterIdLst>
  <p:handoutMasterIdLst>
    <p:handoutMasterId r:id="rId9"/>
  </p:handoutMasterIdLst>
  <p:sldIdLst>
    <p:sldId id="318" r:id="rId5"/>
    <p:sldId id="317" r:id="rId6"/>
    <p:sldId id="319" r:id="rId7"/>
  </p:sldIdLst>
  <p:sldSz cx="9144000" cy="6858000" type="screen4x3"/>
  <p:notesSz cx="7010400" cy="9296400"/>
  <p:defaultTextStyle>
    <a:defPPr>
      <a:defRPr lang="en-US"/>
    </a:defPPr>
    <a:lvl1pPr algn="l" rtl="0" fontAlgn="base">
      <a:spcBef>
        <a:spcPct val="0"/>
      </a:spcBef>
      <a:spcAft>
        <a:spcPct val="0"/>
      </a:spcAft>
      <a:defRPr sz="1300" kern="1200">
        <a:solidFill>
          <a:schemeClr val="tx1"/>
        </a:solidFill>
        <a:latin typeface="Arial" charset="0"/>
        <a:ea typeface="+mn-ea"/>
        <a:cs typeface="+mn-cs"/>
      </a:defRPr>
    </a:lvl1pPr>
    <a:lvl2pPr marL="457200" algn="l" rtl="0" fontAlgn="base">
      <a:spcBef>
        <a:spcPct val="0"/>
      </a:spcBef>
      <a:spcAft>
        <a:spcPct val="0"/>
      </a:spcAft>
      <a:defRPr sz="1300" kern="1200">
        <a:solidFill>
          <a:schemeClr val="tx1"/>
        </a:solidFill>
        <a:latin typeface="Arial" charset="0"/>
        <a:ea typeface="+mn-ea"/>
        <a:cs typeface="+mn-cs"/>
      </a:defRPr>
    </a:lvl2pPr>
    <a:lvl3pPr marL="914400" algn="l" rtl="0" fontAlgn="base">
      <a:spcBef>
        <a:spcPct val="0"/>
      </a:spcBef>
      <a:spcAft>
        <a:spcPct val="0"/>
      </a:spcAft>
      <a:defRPr sz="1300" kern="1200">
        <a:solidFill>
          <a:schemeClr val="tx1"/>
        </a:solidFill>
        <a:latin typeface="Arial" charset="0"/>
        <a:ea typeface="+mn-ea"/>
        <a:cs typeface="+mn-cs"/>
      </a:defRPr>
    </a:lvl3pPr>
    <a:lvl4pPr marL="1371600" algn="l" rtl="0" fontAlgn="base">
      <a:spcBef>
        <a:spcPct val="0"/>
      </a:spcBef>
      <a:spcAft>
        <a:spcPct val="0"/>
      </a:spcAft>
      <a:defRPr sz="1300" kern="1200">
        <a:solidFill>
          <a:schemeClr val="tx1"/>
        </a:solidFill>
        <a:latin typeface="Arial" charset="0"/>
        <a:ea typeface="+mn-ea"/>
        <a:cs typeface="+mn-cs"/>
      </a:defRPr>
    </a:lvl4pPr>
    <a:lvl5pPr marL="1828800" algn="l" rtl="0" fontAlgn="base">
      <a:spcBef>
        <a:spcPct val="0"/>
      </a:spcBef>
      <a:spcAft>
        <a:spcPct val="0"/>
      </a:spcAft>
      <a:defRPr sz="1300" kern="1200">
        <a:solidFill>
          <a:schemeClr val="tx1"/>
        </a:solidFill>
        <a:latin typeface="Arial" charset="0"/>
        <a:ea typeface="+mn-ea"/>
        <a:cs typeface="+mn-cs"/>
      </a:defRPr>
    </a:lvl5pPr>
    <a:lvl6pPr marL="2286000" algn="l" defTabSz="914400" rtl="0" eaLnBrk="1" latinLnBrk="0" hangingPunct="1">
      <a:defRPr sz="1300" kern="1200">
        <a:solidFill>
          <a:schemeClr val="tx1"/>
        </a:solidFill>
        <a:latin typeface="Arial" charset="0"/>
        <a:ea typeface="+mn-ea"/>
        <a:cs typeface="+mn-cs"/>
      </a:defRPr>
    </a:lvl6pPr>
    <a:lvl7pPr marL="2743200" algn="l" defTabSz="914400" rtl="0" eaLnBrk="1" latinLnBrk="0" hangingPunct="1">
      <a:defRPr sz="1300" kern="1200">
        <a:solidFill>
          <a:schemeClr val="tx1"/>
        </a:solidFill>
        <a:latin typeface="Arial" charset="0"/>
        <a:ea typeface="+mn-ea"/>
        <a:cs typeface="+mn-cs"/>
      </a:defRPr>
    </a:lvl7pPr>
    <a:lvl8pPr marL="3200400" algn="l" defTabSz="914400" rtl="0" eaLnBrk="1" latinLnBrk="0" hangingPunct="1">
      <a:defRPr sz="1300" kern="1200">
        <a:solidFill>
          <a:schemeClr val="tx1"/>
        </a:solidFill>
        <a:latin typeface="Arial" charset="0"/>
        <a:ea typeface="+mn-ea"/>
        <a:cs typeface="+mn-cs"/>
      </a:defRPr>
    </a:lvl8pPr>
    <a:lvl9pPr marL="3657600" algn="l" defTabSz="914400" rtl="0" eaLnBrk="1" latinLnBrk="0" hangingPunct="1">
      <a:defRPr sz="13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31" autoAdjust="0"/>
    <p:restoredTop sz="90512" autoAdjust="0"/>
  </p:normalViewPr>
  <p:slideViewPr>
    <p:cSldViewPr>
      <p:cViewPr varScale="1">
        <p:scale>
          <a:sx n="81" d="100"/>
          <a:sy n="81" d="100"/>
        </p:scale>
        <p:origin x="1334"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8" d="100"/>
          <a:sy n="98" d="100"/>
        </p:scale>
        <p:origin x="-3648"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75779"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75780"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75781"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7CEB23E1-A40C-4A6E-B3BD-E8F80A5064E0}" type="slidenum">
              <a:rPr lang="en-US"/>
              <a:pPr/>
              <a:t>‹#›</a:t>
            </a:fld>
            <a:endParaRPr lang="en-US"/>
          </a:p>
        </p:txBody>
      </p:sp>
    </p:spTree>
    <p:extLst>
      <p:ext uri="{BB962C8B-B14F-4D97-AF65-F5344CB8AC3E}">
        <p14:creationId xmlns:p14="http://schemas.microsoft.com/office/powerpoint/2010/main" val="4018612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73731"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7373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73733"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4"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73735"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ED888909-29D5-4FAA-8BE0-00A5F6E27FE3}" type="slidenum">
              <a:rPr lang="en-US"/>
              <a:pPr/>
              <a:t>‹#›</a:t>
            </a:fld>
            <a:endParaRPr lang="en-US"/>
          </a:p>
        </p:txBody>
      </p:sp>
    </p:spTree>
    <p:extLst>
      <p:ext uri="{BB962C8B-B14F-4D97-AF65-F5344CB8AC3E}">
        <p14:creationId xmlns:p14="http://schemas.microsoft.com/office/powerpoint/2010/main" val="7793906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E6110DAA-980E-49CF-8AEF-5C2A7285CF2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2D8B213-2CDE-46BA-9349-F467C05B279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E9E20C4-9151-4CF4-A5DF-1A5875B190E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9315324-96D7-492C-8620-104E41F3341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E84D9145-526F-44F5-9700-C51C7558B66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CE88A6D-B0E5-42A8-8E44-FF475FEEE5E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F667571B-9E11-447E-96D3-A4A49D05E81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1E1E09C-331A-41B0-8CA6-40CF88CB06D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882C702-A908-47E5-B1A7-104656B1E88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97F47D9-9E46-48F8-952F-91339EE8116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D40077C-AF9E-455A-A9E4-D2D9C1D4E90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1"/>
            </a:lvl1pPr>
          </a:lstStyle>
          <a:p>
            <a:fld id="{CB511DA8-6DC7-4D11-95A3-692B658226D6}" type="slidenum">
              <a:rPr lang="en-US"/>
              <a:pPr/>
              <a:t>‹#›</a:t>
            </a:fld>
            <a:endParaRPr lang="en-US"/>
          </a:p>
        </p:txBody>
      </p:sp>
      <p:pic>
        <p:nvPicPr>
          <p:cNvPr id="3080" name="Picture 8" descr="USACE_logo"/>
          <p:cNvPicPr>
            <a:picLocks noChangeAspect="1" noChangeArrowheads="1"/>
          </p:cNvPicPr>
          <p:nvPr/>
        </p:nvPicPr>
        <p:blipFill>
          <a:blip r:embed="rId14" cstate="print"/>
          <a:srcRect/>
          <a:stretch>
            <a:fillRect/>
          </a:stretch>
        </p:blipFill>
        <p:spPr bwMode="auto">
          <a:xfrm>
            <a:off x="8004175" y="5715000"/>
            <a:ext cx="758825" cy="519113"/>
          </a:xfrm>
          <a:prstGeom prst="rect">
            <a:avLst/>
          </a:prstGeom>
          <a:noFill/>
        </p:spPr>
      </p:pic>
      <p:sp>
        <p:nvSpPr>
          <p:cNvPr id="3081" name="Text Box 9"/>
          <p:cNvSpPr txBox="1">
            <a:spLocks noChangeArrowheads="1"/>
          </p:cNvSpPr>
          <p:nvPr/>
        </p:nvSpPr>
        <p:spPr bwMode="auto">
          <a:xfrm>
            <a:off x="6172200" y="6416675"/>
            <a:ext cx="2606675" cy="212725"/>
          </a:xfrm>
          <a:prstGeom prst="rect">
            <a:avLst/>
          </a:prstGeom>
          <a:noFill/>
          <a:ln w="9525">
            <a:noFill/>
            <a:miter lim="800000"/>
            <a:headEnd/>
            <a:tailEnd/>
          </a:ln>
          <a:effectLst/>
        </p:spPr>
        <p:txBody>
          <a:bodyPr lIns="0" tIns="0" rIns="0" bIns="0">
            <a:spAutoFit/>
          </a:bodyPr>
          <a:lstStyle/>
          <a:p>
            <a:pPr algn="r"/>
            <a:r>
              <a:rPr lang="en-US" sz="1400" b="1"/>
              <a:t>BUILDING STRONG</a:t>
            </a:r>
            <a:r>
              <a:rPr lang="en-US" sz="1400" b="1" baseline="-25000"/>
              <a:t>®</a:t>
            </a:r>
          </a:p>
        </p:txBody>
      </p:sp>
      <p:sp>
        <p:nvSpPr>
          <p:cNvPr id="3082" name="Line 10"/>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endParaRPr lang="en-US"/>
          </a:p>
        </p:txBody>
      </p:sp>
      <p:sp>
        <p:nvSpPr>
          <p:cNvPr id="3086" name="Text Box 14"/>
          <p:cNvSpPr txBox="1">
            <a:spLocks noChangeArrowheads="1"/>
          </p:cNvSpPr>
          <p:nvPr userDrawn="1"/>
        </p:nvSpPr>
        <p:spPr bwMode="auto">
          <a:xfrm>
            <a:off x="457200" y="6416675"/>
            <a:ext cx="3962400" cy="198438"/>
          </a:xfrm>
          <a:prstGeom prst="rect">
            <a:avLst/>
          </a:prstGeom>
          <a:noFill/>
          <a:ln w="9525">
            <a:noFill/>
            <a:miter lim="800000"/>
            <a:headEnd/>
            <a:tailEnd/>
          </a:ln>
          <a:effectLst/>
        </p:spPr>
        <p:txBody>
          <a:bodyPr lIns="0" tIns="0" rIns="0" bIns="0">
            <a:spAutoFit/>
          </a:bodyPr>
          <a:lstStyle/>
          <a:p>
            <a:r>
              <a:rPr lang="en-US" b="1"/>
              <a:t>US Army Corps of Engineers – Norfolk District</a:t>
            </a:r>
            <a:endParaRPr lang="en-US" b="1" baseline="-250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fontAlgn="base">
        <a:spcBef>
          <a:spcPct val="0"/>
        </a:spcBef>
        <a:spcAft>
          <a:spcPct val="0"/>
        </a:spcAft>
        <a:defRPr sz="3200" b="1">
          <a:solidFill>
            <a:schemeClr val="tx2"/>
          </a:solidFill>
          <a:latin typeface="+mj-lt"/>
          <a:ea typeface="+mj-ea"/>
          <a:cs typeface="+mj-cs"/>
        </a:defRPr>
      </a:lvl1pPr>
      <a:lvl2pPr algn="ctr" rtl="0" fontAlgn="base">
        <a:spcBef>
          <a:spcPct val="0"/>
        </a:spcBef>
        <a:spcAft>
          <a:spcPct val="0"/>
        </a:spcAft>
        <a:defRPr sz="3200" b="1">
          <a:solidFill>
            <a:schemeClr val="tx2"/>
          </a:solidFill>
          <a:latin typeface="Arial" charset="0"/>
        </a:defRPr>
      </a:lvl2pPr>
      <a:lvl3pPr algn="ctr" rtl="0" fontAlgn="base">
        <a:spcBef>
          <a:spcPct val="0"/>
        </a:spcBef>
        <a:spcAft>
          <a:spcPct val="0"/>
        </a:spcAft>
        <a:defRPr sz="3200" b="1">
          <a:solidFill>
            <a:schemeClr val="tx2"/>
          </a:solidFill>
          <a:latin typeface="Arial" charset="0"/>
        </a:defRPr>
      </a:lvl3pPr>
      <a:lvl4pPr algn="ctr" rtl="0" fontAlgn="base">
        <a:spcBef>
          <a:spcPct val="0"/>
        </a:spcBef>
        <a:spcAft>
          <a:spcPct val="0"/>
        </a:spcAft>
        <a:defRPr sz="3200" b="1">
          <a:solidFill>
            <a:schemeClr val="tx2"/>
          </a:solidFill>
          <a:latin typeface="Arial" charset="0"/>
        </a:defRPr>
      </a:lvl4pPr>
      <a:lvl5pPr algn="ctr" rtl="0" fontAlgn="base">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b="1">
          <a:solidFill>
            <a:schemeClr val="tx1"/>
          </a:solidFill>
          <a:latin typeface="+mn-lt"/>
        </a:defRPr>
      </a:lvl2pPr>
      <a:lvl3pPr marL="1143000" indent="-228600" algn="l" rtl="0" fontAlgn="base">
        <a:spcBef>
          <a:spcPct val="20000"/>
        </a:spcBef>
        <a:spcAft>
          <a:spcPct val="0"/>
        </a:spcAft>
        <a:buChar char="•"/>
        <a:defRPr sz="2000" b="1">
          <a:solidFill>
            <a:schemeClr val="tx1"/>
          </a:solidFill>
          <a:latin typeface="+mn-lt"/>
        </a:defRPr>
      </a:lvl3pPr>
      <a:lvl4pPr marL="1600200" indent="-228600" algn="l" rtl="0" fontAlgn="base">
        <a:spcBef>
          <a:spcPct val="20000"/>
        </a:spcBef>
        <a:spcAft>
          <a:spcPct val="0"/>
        </a:spcAft>
        <a:buChar char="•"/>
        <a:defRPr b="1">
          <a:solidFill>
            <a:schemeClr val="tx1"/>
          </a:solidFill>
          <a:latin typeface="+mn-lt"/>
        </a:defRPr>
      </a:lvl4pPr>
      <a:lvl5pPr marL="2057400" indent="-228600" algn="l" rtl="0" fontAlgn="base">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package" Target="../embeddings/Microsoft_Word_Document1.docx"/><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9315324-96D7-492C-8620-104E41F33419}" type="slidenum">
              <a:rPr lang="en-US" smtClean="0"/>
              <a:pPr/>
              <a:t>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080095446"/>
              </p:ext>
            </p:extLst>
          </p:nvPr>
        </p:nvGraphicFramePr>
        <p:xfrm>
          <a:off x="2133600" y="0"/>
          <a:ext cx="4876800" cy="6310958"/>
        </p:xfrm>
        <a:graphic>
          <a:graphicData uri="http://schemas.openxmlformats.org/presentationml/2006/ole">
            <mc:AlternateContent xmlns:mc="http://schemas.openxmlformats.org/markup-compatibility/2006">
              <mc:Choice xmlns:v="urn:schemas-microsoft-com:vml" Requires="v">
                <p:oleObj spid="_x0000_s1034" name="Acrobat Document" r:id="rId3" imgW="4663359" imgH="6035040" progId="Acrobat.Document.11">
                  <p:embed/>
                </p:oleObj>
              </mc:Choice>
              <mc:Fallback>
                <p:oleObj name="Acrobat Document" r:id="rId3" imgW="4663359" imgH="6035040" progId="Acrobat.Document.11">
                  <p:embed/>
                  <p:pic>
                    <p:nvPicPr>
                      <p:cNvPr id="0" name=""/>
                      <p:cNvPicPr/>
                      <p:nvPr/>
                    </p:nvPicPr>
                    <p:blipFill>
                      <a:blip r:embed="rId4"/>
                      <a:stretch>
                        <a:fillRect/>
                      </a:stretch>
                    </p:blipFill>
                    <p:spPr>
                      <a:xfrm>
                        <a:off x="2133600" y="0"/>
                        <a:ext cx="4876800" cy="6310958"/>
                      </a:xfrm>
                      <a:prstGeom prst="rect">
                        <a:avLst/>
                      </a:prstGeom>
                    </p:spPr>
                  </p:pic>
                </p:oleObj>
              </mc:Fallback>
            </mc:AlternateContent>
          </a:graphicData>
        </a:graphic>
      </p:graphicFrame>
    </p:spTree>
    <p:extLst>
      <p:ext uri="{BB962C8B-B14F-4D97-AF65-F5344CB8AC3E}">
        <p14:creationId xmlns:p14="http://schemas.microsoft.com/office/powerpoint/2010/main" val="2264231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381000" y="762000"/>
            <a:ext cx="8382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11"/>
          <p:cNvPicPr>
            <a:picLocks noChangeAspect="1" noChangeArrowheads="1"/>
          </p:cNvPicPr>
          <p:nvPr/>
        </p:nvPicPr>
        <p:blipFill>
          <a:blip r:embed="rId3" cstate="print">
            <a:clrChange>
              <a:clrFrom>
                <a:srgbClr val="FF00FF"/>
              </a:clrFrom>
              <a:clrTo>
                <a:srgbClr val="FF00FF">
                  <a:alpha val="0"/>
                </a:srgbClr>
              </a:clrTo>
            </a:clrChange>
          </a:blip>
          <a:srcRect/>
          <a:stretch>
            <a:fillRect/>
          </a:stretch>
        </p:blipFill>
        <p:spPr bwMode="auto">
          <a:xfrm>
            <a:off x="228600" y="228600"/>
            <a:ext cx="552450" cy="733425"/>
          </a:xfrm>
          <a:prstGeom prst="rect">
            <a:avLst/>
          </a:prstGeom>
          <a:noFill/>
          <a:ln w="9525">
            <a:noFill/>
            <a:miter lim="800000"/>
            <a:headEnd/>
            <a:tailEnd/>
          </a:ln>
        </p:spPr>
      </p:pic>
      <p:sp>
        <p:nvSpPr>
          <p:cNvPr id="26" name="Rectangle 2"/>
          <p:cNvSpPr txBox="1">
            <a:spLocks noChangeArrowheads="1"/>
          </p:cNvSpPr>
          <p:nvPr/>
        </p:nvSpPr>
        <p:spPr bwMode="auto">
          <a:xfrm>
            <a:off x="228600" y="228600"/>
            <a:ext cx="67818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tx2"/>
                </a:solidFill>
                <a:effectLst/>
                <a:uLnTx/>
                <a:uFillTx/>
                <a:latin typeface="+mj-lt"/>
                <a:ea typeface="+mj-ea"/>
                <a:cs typeface="+mj-cs"/>
              </a:rPr>
              <a:t>Norfolk District Operations Branch</a:t>
            </a:r>
          </a:p>
        </p:txBody>
      </p:sp>
      <p:pic>
        <p:nvPicPr>
          <p:cNvPr id="29" name="Picture 4"/>
          <p:cNvPicPr>
            <a:picLocks noChangeAspect="1" noChangeArrowheads="1"/>
          </p:cNvPicPr>
          <p:nvPr/>
        </p:nvPicPr>
        <p:blipFill>
          <a:blip r:embed="rId4" cstate="print"/>
          <a:srcRect/>
          <a:stretch>
            <a:fillRect/>
          </a:stretch>
        </p:blipFill>
        <p:spPr bwMode="auto">
          <a:xfrm>
            <a:off x="8305800" y="228600"/>
            <a:ext cx="559146" cy="665615"/>
          </a:xfrm>
          <a:prstGeom prst="rect">
            <a:avLst/>
          </a:prstGeom>
          <a:noFill/>
          <a:ln w="9525">
            <a:noFill/>
            <a:miter lim="800000"/>
            <a:headEnd/>
            <a:tailEnd/>
          </a:ln>
        </p:spPr>
      </p:pic>
      <p:sp>
        <p:nvSpPr>
          <p:cNvPr id="42" name="TextBox 13"/>
          <p:cNvSpPr txBox="1">
            <a:spLocks noChangeArrowheads="1"/>
          </p:cNvSpPr>
          <p:nvPr/>
        </p:nvSpPr>
        <p:spPr bwMode="auto">
          <a:xfrm>
            <a:off x="933450" y="665457"/>
            <a:ext cx="7524750" cy="584775"/>
          </a:xfrm>
          <a:prstGeom prst="rect">
            <a:avLst/>
          </a:prstGeom>
          <a:noFill/>
          <a:ln w="9525">
            <a:noFill/>
            <a:miter lim="800000"/>
            <a:headEnd/>
            <a:tailEnd/>
          </a:ln>
        </p:spPr>
        <p:txBody>
          <a:bodyPr wrap="square">
            <a:spAutoFit/>
          </a:bodyPr>
          <a:lstStyle/>
          <a:p>
            <a:r>
              <a:rPr lang="en-US" sz="1400" b="1" dirty="0" smtClean="0"/>
              <a:t> </a:t>
            </a:r>
            <a:r>
              <a:rPr lang="en-US" sz="3200" b="1" dirty="0" smtClean="0"/>
              <a:t>Organizational Chart:</a:t>
            </a:r>
            <a:endParaRPr lang="en-US" sz="32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2300508502"/>
              </p:ext>
            </p:extLst>
          </p:nvPr>
        </p:nvGraphicFramePr>
        <p:xfrm>
          <a:off x="874063" y="1143000"/>
          <a:ext cx="8247941" cy="4571999"/>
        </p:xfrm>
        <a:graphic>
          <a:graphicData uri="http://schemas.openxmlformats.org/presentationml/2006/ole">
            <mc:AlternateContent xmlns:mc="http://schemas.openxmlformats.org/markup-compatibility/2006">
              <mc:Choice xmlns:v="urn:schemas-microsoft-com:vml" Requires="v">
                <p:oleObj spid="_x0000_s2052" name="Document" r:id="rId5" imgW="13288343" imgH="7427492" progId="Word.Document.12">
                  <p:embed/>
                </p:oleObj>
              </mc:Choice>
              <mc:Fallback>
                <p:oleObj name="Document" r:id="rId5" imgW="13288343" imgH="7427492" progId="Word.Document.12">
                  <p:embed/>
                  <p:pic>
                    <p:nvPicPr>
                      <p:cNvPr id="0" name=""/>
                      <p:cNvPicPr/>
                      <p:nvPr/>
                    </p:nvPicPr>
                    <p:blipFill>
                      <a:blip r:embed="rId6"/>
                      <a:stretch>
                        <a:fillRect/>
                      </a:stretch>
                    </p:blipFill>
                    <p:spPr>
                      <a:xfrm>
                        <a:off x="874063" y="1143000"/>
                        <a:ext cx="8247941" cy="4571999"/>
                      </a:xfrm>
                      <a:prstGeom prst="rect">
                        <a:avLst/>
                      </a:prstGeom>
                    </p:spPr>
                  </p:pic>
                </p:oleObj>
              </mc:Fallback>
            </mc:AlternateContent>
          </a:graphicData>
        </a:graphic>
      </p:graphicFrame>
    </p:spTree>
    <p:extLst>
      <p:ext uri="{BB962C8B-B14F-4D97-AF65-F5344CB8AC3E}">
        <p14:creationId xmlns:p14="http://schemas.microsoft.com/office/powerpoint/2010/main" val="1050349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9315324-96D7-492C-8620-104E41F33419}" type="slidenum">
              <a:rPr lang="en-US" smtClean="0"/>
              <a:pPr/>
              <a:t>3</a:t>
            </a:fld>
            <a:endParaRPr lang="en-US"/>
          </a:p>
        </p:txBody>
      </p:sp>
      <p:sp>
        <p:nvSpPr>
          <p:cNvPr id="9" name="Rectangle 8"/>
          <p:cNvSpPr/>
          <p:nvPr/>
        </p:nvSpPr>
        <p:spPr>
          <a:xfrm>
            <a:off x="3352800" y="457200"/>
            <a:ext cx="5715000" cy="5324535"/>
          </a:xfrm>
          <a:prstGeom prst="rect">
            <a:avLst/>
          </a:prstGeom>
        </p:spPr>
        <p:txBody>
          <a:bodyPr wrap="square">
            <a:spAutoFit/>
          </a:bodyPr>
          <a:lstStyle/>
          <a:p>
            <a:r>
              <a:rPr lang="en-US" sz="1100" b="1" i="1" dirty="0"/>
              <a:t>Colonel Jason E. Kelly</a:t>
            </a:r>
          </a:p>
          <a:p>
            <a:r>
              <a:rPr lang="en-US" sz="1100" b="1" i="1" dirty="0"/>
              <a:t>District Commander</a:t>
            </a:r>
          </a:p>
          <a:p>
            <a:endParaRPr lang="en-US" sz="800" dirty="0"/>
          </a:p>
          <a:p>
            <a:r>
              <a:rPr lang="en-US" sz="1000" dirty="0"/>
              <a:t>Col. Jason E. Kelly assumed duty as the 58th commander of the Norfolk District, U.S. Army Corps of Engineers, on July 16, 2015. As the commander, he oversees the district’s civil works, military construction, regulatory and emergency operations missions, and is responsible for more than 350 employees in Norfolk and in resident offices throughout the Commonwealth of Virginia.</a:t>
            </a:r>
          </a:p>
          <a:p>
            <a:endParaRPr lang="en-US" sz="1000" dirty="0"/>
          </a:p>
          <a:p>
            <a:r>
              <a:rPr lang="en-US" sz="1000" dirty="0"/>
              <a:t>A native of Flint, Michigan, Col. Kelly attended the United States Military Academy at West Point, New York and received his commission as an engineer officer upon graduation in 1994. </a:t>
            </a:r>
          </a:p>
          <a:p>
            <a:endParaRPr lang="en-US" sz="1000" dirty="0"/>
          </a:p>
          <a:p>
            <a:r>
              <a:rPr lang="en-US" sz="1000" dirty="0"/>
              <a:t>During more than 21 years of service, Col. Kelly has held leadership positions from platoon to brigade, with duty in Asia, the Middle East and the United States, Other key assignments include participation in the Army's Advanced Civil Schooling Program, duty as an advanced calculus instructor in the Department of Mathematics at the United States Military Academy, Aide-de-Camp to the Superintendent, United States Military Academy, and service on the Headquarters, Department of the Army Staff at the Pentagon in the Office of the Chief of Engineers. </a:t>
            </a:r>
          </a:p>
          <a:p>
            <a:endParaRPr lang="en-US" sz="1000" dirty="0"/>
          </a:p>
          <a:p>
            <a:r>
              <a:rPr lang="en-US" sz="1000" dirty="0"/>
              <a:t>Col. Kelly holds a Bachelor of Science degree in mathematics from West Point, a Master of Science degree in Engineering Management from the Missouri University of Science and Technology, a Master of Science degree in Statistics from the Georgia Institute of Technology, a Master of Science degree in Joint Campaign Planning and </a:t>
            </a:r>
            <a:r>
              <a:rPr lang="en-US" sz="1000" dirty="0" smtClean="0"/>
              <a:t>Strategy </a:t>
            </a:r>
            <a:r>
              <a:rPr lang="en-US" sz="1000" dirty="0"/>
              <a:t>from the National Defense University, and a Master of Science degree in Strategic Studies from the United States Army War College. He is a graduate of the Joint Advanced Warfighter School, Combined Arms Services Staff School, the Sapper Leader Course, as well as the Engineer Officer Basic and Advanced Courses. He is also a certified Project Management Professional.</a:t>
            </a:r>
          </a:p>
          <a:p>
            <a:endParaRPr lang="en-US" sz="1000" dirty="0"/>
          </a:p>
          <a:p>
            <a:r>
              <a:rPr lang="en-US" sz="1000" dirty="0"/>
              <a:t>Col. Kelly's awards and decorations include the Bronze Star with two oak leaf clusters, the Meritorious Service Medal with four oak leaf clusters, the Army Commendation Medal with three oak leaf clusters, the Army Achievement Medal, the Meritorious Unit Award, the National Defense Service Medal, the Kosovo Campaign Medal with Bronze Star Device, the Afghanistan Campaign Medal, the Iraqi Campaign Medal, the NATO Medal, the Combat Action Badge, the Parachutist Badge, and the Sapper Tab. He is also the recipient of the Army Engineer Association's Bronze Order of the </a:t>
            </a:r>
            <a:r>
              <a:rPr lang="en-US" sz="1000" dirty="0" err="1"/>
              <a:t>Defleury</a:t>
            </a:r>
            <a:r>
              <a:rPr lang="en-US" sz="1000" dirty="0"/>
              <a:t> Medal.</a:t>
            </a:r>
          </a:p>
        </p:txBody>
      </p:sp>
      <p:pic>
        <p:nvPicPr>
          <p:cNvPr id="12" name="Picture 11" descr="W:\SACO\COL Jason E. Kelly Jun 2015.jpg"/>
          <p:cNvPicPr/>
          <p:nvPr/>
        </p:nvPicPr>
        <p:blipFill>
          <a:blip r:embed="rId2"/>
          <a:srcRect/>
          <a:stretch>
            <a:fillRect/>
          </a:stretch>
        </p:blipFill>
        <p:spPr bwMode="auto">
          <a:xfrm>
            <a:off x="609600" y="466725"/>
            <a:ext cx="2514600" cy="3309997"/>
          </a:xfrm>
          <a:prstGeom prst="rect">
            <a:avLst/>
          </a:prstGeom>
          <a:noFill/>
          <a:ln w="9525">
            <a:noFill/>
            <a:miter lim="800000"/>
            <a:headEnd/>
            <a:tailEnd/>
          </a:ln>
        </p:spPr>
      </p:pic>
    </p:spTree>
    <p:extLst>
      <p:ext uri="{BB962C8B-B14F-4D97-AF65-F5344CB8AC3E}">
        <p14:creationId xmlns:p14="http://schemas.microsoft.com/office/powerpoint/2010/main" val="2542964564"/>
      </p:ext>
    </p:extLst>
  </p:cSld>
  <p:clrMapOvr>
    <a:masterClrMapping/>
  </p:clrMapOvr>
</p:sld>
</file>

<file path=ppt/theme/theme1.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B40D738B34CD4E9108CC2FF34EDA75" ma:contentTypeVersion="0" ma:contentTypeDescription="Create a new document." ma:contentTypeScope="" ma:versionID="b5dc6344d9127dd221db1eb324d64dc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997DAC-91E9-49D9-BED0-D669159CA8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E07EF2B-AB2B-48F6-9FB5-D71514B0F811}">
  <ds:schemaRefs>
    <ds:schemaRef ds:uri="http://schemas.microsoft.com/sharepoint/v3/contenttype/forms"/>
  </ds:schemaRefs>
</ds:datastoreItem>
</file>

<file path=customXml/itemProps3.xml><?xml version="1.0" encoding="utf-8"?>
<ds:datastoreItem xmlns:ds="http://schemas.openxmlformats.org/officeDocument/2006/customXml" ds:itemID="{0166B837-CB25-4F41-BAD7-86595E73BC09}">
  <ds:schemaRefs>
    <ds:schemaRef ds:uri="http://schemas.microsoft.com/office/infopath/2007/PartnerControls"/>
    <ds:schemaRef ds:uri="http://purl.org/dc/elements/1.1/"/>
    <ds:schemaRef ds:uri="http://schemas.microsoft.com/office/2006/metadata/properties"/>
    <ds:schemaRef ds:uri="http://purl.org/dc/dcmitype/"/>
    <ds:schemaRef ds:uri="http://purl.org/dc/terms/"/>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8313</TotalTime>
  <Words>447</Words>
  <Application>Microsoft Office PowerPoint</Application>
  <PresentationFormat>On-screen Show (4:3)</PresentationFormat>
  <Paragraphs>16</Paragraphs>
  <Slides>3</Slides>
  <Notes>0</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2</vt:i4>
      </vt:variant>
      <vt:variant>
        <vt:lpstr>Slide Titles</vt:lpstr>
      </vt:variant>
      <vt:variant>
        <vt:i4>3</vt:i4>
      </vt:variant>
    </vt:vector>
  </HeadingPairs>
  <TitlesOfParts>
    <vt:vector size="7" baseType="lpstr">
      <vt:lpstr>Arial</vt:lpstr>
      <vt:lpstr>Slide Master</vt:lpstr>
      <vt:lpstr>Acrobat Document</vt:lpstr>
      <vt:lpstr>Microsoft Word Document</vt:lpstr>
      <vt:lpstr>PowerPoint Presentation</vt:lpstr>
      <vt:lpstr>PowerPoint Presentation</vt:lpstr>
      <vt:lpstr>PowerPoint Presentation</vt:lpstr>
    </vt:vector>
  </TitlesOfParts>
  <Company>US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Operations Branch 101</dc:title>
  <dc:creator>Nadal, Jorel J. NAO</dc:creator>
  <cp:lastModifiedBy>AGM</cp:lastModifiedBy>
  <cp:revision>325</cp:revision>
  <cp:lastPrinted>2016-04-28T20:48:04Z</cp:lastPrinted>
  <dcterms:created xsi:type="dcterms:W3CDTF">2009-05-21T17:19:18Z</dcterms:created>
  <dcterms:modified xsi:type="dcterms:W3CDTF">2017-11-02T14:20:02Z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0008009805000000000001024120</vt:lpwstr>
  </property>
  <property fmtid="{D5CDD505-2E9C-101B-9397-08002B2CF9AE}" pid="3" name="ContentTypeId">
    <vt:lpwstr>0x01010066B40D738B34CD4E9108CC2FF34EDA75</vt:lpwstr>
  </property>
</Properties>
</file>